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4" r:id="rId5"/>
    <p:sldMasterId id="2147483703" r:id="rId6"/>
  </p:sldMasterIdLst>
  <p:notesMasterIdLst>
    <p:notesMasterId r:id="rId81"/>
  </p:notesMasterIdLst>
  <p:sldIdLst>
    <p:sldId id="256" r:id="rId7"/>
    <p:sldId id="259" r:id="rId8"/>
    <p:sldId id="260" r:id="rId9"/>
    <p:sldId id="261" r:id="rId10"/>
    <p:sldId id="262" r:id="rId11"/>
    <p:sldId id="348" r:id="rId12"/>
    <p:sldId id="268" r:id="rId13"/>
    <p:sldId id="257" r:id="rId14"/>
    <p:sldId id="266" r:id="rId15"/>
    <p:sldId id="347" r:id="rId16"/>
    <p:sldId id="264" r:id="rId17"/>
    <p:sldId id="265" r:id="rId18"/>
    <p:sldId id="269" r:id="rId19"/>
    <p:sldId id="273" r:id="rId20"/>
    <p:sldId id="346"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345" r:id="rId36"/>
    <p:sldId id="290" r:id="rId37"/>
    <p:sldId id="291" r:id="rId38"/>
    <p:sldId id="292" r:id="rId39"/>
    <p:sldId id="344" r:id="rId40"/>
    <p:sldId id="294" r:id="rId41"/>
    <p:sldId id="295" r:id="rId42"/>
    <p:sldId id="296" r:id="rId43"/>
    <p:sldId id="297" r:id="rId44"/>
    <p:sldId id="298" r:id="rId45"/>
    <p:sldId id="299" r:id="rId46"/>
    <p:sldId id="300" r:id="rId47"/>
    <p:sldId id="301" r:id="rId48"/>
    <p:sldId id="302" r:id="rId49"/>
    <p:sldId id="309" r:id="rId50"/>
    <p:sldId id="303" r:id="rId51"/>
    <p:sldId id="304" r:id="rId52"/>
    <p:sldId id="305" r:id="rId53"/>
    <p:sldId id="306" r:id="rId54"/>
    <p:sldId id="307" r:id="rId55"/>
    <p:sldId id="308" r:id="rId56"/>
    <p:sldId id="310" r:id="rId57"/>
    <p:sldId id="343" r:id="rId58"/>
    <p:sldId id="312" r:id="rId59"/>
    <p:sldId id="313" r:id="rId60"/>
    <p:sldId id="314" r:id="rId61"/>
    <p:sldId id="315" r:id="rId62"/>
    <p:sldId id="317" r:id="rId63"/>
    <p:sldId id="318" r:id="rId64"/>
    <p:sldId id="319" r:id="rId65"/>
    <p:sldId id="341" r:id="rId66"/>
    <p:sldId id="321" r:id="rId67"/>
    <p:sldId id="322" r:id="rId68"/>
    <p:sldId id="323" r:id="rId69"/>
    <p:sldId id="324" r:id="rId70"/>
    <p:sldId id="325" r:id="rId71"/>
    <p:sldId id="327" r:id="rId72"/>
    <p:sldId id="328" r:id="rId73"/>
    <p:sldId id="329" r:id="rId74"/>
    <p:sldId id="331" r:id="rId75"/>
    <p:sldId id="332" r:id="rId76"/>
    <p:sldId id="333" r:id="rId77"/>
    <p:sldId id="334" r:id="rId78"/>
    <p:sldId id="342" r:id="rId79"/>
    <p:sldId id="336" r:id="rId8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2026 Guideline for Adult Stroke Rehab and Recovery" id="{054A4CFF-0693-4447-960B-E8CB8AD64C2A}">
          <p14:sldIdLst>
            <p14:sldId id="256"/>
            <p14:sldId id="259"/>
            <p14:sldId id="260"/>
            <p14:sldId id="261"/>
            <p14:sldId id="262"/>
            <p14:sldId id="348"/>
            <p14:sldId id="268"/>
            <p14:sldId id="257"/>
            <p14:sldId id="266"/>
            <p14:sldId id="347"/>
            <p14:sldId id="264"/>
            <p14:sldId id="265"/>
            <p14:sldId id="269"/>
            <p14:sldId id="273"/>
            <p14:sldId id="346"/>
            <p14:sldId id="275"/>
            <p14:sldId id="276"/>
            <p14:sldId id="277"/>
            <p14:sldId id="278"/>
            <p14:sldId id="279"/>
            <p14:sldId id="280"/>
            <p14:sldId id="281"/>
            <p14:sldId id="282"/>
            <p14:sldId id="283"/>
            <p14:sldId id="284"/>
            <p14:sldId id="285"/>
            <p14:sldId id="286"/>
            <p14:sldId id="287"/>
            <p14:sldId id="288"/>
            <p14:sldId id="345"/>
            <p14:sldId id="290"/>
            <p14:sldId id="291"/>
            <p14:sldId id="292"/>
            <p14:sldId id="344"/>
            <p14:sldId id="294"/>
            <p14:sldId id="295"/>
            <p14:sldId id="296"/>
            <p14:sldId id="297"/>
            <p14:sldId id="298"/>
            <p14:sldId id="299"/>
            <p14:sldId id="300"/>
            <p14:sldId id="301"/>
            <p14:sldId id="302"/>
            <p14:sldId id="309"/>
            <p14:sldId id="303"/>
            <p14:sldId id="304"/>
            <p14:sldId id="305"/>
            <p14:sldId id="306"/>
            <p14:sldId id="307"/>
            <p14:sldId id="308"/>
            <p14:sldId id="310"/>
            <p14:sldId id="343"/>
            <p14:sldId id="312"/>
            <p14:sldId id="313"/>
            <p14:sldId id="314"/>
            <p14:sldId id="315"/>
            <p14:sldId id="317"/>
            <p14:sldId id="318"/>
            <p14:sldId id="319"/>
            <p14:sldId id="341"/>
            <p14:sldId id="321"/>
            <p14:sldId id="322"/>
            <p14:sldId id="323"/>
            <p14:sldId id="324"/>
            <p14:sldId id="325"/>
            <p14:sldId id="327"/>
            <p14:sldId id="328"/>
            <p14:sldId id="329"/>
            <p14:sldId id="331"/>
            <p14:sldId id="332"/>
            <p14:sldId id="333"/>
            <p14:sldId id="334"/>
            <p14:sldId id="342"/>
            <p14:sldId id="336"/>
          </p14:sldIdLst>
        </p14:section>
      </p14:sectionLst>
    </p:ext>
    <p:ext uri="{EFAFB233-063F-42B5-8137-9DF3F51BA10A}">
      <p15:sldGuideLst xmlns:p15="http://schemas.microsoft.com/office/powerpoint/2012/main">
        <p15:guide id="1" orient="horz" pos="3717">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DBD1E0C-E30E-DE95-9F43-4737CEDE8AE7}" name="Anne Frances Deutsch" initials="AD" userId="S::afd482@ads.northwestern.edu::9392d39f-2d38-4dcc-9685-be765dca6eb2" providerId="AD"/>
  <p188:author id="{BC64CF10-72FF-AE9D-6DA0-14AFC07640C1}" name="Anne Leonard" initials="AL" userId="S::anne.leonard@heart.org::79b9fe69-82f6-4b13-83a9-214424175e62" providerId="AD"/>
  <p188:author id="{F5087642-4F46-A2BC-271A-FFAD325E74A0}" name="Courtney Goodwin" initials="CG" userId="S::Courtney.Goodwin@heart.org::78c9a8e6-8552-4c7e-b131-c0ee0f5210cf" providerId="AD"/>
  <p188:author id="{3FB5405D-D8B2-49EA-6909-6B4E62B5F8A9}" name="Ashley Hall" initials="AH" userId="S::Ashley.Hall@heart.org::2a66d3b0-1297-473c-987b-4bc851ac6b50" providerId="AD"/>
  <p188:author id="{4AC25BB2-E05F-3B95-36A7-FB9487937EF7}" name="Rodgers, Mary" initials="MR" userId="S::mrodgers@jointcommission.org::63190e1b-a5a5-4b7e-aec1-6db0351679e9" providerId="AD"/>
  <p188:author id="{B47107C6-DC8D-530D-CD7F-A08DC7B6A15C}" name="Bakas, Tamilyn (bakastn)" initials="TB" userId="S::bakastn@ucmail.uc.edu::22be5c96-b622-4de3-a3e7-e297d93e41fa" providerId="AD"/>
  <p188:author id="{2143B0E4-0194-5DE8-FD1F-E6FCB804D528}" name="Rapp, Karen" initials="RK" userId="S::krapp@health.ucsd.edu::e9fd078d-a31e-4680-afdb-7ff8406b8b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5D93"/>
    <a:srgbClr val="D12A31"/>
    <a:srgbClr val="AF1C08"/>
    <a:srgbClr val="D9D9D9"/>
    <a:srgbClr val="FAA74B"/>
    <a:srgbClr val="C4D9F0"/>
    <a:srgbClr val="659BC2"/>
    <a:srgbClr val="79C78D"/>
    <a:srgbClr val="FFDA68"/>
    <a:srgbClr val="F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D2F458-36A9-4E01-9A38-C7D703C4735F}" v="1" dt="2026-08-19T15:13:45.9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37" autoAdjust="0"/>
    <p:restoredTop sz="80909" autoAdjust="0"/>
  </p:normalViewPr>
  <p:slideViewPr>
    <p:cSldViewPr snapToGrid="0">
      <p:cViewPr varScale="1">
        <p:scale>
          <a:sx n="63" d="100"/>
          <a:sy n="63" d="100"/>
        </p:scale>
        <p:origin x="499" y="62"/>
      </p:cViewPr>
      <p:guideLst>
        <p:guide orient="horz" pos="3717"/>
        <p:guide pos="3840"/>
      </p:guideLst>
    </p:cSldViewPr>
  </p:slideViewPr>
  <p:outlineViewPr>
    <p:cViewPr>
      <p:scale>
        <a:sx n="33" d="100"/>
        <a:sy n="33" d="100"/>
      </p:scale>
      <p:origin x="0" y="-20971"/>
    </p:cViewPr>
  </p:outlineViewPr>
  <p:notesTextViewPr>
    <p:cViewPr>
      <p:scale>
        <a:sx n="1" d="1"/>
        <a:sy n="1" d="1"/>
      </p:scale>
      <p:origin x="0" y="0"/>
    </p:cViewPr>
  </p:notesTextViewPr>
  <p:sorterViewPr>
    <p:cViewPr>
      <p:scale>
        <a:sx n="100" d="100"/>
        <a:sy n="100" d="100"/>
      </p:scale>
      <p:origin x="0" y="-1276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theme" Target="theme/theme1.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1.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notesMaster" Target="notesMasters/notesMaster1.xml"/><Relationship Id="rId86"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microsoft.com/office/2018/10/relationships/authors" Target="authors.xml"/><Relationship Id="rId61" Type="http://schemas.openxmlformats.org/officeDocument/2006/relationships/slide" Target="slides/slide55.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49BB0E-4FBC-3646-922E-B3EE5123099C}" type="datetimeFigureOut">
              <a:rPr lang="en-US" smtClean="0"/>
              <a:t>8/19/2026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7E5D83-AD5B-4D48-B55A-D6E9EDB1B56F}" type="slidenum">
              <a:rPr lang="en-US" smtClean="0"/>
              <a:t>‹#›</a:t>
            </a:fld>
            <a:endParaRPr lang="en-US" dirty="0"/>
          </a:p>
        </p:txBody>
      </p:sp>
    </p:spTree>
    <p:extLst>
      <p:ext uri="{BB962C8B-B14F-4D97-AF65-F5344CB8AC3E}">
        <p14:creationId xmlns:p14="http://schemas.microsoft.com/office/powerpoint/2010/main" val="58539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slide presentation highlights key recommendations from the </a:t>
            </a:r>
            <a:r>
              <a:rPr lang="en-US" sz="1200" i="1" kern="1200" dirty="0">
                <a:solidFill>
                  <a:schemeClr val="tx1"/>
                </a:solidFill>
                <a:effectLst/>
                <a:latin typeface="+mn-lt"/>
                <a:ea typeface="+mn-ea"/>
                <a:cs typeface="+mn-cs"/>
              </a:rPr>
              <a:t>2026 Guideline for Adult Stroke Rehabilitation and Recovery </a:t>
            </a:r>
            <a:r>
              <a:rPr lang="en-US" sz="1200" kern="1200" dirty="0">
                <a:solidFill>
                  <a:schemeClr val="tx1"/>
                </a:solidFill>
                <a:effectLst/>
                <a:latin typeface="+mn-lt"/>
                <a:ea typeface="+mn-ea"/>
                <a:cs typeface="+mn-cs"/>
              </a:rPr>
              <a:t>that are particularly relevant to nursing practice. It is not a comprehensive review of the entirety of the 2026 Guideline for Adult Stroke Rehabilitation and Recovery but should be considered a quick summary of relevant content for nurses.  </a:t>
            </a:r>
            <a:r>
              <a:rPr lang="en-US" sz="1200" b="0" i="0" u="none" strike="noStrike" kern="1200" baseline="0" dirty="0">
                <a:solidFill>
                  <a:schemeClr val="tx1"/>
                </a:solidFill>
                <a:latin typeface="+mn-lt"/>
                <a:ea typeface="+mn-ea"/>
                <a:cs typeface="+mn-cs"/>
              </a:rPr>
              <a:t>	</a:t>
            </a:r>
          </a:p>
          <a:p>
            <a:endParaRPr lang="en-US" dirty="0"/>
          </a:p>
          <a:p>
            <a:endParaRPr lang="en-US" b="1" dirty="0"/>
          </a:p>
        </p:txBody>
      </p:sp>
      <p:sp>
        <p:nvSpPr>
          <p:cNvPr id="4" name="Slide Number Placeholder 3"/>
          <p:cNvSpPr>
            <a:spLocks noGrp="1"/>
          </p:cNvSpPr>
          <p:nvPr>
            <p:ph type="sldNum" sz="quarter" idx="5"/>
          </p:nvPr>
        </p:nvSpPr>
        <p:spPr/>
        <p:txBody>
          <a:bodyPr/>
          <a:lstStyle/>
          <a:p>
            <a:fld id="{637E5D83-AD5B-4D48-B55A-D6E9EDB1B56F}" type="slidenum">
              <a:rPr lang="en-US" smtClean="0"/>
              <a:t>1</a:t>
            </a:fld>
            <a:endParaRPr lang="en-US" dirty="0"/>
          </a:p>
        </p:txBody>
      </p:sp>
    </p:spTree>
    <p:extLst>
      <p:ext uri="{BB962C8B-B14F-4D97-AF65-F5344CB8AC3E}">
        <p14:creationId xmlns:p14="http://schemas.microsoft.com/office/powerpoint/2010/main" val="3991835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0CA1A-15C5-5181-8974-61A9DBE0F5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6189ED-30AD-F9B3-11EB-F8C36E395F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D952C4-A6F8-8A88-907C-B94F046EC57E}"/>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Ataxia is a disorder of coordinated muscle activity during voluntary movement associated with injury to the cerebellum, cerebellar peduncles, and brainstem cerebellar tracts and may affect both the upper and lower extremities as well as the trunk. Patients with ataxia have delayed movement initiation, timing errors, abnormal limb trajectories, and dysmetria.</a:t>
            </a:r>
            <a:endParaRPr lang="en-US" dirty="0"/>
          </a:p>
        </p:txBody>
      </p:sp>
      <p:sp>
        <p:nvSpPr>
          <p:cNvPr id="4" name="Slide Number Placeholder 3">
            <a:extLst>
              <a:ext uri="{FF2B5EF4-FFF2-40B4-BE49-F238E27FC236}">
                <a16:creationId xmlns:a16="http://schemas.microsoft.com/office/drawing/2014/main" id="{A98954F4-47EE-A051-54E0-DFAAE230F166}"/>
              </a:ext>
            </a:extLst>
          </p:cNvPr>
          <p:cNvSpPr>
            <a:spLocks noGrp="1"/>
          </p:cNvSpPr>
          <p:nvPr>
            <p:ph type="sldNum" sz="quarter" idx="5"/>
          </p:nvPr>
        </p:nvSpPr>
        <p:spPr/>
        <p:txBody>
          <a:bodyPr/>
          <a:lstStyle/>
          <a:p>
            <a:fld id="{637E5D83-AD5B-4D48-B55A-D6E9EDB1B56F}" type="slidenum">
              <a:rPr lang="en-US" smtClean="0"/>
              <a:t>38</a:t>
            </a:fld>
            <a:endParaRPr lang="en-US"/>
          </a:p>
        </p:txBody>
      </p:sp>
    </p:spTree>
    <p:extLst>
      <p:ext uri="{BB962C8B-B14F-4D97-AF65-F5344CB8AC3E}">
        <p14:creationId xmlns:p14="http://schemas.microsoft.com/office/powerpoint/2010/main" val="27211364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E3979-EF69-2EF9-8087-38402EF04A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C3C415-D1B4-58C1-05A4-00EFF9700F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A47B07-AECD-9AC5-4745-A7C7E533E8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82D6BF-4C1B-DB2C-07E9-BFD10F823F59}"/>
              </a:ext>
            </a:extLst>
          </p:cNvPr>
          <p:cNvSpPr>
            <a:spLocks noGrp="1"/>
          </p:cNvSpPr>
          <p:nvPr>
            <p:ph type="sldNum" sz="quarter" idx="5"/>
          </p:nvPr>
        </p:nvSpPr>
        <p:spPr/>
        <p:txBody>
          <a:bodyPr/>
          <a:lstStyle/>
          <a:p>
            <a:fld id="{637E5D83-AD5B-4D48-B55A-D6E9EDB1B56F}" type="slidenum">
              <a:rPr lang="en-US" smtClean="0"/>
              <a:t>39</a:t>
            </a:fld>
            <a:endParaRPr lang="en-US"/>
          </a:p>
        </p:txBody>
      </p:sp>
    </p:spTree>
    <p:extLst>
      <p:ext uri="{BB962C8B-B14F-4D97-AF65-F5344CB8AC3E}">
        <p14:creationId xmlns:p14="http://schemas.microsoft.com/office/powerpoint/2010/main" val="4013492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8DAE5-C83F-3151-E7FD-F7D55254C6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033ACF-696E-DC68-A999-DCA63455DA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9F9C05-F863-6582-9B2E-DC07ECD7B7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916831-F100-30F7-7EA8-639807A2D43E}"/>
              </a:ext>
            </a:extLst>
          </p:cNvPr>
          <p:cNvSpPr>
            <a:spLocks noGrp="1"/>
          </p:cNvSpPr>
          <p:nvPr>
            <p:ph type="sldNum" sz="quarter" idx="5"/>
          </p:nvPr>
        </p:nvSpPr>
        <p:spPr/>
        <p:txBody>
          <a:bodyPr/>
          <a:lstStyle/>
          <a:p>
            <a:fld id="{637E5D83-AD5B-4D48-B55A-D6E9EDB1B56F}" type="slidenum">
              <a:rPr lang="en-US" smtClean="0"/>
              <a:t>40</a:t>
            </a:fld>
            <a:endParaRPr lang="en-US"/>
          </a:p>
        </p:txBody>
      </p:sp>
    </p:spTree>
    <p:extLst>
      <p:ext uri="{BB962C8B-B14F-4D97-AF65-F5344CB8AC3E}">
        <p14:creationId xmlns:p14="http://schemas.microsoft.com/office/powerpoint/2010/main" val="21480998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F03A5-60CC-1C7F-BBDC-BB8B6E05A8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0FF5E7-9030-8DF9-8258-3CD43E4A57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6866B0-FDED-F9E5-F021-4B594CB4E2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8B32C3-B4E4-9E69-40C8-CCFDC858CF0D}"/>
              </a:ext>
            </a:extLst>
          </p:cNvPr>
          <p:cNvSpPr>
            <a:spLocks noGrp="1"/>
          </p:cNvSpPr>
          <p:nvPr>
            <p:ph type="sldNum" sz="quarter" idx="5"/>
          </p:nvPr>
        </p:nvSpPr>
        <p:spPr/>
        <p:txBody>
          <a:bodyPr/>
          <a:lstStyle/>
          <a:p>
            <a:fld id="{637E5D83-AD5B-4D48-B55A-D6E9EDB1B56F}" type="slidenum">
              <a:rPr lang="en-US" smtClean="0"/>
              <a:t>41</a:t>
            </a:fld>
            <a:endParaRPr lang="en-US"/>
          </a:p>
        </p:txBody>
      </p:sp>
    </p:spTree>
    <p:extLst>
      <p:ext uri="{BB962C8B-B14F-4D97-AF65-F5344CB8AC3E}">
        <p14:creationId xmlns:p14="http://schemas.microsoft.com/office/powerpoint/2010/main" val="35824889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B076E-7200-7D30-A8A0-1223020C2A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0AD150-D01D-7853-F19C-32C853D9D0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B4A823-F1C9-0A01-AF6B-CE4683EDB7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EE98A1-957F-5F71-D75B-AE7C0CA0D441}"/>
              </a:ext>
            </a:extLst>
          </p:cNvPr>
          <p:cNvSpPr>
            <a:spLocks noGrp="1"/>
          </p:cNvSpPr>
          <p:nvPr>
            <p:ph type="sldNum" sz="quarter" idx="5"/>
          </p:nvPr>
        </p:nvSpPr>
        <p:spPr/>
        <p:txBody>
          <a:bodyPr/>
          <a:lstStyle/>
          <a:p>
            <a:fld id="{637E5D83-AD5B-4D48-B55A-D6E9EDB1B56F}" type="slidenum">
              <a:rPr lang="en-US" smtClean="0"/>
              <a:t>42</a:t>
            </a:fld>
            <a:endParaRPr lang="en-US"/>
          </a:p>
        </p:txBody>
      </p:sp>
    </p:spTree>
    <p:extLst>
      <p:ext uri="{BB962C8B-B14F-4D97-AF65-F5344CB8AC3E}">
        <p14:creationId xmlns:p14="http://schemas.microsoft.com/office/powerpoint/2010/main" val="11938163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B8227-EF02-3B9E-D54C-0C0DA0C96C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9705B0-8EF8-037D-BAB2-E055C4FDBE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25D0E4-2E96-C5AB-E406-6BD531A556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5710E5-A629-77BB-D7C2-07B76F0867D4}"/>
              </a:ext>
            </a:extLst>
          </p:cNvPr>
          <p:cNvSpPr>
            <a:spLocks noGrp="1"/>
          </p:cNvSpPr>
          <p:nvPr>
            <p:ph type="sldNum" sz="quarter" idx="5"/>
          </p:nvPr>
        </p:nvSpPr>
        <p:spPr/>
        <p:txBody>
          <a:bodyPr/>
          <a:lstStyle/>
          <a:p>
            <a:fld id="{637E5D83-AD5B-4D48-B55A-D6E9EDB1B56F}" type="slidenum">
              <a:rPr lang="en-US" smtClean="0"/>
              <a:t>43</a:t>
            </a:fld>
            <a:endParaRPr lang="en-US"/>
          </a:p>
        </p:txBody>
      </p:sp>
    </p:spTree>
    <p:extLst>
      <p:ext uri="{BB962C8B-B14F-4D97-AF65-F5344CB8AC3E}">
        <p14:creationId xmlns:p14="http://schemas.microsoft.com/office/powerpoint/2010/main" val="1937675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9750A-3ECD-89B8-BFC9-73C45CDBC6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D340A8-5E97-3336-0A5F-B1A8EA013E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B3D0C3-1298-2E28-3E5E-4E819971F8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836DDB-3A8A-6ACB-5224-24BF568B3C33}"/>
              </a:ext>
            </a:extLst>
          </p:cNvPr>
          <p:cNvSpPr>
            <a:spLocks noGrp="1"/>
          </p:cNvSpPr>
          <p:nvPr>
            <p:ph type="sldNum" sz="quarter" idx="5"/>
          </p:nvPr>
        </p:nvSpPr>
        <p:spPr/>
        <p:txBody>
          <a:bodyPr/>
          <a:lstStyle/>
          <a:p>
            <a:fld id="{637E5D83-AD5B-4D48-B55A-D6E9EDB1B56F}" type="slidenum">
              <a:rPr lang="en-US" smtClean="0"/>
              <a:t>44</a:t>
            </a:fld>
            <a:endParaRPr lang="en-US"/>
          </a:p>
        </p:txBody>
      </p:sp>
    </p:spTree>
    <p:extLst>
      <p:ext uri="{BB962C8B-B14F-4D97-AF65-F5344CB8AC3E}">
        <p14:creationId xmlns:p14="http://schemas.microsoft.com/office/powerpoint/2010/main" val="33997304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5A5AD-1F26-CDF8-7402-36EB0B2855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63A0F5-33EF-43C5-A68B-7A3709E222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72C3FE-795C-5EA8-4C42-3052776610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23FEFA-A790-865A-E705-D56A10180299}"/>
              </a:ext>
            </a:extLst>
          </p:cNvPr>
          <p:cNvSpPr>
            <a:spLocks noGrp="1"/>
          </p:cNvSpPr>
          <p:nvPr>
            <p:ph type="sldNum" sz="quarter" idx="5"/>
          </p:nvPr>
        </p:nvSpPr>
        <p:spPr/>
        <p:txBody>
          <a:bodyPr/>
          <a:lstStyle/>
          <a:p>
            <a:fld id="{637E5D83-AD5B-4D48-B55A-D6E9EDB1B56F}" type="slidenum">
              <a:rPr lang="en-US" smtClean="0"/>
              <a:t>45</a:t>
            </a:fld>
            <a:endParaRPr lang="en-US"/>
          </a:p>
        </p:txBody>
      </p:sp>
    </p:spTree>
    <p:extLst>
      <p:ext uri="{BB962C8B-B14F-4D97-AF65-F5344CB8AC3E}">
        <p14:creationId xmlns:p14="http://schemas.microsoft.com/office/powerpoint/2010/main" val="29749297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48069-0007-4A82-0D97-7A0DCDDD57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3328AA-6E85-6BFD-3DD3-D1C1430623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6B1D48-261F-E30D-8B30-F7DDE9B4DC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C639E8-E02F-D2FA-E101-167E7405FC37}"/>
              </a:ext>
            </a:extLst>
          </p:cNvPr>
          <p:cNvSpPr>
            <a:spLocks noGrp="1"/>
          </p:cNvSpPr>
          <p:nvPr>
            <p:ph type="sldNum" sz="quarter" idx="5"/>
          </p:nvPr>
        </p:nvSpPr>
        <p:spPr/>
        <p:txBody>
          <a:bodyPr/>
          <a:lstStyle/>
          <a:p>
            <a:fld id="{637E5D83-AD5B-4D48-B55A-D6E9EDB1B56F}" type="slidenum">
              <a:rPr lang="en-US" smtClean="0"/>
              <a:t>46</a:t>
            </a:fld>
            <a:endParaRPr lang="en-US"/>
          </a:p>
        </p:txBody>
      </p:sp>
    </p:spTree>
    <p:extLst>
      <p:ext uri="{BB962C8B-B14F-4D97-AF65-F5344CB8AC3E}">
        <p14:creationId xmlns:p14="http://schemas.microsoft.com/office/powerpoint/2010/main" val="42168709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E2EF9-BE6A-5A6F-D590-03B8764CEE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A3FBD8-BA48-F786-E52C-C823856C91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54D42A-D7F1-7C79-8708-EA5BECA17D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66755A-B764-014F-D107-13BF72DD3720}"/>
              </a:ext>
            </a:extLst>
          </p:cNvPr>
          <p:cNvSpPr>
            <a:spLocks noGrp="1"/>
          </p:cNvSpPr>
          <p:nvPr>
            <p:ph type="sldNum" sz="quarter" idx="5"/>
          </p:nvPr>
        </p:nvSpPr>
        <p:spPr/>
        <p:txBody>
          <a:bodyPr/>
          <a:lstStyle/>
          <a:p>
            <a:fld id="{637E5D83-AD5B-4D48-B55A-D6E9EDB1B56F}" type="slidenum">
              <a:rPr lang="en-US" smtClean="0"/>
              <a:t>47</a:t>
            </a:fld>
            <a:endParaRPr lang="en-US"/>
          </a:p>
        </p:txBody>
      </p:sp>
    </p:spTree>
    <p:extLst>
      <p:ext uri="{BB962C8B-B14F-4D97-AF65-F5344CB8AC3E}">
        <p14:creationId xmlns:p14="http://schemas.microsoft.com/office/powerpoint/2010/main" val="2082477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7E5D83-AD5B-4D48-B55A-D6E9EDB1B56F}" type="slidenum">
              <a:rPr lang="en-US" smtClean="0"/>
              <a:t>4</a:t>
            </a:fld>
            <a:endParaRPr lang="en-US" dirty="0"/>
          </a:p>
        </p:txBody>
      </p:sp>
    </p:spTree>
    <p:extLst>
      <p:ext uri="{BB962C8B-B14F-4D97-AF65-F5344CB8AC3E}">
        <p14:creationId xmlns:p14="http://schemas.microsoft.com/office/powerpoint/2010/main" val="19703048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31700-0477-80B7-60A6-A7BE593B4B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4F3D6F-F006-A8ED-1E36-835B30FF43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414C4A-CAB8-70E4-E731-1B35EBF894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1608FF-4C93-056C-EDF4-2F1EDFB1FFBB}"/>
              </a:ext>
            </a:extLst>
          </p:cNvPr>
          <p:cNvSpPr>
            <a:spLocks noGrp="1"/>
          </p:cNvSpPr>
          <p:nvPr>
            <p:ph type="sldNum" sz="quarter" idx="5"/>
          </p:nvPr>
        </p:nvSpPr>
        <p:spPr/>
        <p:txBody>
          <a:bodyPr/>
          <a:lstStyle/>
          <a:p>
            <a:fld id="{637E5D83-AD5B-4D48-B55A-D6E9EDB1B56F}" type="slidenum">
              <a:rPr lang="en-US" smtClean="0"/>
              <a:t>48</a:t>
            </a:fld>
            <a:endParaRPr lang="en-US"/>
          </a:p>
        </p:txBody>
      </p:sp>
    </p:spTree>
    <p:extLst>
      <p:ext uri="{BB962C8B-B14F-4D97-AF65-F5344CB8AC3E}">
        <p14:creationId xmlns:p14="http://schemas.microsoft.com/office/powerpoint/2010/main" val="38374420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F7CA5-4A22-586A-5D0A-8EFC1A75D4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EEFF82-67F0-EAAE-4322-1AC1F2C9F5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DF9F9A-0A42-BD62-4FB0-9CD1291307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AD663F-3492-98B1-1538-F57CB4793D3E}"/>
              </a:ext>
            </a:extLst>
          </p:cNvPr>
          <p:cNvSpPr>
            <a:spLocks noGrp="1"/>
          </p:cNvSpPr>
          <p:nvPr>
            <p:ph type="sldNum" sz="quarter" idx="5"/>
          </p:nvPr>
        </p:nvSpPr>
        <p:spPr/>
        <p:txBody>
          <a:bodyPr/>
          <a:lstStyle/>
          <a:p>
            <a:fld id="{637E5D83-AD5B-4D48-B55A-D6E9EDB1B56F}" type="slidenum">
              <a:rPr lang="en-US" smtClean="0"/>
              <a:t>49</a:t>
            </a:fld>
            <a:endParaRPr lang="en-US"/>
          </a:p>
        </p:txBody>
      </p:sp>
    </p:spTree>
    <p:extLst>
      <p:ext uri="{BB962C8B-B14F-4D97-AF65-F5344CB8AC3E}">
        <p14:creationId xmlns:p14="http://schemas.microsoft.com/office/powerpoint/2010/main" val="19884209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CA6CD-3A3A-6FDD-7763-0503D5F880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19A7EC-156D-AC55-AB51-5FCA89349C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9B8BB-8ABC-F29D-F59C-702E2F5552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81B66A-B462-55DA-23A5-9FFD245367FB}"/>
              </a:ext>
            </a:extLst>
          </p:cNvPr>
          <p:cNvSpPr>
            <a:spLocks noGrp="1"/>
          </p:cNvSpPr>
          <p:nvPr>
            <p:ph type="sldNum" sz="quarter" idx="5"/>
          </p:nvPr>
        </p:nvSpPr>
        <p:spPr/>
        <p:txBody>
          <a:bodyPr/>
          <a:lstStyle/>
          <a:p>
            <a:fld id="{637E5D83-AD5B-4D48-B55A-D6E9EDB1B56F}" type="slidenum">
              <a:rPr lang="en-US" smtClean="0"/>
              <a:t>50</a:t>
            </a:fld>
            <a:endParaRPr lang="en-US"/>
          </a:p>
        </p:txBody>
      </p:sp>
    </p:spTree>
    <p:extLst>
      <p:ext uri="{BB962C8B-B14F-4D97-AF65-F5344CB8AC3E}">
        <p14:creationId xmlns:p14="http://schemas.microsoft.com/office/powerpoint/2010/main" val="34150679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E71FD-2A7B-CD7F-439A-892B93F381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ED7A42-62ED-6B5A-526F-4267C2B848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45C079-EBA0-B0B0-0A7C-3AE632CCAD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FE47CA-95BB-11E1-38F6-AD13CAE49936}"/>
              </a:ext>
            </a:extLst>
          </p:cNvPr>
          <p:cNvSpPr>
            <a:spLocks noGrp="1"/>
          </p:cNvSpPr>
          <p:nvPr>
            <p:ph type="sldNum" sz="quarter" idx="5"/>
          </p:nvPr>
        </p:nvSpPr>
        <p:spPr/>
        <p:txBody>
          <a:bodyPr/>
          <a:lstStyle/>
          <a:p>
            <a:fld id="{637E5D83-AD5B-4D48-B55A-D6E9EDB1B56F}" type="slidenum">
              <a:rPr lang="en-US" smtClean="0"/>
              <a:t>53</a:t>
            </a:fld>
            <a:endParaRPr lang="en-US"/>
          </a:p>
        </p:txBody>
      </p:sp>
    </p:spTree>
    <p:extLst>
      <p:ext uri="{BB962C8B-B14F-4D97-AF65-F5344CB8AC3E}">
        <p14:creationId xmlns:p14="http://schemas.microsoft.com/office/powerpoint/2010/main" val="41569785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D012F-4780-664C-A659-EFBD2E0B79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59E093-2D0B-95BB-4DF4-1C563B2EBF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C54C22-8852-08B3-001C-2F190A84F7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A822AE-9FCC-8598-569A-69AC4B4AB38F}"/>
              </a:ext>
            </a:extLst>
          </p:cNvPr>
          <p:cNvSpPr>
            <a:spLocks noGrp="1"/>
          </p:cNvSpPr>
          <p:nvPr>
            <p:ph type="sldNum" sz="quarter" idx="5"/>
          </p:nvPr>
        </p:nvSpPr>
        <p:spPr/>
        <p:txBody>
          <a:bodyPr/>
          <a:lstStyle/>
          <a:p>
            <a:fld id="{637E5D83-AD5B-4D48-B55A-D6E9EDB1B56F}" type="slidenum">
              <a:rPr lang="en-US" smtClean="0"/>
              <a:t>54</a:t>
            </a:fld>
            <a:endParaRPr lang="en-US"/>
          </a:p>
        </p:txBody>
      </p:sp>
    </p:spTree>
    <p:extLst>
      <p:ext uri="{BB962C8B-B14F-4D97-AF65-F5344CB8AC3E}">
        <p14:creationId xmlns:p14="http://schemas.microsoft.com/office/powerpoint/2010/main" val="75138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F258F-4B37-BBCE-0630-5364EE20AB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8C062D-D2AF-3879-51D1-C5E24DE3E2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2822CA-1D4F-680A-5A49-D2CEBF77BB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7AC643-70C0-69F9-B9FC-799B52B706F0}"/>
              </a:ext>
            </a:extLst>
          </p:cNvPr>
          <p:cNvSpPr>
            <a:spLocks noGrp="1"/>
          </p:cNvSpPr>
          <p:nvPr>
            <p:ph type="sldNum" sz="quarter" idx="5"/>
          </p:nvPr>
        </p:nvSpPr>
        <p:spPr/>
        <p:txBody>
          <a:bodyPr/>
          <a:lstStyle/>
          <a:p>
            <a:fld id="{637E5D83-AD5B-4D48-B55A-D6E9EDB1B56F}" type="slidenum">
              <a:rPr lang="en-US" smtClean="0"/>
              <a:t>55</a:t>
            </a:fld>
            <a:endParaRPr lang="en-US"/>
          </a:p>
        </p:txBody>
      </p:sp>
    </p:spTree>
    <p:extLst>
      <p:ext uri="{BB962C8B-B14F-4D97-AF65-F5344CB8AC3E}">
        <p14:creationId xmlns:p14="http://schemas.microsoft.com/office/powerpoint/2010/main" val="9231970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E74F7-AFC6-37C7-BE66-57910030CB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99053E-EA7D-BA07-4E6D-99FADB5116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5089F7-DD95-9AAF-386B-9BFA1B57C0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2574BC-E0AC-4F22-A4CF-F4E5A59BE34F}"/>
              </a:ext>
            </a:extLst>
          </p:cNvPr>
          <p:cNvSpPr>
            <a:spLocks noGrp="1"/>
          </p:cNvSpPr>
          <p:nvPr>
            <p:ph type="sldNum" sz="quarter" idx="5"/>
          </p:nvPr>
        </p:nvSpPr>
        <p:spPr/>
        <p:txBody>
          <a:bodyPr/>
          <a:lstStyle/>
          <a:p>
            <a:fld id="{637E5D83-AD5B-4D48-B55A-D6E9EDB1B56F}" type="slidenum">
              <a:rPr lang="en-US" smtClean="0"/>
              <a:t>56</a:t>
            </a:fld>
            <a:endParaRPr lang="en-US"/>
          </a:p>
        </p:txBody>
      </p:sp>
    </p:spTree>
    <p:extLst>
      <p:ext uri="{BB962C8B-B14F-4D97-AF65-F5344CB8AC3E}">
        <p14:creationId xmlns:p14="http://schemas.microsoft.com/office/powerpoint/2010/main" val="20271382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48C4F-E8BE-ADC2-1CFF-A225003143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978889-87B0-3C03-CD1E-3CAC3CBE09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FE2DBB-1423-A698-CC92-89D0288475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FA3EAE-7B6D-B975-29AB-2CFCEA953BAF}"/>
              </a:ext>
            </a:extLst>
          </p:cNvPr>
          <p:cNvSpPr>
            <a:spLocks noGrp="1"/>
          </p:cNvSpPr>
          <p:nvPr>
            <p:ph type="sldNum" sz="quarter" idx="5"/>
          </p:nvPr>
        </p:nvSpPr>
        <p:spPr/>
        <p:txBody>
          <a:bodyPr/>
          <a:lstStyle/>
          <a:p>
            <a:fld id="{637E5D83-AD5B-4D48-B55A-D6E9EDB1B56F}" type="slidenum">
              <a:rPr lang="en-US" smtClean="0"/>
              <a:t>57</a:t>
            </a:fld>
            <a:endParaRPr lang="en-US"/>
          </a:p>
        </p:txBody>
      </p:sp>
    </p:spTree>
    <p:extLst>
      <p:ext uri="{BB962C8B-B14F-4D97-AF65-F5344CB8AC3E}">
        <p14:creationId xmlns:p14="http://schemas.microsoft.com/office/powerpoint/2010/main" val="15144629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CA9C7-A7FF-695C-257B-A0C1AF144D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9F73F3-4D46-1FBE-178F-59E9B0879A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029891-C35F-AE5F-1650-CBEA0EF722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58C352-4049-DF4A-1F2B-63FD87F3D801}"/>
              </a:ext>
            </a:extLst>
          </p:cNvPr>
          <p:cNvSpPr>
            <a:spLocks noGrp="1"/>
          </p:cNvSpPr>
          <p:nvPr>
            <p:ph type="sldNum" sz="quarter" idx="5"/>
          </p:nvPr>
        </p:nvSpPr>
        <p:spPr/>
        <p:txBody>
          <a:bodyPr/>
          <a:lstStyle/>
          <a:p>
            <a:fld id="{637E5D83-AD5B-4D48-B55A-D6E9EDB1B56F}" type="slidenum">
              <a:rPr lang="en-US" smtClean="0"/>
              <a:t>58</a:t>
            </a:fld>
            <a:endParaRPr lang="en-US"/>
          </a:p>
        </p:txBody>
      </p:sp>
    </p:spTree>
    <p:extLst>
      <p:ext uri="{BB962C8B-B14F-4D97-AF65-F5344CB8AC3E}">
        <p14:creationId xmlns:p14="http://schemas.microsoft.com/office/powerpoint/2010/main" val="263275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741F0-5A1B-1849-1B77-FD40C4C04E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33D250-ECA0-9DCD-4AF0-DB99A85A2F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855724-3440-3697-1B8E-38C9AF49B9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8025B2-6BE3-3900-0BB7-F2DC76E8C2E1}"/>
              </a:ext>
            </a:extLst>
          </p:cNvPr>
          <p:cNvSpPr>
            <a:spLocks noGrp="1"/>
          </p:cNvSpPr>
          <p:nvPr>
            <p:ph type="sldNum" sz="quarter" idx="5"/>
          </p:nvPr>
        </p:nvSpPr>
        <p:spPr/>
        <p:txBody>
          <a:bodyPr/>
          <a:lstStyle/>
          <a:p>
            <a:fld id="{637E5D83-AD5B-4D48-B55A-D6E9EDB1B56F}" type="slidenum">
              <a:rPr lang="en-US" smtClean="0"/>
              <a:t>61</a:t>
            </a:fld>
            <a:endParaRPr lang="en-US"/>
          </a:p>
        </p:txBody>
      </p:sp>
    </p:spTree>
    <p:extLst>
      <p:ext uri="{BB962C8B-B14F-4D97-AF65-F5344CB8AC3E}">
        <p14:creationId xmlns:p14="http://schemas.microsoft.com/office/powerpoint/2010/main" val="1757450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slide deck focuses on care of adults with stroke.  It does not cover the care of pediatric patients with stroke.</a:t>
            </a:r>
            <a:endParaRPr lang="en-US" dirty="0"/>
          </a:p>
        </p:txBody>
      </p:sp>
      <p:sp>
        <p:nvSpPr>
          <p:cNvPr id="4" name="Slide Number Placeholder 3"/>
          <p:cNvSpPr>
            <a:spLocks noGrp="1"/>
          </p:cNvSpPr>
          <p:nvPr>
            <p:ph type="sldNum" sz="quarter" idx="5"/>
          </p:nvPr>
        </p:nvSpPr>
        <p:spPr/>
        <p:txBody>
          <a:bodyPr/>
          <a:lstStyle/>
          <a:p>
            <a:fld id="{637E5D83-AD5B-4D48-B55A-D6E9EDB1B56F}" type="slidenum">
              <a:rPr lang="en-US" smtClean="0"/>
              <a:t>5</a:t>
            </a:fld>
            <a:endParaRPr lang="en-US"/>
          </a:p>
        </p:txBody>
      </p:sp>
    </p:spTree>
    <p:extLst>
      <p:ext uri="{BB962C8B-B14F-4D97-AF65-F5344CB8AC3E}">
        <p14:creationId xmlns:p14="http://schemas.microsoft.com/office/powerpoint/2010/main" val="37643850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0D6B6-5F86-6BE4-2FB1-CAB6440173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34597E-6BA1-C3FA-420C-DF41FEFFB9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76AEAB-B9AB-9898-E0EE-48A70DCE18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ED36B2-1056-070F-4A1D-D2975A6620E0}"/>
              </a:ext>
            </a:extLst>
          </p:cNvPr>
          <p:cNvSpPr>
            <a:spLocks noGrp="1"/>
          </p:cNvSpPr>
          <p:nvPr>
            <p:ph type="sldNum" sz="quarter" idx="5"/>
          </p:nvPr>
        </p:nvSpPr>
        <p:spPr/>
        <p:txBody>
          <a:bodyPr/>
          <a:lstStyle/>
          <a:p>
            <a:fld id="{637E5D83-AD5B-4D48-B55A-D6E9EDB1B56F}" type="slidenum">
              <a:rPr lang="en-US" smtClean="0"/>
              <a:t>62</a:t>
            </a:fld>
            <a:endParaRPr lang="en-US"/>
          </a:p>
        </p:txBody>
      </p:sp>
    </p:spTree>
    <p:extLst>
      <p:ext uri="{BB962C8B-B14F-4D97-AF65-F5344CB8AC3E}">
        <p14:creationId xmlns:p14="http://schemas.microsoft.com/office/powerpoint/2010/main" val="9381837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018B5-A15A-3A8A-4745-047151CF7C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5CDAB9-BF54-1956-8776-4084E584FF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457E14-FF2F-AD81-5B51-6B7C9D8DA4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9C3C34-CE0C-BC4B-FCA2-8ECBC1A52E48}"/>
              </a:ext>
            </a:extLst>
          </p:cNvPr>
          <p:cNvSpPr>
            <a:spLocks noGrp="1"/>
          </p:cNvSpPr>
          <p:nvPr>
            <p:ph type="sldNum" sz="quarter" idx="5"/>
          </p:nvPr>
        </p:nvSpPr>
        <p:spPr/>
        <p:txBody>
          <a:bodyPr/>
          <a:lstStyle/>
          <a:p>
            <a:fld id="{637E5D83-AD5B-4D48-B55A-D6E9EDB1B56F}" type="slidenum">
              <a:rPr lang="en-US" smtClean="0"/>
              <a:t>63</a:t>
            </a:fld>
            <a:endParaRPr lang="en-US"/>
          </a:p>
        </p:txBody>
      </p:sp>
    </p:spTree>
    <p:extLst>
      <p:ext uri="{BB962C8B-B14F-4D97-AF65-F5344CB8AC3E}">
        <p14:creationId xmlns:p14="http://schemas.microsoft.com/office/powerpoint/2010/main" val="22779632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E3A7C-540E-FDA0-9CC0-6656B5CE13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135DE9-318B-7A42-8A62-C167B1F1A0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0834F7-A21E-FC37-056E-1A219C396A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FAD674-2D35-59AA-D13A-45A5CB43DF46}"/>
              </a:ext>
            </a:extLst>
          </p:cNvPr>
          <p:cNvSpPr>
            <a:spLocks noGrp="1"/>
          </p:cNvSpPr>
          <p:nvPr>
            <p:ph type="sldNum" sz="quarter" idx="5"/>
          </p:nvPr>
        </p:nvSpPr>
        <p:spPr/>
        <p:txBody>
          <a:bodyPr/>
          <a:lstStyle/>
          <a:p>
            <a:fld id="{637E5D83-AD5B-4D48-B55A-D6E9EDB1B56F}" type="slidenum">
              <a:rPr lang="en-US" smtClean="0"/>
              <a:t>65</a:t>
            </a:fld>
            <a:endParaRPr lang="en-US"/>
          </a:p>
        </p:txBody>
      </p:sp>
    </p:spTree>
    <p:extLst>
      <p:ext uri="{BB962C8B-B14F-4D97-AF65-F5344CB8AC3E}">
        <p14:creationId xmlns:p14="http://schemas.microsoft.com/office/powerpoint/2010/main" val="24866088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11C1F-1DF5-8E9C-8F20-3EA25BE144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F9DDB1-247A-7762-6B35-299A6F235A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81A957-9E30-0126-1CDB-19966DCE41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B72856-D93F-B4C6-D322-17EE4DB4C76E}"/>
              </a:ext>
            </a:extLst>
          </p:cNvPr>
          <p:cNvSpPr>
            <a:spLocks noGrp="1"/>
          </p:cNvSpPr>
          <p:nvPr>
            <p:ph type="sldNum" sz="quarter" idx="5"/>
          </p:nvPr>
        </p:nvSpPr>
        <p:spPr/>
        <p:txBody>
          <a:bodyPr/>
          <a:lstStyle/>
          <a:p>
            <a:fld id="{637E5D83-AD5B-4D48-B55A-D6E9EDB1B56F}" type="slidenum">
              <a:rPr lang="en-US" smtClean="0"/>
              <a:t>66</a:t>
            </a:fld>
            <a:endParaRPr lang="en-US"/>
          </a:p>
        </p:txBody>
      </p:sp>
    </p:spTree>
    <p:extLst>
      <p:ext uri="{BB962C8B-B14F-4D97-AF65-F5344CB8AC3E}">
        <p14:creationId xmlns:p14="http://schemas.microsoft.com/office/powerpoint/2010/main" val="23877671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4209C-F1F0-63A8-00B5-BB8CEDCEBE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095D91-B1DE-B54F-FFEE-28EC42403A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97768A-77CD-3171-0BB6-D26151CAD7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6E7BF0-772E-74B8-9288-D5B8F4CAE751}"/>
              </a:ext>
            </a:extLst>
          </p:cNvPr>
          <p:cNvSpPr>
            <a:spLocks noGrp="1"/>
          </p:cNvSpPr>
          <p:nvPr>
            <p:ph type="sldNum" sz="quarter" idx="5"/>
          </p:nvPr>
        </p:nvSpPr>
        <p:spPr/>
        <p:txBody>
          <a:bodyPr/>
          <a:lstStyle/>
          <a:p>
            <a:fld id="{637E5D83-AD5B-4D48-B55A-D6E9EDB1B56F}" type="slidenum">
              <a:rPr lang="en-US" smtClean="0"/>
              <a:t>68</a:t>
            </a:fld>
            <a:endParaRPr lang="en-US"/>
          </a:p>
        </p:txBody>
      </p:sp>
    </p:spTree>
    <p:extLst>
      <p:ext uri="{BB962C8B-B14F-4D97-AF65-F5344CB8AC3E}">
        <p14:creationId xmlns:p14="http://schemas.microsoft.com/office/powerpoint/2010/main" val="39803055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C3B92-FB80-C07E-1B02-16D40E010E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31B47B-7AA2-64DE-E4DA-4600DB0F2C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162C53-3D09-F702-C834-0798EA000D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3C79DE-AD5C-13C0-B929-F47500CA7DE2}"/>
              </a:ext>
            </a:extLst>
          </p:cNvPr>
          <p:cNvSpPr>
            <a:spLocks noGrp="1"/>
          </p:cNvSpPr>
          <p:nvPr>
            <p:ph type="sldNum" sz="quarter" idx="5"/>
          </p:nvPr>
        </p:nvSpPr>
        <p:spPr/>
        <p:txBody>
          <a:bodyPr/>
          <a:lstStyle/>
          <a:p>
            <a:fld id="{637E5D83-AD5B-4D48-B55A-D6E9EDB1B56F}" type="slidenum">
              <a:rPr lang="en-US" smtClean="0"/>
              <a:t>69</a:t>
            </a:fld>
            <a:endParaRPr lang="en-US"/>
          </a:p>
        </p:txBody>
      </p:sp>
    </p:spTree>
    <p:extLst>
      <p:ext uri="{BB962C8B-B14F-4D97-AF65-F5344CB8AC3E}">
        <p14:creationId xmlns:p14="http://schemas.microsoft.com/office/powerpoint/2010/main" val="32978599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7BE08-7EAD-DE4E-CB79-F3417748EA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35EC40-C05C-2361-6E12-36C297DAB5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809D04-1A55-457C-9DBE-8663768B36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7C5A16-C762-0761-FEAC-CBEB63858470}"/>
              </a:ext>
            </a:extLst>
          </p:cNvPr>
          <p:cNvSpPr>
            <a:spLocks noGrp="1"/>
          </p:cNvSpPr>
          <p:nvPr>
            <p:ph type="sldNum" sz="quarter" idx="5"/>
          </p:nvPr>
        </p:nvSpPr>
        <p:spPr/>
        <p:txBody>
          <a:bodyPr/>
          <a:lstStyle/>
          <a:p>
            <a:fld id="{637E5D83-AD5B-4D48-B55A-D6E9EDB1B56F}" type="slidenum">
              <a:rPr lang="en-US" smtClean="0"/>
              <a:t>70</a:t>
            </a:fld>
            <a:endParaRPr lang="en-US" dirty="0"/>
          </a:p>
        </p:txBody>
      </p:sp>
    </p:spTree>
    <p:extLst>
      <p:ext uri="{BB962C8B-B14F-4D97-AF65-F5344CB8AC3E}">
        <p14:creationId xmlns:p14="http://schemas.microsoft.com/office/powerpoint/2010/main" val="29967529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6751B-3963-7D4E-14D1-D9F64E2834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461122-0BDD-E7D7-6624-ED14628740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EFD57C-D4F3-1B6C-C10F-F22771CB3D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556A18-DE15-8726-C865-B078EF11246F}"/>
              </a:ext>
            </a:extLst>
          </p:cNvPr>
          <p:cNvSpPr>
            <a:spLocks noGrp="1"/>
          </p:cNvSpPr>
          <p:nvPr>
            <p:ph type="sldNum" sz="quarter" idx="5"/>
          </p:nvPr>
        </p:nvSpPr>
        <p:spPr/>
        <p:txBody>
          <a:bodyPr/>
          <a:lstStyle/>
          <a:p>
            <a:fld id="{637E5D83-AD5B-4D48-B55A-D6E9EDB1B56F}" type="slidenum">
              <a:rPr lang="en-US" smtClean="0"/>
              <a:t>71</a:t>
            </a:fld>
            <a:endParaRPr lang="en-US" dirty="0"/>
          </a:p>
        </p:txBody>
      </p:sp>
    </p:spTree>
    <p:extLst>
      <p:ext uri="{BB962C8B-B14F-4D97-AF65-F5344CB8AC3E}">
        <p14:creationId xmlns:p14="http://schemas.microsoft.com/office/powerpoint/2010/main" val="18198659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This guideline has provided the latest recommendations for all areas noted in this slide. In the end, it’s all about supporting the stroke survivor and the family throughout the recovery process. </a:t>
            </a:r>
          </a:p>
        </p:txBody>
      </p:sp>
      <p:sp>
        <p:nvSpPr>
          <p:cNvPr id="4" name="Slide Number Placeholder 3"/>
          <p:cNvSpPr>
            <a:spLocks noGrp="1"/>
          </p:cNvSpPr>
          <p:nvPr>
            <p:ph type="sldNum" sz="quarter" idx="5"/>
          </p:nvPr>
        </p:nvSpPr>
        <p:spPr/>
        <p:txBody>
          <a:bodyPr/>
          <a:lstStyle/>
          <a:p>
            <a:fld id="{637E5D83-AD5B-4D48-B55A-D6E9EDB1B56F}" type="slidenum">
              <a:rPr lang="en-US" smtClean="0"/>
              <a:t>73</a:t>
            </a:fld>
            <a:endParaRPr lang="en-US" dirty="0"/>
          </a:p>
        </p:txBody>
      </p:sp>
    </p:spTree>
    <p:extLst>
      <p:ext uri="{BB962C8B-B14F-4D97-AF65-F5344CB8AC3E}">
        <p14:creationId xmlns:p14="http://schemas.microsoft.com/office/powerpoint/2010/main" val="21561827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7E5D83-AD5B-4D48-B55A-D6E9EDB1B56F}" type="slidenum">
              <a:rPr lang="en-US" smtClean="0"/>
              <a:t>74</a:t>
            </a:fld>
            <a:endParaRPr lang="en-US" dirty="0"/>
          </a:p>
        </p:txBody>
      </p:sp>
    </p:spTree>
    <p:extLst>
      <p:ext uri="{BB962C8B-B14F-4D97-AF65-F5344CB8AC3E}">
        <p14:creationId xmlns:p14="http://schemas.microsoft.com/office/powerpoint/2010/main" val="1850225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7E5D83-AD5B-4D48-B55A-D6E9EDB1B56F}" type="slidenum">
              <a:rPr lang="en-US" smtClean="0"/>
              <a:t>7</a:t>
            </a:fld>
            <a:endParaRPr lang="en-US" dirty="0"/>
          </a:p>
        </p:txBody>
      </p:sp>
    </p:spTree>
    <p:extLst>
      <p:ext uri="{BB962C8B-B14F-4D97-AF65-F5344CB8AC3E}">
        <p14:creationId xmlns:p14="http://schemas.microsoft.com/office/powerpoint/2010/main" val="368874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First, let’s review how Guidelines are structured.  When the American Heart Association (AHA) and other organizations issue guidelines, they employ a structured rating system to help clinicians and patients understand the strength of the recommendation. This system uses two categories: the </a:t>
            </a:r>
            <a:r>
              <a:rPr lang="en-US" b="1" i="0" dirty="0">
                <a:solidFill>
                  <a:srgbClr val="001D35"/>
                </a:solidFill>
                <a:latin typeface="Arial"/>
                <a:ea typeface="Arial"/>
                <a:cs typeface="Arial"/>
                <a:sym typeface="Arial"/>
              </a:rPr>
              <a:t>Class of Recommendation (COR)</a:t>
            </a:r>
            <a:r>
              <a:rPr lang="en-US" b="0" i="0" dirty="0">
                <a:solidFill>
                  <a:srgbClr val="001D35"/>
                </a:solidFill>
                <a:latin typeface="Arial"/>
                <a:ea typeface="Arial"/>
                <a:cs typeface="Arial"/>
                <a:sym typeface="Arial"/>
              </a:rPr>
              <a:t> and the </a:t>
            </a:r>
            <a:r>
              <a:rPr lang="en-US" b="1" i="0" dirty="0">
                <a:solidFill>
                  <a:srgbClr val="001D35"/>
                </a:solidFill>
                <a:latin typeface="Arial"/>
                <a:ea typeface="Arial"/>
                <a:cs typeface="Arial"/>
                <a:sym typeface="Arial"/>
              </a:rPr>
              <a:t>Level of Evidence (LOE)</a:t>
            </a:r>
            <a:r>
              <a:rPr lang="en-US" b="0" i="0" dirty="0">
                <a:solidFill>
                  <a:srgbClr val="001D35"/>
                </a:solidFill>
                <a:latin typeface="Arial"/>
                <a:ea typeface="Arial"/>
                <a:cs typeface="Arial"/>
                <a:sym typeface="Arial"/>
              </a:rPr>
              <a:t>. </a:t>
            </a:r>
            <a:endParaRPr lang="en-US" dirty="0"/>
          </a:p>
          <a:p>
            <a:pPr marL="0" lvl="0" indent="0" algn="l" rtl="0">
              <a:spcBef>
                <a:spcPts val="0"/>
              </a:spcBef>
              <a:spcAft>
                <a:spcPts val="0"/>
              </a:spcAft>
              <a:buNone/>
            </a:pPr>
            <a:endParaRPr lang="en-US" b="0" i="0" dirty="0">
              <a:solidFill>
                <a:srgbClr val="001D35"/>
              </a:solidFill>
              <a:latin typeface="Arial"/>
              <a:ea typeface="Arial"/>
              <a:cs typeface="Arial"/>
              <a:sym typeface="Arial"/>
            </a:endParaRPr>
          </a:p>
          <a:p>
            <a:pPr marL="0" lvl="0" indent="0" algn="l" rtl="0">
              <a:spcBef>
                <a:spcPts val="0"/>
              </a:spcBef>
              <a:spcAft>
                <a:spcPts val="0"/>
              </a:spcAft>
              <a:buNone/>
            </a:pPr>
            <a:r>
              <a:rPr lang="en-US" sz="1800" dirty="0">
                <a:highlight>
                  <a:srgbClr val="00FF00"/>
                </a:highlight>
                <a:latin typeface="Times New Roman"/>
                <a:ea typeface="Times New Roman"/>
                <a:cs typeface="Times New Roman"/>
                <a:sym typeface="Times New Roman"/>
              </a:rPr>
              <a:t>The COR indicates the strength of recommendation, encompassing the estimated magnitude and certainty of benefit in proportion to the risk. The LOE rates the quality of scientific evidence supporting the intervention based on the type, quantity, and consistency of data from clinical trials and other sources. </a:t>
            </a:r>
            <a:r>
              <a:rPr lang="en-US" sz="1800" dirty="0">
                <a:latin typeface="Times New Roman"/>
                <a:ea typeface="Times New Roman"/>
                <a:cs typeface="Times New Roman"/>
                <a:sym typeface="Times New Roman"/>
              </a:rPr>
              <a:t>Please note, COR and LOE are determined independently (any COR may be paired with any LOE). </a:t>
            </a:r>
            <a:r>
              <a:rPr lang="en-US" sz="1800" baseline="30000" dirty="0">
                <a:latin typeface="Times New Roman"/>
                <a:ea typeface="Times New Roman"/>
                <a:cs typeface="Times New Roman"/>
                <a:sym typeface="Times New Roman"/>
              </a:rPr>
              <a:t>1</a:t>
            </a:r>
            <a:endParaRPr lang="en-US" b="0" i="0" baseline="30000" dirty="0">
              <a:solidFill>
                <a:srgbClr val="001D35"/>
              </a:solidFill>
              <a:latin typeface="Arial"/>
              <a:ea typeface="Arial"/>
              <a:cs typeface="Arial"/>
              <a:sym typeface="Arial"/>
            </a:endParaRPr>
          </a:p>
          <a:p>
            <a:pPr marL="0" lvl="0" indent="0" algn="l" rtl="0">
              <a:spcBef>
                <a:spcPts val="0"/>
              </a:spcBef>
              <a:spcAft>
                <a:spcPts val="0"/>
              </a:spcAft>
              <a:buNone/>
            </a:pPr>
            <a:endParaRPr lang="en-US" b="0" i="0" dirty="0">
              <a:solidFill>
                <a:srgbClr val="001D35"/>
              </a:solidFill>
              <a:latin typeface="Arial"/>
              <a:ea typeface="Arial"/>
              <a:cs typeface="Arial"/>
              <a:sym typeface="Arial"/>
            </a:endParaRPr>
          </a:p>
          <a:p>
            <a:pPr marL="0" marR="0" lvl="0" indent="0" algn="l" rtl="0">
              <a:lnSpc>
                <a:spcPct val="100000"/>
              </a:lnSpc>
              <a:spcBef>
                <a:spcPts val="0"/>
              </a:spcBef>
              <a:spcAft>
                <a:spcPts val="0"/>
              </a:spcAft>
              <a:buClr>
                <a:srgbClr val="001D35"/>
              </a:buClr>
              <a:buSzPts val="1200"/>
              <a:buFont typeface="Arial"/>
              <a:buNone/>
            </a:pPr>
            <a:r>
              <a:rPr lang="en-US" b="1" i="0" u="sng" dirty="0">
                <a:solidFill>
                  <a:srgbClr val="001D35"/>
                </a:solidFill>
                <a:latin typeface="Arial"/>
                <a:ea typeface="Arial"/>
                <a:cs typeface="Arial"/>
                <a:sym typeface="Arial"/>
              </a:rPr>
              <a:t>Class of Recommendation</a:t>
            </a:r>
            <a:r>
              <a:rPr lang="en-US" b="0" i="0" baseline="30000" dirty="0">
                <a:solidFill>
                  <a:srgbClr val="212121"/>
                </a:solidFill>
                <a:latin typeface="Arial"/>
                <a:ea typeface="Arial"/>
                <a:cs typeface="Arial"/>
                <a:sym typeface="Arial"/>
              </a:rPr>
              <a:t>2</a:t>
            </a:r>
            <a:r>
              <a:rPr lang="en-US" b="1" i="0" u="sng" dirty="0">
                <a:solidFill>
                  <a:srgbClr val="001D35"/>
                </a:solidFill>
                <a:latin typeface="Arial"/>
                <a:ea typeface="Arial"/>
                <a:cs typeface="Arial"/>
                <a:sym typeface="Arial"/>
              </a:rPr>
              <a:t>:</a:t>
            </a:r>
            <a:endParaRPr lang="en-US" dirty="0"/>
          </a:p>
          <a:p>
            <a:pPr marL="0" lvl="0" indent="-76200" algn="l" rtl="0">
              <a:spcBef>
                <a:spcPts val="0"/>
              </a:spcBef>
              <a:spcAft>
                <a:spcPts val="0"/>
              </a:spcAft>
              <a:buClr>
                <a:srgbClr val="001D35"/>
              </a:buClr>
              <a:buSzPts val="1200"/>
              <a:buFont typeface="Arial"/>
              <a:buChar char="•"/>
            </a:pPr>
            <a:r>
              <a:rPr lang="en-US" b="1" i="0" dirty="0">
                <a:solidFill>
                  <a:srgbClr val="001D35"/>
                </a:solidFill>
                <a:latin typeface="Arial"/>
                <a:ea typeface="Arial"/>
                <a:cs typeface="Arial"/>
                <a:sym typeface="Arial"/>
              </a:rPr>
              <a:t>Class 1 (Strong):</a:t>
            </a:r>
            <a:r>
              <a:rPr lang="en-US" b="0" i="0" dirty="0">
                <a:solidFill>
                  <a:srgbClr val="001D35"/>
                </a:solidFill>
                <a:latin typeface="Arial"/>
                <a:ea typeface="Arial"/>
                <a:cs typeface="Arial"/>
                <a:sym typeface="Arial"/>
              </a:rPr>
              <a:t> The treatment is highly effective and beneficial. It </a:t>
            </a:r>
            <a:r>
              <a:rPr lang="en-US" b="1" i="0" dirty="0">
                <a:solidFill>
                  <a:srgbClr val="001D35"/>
                </a:solidFill>
                <a:latin typeface="Arial"/>
                <a:ea typeface="Arial"/>
                <a:cs typeface="Arial"/>
                <a:sym typeface="Arial"/>
              </a:rPr>
              <a:t>is recommended</a:t>
            </a:r>
            <a:r>
              <a:rPr lang="en-US" b="0" i="0" dirty="0">
                <a:solidFill>
                  <a:srgbClr val="001D35"/>
                </a:solidFill>
                <a:latin typeface="Arial"/>
                <a:ea typeface="Arial"/>
                <a:cs typeface="Arial"/>
                <a:sym typeface="Arial"/>
              </a:rPr>
              <a:t> and should be used for most patients in most circumstances.</a:t>
            </a:r>
            <a:endParaRPr lang="en-US" dirty="0"/>
          </a:p>
          <a:p>
            <a:pPr marL="0" lvl="0" indent="-76200" algn="l" rtl="0">
              <a:spcBef>
                <a:spcPts val="0"/>
              </a:spcBef>
              <a:spcAft>
                <a:spcPts val="0"/>
              </a:spcAft>
              <a:buClr>
                <a:srgbClr val="001D35"/>
              </a:buClr>
              <a:buSzPts val="1200"/>
              <a:buFont typeface="Arial"/>
              <a:buChar char="•"/>
            </a:pPr>
            <a:r>
              <a:rPr lang="en-US" b="1" i="0" dirty="0">
                <a:solidFill>
                  <a:srgbClr val="001D35"/>
                </a:solidFill>
                <a:latin typeface="Arial"/>
                <a:ea typeface="Arial"/>
                <a:cs typeface="Arial"/>
                <a:sym typeface="Arial"/>
              </a:rPr>
              <a:t>Class 2a (Moderate):</a:t>
            </a:r>
            <a:r>
              <a:rPr lang="en-US" b="0" i="0" dirty="0">
                <a:solidFill>
                  <a:srgbClr val="001D35"/>
                </a:solidFill>
                <a:latin typeface="Arial"/>
                <a:ea typeface="Arial"/>
                <a:cs typeface="Arial"/>
                <a:sym typeface="Arial"/>
              </a:rPr>
              <a:t> The treatment is probably beneficial. The weight of evidence or expert opinion is in favor of its use. It </a:t>
            </a:r>
            <a:r>
              <a:rPr lang="en-US" b="1" i="0" dirty="0">
                <a:solidFill>
                  <a:srgbClr val="001D35"/>
                </a:solidFill>
                <a:latin typeface="Arial"/>
                <a:ea typeface="Arial"/>
                <a:cs typeface="Arial"/>
                <a:sym typeface="Arial"/>
              </a:rPr>
              <a:t>is reasonable</a:t>
            </a:r>
            <a:r>
              <a:rPr lang="en-US" b="0" i="0" dirty="0">
                <a:solidFill>
                  <a:srgbClr val="001D35"/>
                </a:solidFill>
                <a:latin typeface="Arial"/>
                <a:ea typeface="Arial"/>
                <a:cs typeface="Arial"/>
                <a:sym typeface="Arial"/>
              </a:rPr>
              <a:t> to consider for most patients.</a:t>
            </a:r>
            <a:endParaRPr lang="en-US" dirty="0"/>
          </a:p>
          <a:p>
            <a:pPr marL="0" lvl="0" indent="-76200" algn="l" rtl="0">
              <a:spcBef>
                <a:spcPts val="0"/>
              </a:spcBef>
              <a:spcAft>
                <a:spcPts val="0"/>
              </a:spcAft>
              <a:buClr>
                <a:srgbClr val="001D35"/>
              </a:buClr>
              <a:buSzPts val="1200"/>
              <a:buFont typeface="Arial"/>
              <a:buChar char="•"/>
            </a:pPr>
            <a:r>
              <a:rPr lang="en-US" b="1" i="0" dirty="0">
                <a:solidFill>
                  <a:srgbClr val="001D35"/>
                </a:solidFill>
                <a:latin typeface="Arial"/>
                <a:ea typeface="Arial"/>
                <a:cs typeface="Arial"/>
                <a:sym typeface="Arial"/>
              </a:rPr>
              <a:t>Class 2b (Weak):</a:t>
            </a:r>
            <a:r>
              <a:rPr lang="en-US" b="0" i="0" dirty="0">
                <a:solidFill>
                  <a:srgbClr val="001D35"/>
                </a:solidFill>
                <a:latin typeface="Arial"/>
                <a:ea typeface="Arial"/>
                <a:cs typeface="Arial"/>
                <a:sym typeface="Arial"/>
              </a:rPr>
              <a:t> The treatment may be beneficial, but its usefulness is not as well-established. It </a:t>
            </a:r>
            <a:r>
              <a:rPr lang="en-US" b="1" i="0" dirty="0">
                <a:solidFill>
                  <a:srgbClr val="001D35"/>
                </a:solidFill>
                <a:latin typeface="Arial"/>
                <a:ea typeface="Arial"/>
                <a:cs typeface="Arial"/>
                <a:sym typeface="Arial"/>
              </a:rPr>
              <a:t>may be considered</a:t>
            </a:r>
            <a:r>
              <a:rPr lang="en-US" b="0" i="0" dirty="0">
                <a:solidFill>
                  <a:srgbClr val="001D35"/>
                </a:solidFill>
                <a:latin typeface="Arial"/>
                <a:ea typeface="Arial"/>
                <a:cs typeface="Arial"/>
                <a:sym typeface="Arial"/>
              </a:rPr>
              <a:t> in some cases, but the decision should be tailored to the individual patient.</a:t>
            </a:r>
            <a:endParaRPr lang="en-US" dirty="0"/>
          </a:p>
          <a:p>
            <a:pPr marL="0" lvl="0" indent="-76200" algn="l" rtl="0">
              <a:spcBef>
                <a:spcPts val="0"/>
              </a:spcBef>
              <a:spcAft>
                <a:spcPts val="0"/>
              </a:spcAft>
              <a:buClr>
                <a:srgbClr val="001D35"/>
              </a:buClr>
              <a:buSzPts val="1200"/>
              <a:buFont typeface="Arial"/>
              <a:buChar char="•"/>
            </a:pPr>
            <a:r>
              <a:rPr lang="en-US" b="1" i="0" dirty="0">
                <a:solidFill>
                  <a:srgbClr val="001D35"/>
                </a:solidFill>
                <a:latin typeface="Arial"/>
                <a:ea typeface="Arial"/>
                <a:cs typeface="Arial"/>
                <a:sym typeface="Arial"/>
              </a:rPr>
              <a:t>Class 3 (Harm/No Benefit):</a:t>
            </a:r>
            <a:r>
              <a:rPr lang="en-US" b="0" i="0" dirty="0">
                <a:solidFill>
                  <a:srgbClr val="001D35"/>
                </a:solidFill>
                <a:latin typeface="Arial"/>
                <a:ea typeface="Arial"/>
                <a:cs typeface="Arial"/>
                <a:sym typeface="Arial"/>
              </a:rPr>
              <a:t> The treatment is not helpful and could be harmful. It </a:t>
            </a:r>
            <a:r>
              <a:rPr lang="en-US" b="1" i="0" dirty="0">
                <a:solidFill>
                  <a:srgbClr val="001D35"/>
                </a:solidFill>
                <a:latin typeface="Arial"/>
                <a:ea typeface="Arial"/>
                <a:cs typeface="Arial"/>
                <a:sym typeface="Arial"/>
              </a:rPr>
              <a:t>is not recommended</a:t>
            </a:r>
            <a:r>
              <a:rPr lang="en-US" b="0" i="0" dirty="0">
                <a:solidFill>
                  <a:srgbClr val="001D35"/>
                </a:solidFill>
                <a:latin typeface="Arial"/>
                <a:ea typeface="Arial"/>
                <a:cs typeface="Arial"/>
                <a:sym typeface="Arial"/>
              </a:rPr>
              <a:t>. </a:t>
            </a:r>
            <a:endParaRPr lang="en-US" dirty="0"/>
          </a:p>
          <a:p>
            <a:pPr marL="0" lvl="0" indent="0" algn="l" rtl="0">
              <a:spcBef>
                <a:spcPts val="0"/>
              </a:spcBef>
              <a:spcAft>
                <a:spcPts val="0"/>
              </a:spcAft>
              <a:buClr>
                <a:schemeClr val="dk1"/>
              </a:buClr>
              <a:buSzPts val="1200"/>
              <a:buFont typeface="Arial"/>
              <a:buNone/>
            </a:pPr>
            <a:endParaRPr lang="en-US" b="0" i="0" dirty="0">
              <a:solidFill>
                <a:srgbClr val="001D35"/>
              </a:solidFill>
              <a:latin typeface="Arial"/>
              <a:ea typeface="Arial"/>
              <a:cs typeface="Arial"/>
              <a:sym typeface="Arial"/>
            </a:endParaRPr>
          </a:p>
          <a:p>
            <a:pPr marL="0" lvl="0" indent="0" algn="l" rtl="0">
              <a:spcBef>
                <a:spcPts val="0"/>
              </a:spcBef>
              <a:spcAft>
                <a:spcPts val="0"/>
              </a:spcAft>
              <a:buClr>
                <a:srgbClr val="001D35"/>
              </a:buClr>
              <a:buSzPts val="1200"/>
              <a:buFont typeface="Arial"/>
              <a:buNone/>
            </a:pPr>
            <a:r>
              <a:rPr lang="en-US" b="1" i="0" u="sng" dirty="0">
                <a:solidFill>
                  <a:srgbClr val="001D35"/>
                </a:solidFill>
                <a:latin typeface="Arial"/>
                <a:ea typeface="Arial"/>
                <a:cs typeface="Arial"/>
                <a:sym typeface="Arial"/>
              </a:rPr>
              <a:t>Level of Evidence:</a:t>
            </a:r>
            <a:endParaRPr lang="en-US" dirty="0"/>
          </a:p>
          <a:p>
            <a:pPr marL="0" lvl="0" indent="-76200" algn="l" rtl="0">
              <a:spcBef>
                <a:spcPts val="0"/>
              </a:spcBef>
              <a:spcAft>
                <a:spcPts val="0"/>
              </a:spcAft>
              <a:buClr>
                <a:srgbClr val="001D35"/>
              </a:buClr>
              <a:buSzPts val="1200"/>
              <a:buFont typeface="Arial"/>
              <a:buChar char="•"/>
            </a:pPr>
            <a:r>
              <a:rPr lang="en-US" b="1" i="0" dirty="0">
                <a:solidFill>
                  <a:srgbClr val="001D35"/>
                </a:solidFill>
                <a:latin typeface="Arial"/>
                <a:ea typeface="Arial"/>
                <a:cs typeface="Arial"/>
                <a:sym typeface="Arial"/>
              </a:rPr>
              <a:t>Level A (Highest Quality):</a:t>
            </a:r>
            <a:r>
              <a:rPr lang="en-US" b="0" i="0" dirty="0">
                <a:solidFill>
                  <a:srgbClr val="001D35"/>
                </a:solidFill>
                <a:latin typeface="Arial"/>
                <a:ea typeface="Arial"/>
                <a:cs typeface="Arial"/>
                <a:sym typeface="Arial"/>
              </a:rPr>
              <a:t> Supported by high-quality evidence from multiple, large-scale randomized controlled trials (studies where some patients get the treatment and some get a placebo). The findings are very consistent.</a:t>
            </a:r>
            <a:endParaRPr lang="en-US" dirty="0"/>
          </a:p>
          <a:p>
            <a:pPr marL="0" lvl="0" indent="-76200" algn="l" rtl="0">
              <a:spcBef>
                <a:spcPts val="0"/>
              </a:spcBef>
              <a:spcAft>
                <a:spcPts val="0"/>
              </a:spcAft>
              <a:buClr>
                <a:srgbClr val="001D35"/>
              </a:buClr>
              <a:buSzPts val="1200"/>
              <a:buFont typeface="Arial"/>
              <a:buChar char="•"/>
            </a:pPr>
            <a:r>
              <a:rPr lang="en-US" b="1" i="0" dirty="0">
                <a:solidFill>
                  <a:srgbClr val="001D35"/>
                </a:solidFill>
                <a:latin typeface="Arial"/>
                <a:ea typeface="Arial"/>
                <a:cs typeface="Arial"/>
                <a:sym typeface="Arial"/>
              </a:rPr>
              <a:t>Level B (Moderate Quality):</a:t>
            </a:r>
            <a:r>
              <a:rPr lang="en-US" b="0" i="0" dirty="0">
                <a:solidFill>
                  <a:srgbClr val="001D35"/>
                </a:solidFill>
                <a:latin typeface="Arial"/>
                <a:ea typeface="Arial"/>
                <a:cs typeface="Arial"/>
                <a:sym typeface="Arial"/>
              </a:rPr>
              <a:t> Supported by a single, good-quality randomized trial or several non-randomized studies. The evidence is less certain than Level A.</a:t>
            </a:r>
            <a:endParaRPr lang="en-US" dirty="0"/>
          </a:p>
          <a:p>
            <a:pPr marL="457200" lvl="1" indent="-76200" algn="l" rtl="0">
              <a:spcBef>
                <a:spcPts val="0"/>
              </a:spcBef>
              <a:spcAft>
                <a:spcPts val="0"/>
              </a:spcAft>
              <a:buClr>
                <a:srgbClr val="001D35"/>
              </a:buClr>
              <a:buSzPts val="1200"/>
              <a:buFont typeface="Arial"/>
              <a:buChar char="•"/>
            </a:pPr>
            <a:r>
              <a:rPr lang="en-US" b="0" i="0" dirty="0">
                <a:solidFill>
                  <a:srgbClr val="001D35"/>
                </a:solidFill>
                <a:latin typeface="Arial"/>
                <a:ea typeface="Arial"/>
                <a:cs typeface="Arial"/>
                <a:sym typeface="Arial"/>
              </a:rPr>
              <a:t>B-R – Randomized trial(s)</a:t>
            </a:r>
            <a:endParaRPr lang="en-US" dirty="0"/>
          </a:p>
          <a:p>
            <a:pPr marL="457200" lvl="1" indent="-76200" algn="l" rtl="0">
              <a:spcBef>
                <a:spcPts val="0"/>
              </a:spcBef>
              <a:spcAft>
                <a:spcPts val="0"/>
              </a:spcAft>
              <a:buClr>
                <a:srgbClr val="001D35"/>
              </a:buClr>
              <a:buSzPts val="1200"/>
              <a:buFont typeface="Arial"/>
              <a:buChar char="•"/>
            </a:pPr>
            <a:r>
              <a:rPr lang="en-US" b="0" i="0" dirty="0">
                <a:solidFill>
                  <a:srgbClr val="001D35"/>
                </a:solidFill>
                <a:latin typeface="Arial"/>
                <a:ea typeface="Arial"/>
                <a:cs typeface="Arial"/>
                <a:sym typeface="Arial"/>
              </a:rPr>
              <a:t>B-NR – Nonrandomized trial(s)</a:t>
            </a:r>
            <a:endParaRPr lang="en-US" dirty="0"/>
          </a:p>
          <a:p>
            <a:pPr marL="0" lvl="0" indent="-76200" algn="l" rtl="0">
              <a:spcBef>
                <a:spcPts val="0"/>
              </a:spcBef>
              <a:spcAft>
                <a:spcPts val="0"/>
              </a:spcAft>
              <a:buClr>
                <a:srgbClr val="001D35"/>
              </a:buClr>
              <a:buSzPts val="1200"/>
              <a:buFont typeface="Arial"/>
              <a:buChar char="•"/>
            </a:pPr>
            <a:r>
              <a:rPr lang="en-US" b="1" i="0" dirty="0">
                <a:solidFill>
                  <a:srgbClr val="001D35"/>
                </a:solidFill>
                <a:latin typeface="Arial"/>
                <a:ea typeface="Arial"/>
                <a:cs typeface="Arial"/>
                <a:sym typeface="Arial"/>
              </a:rPr>
              <a:t>Level C (Limited Quality):</a:t>
            </a:r>
            <a:r>
              <a:rPr lang="en-US" b="0" i="0" dirty="0">
                <a:solidFill>
                  <a:srgbClr val="001D35"/>
                </a:solidFill>
                <a:latin typeface="Arial"/>
                <a:ea typeface="Arial"/>
                <a:cs typeface="Arial"/>
                <a:sym typeface="Arial"/>
              </a:rPr>
              <a:t> Based on the opinion of experts, small studies, or general medical practice. There are not enough high-quality studies to definitively prove a benefit. </a:t>
            </a:r>
            <a:endParaRPr lang="en-US" dirty="0"/>
          </a:p>
          <a:p>
            <a:pPr marL="457200" lvl="1" indent="-76200" algn="l" rtl="0">
              <a:spcBef>
                <a:spcPts val="0"/>
              </a:spcBef>
              <a:spcAft>
                <a:spcPts val="0"/>
              </a:spcAft>
              <a:buClr>
                <a:srgbClr val="001D35"/>
              </a:buClr>
              <a:buSzPts val="1200"/>
              <a:buFont typeface="Arial"/>
              <a:buChar char="•"/>
            </a:pPr>
            <a:r>
              <a:rPr lang="en-US" b="0" i="0" dirty="0">
                <a:solidFill>
                  <a:srgbClr val="001D35"/>
                </a:solidFill>
                <a:latin typeface="Arial"/>
                <a:ea typeface="Arial"/>
                <a:cs typeface="Arial"/>
                <a:sym typeface="Arial"/>
              </a:rPr>
              <a:t>C-LD – Limited data</a:t>
            </a:r>
            <a:endParaRPr lang="en-US" dirty="0"/>
          </a:p>
          <a:p>
            <a:pPr marL="457200" lvl="1" indent="-76200" algn="l" rtl="0">
              <a:spcBef>
                <a:spcPts val="0"/>
              </a:spcBef>
              <a:spcAft>
                <a:spcPts val="0"/>
              </a:spcAft>
              <a:buClr>
                <a:srgbClr val="001D35"/>
              </a:buClr>
              <a:buSzPts val="1200"/>
              <a:buFont typeface="Arial"/>
              <a:buChar char="•"/>
            </a:pPr>
            <a:r>
              <a:rPr lang="en-US" b="0" i="0" dirty="0">
                <a:solidFill>
                  <a:srgbClr val="001D35"/>
                </a:solidFill>
                <a:latin typeface="Arial"/>
                <a:ea typeface="Arial"/>
                <a:cs typeface="Arial"/>
                <a:sym typeface="Arial"/>
              </a:rPr>
              <a:t>C-EO – Expert Opinion</a:t>
            </a:r>
            <a:endParaRPr lang="en-US" dirty="0"/>
          </a:p>
          <a:p>
            <a:pPr marL="0" lvl="0" indent="0" algn="l" rtl="0">
              <a:spcBef>
                <a:spcPts val="0"/>
              </a:spcBef>
              <a:spcAft>
                <a:spcPts val="0"/>
              </a:spcAft>
              <a:buNone/>
            </a:pPr>
            <a:endParaRPr lang="en-US" b="0" i="0" dirty="0">
              <a:solidFill>
                <a:srgbClr val="001D35"/>
              </a:solidFill>
              <a:latin typeface="Arial"/>
              <a:ea typeface="Arial"/>
              <a:cs typeface="Arial"/>
              <a:sym typeface="Arial"/>
            </a:endParaRPr>
          </a:p>
          <a:p>
            <a:pPr marL="0" lvl="0" indent="0" algn="l" rtl="0">
              <a:spcBef>
                <a:spcPts val="0"/>
              </a:spcBef>
              <a:spcAft>
                <a:spcPts val="0"/>
              </a:spcAft>
              <a:buNone/>
            </a:pPr>
            <a:r>
              <a:rPr lang="en-US" b="0" i="0" dirty="0">
                <a:solidFill>
                  <a:srgbClr val="001D35"/>
                </a:solidFill>
                <a:latin typeface="Arial"/>
                <a:ea typeface="Arial"/>
                <a:cs typeface="Arial"/>
                <a:sym typeface="Arial"/>
              </a:rPr>
              <a:t>This slide deck will provide the rating given to each of the new key updates that may impact nursing practice.  </a:t>
            </a:r>
            <a:endParaRPr lang="en-US" dirty="0"/>
          </a:p>
          <a:p>
            <a:pPr marL="0" lvl="0" indent="0" algn="l" rtl="0">
              <a:spcBef>
                <a:spcPts val="0"/>
              </a:spcBef>
              <a:spcAft>
                <a:spcPts val="0"/>
              </a:spcAft>
              <a:buNone/>
            </a:pPr>
            <a:endParaRPr lang="en-US" b="0" i="0" baseline="30000" dirty="0">
              <a:solidFill>
                <a:srgbClr val="212121"/>
              </a:solidFill>
              <a:latin typeface="Arial"/>
              <a:ea typeface="Arial"/>
              <a:cs typeface="Arial"/>
              <a:sym typeface="Arial"/>
            </a:endParaRPr>
          </a:p>
          <a:p>
            <a:pPr marL="0" lvl="0" indent="0" algn="l" rtl="0">
              <a:spcBef>
                <a:spcPts val="0"/>
              </a:spcBef>
              <a:spcAft>
                <a:spcPts val="0"/>
              </a:spcAft>
              <a:buNone/>
            </a:pPr>
            <a:r>
              <a:rPr lang="en-US" b="0" i="0" dirty="0">
                <a:solidFill>
                  <a:srgbClr val="212121"/>
                </a:solidFill>
                <a:latin typeface="Arial"/>
                <a:ea typeface="Arial"/>
                <a:cs typeface="Arial"/>
                <a:sym typeface="Arial"/>
              </a:rPr>
              <a:t>Halperin JL, Levine GN, Al-Khatib SM, Birtcher KK, Bozkurt B, Brindis RG, Cigarroa JE, Curtis LH, Fleisher LA, Gentile F, Gidding S, Hlatky MA, </a:t>
            </a:r>
            <a:r>
              <a:rPr lang="en-US" b="0" i="0" dirty="0" err="1">
                <a:solidFill>
                  <a:srgbClr val="212121"/>
                </a:solidFill>
                <a:latin typeface="Arial"/>
                <a:ea typeface="Arial"/>
                <a:cs typeface="Arial"/>
                <a:sym typeface="Arial"/>
              </a:rPr>
              <a:t>Ikonomidis</a:t>
            </a:r>
            <a:r>
              <a:rPr lang="en-US" b="0" i="0" dirty="0">
                <a:solidFill>
                  <a:srgbClr val="212121"/>
                </a:solidFill>
                <a:latin typeface="Arial"/>
                <a:ea typeface="Arial"/>
                <a:cs typeface="Arial"/>
                <a:sym typeface="Arial"/>
              </a:rPr>
              <a:t> J, Joglar J, Pressler SJ, </a:t>
            </a:r>
            <a:r>
              <a:rPr lang="en-US" b="0" i="0" dirty="0" err="1">
                <a:solidFill>
                  <a:srgbClr val="212121"/>
                </a:solidFill>
                <a:latin typeface="Arial"/>
                <a:ea typeface="Arial"/>
                <a:cs typeface="Arial"/>
                <a:sym typeface="Arial"/>
              </a:rPr>
              <a:t>Wijeysundera</a:t>
            </a:r>
            <a:r>
              <a:rPr lang="en-US" b="0" i="0" dirty="0">
                <a:solidFill>
                  <a:srgbClr val="212121"/>
                </a:solidFill>
                <a:latin typeface="Arial"/>
                <a:ea typeface="Arial"/>
                <a:cs typeface="Arial"/>
                <a:sym typeface="Arial"/>
              </a:rPr>
              <a:t> DN. Further Evolution of the ACC/AHA Clinical Practice Guideline Recommendation Classification System: A Report of the American College of Cardiology/American Heart Association Task Force on Clinical Practice Guidelines. J Am Coll </a:t>
            </a:r>
            <a:r>
              <a:rPr lang="en-US" b="0" i="0" dirty="0" err="1">
                <a:solidFill>
                  <a:srgbClr val="212121"/>
                </a:solidFill>
                <a:latin typeface="Arial"/>
                <a:ea typeface="Arial"/>
                <a:cs typeface="Arial"/>
                <a:sym typeface="Arial"/>
              </a:rPr>
              <a:t>Cardiol</a:t>
            </a:r>
            <a:r>
              <a:rPr lang="en-US" b="0" i="0" dirty="0">
                <a:solidFill>
                  <a:srgbClr val="212121"/>
                </a:solidFill>
                <a:latin typeface="Arial"/>
                <a:ea typeface="Arial"/>
                <a:cs typeface="Arial"/>
                <a:sym typeface="Arial"/>
              </a:rPr>
              <a:t>. 2016 Apr 5;67(13):1572-1574. </a:t>
            </a:r>
            <a:r>
              <a:rPr lang="en-US" b="0" i="0" dirty="0" err="1">
                <a:solidFill>
                  <a:srgbClr val="212121"/>
                </a:solidFill>
                <a:latin typeface="Arial"/>
                <a:ea typeface="Arial"/>
                <a:cs typeface="Arial"/>
                <a:sym typeface="Arial"/>
              </a:rPr>
              <a:t>doi</a:t>
            </a:r>
            <a:r>
              <a:rPr lang="en-US" b="0" i="0" dirty="0">
                <a:solidFill>
                  <a:srgbClr val="212121"/>
                </a:solidFill>
                <a:latin typeface="Arial"/>
                <a:ea typeface="Arial"/>
                <a:cs typeface="Arial"/>
                <a:sym typeface="Arial"/>
              </a:rPr>
              <a:t>: 10.1016/j.jacc.2015.09.001. </a:t>
            </a:r>
            <a:r>
              <a:rPr lang="en-US" b="0" i="0" dirty="0" err="1">
                <a:solidFill>
                  <a:srgbClr val="212121"/>
                </a:solidFill>
                <a:latin typeface="Arial"/>
                <a:ea typeface="Arial"/>
                <a:cs typeface="Arial"/>
                <a:sym typeface="Arial"/>
              </a:rPr>
              <a:t>Epub</a:t>
            </a:r>
            <a:r>
              <a:rPr lang="en-US" b="0" i="0" dirty="0">
                <a:solidFill>
                  <a:srgbClr val="212121"/>
                </a:solidFill>
                <a:latin typeface="Arial"/>
                <a:ea typeface="Arial"/>
                <a:cs typeface="Arial"/>
                <a:sym typeface="Arial"/>
              </a:rPr>
              <a:t> 2015 Sep 24. PMID: 26409257.</a:t>
            </a:r>
            <a:endParaRPr lang="en-US" b="0" i="0" dirty="0">
              <a:solidFill>
                <a:srgbClr val="001D35"/>
              </a:solidFill>
              <a:latin typeface="Arial"/>
              <a:ea typeface="Arial"/>
              <a:cs typeface="Arial"/>
              <a:sym typeface="Arial"/>
            </a:endParaRPr>
          </a:p>
          <a:p>
            <a:pPr marL="0" lvl="0" indent="0" algn="l" rtl="0">
              <a:spcBef>
                <a:spcPts val="0"/>
              </a:spcBef>
              <a:spcAft>
                <a:spcPts val="0"/>
              </a:spcAft>
              <a:buNone/>
            </a:pPr>
            <a:endParaRPr lang="en-US" b="0" i="0" dirty="0">
              <a:solidFill>
                <a:srgbClr val="001D35"/>
              </a:solidFill>
              <a:latin typeface="Arial"/>
              <a:ea typeface="Arial"/>
              <a:cs typeface="Arial"/>
              <a:sym typeface="Arial"/>
            </a:endParaRPr>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637E5D83-AD5B-4D48-B55A-D6E9EDB1B56F}" type="slidenum">
              <a:rPr lang="en-US" smtClean="0"/>
              <a:t>8</a:t>
            </a:fld>
            <a:endParaRPr lang="en-US"/>
          </a:p>
        </p:txBody>
      </p:sp>
    </p:spTree>
    <p:extLst>
      <p:ext uri="{BB962C8B-B14F-4D97-AF65-F5344CB8AC3E}">
        <p14:creationId xmlns:p14="http://schemas.microsoft.com/office/powerpoint/2010/main" val="2650953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7E5D83-AD5B-4D48-B55A-D6E9EDB1B56F}" type="slidenum">
              <a:rPr lang="en-US" smtClean="0"/>
              <a:t>9</a:t>
            </a:fld>
            <a:endParaRPr lang="en-US"/>
          </a:p>
        </p:txBody>
      </p:sp>
    </p:spTree>
    <p:extLst>
      <p:ext uri="{BB962C8B-B14F-4D97-AF65-F5344CB8AC3E}">
        <p14:creationId xmlns:p14="http://schemas.microsoft.com/office/powerpoint/2010/main" val="795374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After an acute care stay, patients with stroke can receive post-acute care from one or more types of providers, including inpatient rehabilitation facilities, skilled nursing facilities, long-term care hospitals, home health care, outpatient. Informal care in home care settings is also provided to support stroke survivors.</a:t>
            </a:r>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637E5D83-AD5B-4D48-B55A-D6E9EDB1B56F}" type="slidenum">
              <a:rPr lang="en-US" smtClean="0"/>
              <a:t>11</a:t>
            </a:fld>
            <a:endParaRPr lang="en-US"/>
          </a:p>
        </p:txBody>
      </p:sp>
    </p:spTree>
    <p:extLst>
      <p:ext uri="{BB962C8B-B14F-4D97-AF65-F5344CB8AC3E}">
        <p14:creationId xmlns:p14="http://schemas.microsoft.com/office/powerpoint/2010/main" val="3200416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7E5D83-AD5B-4D48-B55A-D6E9EDB1B56F}" type="slidenum">
              <a:rPr lang="en-US" smtClean="0"/>
              <a:t>36</a:t>
            </a:fld>
            <a:endParaRPr lang="en-US"/>
          </a:p>
        </p:txBody>
      </p:sp>
    </p:spTree>
    <p:extLst>
      <p:ext uri="{BB962C8B-B14F-4D97-AF65-F5344CB8AC3E}">
        <p14:creationId xmlns:p14="http://schemas.microsoft.com/office/powerpoint/2010/main" val="3395688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1719B-23B4-C6FE-4AED-FB9CEDBF19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850623-5D13-F914-251E-4BCD1B89FE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0466E4-E5A4-52C8-D9DA-D848946C07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D9CD20-8B64-91AE-6486-7D8C23379C86}"/>
              </a:ext>
            </a:extLst>
          </p:cNvPr>
          <p:cNvSpPr>
            <a:spLocks noGrp="1"/>
          </p:cNvSpPr>
          <p:nvPr>
            <p:ph type="sldNum" sz="quarter" idx="5"/>
          </p:nvPr>
        </p:nvSpPr>
        <p:spPr/>
        <p:txBody>
          <a:bodyPr/>
          <a:lstStyle/>
          <a:p>
            <a:fld id="{637E5D83-AD5B-4D48-B55A-D6E9EDB1B56F}" type="slidenum">
              <a:rPr lang="en-US" smtClean="0"/>
              <a:t>37</a:t>
            </a:fld>
            <a:endParaRPr lang="en-US"/>
          </a:p>
        </p:txBody>
      </p:sp>
    </p:spTree>
    <p:extLst>
      <p:ext uri="{BB962C8B-B14F-4D97-AF65-F5344CB8AC3E}">
        <p14:creationId xmlns:p14="http://schemas.microsoft.com/office/powerpoint/2010/main" val="35465779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AHA title 0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3C24D1-0C04-56DF-133C-CF3E273C13DB}"/>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7534274" y="0"/>
            <a:ext cx="4657725" cy="6858000"/>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0" y="0"/>
            <a:ext cx="1428750" cy="6858000"/>
          </a:xfrm>
          <a:prstGeom prst="rect">
            <a:avLst/>
          </a:prstGeom>
        </p:spPr>
      </p:pic>
      <p:sp>
        <p:nvSpPr>
          <p:cNvPr id="2" name="Title 1">
            <a:extLst>
              <a:ext uri="{FF2B5EF4-FFF2-40B4-BE49-F238E27FC236}">
                <a16:creationId xmlns:a16="http://schemas.microsoft.com/office/drawing/2014/main" id="{8B00EB70-CA4D-A148-8EDA-9CBB9D489F06}"/>
              </a:ext>
            </a:extLst>
          </p:cNvPr>
          <p:cNvSpPr>
            <a:spLocks noGrp="1"/>
          </p:cNvSpPr>
          <p:nvPr>
            <p:ph type="ctrTitle"/>
          </p:nvPr>
        </p:nvSpPr>
        <p:spPr>
          <a:xfrm>
            <a:off x="1253359" y="1122363"/>
            <a:ext cx="7291551" cy="2387600"/>
          </a:xfrm>
        </p:spPr>
        <p:txBody>
          <a:bodyPr anchor="b">
            <a:normAutofit/>
          </a:bodyPr>
          <a:lstStyle>
            <a:lvl1pPr algn="l">
              <a:defRPr sz="5400">
                <a:solidFill>
                  <a:schemeClr val="tx2"/>
                </a:solidFill>
                <a:latin typeface="Lub Dub Bold" panose="020B0803030403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2773C6EE-05A4-BE4B-8F63-A24ECBE0F2BF}"/>
              </a:ext>
            </a:extLst>
          </p:cNvPr>
          <p:cNvSpPr>
            <a:spLocks noGrp="1"/>
          </p:cNvSpPr>
          <p:nvPr>
            <p:ph type="subTitle" idx="1"/>
          </p:nvPr>
        </p:nvSpPr>
        <p:spPr>
          <a:xfrm>
            <a:off x="1253359" y="3602038"/>
            <a:ext cx="7291551" cy="1655762"/>
          </a:xfrm>
        </p:spPr>
        <p:txBody>
          <a:bodyPr>
            <a:normAutofit/>
          </a:bodyPr>
          <a:lstStyle>
            <a:lvl1pPr marL="0" indent="0" algn="l">
              <a:buNone/>
              <a:defRPr sz="2000" cap="none" baseline="0">
                <a:latin typeface="Lub Dub Medium" panose="020B06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92332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AHA title 2">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00EB70-CA4D-A148-8EDA-9CBB9D489F06}"/>
              </a:ext>
            </a:extLst>
          </p:cNvPr>
          <p:cNvSpPr>
            <a:spLocks noGrp="1"/>
          </p:cNvSpPr>
          <p:nvPr>
            <p:ph type="ctrTitle"/>
          </p:nvPr>
        </p:nvSpPr>
        <p:spPr>
          <a:xfrm>
            <a:off x="4306529" y="1122363"/>
            <a:ext cx="7037353" cy="2387600"/>
          </a:xfrm>
        </p:spPr>
        <p:txBody>
          <a:bodyPr anchor="b">
            <a:normAutofit/>
          </a:bodyPr>
          <a:lstStyle>
            <a:lvl1pPr algn="r">
              <a:defRPr sz="5400">
                <a:solidFill>
                  <a:schemeClr val="bg2"/>
                </a:solidFill>
                <a:latin typeface="Lub Dub Bold" panose="020B0803030403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2773C6EE-05A4-BE4B-8F63-A24ECBE0F2BF}"/>
              </a:ext>
            </a:extLst>
          </p:cNvPr>
          <p:cNvSpPr>
            <a:spLocks noGrp="1"/>
          </p:cNvSpPr>
          <p:nvPr>
            <p:ph type="subTitle" idx="1"/>
          </p:nvPr>
        </p:nvSpPr>
        <p:spPr>
          <a:xfrm>
            <a:off x="4306529" y="3602038"/>
            <a:ext cx="7037353" cy="1655762"/>
          </a:xfrm>
        </p:spPr>
        <p:txBody>
          <a:bodyPr>
            <a:normAutofit/>
          </a:bodyPr>
          <a:lstStyle>
            <a:lvl1pPr marL="0" indent="0" algn="r">
              <a:buNone/>
              <a:defRPr sz="2000" cap="none"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50313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AHA title 3">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00EB70-CA4D-A148-8EDA-9CBB9D489F06}"/>
              </a:ext>
            </a:extLst>
          </p:cNvPr>
          <p:cNvSpPr>
            <a:spLocks noGrp="1"/>
          </p:cNvSpPr>
          <p:nvPr>
            <p:ph type="ctrTitle"/>
          </p:nvPr>
        </p:nvSpPr>
        <p:spPr>
          <a:xfrm>
            <a:off x="4306529" y="1122363"/>
            <a:ext cx="7037353" cy="2387600"/>
          </a:xfrm>
        </p:spPr>
        <p:txBody>
          <a:bodyPr anchor="b">
            <a:normAutofit/>
          </a:bodyPr>
          <a:lstStyle>
            <a:lvl1pPr algn="r">
              <a:defRPr sz="5400">
                <a:solidFill>
                  <a:schemeClr val="bg2"/>
                </a:solidFill>
                <a:latin typeface="Lub Dub Bold" panose="020B0803030403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2773C6EE-05A4-BE4B-8F63-A24ECBE0F2BF}"/>
              </a:ext>
            </a:extLst>
          </p:cNvPr>
          <p:cNvSpPr>
            <a:spLocks noGrp="1"/>
          </p:cNvSpPr>
          <p:nvPr>
            <p:ph type="subTitle" idx="1"/>
          </p:nvPr>
        </p:nvSpPr>
        <p:spPr>
          <a:xfrm>
            <a:off x="4306529" y="3602038"/>
            <a:ext cx="7037353" cy="1655762"/>
          </a:xfrm>
        </p:spPr>
        <p:txBody>
          <a:bodyPr>
            <a:normAutofit/>
          </a:bodyPr>
          <a:lstStyle>
            <a:lvl1pPr marL="0" indent="0" algn="r">
              <a:buNone/>
              <a:defRPr sz="2000" cap="none"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18706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AHA title 4">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00EB70-CA4D-A148-8EDA-9CBB9D489F06}"/>
              </a:ext>
            </a:extLst>
          </p:cNvPr>
          <p:cNvSpPr>
            <a:spLocks noGrp="1"/>
          </p:cNvSpPr>
          <p:nvPr>
            <p:ph type="ctrTitle"/>
          </p:nvPr>
        </p:nvSpPr>
        <p:spPr>
          <a:xfrm>
            <a:off x="838201" y="2235200"/>
            <a:ext cx="10505682" cy="2387600"/>
          </a:xfrm>
        </p:spPr>
        <p:txBody>
          <a:bodyPr anchor="ctr">
            <a:normAutofit/>
          </a:bodyPr>
          <a:lstStyle>
            <a:lvl1pPr algn="ctr">
              <a:defRPr sz="4400">
                <a:solidFill>
                  <a:schemeClr val="bg2"/>
                </a:solidFill>
                <a:latin typeface="Lub Dub Bold" panose="020B0803030403020204" pitchFamily="34" charset="0"/>
              </a:defRPr>
            </a:lvl1pPr>
          </a:lstStyle>
          <a:p>
            <a:r>
              <a:rPr lang="en-US"/>
              <a:t>Click to edit Master title style</a:t>
            </a:r>
          </a:p>
        </p:txBody>
      </p:sp>
      <p:sp>
        <p:nvSpPr>
          <p:cNvPr id="7" name="TextBox 6">
            <a:extLst>
              <a:ext uri="{FF2B5EF4-FFF2-40B4-BE49-F238E27FC236}">
                <a16:creationId xmlns:a16="http://schemas.microsoft.com/office/drawing/2014/main" id="{92C7C95E-9636-EC40-820E-A92F998AECDA}"/>
              </a:ext>
            </a:extLst>
          </p:cNvPr>
          <p:cNvSpPr txBox="1"/>
          <p:nvPr userDrawn="1"/>
        </p:nvSpPr>
        <p:spPr>
          <a:xfrm>
            <a:off x="401785" y="6314016"/>
            <a:ext cx="354584" cy="246221"/>
          </a:xfrm>
          <a:prstGeom prst="rect">
            <a:avLst/>
          </a:prstGeom>
          <a:noFill/>
        </p:spPr>
        <p:txBody>
          <a:bodyPr wrap="none" rtlCol="0">
            <a:spAutoFit/>
          </a:bodyPr>
          <a:lstStyle/>
          <a:p>
            <a:fld id="{E10E28FC-07D4-BA4F-AD9D-B327F88D264D}" type="slidenum">
              <a:rPr lang="en-US" sz="1000" smtClean="0">
                <a:solidFill>
                  <a:schemeClr val="bg1"/>
                </a:solidFill>
                <a:latin typeface="Lub Dub Medium" panose="020B0603030403020204" pitchFamily="34" charset="77"/>
              </a:rPr>
              <a:t>‹#›</a:t>
            </a:fld>
            <a:endParaRPr lang="en-US" sz="1000" dirty="0">
              <a:solidFill>
                <a:schemeClr val="bg1"/>
              </a:solidFill>
              <a:latin typeface="Lub Dub Medium" panose="020B0603030403020204" pitchFamily="34" charset="77"/>
            </a:endParaRPr>
          </a:p>
        </p:txBody>
      </p:sp>
    </p:spTree>
    <p:extLst>
      <p:ext uri="{BB962C8B-B14F-4D97-AF65-F5344CB8AC3E}">
        <p14:creationId xmlns:p14="http://schemas.microsoft.com/office/powerpoint/2010/main" val="628670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AHA titl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88DC020-9C31-2F45-A263-4A06588AA13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0"/>
            <a:ext cx="12192001" cy="6858000"/>
          </a:xfrm>
          <a:prstGeom prst="rect">
            <a:avLst/>
          </a:prstGeom>
        </p:spPr>
      </p:pic>
      <p:sp>
        <p:nvSpPr>
          <p:cNvPr id="2" name="Title 1">
            <a:extLst>
              <a:ext uri="{FF2B5EF4-FFF2-40B4-BE49-F238E27FC236}">
                <a16:creationId xmlns:a16="http://schemas.microsoft.com/office/drawing/2014/main" id="{8B00EB70-CA4D-A148-8EDA-9CBB9D489F06}"/>
              </a:ext>
            </a:extLst>
          </p:cNvPr>
          <p:cNvSpPr>
            <a:spLocks noGrp="1"/>
          </p:cNvSpPr>
          <p:nvPr>
            <p:ph type="ctrTitle"/>
          </p:nvPr>
        </p:nvSpPr>
        <p:spPr>
          <a:xfrm>
            <a:off x="838201" y="2235200"/>
            <a:ext cx="10505682" cy="2387600"/>
          </a:xfrm>
        </p:spPr>
        <p:txBody>
          <a:bodyPr anchor="ctr">
            <a:normAutofit/>
          </a:bodyPr>
          <a:lstStyle>
            <a:lvl1pPr algn="ctr" defTabSz="914400" rtl="0" eaLnBrk="1" latinLnBrk="0" hangingPunct="1">
              <a:lnSpc>
                <a:spcPct val="90000"/>
              </a:lnSpc>
              <a:spcBef>
                <a:spcPct val="0"/>
              </a:spcBef>
              <a:buNone/>
              <a:defRPr lang="en-US" sz="4400" b="1" i="0" kern="1200" cap="all" baseline="0" dirty="0">
                <a:solidFill>
                  <a:schemeClr val="bg2"/>
                </a:solidFill>
                <a:latin typeface="Lub Dub Bold" panose="020B0803030403020204" pitchFamily="34" charset="0"/>
                <a:ea typeface="+mj-ea"/>
                <a:cs typeface="+mj-cs"/>
              </a:defRPr>
            </a:lvl1pPr>
          </a:lstStyle>
          <a:p>
            <a:r>
              <a:rPr lang="en-US"/>
              <a:t>Click to edit Master title style</a:t>
            </a:r>
          </a:p>
        </p:txBody>
      </p:sp>
      <p:sp>
        <p:nvSpPr>
          <p:cNvPr id="5" name="TextBox 4">
            <a:extLst>
              <a:ext uri="{FF2B5EF4-FFF2-40B4-BE49-F238E27FC236}">
                <a16:creationId xmlns:a16="http://schemas.microsoft.com/office/drawing/2014/main" id="{92C7C95E-9636-EC40-820E-A92F998AECDA}"/>
              </a:ext>
            </a:extLst>
          </p:cNvPr>
          <p:cNvSpPr txBox="1"/>
          <p:nvPr userDrawn="1"/>
        </p:nvSpPr>
        <p:spPr>
          <a:xfrm>
            <a:off x="401785" y="6314016"/>
            <a:ext cx="354584" cy="246221"/>
          </a:xfrm>
          <a:prstGeom prst="rect">
            <a:avLst/>
          </a:prstGeom>
          <a:noFill/>
        </p:spPr>
        <p:txBody>
          <a:bodyPr wrap="none" rtlCol="0">
            <a:spAutoFit/>
          </a:bodyPr>
          <a:lstStyle/>
          <a:p>
            <a:fld id="{E10E28FC-07D4-BA4F-AD9D-B327F88D264D}" type="slidenum">
              <a:rPr lang="en-US" sz="1000" smtClean="0">
                <a:solidFill>
                  <a:schemeClr val="bg1"/>
                </a:solidFill>
                <a:latin typeface="Lub Dub Medium" panose="020B0603030403020204" pitchFamily="34" charset="77"/>
              </a:rPr>
              <a:t>‹#›</a:t>
            </a:fld>
            <a:endParaRPr lang="en-US" sz="1000" dirty="0">
              <a:solidFill>
                <a:schemeClr val="bg1"/>
              </a:solidFill>
              <a:latin typeface="Lub Dub Medium" panose="020B0603030403020204" pitchFamily="34" charset="77"/>
            </a:endParaRPr>
          </a:p>
        </p:txBody>
      </p:sp>
    </p:spTree>
    <p:extLst>
      <p:ext uri="{BB962C8B-B14F-4D97-AF65-F5344CB8AC3E}">
        <p14:creationId xmlns:p14="http://schemas.microsoft.com/office/powerpoint/2010/main" val="2947744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AHA text 01 - 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2B795-87F2-B745-ADF4-DB43B11E3C69}"/>
              </a:ext>
            </a:extLst>
          </p:cNvPr>
          <p:cNvSpPr>
            <a:spLocks noGrp="1"/>
          </p:cNvSpPr>
          <p:nvPr>
            <p:ph type="title" hasCustomPrompt="1"/>
          </p:nvPr>
        </p:nvSpPr>
        <p:spPr/>
        <p:txBody>
          <a:bodyPr>
            <a:normAutofit/>
          </a:bodyPr>
          <a:lstStyle>
            <a:lvl1pPr>
              <a:defRPr sz="3200" b="0" cap="none">
                <a:solidFill>
                  <a:srgbClr val="D12A3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AC8629B-0A95-1B4C-B422-138F5DB0F6EC}"/>
              </a:ext>
            </a:extLst>
          </p:cNvPr>
          <p:cNvSpPr>
            <a:spLocks noGrp="1"/>
          </p:cNvSpPr>
          <p:nvPr>
            <p:ph idx="1" hasCustomPrompt="1"/>
          </p:nvPr>
        </p:nvSpPr>
        <p:spPr>
          <a:xfrm>
            <a:off x="838200" y="1281869"/>
            <a:ext cx="10515600" cy="4486542"/>
          </a:xfrm>
        </p:spPr>
        <p:txBody>
          <a:bodyPr/>
          <a:lstStyle>
            <a:lvl2pPr>
              <a:defRPr/>
            </a:lvl2pPr>
          </a:lstStyle>
          <a:p>
            <a:pPr lvl="1"/>
            <a:r>
              <a:rPr lang="en-US" dirty="0"/>
              <a:t>Text Here</a:t>
            </a:r>
          </a:p>
        </p:txBody>
      </p:sp>
      <p:sp>
        <p:nvSpPr>
          <p:cNvPr id="5" name="TextBox 4">
            <a:extLst>
              <a:ext uri="{FF2B5EF4-FFF2-40B4-BE49-F238E27FC236}">
                <a16:creationId xmlns:a16="http://schemas.microsoft.com/office/drawing/2014/main" id="{AC30E1AC-F985-5B3E-654C-2478BCBE7353}"/>
              </a:ext>
            </a:extLst>
          </p:cNvPr>
          <p:cNvSpPr txBox="1"/>
          <p:nvPr userDrawn="1"/>
        </p:nvSpPr>
        <p:spPr>
          <a:xfrm>
            <a:off x="2155398" y="6355866"/>
            <a:ext cx="7881204" cy="230832"/>
          </a:xfrm>
          <a:prstGeom prst="rect">
            <a:avLst/>
          </a:prstGeom>
          <a:noFill/>
        </p:spPr>
        <p:txBody>
          <a:bodyPr wrap="square">
            <a:spAutoFit/>
          </a:bodyPr>
          <a:lstStyle/>
          <a:p>
            <a:pPr algn="ctr"/>
            <a:r>
              <a:rPr lang="en-US" sz="900" dirty="0">
                <a:solidFill>
                  <a:schemeClr val="tx1">
                    <a:lumMod val="50000"/>
                    <a:lumOff val="50000"/>
                  </a:schemeClr>
                </a:solidFill>
                <a:latin typeface="Lub Dub Condensed" panose="020B0506030403020204" pitchFamily="34" charset="0"/>
                <a:ea typeface="Times New Roman" panose="02020603050405020304" pitchFamily="18" charset="0"/>
                <a:cs typeface="Arial" panose="020B0604020202020204" pitchFamily="34" charset="0"/>
              </a:rPr>
              <a:t>Richards, L.G., et al. 2026 AHA/ASA Guideline for the Adult Stroke Rehabilitation and Recovery. </a:t>
            </a:r>
            <a:r>
              <a:rPr lang="en-US" sz="900" i="1" dirty="0">
                <a:solidFill>
                  <a:schemeClr val="tx1">
                    <a:lumMod val="50000"/>
                    <a:lumOff val="50000"/>
                  </a:schemeClr>
                </a:solidFill>
                <a:latin typeface="Lub Dub Condensed" panose="020B0506030403020204" pitchFamily="34" charset="0"/>
                <a:ea typeface="Times New Roman" panose="02020603050405020304" pitchFamily="18" charset="0"/>
                <a:cs typeface="Arial" panose="020B0604020202020204" pitchFamily="34" charset="0"/>
              </a:rPr>
              <a:t>Stroke</a:t>
            </a:r>
            <a:r>
              <a:rPr lang="en-US" sz="900" dirty="0">
                <a:solidFill>
                  <a:schemeClr val="tx1">
                    <a:lumMod val="50000"/>
                    <a:lumOff val="50000"/>
                  </a:schemeClr>
                </a:solidFill>
                <a:latin typeface="Lub Dub Condensed" panose="020B0506030403020204" pitchFamily="34" charset="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4032112199"/>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AHA text 01 - 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2B795-87F2-B745-ADF4-DB43B11E3C69}"/>
              </a:ext>
            </a:extLst>
          </p:cNvPr>
          <p:cNvSpPr>
            <a:spLocks noGrp="1"/>
          </p:cNvSpPr>
          <p:nvPr>
            <p:ph type="title" hasCustomPrompt="1"/>
          </p:nvPr>
        </p:nvSpPr>
        <p:spPr>
          <a:xfrm>
            <a:off x="838200" y="363539"/>
            <a:ext cx="10515600" cy="814812"/>
          </a:xfrm>
        </p:spPr>
        <p:txBody>
          <a:bodyPr>
            <a:noAutofit/>
          </a:bodyPr>
          <a:lstStyle>
            <a:lvl1pPr>
              <a:defRPr sz="2900" b="0" cap="none">
                <a:solidFill>
                  <a:srgbClr val="D12A31"/>
                </a:solidFill>
              </a:defRPr>
            </a:lvl1pPr>
          </a:lstStyle>
          <a:p>
            <a:r>
              <a:rPr lang="en-US" dirty="0"/>
              <a:t>Recommendations # (Part #):  </a:t>
            </a:r>
            <a:br>
              <a:rPr lang="en-US" dirty="0"/>
            </a:br>
            <a:r>
              <a:rPr lang="en-US" b="1" dirty="0">
                <a:solidFill>
                  <a:schemeClr val="tx1"/>
                </a:solidFill>
                <a:latin typeface="Lub Dub Condensed" panose="020B0506030403020204" pitchFamily="34" charset="0"/>
              </a:rPr>
              <a:t>Text</a:t>
            </a:r>
            <a:endParaRPr lang="en-US" dirty="0"/>
          </a:p>
        </p:txBody>
      </p:sp>
      <p:sp>
        <p:nvSpPr>
          <p:cNvPr id="3" name="Content Placeholder 2">
            <a:extLst>
              <a:ext uri="{FF2B5EF4-FFF2-40B4-BE49-F238E27FC236}">
                <a16:creationId xmlns:a16="http://schemas.microsoft.com/office/drawing/2014/main" id="{2AC8629B-0A95-1B4C-B422-138F5DB0F6EC}"/>
              </a:ext>
            </a:extLst>
          </p:cNvPr>
          <p:cNvSpPr>
            <a:spLocks noGrp="1"/>
          </p:cNvSpPr>
          <p:nvPr>
            <p:ph idx="1" hasCustomPrompt="1"/>
          </p:nvPr>
        </p:nvSpPr>
        <p:spPr>
          <a:xfrm>
            <a:off x="838200" y="1281869"/>
            <a:ext cx="10515600" cy="4486542"/>
          </a:xfrm>
        </p:spPr>
        <p:txBody>
          <a:bodyPr/>
          <a:lstStyle>
            <a:lvl2pPr>
              <a:defRPr/>
            </a:lvl2pPr>
          </a:lstStyle>
          <a:p>
            <a:pPr lvl="1"/>
            <a:r>
              <a:rPr lang="en-US" dirty="0"/>
              <a:t>Text Here</a:t>
            </a:r>
          </a:p>
        </p:txBody>
      </p:sp>
      <p:sp>
        <p:nvSpPr>
          <p:cNvPr id="5" name="TextBox 4">
            <a:extLst>
              <a:ext uri="{FF2B5EF4-FFF2-40B4-BE49-F238E27FC236}">
                <a16:creationId xmlns:a16="http://schemas.microsoft.com/office/drawing/2014/main" id="{AC30E1AC-F985-5B3E-654C-2478BCBE7353}"/>
              </a:ext>
            </a:extLst>
          </p:cNvPr>
          <p:cNvSpPr txBox="1"/>
          <p:nvPr userDrawn="1"/>
        </p:nvSpPr>
        <p:spPr>
          <a:xfrm>
            <a:off x="2155398" y="6355866"/>
            <a:ext cx="7881204" cy="230832"/>
          </a:xfrm>
          <a:prstGeom prst="rect">
            <a:avLst/>
          </a:prstGeom>
          <a:noFill/>
        </p:spPr>
        <p:txBody>
          <a:bodyPr wrap="square">
            <a:spAutoFit/>
          </a:bodyPr>
          <a:lstStyle/>
          <a:p>
            <a:pPr algn="ctr"/>
            <a:r>
              <a:rPr lang="en-US" sz="900" dirty="0">
                <a:solidFill>
                  <a:schemeClr val="tx1">
                    <a:lumMod val="50000"/>
                    <a:lumOff val="50000"/>
                  </a:schemeClr>
                </a:solidFill>
                <a:latin typeface="Lub Dub Condensed" panose="020B0506030403020204" pitchFamily="34" charset="0"/>
                <a:ea typeface="Times New Roman" panose="02020603050405020304" pitchFamily="18" charset="0"/>
                <a:cs typeface="Arial" panose="020B0604020202020204" pitchFamily="34" charset="0"/>
              </a:rPr>
              <a:t>Richards, L.G., et al. 2026 AHA/ASA Guideline for the Adult Stroke Rehabilitation and Recovery. </a:t>
            </a:r>
            <a:r>
              <a:rPr lang="en-US" sz="900" i="1" dirty="0">
                <a:solidFill>
                  <a:schemeClr val="tx1">
                    <a:lumMod val="50000"/>
                    <a:lumOff val="50000"/>
                  </a:schemeClr>
                </a:solidFill>
                <a:latin typeface="Lub Dub Condensed" panose="020B0506030403020204" pitchFamily="34" charset="0"/>
                <a:ea typeface="Times New Roman" panose="02020603050405020304" pitchFamily="18" charset="0"/>
                <a:cs typeface="Arial" panose="020B0604020202020204" pitchFamily="34" charset="0"/>
              </a:rPr>
              <a:t>Stroke</a:t>
            </a:r>
            <a:r>
              <a:rPr lang="en-US" sz="900" dirty="0">
                <a:solidFill>
                  <a:schemeClr val="tx1">
                    <a:lumMod val="50000"/>
                    <a:lumOff val="50000"/>
                  </a:schemeClr>
                </a:solidFill>
                <a:latin typeface="Lub Dub Condensed" panose="020B0506030403020204" pitchFamily="34" charset="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1641026979"/>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F2F005-CB0D-9E4E-8CDE-9B8E452477BF}"/>
              </a:ext>
            </a:extLst>
          </p:cNvPr>
          <p:cNvSpPr>
            <a:spLocks noGrp="1"/>
          </p:cNvSpPr>
          <p:nvPr>
            <p:ph type="title"/>
          </p:nvPr>
        </p:nvSpPr>
        <p:spPr>
          <a:xfrm>
            <a:off x="838200" y="363539"/>
            <a:ext cx="10515600" cy="473950"/>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a:extLst>
              <a:ext uri="{FF2B5EF4-FFF2-40B4-BE49-F238E27FC236}">
                <a16:creationId xmlns:a16="http://schemas.microsoft.com/office/drawing/2014/main" id="{B7374D9E-65D3-9143-A1F3-630FCEAA4F5B}"/>
              </a:ext>
            </a:extLst>
          </p:cNvPr>
          <p:cNvSpPr>
            <a:spLocks noGrp="1"/>
          </p:cNvSpPr>
          <p:nvPr>
            <p:ph type="body" idx="1"/>
          </p:nvPr>
        </p:nvSpPr>
        <p:spPr>
          <a:xfrm>
            <a:off x="838200" y="1264778"/>
            <a:ext cx="10515600" cy="528366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5">
            <a:extLst>
              <a:ext uri="{FF2B5EF4-FFF2-40B4-BE49-F238E27FC236}">
                <a16:creationId xmlns:a16="http://schemas.microsoft.com/office/drawing/2014/main" id="{92C7C95E-9636-EC40-820E-A92F998AECDA}"/>
              </a:ext>
            </a:extLst>
          </p:cNvPr>
          <p:cNvSpPr txBox="1"/>
          <p:nvPr userDrawn="1"/>
        </p:nvSpPr>
        <p:spPr>
          <a:xfrm>
            <a:off x="401785" y="6314016"/>
            <a:ext cx="354584" cy="246221"/>
          </a:xfrm>
          <a:prstGeom prst="rect">
            <a:avLst/>
          </a:prstGeom>
          <a:noFill/>
        </p:spPr>
        <p:txBody>
          <a:bodyPr wrap="none" rtlCol="0">
            <a:spAutoFit/>
          </a:bodyPr>
          <a:lstStyle/>
          <a:p>
            <a:fld id="{E10E28FC-07D4-BA4F-AD9D-B327F88D264D}" type="slidenum">
              <a:rPr lang="en-US" sz="1000" smtClean="0">
                <a:solidFill>
                  <a:schemeClr val="tx2"/>
                </a:solidFill>
                <a:latin typeface="Lub Dub Medium" panose="020B0603030403020204" pitchFamily="34" charset="77"/>
              </a:rPr>
              <a:t>‹#›</a:t>
            </a:fld>
            <a:endParaRPr lang="en-US" sz="1000" dirty="0">
              <a:solidFill>
                <a:schemeClr val="tx2"/>
              </a:solidFill>
              <a:latin typeface="Lub Dub Medium" panose="020B0603030403020204" pitchFamily="34" charset="77"/>
            </a:endParaRPr>
          </a:p>
        </p:txBody>
      </p:sp>
    </p:spTree>
    <p:extLst>
      <p:ext uri="{BB962C8B-B14F-4D97-AF65-F5344CB8AC3E}">
        <p14:creationId xmlns:p14="http://schemas.microsoft.com/office/powerpoint/2010/main" val="712373914"/>
      </p:ext>
    </p:extLst>
  </p:cSld>
  <p:clrMap bg1="lt1" tx1="dk1" bg2="lt2" tx2="dk2" accent1="accent1" accent2="accent2" accent3="accent3" accent4="accent4" accent5="accent5" accent6="accent6" hlink="hlink" folHlink="folHlink"/>
  <p:sldLayoutIdLst>
    <p:sldLayoutId id="2147483675" r:id="rId1"/>
    <p:sldLayoutId id="2147483686" r:id="rId2"/>
    <p:sldLayoutId id="2147483687" r:id="rId3"/>
    <p:sldLayoutId id="2147483718" r:id="rId4"/>
    <p:sldLayoutId id="2147483720" r:id="rId5"/>
  </p:sldLayoutIdLst>
  <p:txStyles>
    <p:titleStyle>
      <a:lvl1pPr algn="l" defTabSz="914400" rtl="0" eaLnBrk="1" latinLnBrk="0" hangingPunct="1">
        <a:lnSpc>
          <a:spcPct val="90000"/>
        </a:lnSpc>
        <a:spcBef>
          <a:spcPct val="0"/>
        </a:spcBef>
        <a:buNone/>
        <a:defRPr lang="en-US" sz="3200" b="0" i="0" kern="1200" cap="none" baseline="0" dirty="0">
          <a:solidFill>
            <a:srgbClr val="D12A31"/>
          </a:solidFill>
          <a:latin typeface="Lub Dub Bold" panose="020B0803030403020204"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cap="none" baseline="0">
          <a:solidFill>
            <a:schemeClr val="accent1"/>
          </a:solidFill>
          <a:latin typeface="Lub Dub Medium" panose="020B0603030403020204" pitchFamily="34" charset="0"/>
          <a:ea typeface="+mn-ea"/>
          <a:cs typeface="+mn-cs"/>
        </a:defRPr>
      </a:lvl1pPr>
      <a:lvl2pPr marL="234950" indent="-228600" algn="l" defTabSz="914400" rtl="0" eaLnBrk="1" latinLnBrk="0" hangingPunct="1">
        <a:lnSpc>
          <a:spcPct val="90000"/>
        </a:lnSpc>
        <a:spcBef>
          <a:spcPts val="500"/>
        </a:spcBef>
        <a:buFont typeface="Arial" panose="020B0604020202020204" pitchFamily="34" charset="0"/>
        <a:buChar char="•"/>
        <a:tabLst/>
        <a:defRPr sz="1800" kern="1200">
          <a:solidFill>
            <a:schemeClr val="tx2"/>
          </a:solidFill>
          <a:latin typeface="Lub Dub Medium" panose="020B0603030403020204" pitchFamily="34" charset="77"/>
          <a:ea typeface="+mn-ea"/>
          <a:cs typeface="+mn-cs"/>
        </a:defRPr>
      </a:lvl2pPr>
      <a:lvl3pPr marL="406400" indent="-171450" algn="l" defTabSz="914400" rtl="0" eaLnBrk="1" latinLnBrk="0" hangingPunct="1">
        <a:lnSpc>
          <a:spcPct val="90000"/>
        </a:lnSpc>
        <a:spcBef>
          <a:spcPts val="500"/>
        </a:spcBef>
        <a:buFont typeface="Arial" panose="020B0604020202020204" pitchFamily="34" charset="0"/>
        <a:buChar char="•"/>
        <a:tabLst/>
        <a:defRPr sz="1600" kern="1200">
          <a:solidFill>
            <a:schemeClr val="tx2"/>
          </a:solidFill>
          <a:latin typeface="Lub Dub Medium" panose="020B0603030403020204" pitchFamily="34" charset="77"/>
          <a:ea typeface="+mn-ea"/>
          <a:cs typeface="+mn-cs"/>
        </a:defRPr>
      </a:lvl3pPr>
      <a:lvl4pPr marL="571500" indent="-165100" algn="l" defTabSz="914400" rtl="0" eaLnBrk="1" latinLnBrk="0" hangingPunct="1">
        <a:lnSpc>
          <a:spcPct val="90000"/>
        </a:lnSpc>
        <a:spcBef>
          <a:spcPts val="500"/>
        </a:spcBef>
        <a:buFont typeface="Arial" panose="020B0604020202020204" pitchFamily="34" charset="0"/>
        <a:buChar char="•"/>
        <a:tabLst/>
        <a:defRPr sz="1400" kern="1200">
          <a:solidFill>
            <a:schemeClr val="tx2"/>
          </a:solidFill>
          <a:latin typeface="Lub Dub Medium" panose="020B0603030403020204" pitchFamily="34" charset="77"/>
          <a:ea typeface="+mn-ea"/>
          <a:cs typeface="+mn-cs"/>
        </a:defRPr>
      </a:lvl4pPr>
      <a:lvl5pPr marL="688975" indent="-117475" algn="l" defTabSz="914400" rtl="0" eaLnBrk="1" latinLnBrk="0" hangingPunct="1">
        <a:lnSpc>
          <a:spcPct val="90000"/>
        </a:lnSpc>
        <a:spcBef>
          <a:spcPts val="500"/>
        </a:spcBef>
        <a:buFont typeface="Arial" panose="020B0604020202020204" pitchFamily="34" charset="0"/>
        <a:buChar char="•"/>
        <a:tabLst/>
        <a:defRPr sz="1400" kern="1200">
          <a:solidFill>
            <a:schemeClr val="tx2"/>
          </a:solidFill>
          <a:latin typeface="Lub Dub Medium" panose="020B06030304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80" userDrawn="1">
          <p15:clr>
            <a:srgbClr val="F26B43"/>
          </p15:clr>
        </p15:guide>
        <p15:guide id="2" orient="horz" pos="879" userDrawn="1">
          <p15:clr>
            <a:srgbClr val="F26B43"/>
          </p15:clr>
        </p15:guide>
        <p15:guide id="3" orient="horz" pos="229" userDrawn="1">
          <p15:clr>
            <a:srgbClr val="F26B43"/>
          </p15:clr>
        </p15:guide>
        <p15:guide id="4" orient="horz" pos="4125" userDrawn="1">
          <p15:clr>
            <a:srgbClr val="F26B43"/>
          </p15:clr>
        </p15:guide>
        <p15:guide id="5" pos="3840" userDrawn="1">
          <p15:clr>
            <a:srgbClr val="F26B43"/>
          </p15:clr>
        </p15:guide>
        <p15:guide id="6" pos="528" userDrawn="1">
          <p15:clr>
            <a:srgbClr val="F26B43"/>
          </p15:clr>
        </p15:guide>
        <p15:guide id="7" pos="7152" userDrawn="1">
          <p15:clr>
            <a:srgbClr val="F26B43"/>
          </p15:clr>
        </p15:guide>
        <p15:guide id="8" pos="254" userDrawn="1">
          <p15:clr>
            <a:srgbClr val="F26B43"/>
          </p15:clr>
        </p15:guide>
        <p15:guide id="9" pos="3753" userDrawn="1">
          <p15:clr>
            <a:srgbClr val="F26B43"/>
          </p15:clr>
        </p15:guide>
        <p15:guide id="10" pos="392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3BF2F005-CB0D-9E4E-8CDE-9B8E452477BF}"/>
              </a:ext>
            </a:extLst>
          </p:cNvPr>
          <p:cNvSpPr>
            <a:spLocks noGrp="1"/>
          </p:cNvSpPr>
          <p:nvPr>
            <p:ph type="title"/>
          </p:nvPr>
        </p:nvSpPr>
        <p:spPr>
          <a:xfrm>
            <a:off x="838200" y="363539"/>
            <a:ext cx="10515600" cy="559408"/>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B7374D9E-65D3-9143-A1F3-630FCEAA4F5B}"/>
              </a:ext>
            </a:extLst>
          </p:cNvPr>
          <p:cNvSpPr>
            <a:spLocks noGrp="1"/>
          </p:cNvSpPr>
          <p:nvPr>
            <p:ph type="body" idx="1"/>
          </p:nvPr>
        </p:nvSpPr>
        <p:spPr>
          <a:xfrm>
            <a:off x="838200" y="1286486"/>
            <a:ext cx="10515600" cy="4481925"/>
          </a:xfrm>
          <a:prstGeom prst="rect">
            <a:avLst/>
          </a:prstGeom>
        </p:spPr>
        <p:txBody>
          <a:bodyPr vert="horz" lIns="91440" tIns="45720" rIns="91440" bIns="45720" rtlCol="0">
            <a:noAutofit/>
          </a:bodyPr>
          <a:lstStyle/>
          <a:p>
            <a:pPr lvl="1"/>
            <a:r>
              <a:rPr lang="en-US"/>
              <a:t>Second level</a:t>
            </a:r>
          </a:p>
          <a:p>
            <a:pPr lvl="2"/>
            <a:r>
              <a:rPr lang="en-US"/>
              <a:t>Third level</a:t>
            </a:r>
          </a:p>
        </p:txBody>
      </p:sp>
      <p:sp>
        <p:nvSpPr>
          <p:cNvPr id="6" name="TextBox 5">
            <a:extLst>
              <a:ext uri="{FF2B5EF4-FFF2-40B4-BE49-F238E27FC236}">
                <a16:creationId xmlns:a16="http://schemas.microsoft.com/office/drawing/2014/main" id="{92C7C95E-9636-EC40-820E-A92F998AECDA}"/>
              </a:ext>
            </a:extLst>
          </p:cNvPr>
          <p:cNvSpPr txBox="1"/>
          <p:nvPr userDrawn="1"/>
        </p:nvSpPr>
        <p:spPr>
          <a:xfrm>
            <a:off x="401785" y="6314016"/>
            <a:ext cx="354584" cy="246221"/>
          </a:xfrm>
          <a:prstGeom prst="rect">
            <a:avLst/>
          </a:prstGeom>
          <a:noFill/>
        </p:spPr>
        <p:txBody>
          <a:bodyPr wrap="none" rtlCol="0">
            <a:spAutoFit/>
          </a:bodyPr>
          <a:lstStyle/>
          <a:p>
            <a:fld id="{E10E28FC-07D4-BA4F-AD9D-B327F88D264D}" type="slidenum">
              <a:rPr lang="en-US" sz="1000" smtClean="0">
                <a:solidFill>
                  <a:schemeClr val="tx2"/>
                </a:solidFill>
                <a:latin typeface="Lub Dub Medium" panose="020B0603030403020204" pitchFamily="34" charset="77"/>
              </a:rPr>
              <a:t>‹#›</a:t>
            </a:fld>
            <a:endParaRPr lang="en-US" sz="1000" dirty="0">
              <a:solidFill>
                <a:schemeClr val="tx2"/>
              </a:solidFill>
              <a:latin typeface="Lub Dub Medium" panose="020B0603030403020204" pitchFamily="34" charset="77"/>
            </a:endParaRPr>
          </a:p>
        </p:txBody>
      </p:sp>
      <p:pic>
        <p:nvPicPr>
          <p:cNvPr id="9" name="Picture 8" descr="A heart with a cigarette in it&#10;&#10;AI-generated content may be incorrect.">
            <a:extLst>
              <a:ext uri="{FF2B5EF4-FFF2-40B4-BE49-F238E27FC236}">
                <a16:creationId xmlns:a16="http://schemas.microsoft.com/office/drawing/2014/main" id="{EA4B3B9C-7E29-3D4A-95B3-01E22FCF1D6B}"/>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678509" y="5985374"/>
            <a:ext cx="1335153" cy="688025"/>
          </a:xfrm>
          <a:prstGeom prst="rect">
            <a:avLst/>
          </a:prstGeom>
        </p:spPr>
      </p:pic>
    </p:spTree>
    <p:extLst>
      <p:ext uri="{BB962C8B-B14F-4D97-AF65-F5344CB8AC3E}">
        <p14:creationId xmlns:p14="http://schemas.microsoft.com/office/powerpoint/2010/main" val="3301004382"/>
      </p:ext>
    </p:extLst>
  </p:cSld>
  <p:clrMap bg1="lt1" tx1="dk1" bg2="lt2" tx2="dk2" accent1="accent1" accent2="accent2" accent3="accent3" accent4="accent4" accent5="accent5" accent6="accent6" hlink="hlink" folHlink="folHlink"/>
  <p:sldLayoutIdLst>
    <p:sldLayoutId id="2147483708" r:id="rId1"/>
    <p:sldLayoutId id="2147483709" r:id="rId2"/>
  </p:sldLayoutIdLst>
  <p:txStyles>
    <p:titleStyle>
      <a:lvl1pPr algn="l" defTabSz="914400" rtl="0" eaLnBrk="1" latinLnBrk="0" hangingPunct="1">
        <a:lnSpc>
          <a:spcPct val="90000"/>
        </a:lnSpc>
        <a:spcBef>
          <a:spcPct val="0"/>
        </a:spcBef>
        <a:buNone/>
        <a:defRPr lang="en-US" sz="3200" b="0" i="0" kern="1200" cap="none" baseline="0" dirty="0">
          <a:solidFill>
            <a:srgbClr val="D12A31"/>
          </a:solidFill>
          <a:latin typeface="Lub Dub Bold" panose="020B0803030403020204" pitchFamily="34" charset="0"/>
          <a:ea typeface="+mj-ea"/>
          <a:cs typeface="+mj-cs"/>
        </a:defRPr>
      </a:lvl1pPr>
    </p:titleStyle>
    <p:bodyStyle>
      <a:lvl1pPr marL="0" indent="0" algn="l" defTabSz="914400" rtl="0" eaLnBrk="1" latinLnBrk="0" hangingPunct="1">
        <a:lnSpc>
          <a:spcPct val="90000"/>
        </a:lnSpc>
        <a:spcBef>
          <a:spcPts val="2000"/>
        </a:spcBef>
        <a:buFont typeface="Arial" panose="020B0604020202020204" pitchFamily="34" charset="0"/>
        <a:buNone/>
        <a:defRPr sz="1800" kern="1200" cap="all" baseline="0">
          <a:solidFill>
            <a:schemeClr val="accent1"/>
          </a:solidFill>
          <a:latin typeface="Lub Dub Medium" panose="020B0603030403020204" pitchFamily="34" charset="77"/>
          <a:ea typeface="+mn-ea"/>
          <a:cs typeface="+mn-cs"/>
        </a:defRPr>
      </a:lvl1pPr>
      <a:lvl2pPr marL="234950" indent="-228600" algn="l" defTabSz="914400" rtl="0" eaLnBrk="1" latinLnBrk="0" hangingPunct="1">
        <a:lnSpc>
          <a:spcPct val="90000"/>
        </a:lnSpc>
        <a:spcBef>
          <a:spcPts val="1000"/>
        </a:spcBef>
        <a:buFont typeface="Arial" panose="020B0604020202020204" pitchFamily="34" charset="0"/>
        <a:buChar char="•"/>
        <a:tabLst/>
        <a:defRPr sz="2000" kern="1200">
          <a:solidFill>
            <a:schemeClr val="tx1"/>
          </a:solidFill>
          <a:latin typeface="Lub Dub Medium" panose="020B0603030403020204" pitchFamily="34" charset="77"/>
          <a:ea typeface="+mn-ea"/>
          <a:cs typeface="+mn-cs"/>
        </a:defRPr>
      </a:lvl2pPr>
      <a:lvl3pPr marL="511175" indent="-276225" algn="l" defTabSz="914400" rtl="0" eaLnBrk="1" latinLnBrk="0" hangingPunct="1">
        <a:lnSpc>
          <a:spcPct val="90000"/>
        </a:lnSpc>
        <a:spcBef>
          <a:spcPts val="500"/>
        </a:spcBef>
        <a:buFont typeface="Aptos" panose="020B0004020202020204" pitchFamily="34" charset="0"/>
        <a:buChar char="–"/>
        <a:tabLst/>
        <a:defRPr sz="1800" kern="1200">
          <a:solidFill>
            <a:schemeClr val="tx1"/>
          </a:solidFill>
          <a:latin typeface="Lub Dub Medium" panose="020B0603030403020204" pitchFamily="34" charset="77"/>
          <a:ea typeface="+mn-ea"/>
          <a:cs typeface="+mn-cs"/>
        </a:defRPr>
      </a:lvl3pPr>
      <a:lvl4pPr marL="571500" indent="-165100"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Lub Dub Medium" panose="020B0603030403020204" pitchFamily="34" charset="77"/>
          <a:ea typeface="+mn-ea"/>
          <a:cs typeface="+mn-cs"/>
        </a:defRPr>
      </a:lvl4pPr>
      <a:lvl5pPr marL="688975" indent="-1174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Lub Dub Medium" panose="020B06030304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80">
          <p15:clr>
            <a:srgbClr val="F26B43"/>
          </p15:clr>
        </p15:guide>
        <p15:guide id="2" orient="horz" pos="879">
          <p15:clr>
            <a:srgbClr val="F26B43"/>
          </p15:clr>
        </p15:guide>
        <p15:guide id="3" orient="horz" pos="229">
          <p15:clr>
            <a:srgbClr val="F26B43"/>
          </p15:clr>
        </p15:guide>
        <p15:guide id="4" orient="horz" pos="4125">
          <p15:clr>
            <a:srgbClr val="F26B43"/>
          </p15:clr>
        </p15:guide>
        <p15:guide id="5" pos="3840">
          <p15:clr>
            <a:srgbClr val="F26B43"/>
          </p15:clr>
        </p15:guide>
        <p15:guide id="6" pos="528">
          <p15:clr>
            <a:srgbClr val="F26B43"/>
          </p15:clr>
        </p15:guide>
        <p15:guide id="7" pos="7152">
          <p15:clr>
            <a:srgbClr val="F26B43"/>
          </p15:clr>
        </p15:guide>
        <p15:guide id="8" pos="254">
          <p15:clr>
            <a:srgbClr val="F26B43"/>
          </p15:clr>
        </p15:guide>
        <p15:guide id="9" pos="3753">
          <p15:clr>
            <a:srgbClr val="F26B43"/>
          </p15:clr>
        </p15:guide>
        <p15:guide id="10" pos="392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6.xml"/><Relationship Id="rId4" Type="http://schemas.openxmlformats.org/officeDocument/2006/relationships/image" Target="../media/image30.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ahajournals.org/doi/10.1161/STR.0000000000000536"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4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4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51.jpeg"/></Relationships>
</file>

<file path=ppt/slides/_rels/slide5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55.jpeg"/><Relationship Id="rId4" Type="http://schemas.openxmlformats.org/officeDocument/2006/relationships/image" Target="../media/image54.jpeg"/></Relationships>
</file>

<file path=ppt/slides/_rels/slide5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5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65.jpeg"/><Relationship Id="rId4" Type="http://schemas.openxmlformats.org/officeDocument/2006/relationships/image" Target="../media/image64.jpeg"/></Relationships>
</file>

<file path=ppt/slides/_rels/slide6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6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71.jpeg"/><Relationship Id="rId4" Type="http://schemas.openxmlformats.org/officeDocument/2006/relationships/image" Target="../media/image70.jpeg"/></Relationships>
</file>

<file path=ppt/slides/_rels/slide7.xml.rels><?xml version="1.0" encoding="UTF-8" standalone="yes"?>
<Relationships xmlns="http://schemas.openxmlformats.org/package/2006/relationships"><Relationship Id="rId3" Type="http://schemas.openxmlformats.org/officeDocument/2006/relationships/hyperlink" Target="https://www.ahajournals.org/doi/10.1161/STR.0000000000000536"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hyperlink" Target="https://www.ahajournals.org/doi/10.1161/STR.0000000000000536" TargetMode="External"/><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merican Stroke Association, a division of the American Heart Association">
            <a:extLst>
              <a:ext uri="{FF2B5EF4-FFF2-40B4-BE49-F238E27FC236}">
                <a16:creationId xmlns:a16="http://schemas.microsoft.com/office/drawing/2014/main" id="{20AF2D91-ACA5-4BF2-7772-D242183EFF0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71225" y="250634"/>
            <a:ext cx="2212268" cy="1140016"/>
          </a:xfrm>
          <a:prstGeom prst="rect">
            <a:avLst/>
          </a:prstGeom>
        </p:spPr>
      </p:pic>
      <p:sp>
        <p:nvSpPr>
          <p:cNvPr id="2" name="Title 1">
            <a:extLst>
              <a:ext uri="{FF2B5EF4-FFF2-40B4-BE49-F238E27FC236}">
                <a16:creationId xmlns:a16="http://schemas.microsoft.com/office/drawing/2014/main" id="{F0E916C8-6D9D-61E7-70FC-3BCD1602C513}"/>
              </a:ext>
            </a:extLst>
          </p:cNvPr>
          <p:cNvSpPr>
            <a:spLocks noGrp="1"/>
          </p:cNvSpPr>
          <p:nvPr>
            <p:ph type="ctrTitle"/>
          </p:nvPr>
        </p:nvSpPr>
        <p:spPr>
          <a:xfrm>
            <a:off x="980090" y="2415136"/>
            <a:ext cx="8826062" cy="2387600"/>
          </a:xfrm>
        </p:spPr>
        <p:txBody>
          <a:bodyPr>
            <a:noAutofit/>
          </a:bodyPr>
          <a:lstStyle/>
          <a:p>
            <a:r>
              <a:rPr lang="en-US" sz="4400" b="0" cap="none" dirty="0"/>
              <a:t>2026 Guideline for Adult Stroke Rehabilitation and Recovery: </a:t>
            </a:r>
            <a:br>
              <a:rPr lang="en-US" sz="4400" b="0" cap="none" dirty="0"/>
            </a:br>
            <a:r>
              <a:rPr lang="en-US" sz="4000" b="0" cap="none" dirty="0">
                <a:latin typeface="Lub Dub Condensed" panose="020B0506030403020204" pitchFamily="34" charset="0"/>
              </a:rPr>
              <a:t>A Guideline from the American </a:t>
            </a:r>
            <a:br>
              <a:rPr lang="en-US" sz="4000" b="0" cap="none" dirty="0">
                <a:latin typeface="Lub Dub Condensed" panose="020B0506030403020204" pitchFamily="34" charset="0"/>
              </a:rPr>
            </a:br>
            <a:r>
              <a:rPr lang="en-US" sz="4000" b="0" cap="none" dirty="0">
                <a:latin typeface="Lub Dub Condensed" panose="020B0506030403020204" pitchFamily="34" charset="0"/>
              </a:rPr>
              <a:t>Heart Association and </a:t>
            </a:r>
            <a:br>
              <a:rPr lang="en-US" sz="4000" b="0" cap="none" dirty="0">
                <a:latin typeface="Lub Dub Condensed" panose="020B0506030403020204" pitchFamily="34" charset="0"/>
              </a:rPr>
            </a:br>
            <a:r>
              <a:rPr lang="en-US" sz="4000" b="0" cap="none" dirty="0">
                <a:latin typeface="Lub Dub Condensed" panose="020B0506030403020204" pitchFamily="34" charset="0"/>
              </a:rPr>
              <a:t>American Stroke Association</a:t>
            </a:r>
            <a:endParaRPr lang="en-US" sz="4400" b="0" dirty="0">
              <a:latin typeface="Lub Dub Condensed" panose="020B0506030403020204" pitchFamily="34" charset="0"/>
            </a:endParaRPr>
          </a:p>
        </p:txBody>
      </p:sp>
      <p:sp>
        <p:nvSpPr>
          <p:cNvPr id="3" name="Subtitle 2">
            <a:extLst>
              <a:ext uri="{FF2B5EF4-FFF2-40B4-BE49-F238E27FC236}">
                <a16:creationId xmlns:a16="http://schemas.microsoft.com/office/drawing/2014/main" id="{155E5D2F-C3E6-9E2D-57B6-F5A385D3D1DA}"/>
              </a:ext>
            </a:extLst>
          </p:cNvPr>
          <p:cNvSpPr>
            <a:spLocks noGrp="1"/>
          </p:cNvSpPr>
          <p:nvPr>
            <p:ph type="subTitle" idx="1"/>
          </p:nvPr>
        </p:nvSpPr>
        <p:spPr>
          <a:xfrm>
            <a:off x="990601" y="5273183"/>
            <a:ext cx="7291551" cy="969962"/>
          </a:xfrm>
        </p:spPr>
        <p:txBody>
          <a:bodyPr>
            <a:normAutofit/>
          </a:bodyPr>
          <a:lstStyle/>
          <a:p>
            <a:r>
              <a:rPr lang="en-US" sz="2800" dirty="0">
                <a:latin typeface="Lub Dub Bold" panose="020B0803030403020204" pitchFamily="34" charset="0"/>
              </a:rPr>
              <a:t>Key Nursing Updates and Review </a:t>
            </a:r>
            <a:br>
              <a:rPr lang="en-US" sz="2800" dirty="0">
                <a:latin typeface="Lub Dub Bold" panose="020B0803030403020204" pitchFamily="34" charset="0"/>
              </a:rPr>
            </a:br>
            <a:r>
              <a:rPr lang="en-US" sz="2800" dirty="0">
                <a:latin typeface="Lub Dub Bold" panose="020B0803030403020204" pitchFamily="34" charset="0"/>
              </a:rPr>
              <a:t>from the Nursing Perspective</a:t>
            </a:r>
          </a:p>
        </p:txBody>
      </p:sp>
    </p:spTree>
    <p:extLst>
      <p:ext uri="{BB962C8B-B14F-4D97-AF65-F5344CB8AC3E}">
        <p14:creationId xmlns:p14="http://schemas.microsoft.com/office/powerpoint/2010/main" val="1726831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7B922-9B5F-5AC4-FCEC-F2D2E8E51B8A}"/>
            </a:ext>
          </a:extLst>
        </p:cNvPr>
        <p:cNvGrpSpPr/>
        <p:nvPr/>
      </p:nvGrpSpPr>
      <p:grpSpPr>
        <a:xfrm>
          <a:off x="0" y="0"/>
          <a:ext cx="0" cy="0"/>
          <a:chOff x="0" y="0"/>
          <a:chExt cx="0" cy="0"/>
        </a:xfrm>
      </p:grpSpPr>
      <p:sp>
        <p:nvSpPr>
          <p:cNvPr id="65" name="Rectangle 36">
            <a:extLst>
              <a:ext uri="{FF2B5EF4-FFF2-40B4-BE49-F238E27FC236}">
                <a16:creationId xmlns:a16="http://schemas.microsoft.com/office/drawing/2014/main" id="{63118AB1-F1C7-2E76-3D5A-D944F2CC620F}"/>
              </a:ext>
              <a:ext uri="{C183D7F6-B498-43B3-948B-1728B52AA6E4}">
                <adec:decorative xmlns:adec="http://schemas.microsoft.com/office/drawing/2017/decorative" val="1"/>
              </a:ext>
            </a:extLst>
          </p:cNvPr>
          <p:cNvSpPr/>
          <p:nvPr/>
        </p:nvSpPr>
        <p:spPr>
          <a:xfrm rot="16200000" flipV="1">
            <a:off x="5788841" y="2035127"/>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36">
            <a:extLst>
              <a:ext uri="{FF2B5EF4-FFF2-40B4-BE49-F238E27FC236}">
                <a16:creationId xmlns:a16="http://schemas.microsoft.com/office/drawing/2014/main" id="{60BC7A0B-1A89-A4DB-33BD-27773B6FF91A}"/>
              </a:ext>
              <a:ext uri="{C183D7F6-B498-43B3-948B-1728B52AA6E4}">
                <adec:decorative xmlns:adec="http://schemas.microsoft.com/office/drawing/2017/decorative" val="1"/>
              </a:ext>
            </a:extLst>
          </p:cNvPr>
          <p:cNvSpPr/>
          <p:nvPr/>
        </p:nvSpPr>
        <p:spPr>
          <a:xfrm flipH="1">
            <a:off x="3848745" y="2686850"/>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rgbClr val="D12A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36">
            <a:extLst>
              <a:ext uri="{FF2B5EF4-FFF2-40B4-BE49-F238E27FC236}">
                <a16:creationId xmlns:a16="http://schemas.microsoft.com/office/drawing/2014/main" id="{5C9F304B-60A2-CE4B-19D9-E4F95E5DEEE4}"/>
              </a:ext>
              <a:ext uri="{C183D7F6-B498-43B3-948B-1728B52AA6E4}">
                <adec:decorative xmlns:adec="http://schemas.microsoft.com/office/drawing/2017/decorative" val="1"/>
              </a:ext>
            </a:extLst>
          </p:cNvPr>
          <p:cNvSpPr/>
          <p:nvPr/>
        </p:nvSpPr>
        <p:spPr>
          <a:xfrm flipH="1" flipV="1">
            <a:off x="3854287" y="4850929"/>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36">
            <a:extLst>
              <a:ext uri="{FF2B5EF4-FFF2-40B4-BE49-F238E27FC236}">
                <a16:creationId xmlns:a16="http://schemas.microsoft.com/office/drawing/2014/main" id="{45CE19EF-B180-2BA5-642D-7322A050BF2B}"/>
              </a:ext>
              <a:ext uri="{C183D7F6-B498-43B3-948B-1728B52AA6E4}">
                <adec:decorative xmlns:adec="http://schemas.microsoft.com/office/drawing/2017/decorative" val="1"/>
              </a:ext>
            </a:extLst>
          </p:cNvPr>
          <p:cNvSpPr/>
          <p:nvPr/>
        </p:nvSpPr>
        <p:spPr>
          <a:xfrm flipH="1" flipV="1">
            <a:off x="3851516" y="4007809"/>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D3445D80-A137-738E-8133-5BF63BBCB84D}"/>
              </a:ext>
              <a:ext uri="{C183D7F6-B498-43B3-948B-1728B52AA6E4}">
                <adec:decorative xmlns:adec="http://schemas.microsoft.com/office/drawing/2017/decorative" val="1"/>
              </a:ext>
            </a:extLst>
          </p:cNvPr>
          <p:cNvSpPr/>
          <p:nvPr/>
        </p:nvSpPr>
        <p:spPr>
          <a:xfrm flipH="1">
            <a:off x="272600" y="3526913"/>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BD5B3DC9-73D3-29E2-B20A-F8D3078A1A89}"/>
              </a:ext>
              <a:ext uri="{C183D7F6-B498-43B3-948B-1728B52AA6E4}">
                <adec:decorative xmlns:adec="http://schemas.microsoft.com/office/drawing/2017/decorative" val="1"/>
              </a:ext>
            </a:extLst>
          </p:cNvPr>
          <p:cNvSpPr/>
          <p:nvPr/>
        </p:nvSpPr>
        <p:spPr>
          <a:xfrm flipH="1">
            <a:off x="272600" y="4839941"/>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E0DC4A4F-A1D6-DA64-1D7D-B53F2A61AC97}"/>
              </a:ext>
              <a:ext uri="{C183D7F6-B498-43B3-948B-1728B52AA6E4}">
                <adec:decorative xmlns:adec="http://schemas.microsoft.com/office/drawing/2017/decorative" val="1"/>
              </a:ext>
            </a:extLst>
          </p:cNvPr>
          <p:cNvSpPr/>
          <p:nvPr/>
        </p:nvSpPr>
        <p:spPr>
          <a:xfrm flipH="1">
            <a:off x="272600" y="2213884"/>
            <a:ext cx="3520966" cy="914400"/>
          </a:xfrm>
          <a:prstGeom prst="rect">
            <a:avLst/>
          </a:prstGeom>
          <a:solidFill>
            <a:srgbClr val="D12A31"/>
          </a:solidFill>
          <a:ln>
            <a:noFill/>
          </a:ln>
          <a:effectLst>
            <a:outerShdw blurRad="635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766DC7F9-BE99-1C7D-89EF-4AEA6057F195}"/>
              </a:ext>
              <a:ext uri="{C183D7F6-B498-43B3-948B-1728B52AA6E4}">
                <adec:decorative xmlns:adec="http://schemas.microsoft.com/office/drawing/2017/decorative" val="1"/>
              </a:ext>
            </a:extLst>
          </p:cNvPr>
          <p:cNvSpPr/>
          <p:nvPr/>
        </p:nvSpPr>
        <p:spPr>
          <a:xfrm>
            <a:off x="7540695" y="2684079"/>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36">
            <a:extLst>
              <a:ext uri="{FF2B5EF4-FFF2-40B4-BE49-F238E27FC236}">
                <a16:creationId xmlns:a16="http://schemas.microsoft.com/office/drawing/2014/main" id="{2815E300-3022-72B2-8651-1E2F0176DF79}"/>
              </a:ext>
              <a:ext uri="{C183D7F6-B498-43B3-948B-1728B52AA6E4}">
                <adec:decorative xmlns:adec="http://schemas.microsoft.com/office/drawing/2017/decorative" val="1"/>
              </a:ext>
            </a:extLst>
          </p:cNvPr>
          <p:cNvSpPr/>
          <p:nvPr/>
        </p:nvSpPr>
        <p:spPr>
          <a:xfrm flipV="1">
            <a:off x="7535153" y="4848158"/>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36">
            <a:extLst>
              <a:ext uri="{FF2B5EF4-FFF2-40B4-BE49-F238E27FC236}">
                <a16:creationId xmlns:a16="http://schemas.microsoft.com/office/drawing/2014/main" id="{81492669-DB9D-B2D0-A73F-D7164312C96F}"/>
              </a:ext>
              <a:ext uri="{C183D7F6-B498-43B3-948B-1728B52AA6E4}">
                <adec:decorative xmlns:adec="http://schemas.microsoft.com/office/drawing/2017/decorative" val="1"/>
              </a:ext>
            </a:extLst>
          </p:cNvPr>
          <p:cNvSpPr/>
          <p:nvPr/>
        </p:nvSpPr>
        <p:spPr>
          <a:xfrm flipV="1">
            <a:off x="7747462" y="4005038"/>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5CF97FC6-B2A8-B82E-1BC1-ACAD8F77E694}"/>
              </a:ext>
              <a:ext uri="{C183D7F6-B498-43B3-948B-1728B52AA6E4}">
                <adec:decorative xmlns:adec="http://schemas.microsoft.com/office/drawing/2017/decorative" val="1"/>
              </a:ext>
            </a:extLst>
          </p:cNvPr>
          <p:cNvSpPr/>
          <p:nvPr/>
        </p:nvSpPr>
        <p:spPr>
          <a:xfrm>
            <a:off x="4305146" y="2289938"/>
            <a:ext cx="3442138" cy="3442138"/>
          </a:xfrm>
          <a:prstGeom prst="ellipse">
            <a:avLst/>
          </a:prstGeom>
          <a:noFill/>
          <a:ln w="73025" cap="rnd">
            <a:solidFill>
              <a:srgbClr val="D12A3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EEF19D-4E7F-DB41-5BC2-EA296A2A5182}"/>
              </a:ext>
              <a:ext uri="{C183D7F6-B498-43B3-948B-1728B52AA6E4}">
                <adec:decorative xmlns:adec="http://schemas.microsoft.com/office/drawing/2017/decorative" val="1"/>
              </a:ext>
            </a:extLst>
          </p:cNvPr>
          <p:cNvSpPr/>
          <p:nvPr/>
        </p:nvSpPr>
        <p:spPr>
          <a:xfrm>
            <a:off x="5087008" y="2609849"/>
            <a:ext cx="1902371" cy="36963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CDA7EAAA-D2E6-6A38-F051-2C67CF92086A}"/>
              </a:ext>
              <a:ext uri="{C183D7F6-B498-43B3-948B-1728B52AA6E4}">
                <adec:decorative xmlns:adec="http://schemas.microsoft.com/office/drawing/2017/decorative" val="1"/>
              </a:ext>
            </a:extLst>
          </p:cNvPr>
          <p:cNvSpPr/>
          <p:nvPr/>
        </p:nvSpPr>
        <p:spPr>
          <a:xfrm flipH="1">
            <a:off x="4330930" y="1398168"/>
            <a:ext cx="3350032" cy="53201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BFFD7440-79DE-C61F-B272-98BE0143F7D7}"/>
              </a:ext>
              <a:ext uri="{C183D7F6-B498-43B3-948B-1728B52AA6E4}">
                <adec:decorative xmlns:adec="http://schemas.microsoft.com/office/drawing/2017/decorative" val="1"/>
              </a:ext>
            </a:extLst>
          </p:cNvPr>
          <p:cNvSpPr/>
          <p:nvPr/>
        </p:nvSpPr>
        <p:spPr>
          <a:xfrm>
            <a:off x="8263759" y="3524142"/>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56B4809D-94E1-0C7F-B064-3D43F713D12D}"/>
              </a:ext>
              <a:ext uri="{C183D7F6-B498-43B3-948B-1728B52AA6E4}">
                <adec:decorative xmlns:adec="http://schemas.microsoft.com/office/drawing/2017/decorative" val="1"/>
              </a:ext>
            </a:extLst>
          </p:cNvPr>
          <p:cNvSpPr/>
          <p:nvPr/>
        </p:nvSpPr>
        <p:spPr>
          <a:xfrm>
            <a:off x="8263759" y="4837170"/>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B07813DC-B8D1-AEE3-1E21-7205391B61CD}"/>
              </a:ext>
              <a:ext uri="{C183D7F6-B498-43B3-948B-1728B52AA6E4}">
                <adec:decorative xmlns:adec="http://schemas.microsoft.com/office/drawing/2017/decorative" val="1"/>
              </a:ext>
            </a:extLst>
          </p:cNvPr>
          <p:cNvSpPr/>
          <p:nvPr/>
        </p:nvSpPr>
        <p:spPr>
          <a:xfrm>
            <a:off x="8263759" y="2211113"/>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93CD51B8-D088-D3C4-E5C0-A7C0A4D1E5EE}"/>
              </a:ext>
            </a:extLst>
          </p:cNvPr>
          <p:cNvSpPr txBox="1">
            <a:spLocks/>
          </p:cNvSpPr>
          <p:nvPr/>
        </p:nvSpPr>
        <p:spPr>
          <a:xfrm>
            <a:off x="838200" y="363537"/>
            <a:ext cx="10515600" cy="801233"/>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90000"/>
              </a:lnSpc>
              <a:spcBef>
                <a:spcPct val="0"/>
              </a:spcBef>
              <a:buNone/>
              <a:defRPr lang="en-US" sz="3200" b="0" i="0" kern="1200" cap="none" baseline="0">
                <a:solidFill>
                  <a:srgbClr val="D12A31"/>
                </a:solidFill>
                <a:latin typeface="Lub Dub Bold" panose="020B0803030403020204" pitchFamily="34" charset="0"/>
                <a:ea typeface="+mj-ea"/>
                <a:cs typeface="+mj-cs"/>
              </a:defRPr>
            </a:lvl1pPr>
          </a:lstStyle>
          <a:p>
            <a:r>
              <a:rPr lang="en-US"/>
              <a:t>Facets of the Stroke Survivor’s Journey Through Adult Stroke Rehabilitation and Recovery: </a:t>
            </a:r>
            <a:r>
              <a:rPr lang="en-US">
                <a:solidFill>
                  <a:schemeClr val="tx1"/>
                </a:solidFill>
                <a:latin typeface="Lub Dub Condensed" panose="020B0506030403020204" pitchFamily="34" charset="0"/>
              </a:rPr>
              <a:t>Nursing Implications</a:t>
            </a:r>
            <a:endParaRPr lang="en-US" dirty="0">
              <a:solidFill>
                <a:schemeClr val="tx1"/>
              </a:solidFill>
              <a:latin typeface="Lub Dub Condensed" panose="020B0506030403020204" pitchFamily="34" charset="0"/>
            </a:endParaRPr>
          </a:p>
        </p:txBody>
      </p:sp>
      <p:sp>
        <p:nvSpPr>
          <p:cNvPr id="4" name="Title 3">
            <a:extLst>
              <a:ext uri="{FF2B5EF4-FFF2-40B4-BE49-F238E27FC236}">
                <a16:creationId xmlns:a16="http://schemas.microsoft.com/office/drawing/2014/main" id="{545B384F-550E-21F0-8A4F-6E9C8ACF02E4}"/>
              </a:ext>
            </a:extLst>
          </p:cNvPr>
          <p:cNvSpPr>
            <a:spLocks noGrp="1"/>
          </p:cNvSpPr>
          <p:nvPr>
            <p:ph type="title"/>
          </p:nvPr>
        </p:nvSpPr>
        <p:spPr>
          <a:xfrm>
            <a:off x="112889" y="2227332"/>
            <a:ext cx="3849512" cy="752934"/>
          </a:xfrm>
        </p:spPr>
        <p:txBody>
          <a:bodyPr>
            <a:normAutofit/>
          </a:bodyPr>
          <a:lstStyle/>
          <a:p>
            <a:pPr algn="ctr">
              <a:lnSpc>
                <a:spcPct val="80000"/>
              </a:lnSpc>
            </a:pPr>
            <a:r>
              <a:rPr lang="en-US" sz="2000" dirty="0">
                <a:solidFill>
                  <a:schemeClr val="bg1"/>
                </a:solidFill>
              </a:rPr>
              <a:t>Poststroke Rehabilitation </a:t>
            </a:r>
            <a:br>
              <a:rPr lang="en-US" sz="2000" dirty="0">
                <a:solidFill>
                  <a:schemeClr val="bg1"/>
                </a:solidFill>
              </a:rPr>
            </a:br>
            <a:r>
              <a:rPr lang="en-US" sz="2000" dirty="0">
                <a:solidFill>
                  <a:schemeClr val="bg1"/>
                </a:solidFill>
              </a:rPr>
              <a:t>Levels of Care</a:t>
            </a:r>
          </a:p>
        </p:txBody>
      </p:sp>
      <p:grpSp>
        <p:nvGrpSpPr>
          <p:cNvPr id="13" name="Group 12">
            <a:extLst>
              <a:ext uri="{FF2B5EF4-FFF2-40B4-BE49-F238E27FC236}">
                <a16:creationId xmlns:a16="http://schemas.microsoft.com/office/drawing/2014/main" id="{5A709C02-52C0-71F8-7CEE-66A3036FBA16}"/>
              </a:ext>
              <a:ext uri="{C183D7F6-B498-43B3-948B-1728B52AA6E4}">
                <adec:decorative xmlns:adec="http://schemas.microsoft.com/office/drawing/2017/decorative" val="1"/>
              </a:ext>
            </a:extLst>
          </p:cNvPr>
          <p:cNvGrpSpPr/>
          <p:nvPr/>
        </p:nvGrpSpPr>
        <p:grpSpPr>
          <a:xfrm>
            <a:off x="4614196" y="2589179"/>
            <a:ext cx="2824039" cy="2843656"/>
            <a:chOff x="4512181" y="2197779"/>
            <a:chExt cx="2824039" cy="2843656"/>
          </a:xfrm>
        </p:grpSpPr>
        <p:sp>
          <p:nvSpPr>
            <p:cNvPr id="8" name="Oval 7">
              <a:extLst>
                <a:ext uri="{FF2B5EF4-FFF2-40B4-BE49-F238E27FC236}">
                  <a16:creationId xmlns:a16="http://schemas.microsoft.com/office/drawing/2014/main" id="{1DF1E955-8EAD-AE9C-4068-9AD1210A9C75}"/>
                </a:ext>
              </a:extLst>
            </p:cNvPr>
            <p:cNvSpPr/>
            <p:nvPr/>
          </p:nvSpPr>
          <p:spPr>
            <a:xfrm>
              <a:off x="4512181" y="2197779"/>
              <a:ext cx="2806756" cy="2806756"/>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1B5EFD6F-C097-033B-3643-8BAC7CA98050}"/>
                </a:ext>
              </a:extLst>
            </p:cNvPr>
            <p:cNvPicPr>
              <a:picLocks noChangeAspect="1"/>
            </p:cNvPicPr>
            <p:nvPr/>
          </p:nvPicPr>
          <p:blipFill rotWithShape="1">
            <a:blip>
              <a:extLst>
                <a:ext uri="{96DAC541-7B7A-43D3-8B79-37D633B846F1}">
                  <asvg:svgBlip xmlns:asvg="http://schemas.microsoft.com/office/drawing/2016/SVG/main" r:embed="rId2"/>
                </a:ext>
              </a:extLst>
            </a:blip>
            <a:srcRect l="-10595" t="-54636" r="-9900"/>
            <a:stretch>
              <a:fillRect/>
            </a:stretch>
          </p:blipFill>
          <p:spPr>
            <a:xfrm>
              <a:off x="4512704" y="2217919"/>
              <a:ext cx="2823516" cy="2823516"/>
            </a:xfrm>
            <a:prstGeom prst="ellipse">
              <a:avLst/>
            </a:prstGeom>
          </p:spPr>
        </p:pic>
        <p:sp>
          <p:nvSpPr>
            <p:cNvPr id="12" name="TextBox 11">
              <a:extLst>
                <a:ext uri="{FF2B5EF4-FFF2-40B4-BE49-F238E27FC236}">
                  <a16:creationId xmlns:a16="http://schemas.microsoft.com/office/drawing/2014/main" id="{5C9D5D68-B7EA-D279-B22B-52682D36AD68}"/>
                </a:ext>
              </a:extLst>
            </p:cNvPr>
            <p:cNvSpPr txBox="1"/>
            <p:nvPr/>
          </p:nvSpPr>
          <p:spPr>
            <a:xfrm>
              <a:off x="4729654" y="2539251"/>
              <a:ext cx="2411889" cy="683392"/>
            </a:xfrm>
            <a:prstGeom prst="rect">
              <a:avLst/>
            </a:prstGeom>
            <a:noFill/>
          </p:spPr>
          <p:txBody>
            <a:bodyPr wrap="square">
              <a:spAutoFit/>
            </a:bodyPr>
            <a:lstStyle/>
            <a:p>
              <a:pPr algn="ctr">
                <a:lnSpc>
                  <a:spcPct val="80000"/>
                </a:lnSpc>
              </a:pPr>
              <a:r>
                <a:rPr lang="en-US" sz="2400" b="1" dirty="0">
                  <a:solidFill>
                    <a:schemeClr val="bg1"/>
                  </a:solidFill>
                  <a:latin typeface="Lub Dub Condensed" panose="020B0506030403020204" pitchFamily="34" charset="0"/>
                </a:rPr>
                <a:t>Stroke Survivor and Family</a:t>
              </a:r>
            </a:p>
          </p:txBody>
        </p:sp>
      </p:grpSp>
      <p:sp>
        <p:nvSpPr>
          <p:cNvPr id="18" name="TextBox 17">
            <a:extLst>
              <a:ext uri="{FF2B5EF4-FFF2-40B4-BE49-F238E27FC236}">
                <a16:creationId xmlns:a16="http://schemas.microsoft.com/office/drawing/2014/main" id="{33607FDD-63AD-6404-5566-A2399707FD66}"/>
              </a:ext>
              <a:ext uri="{C183D7F6-B498-43B3-948B-1728B52AA6E4}">
                <adec:decorative xmlns:adec="http://schemas.microsoft.com/office/drawing/2017/decorative" val="1"/>
              </a:ext>
            </a:extLst>
          </p:cNvPr>
          <p:cNvSpPr txBox="1"/>
          <p:nvPr/>
        </p:nvSpPr>
        <p:spPr>
          <a:xfrm>
            <a:off x="4776601" y="1481628"/>
            <a:ext cx="2422986" cy="400110"/>
          </a:xfrm>
          <a:prstGeom prst="rect">
            <a:avLst/>
          </a:prstGeom>
          <a:noFill/>
        </p:spPr>
        <p:txBody>
          <a:bodyPr wrap="square">
            <a:spAutoFit/>
          </a:bodyPr>
          <a:lstStyle/>
          <a:p>
            <a:pPr algn="ctr"/>
            <a:r>
              <a:rPr lang="en-US" dirty="0"/>
              <a:t> </a:t>
            </a:r>
            <a:r>
              <a:rPr lang="en-US" sz="2000" dirty="0">
                <a:latin typeface="Lub Dub Bold" panose="020B0803030403020204" pitchFamily="34" charset="0"/>
              </a:rPr>
              <a:t>Introduction</a:t>
            </a:r>
            <a:endParaRPr lang="en-US" sz="1600" dirty="0"/>
          </a:p>
        </p:txBody>
      </p:sp>
      <p:sp>
        <p:nvSpPr>
          <p:cNvPr id="22" name="TextBox 21">
            <a:extLst>
              <a:ext uri="{FF2B5EF4-FFF2-40B4-BE49-F238E27FC236}">
                <a16:creationId xmlns:a16="http://schemas.microsoft.com/office/drawing/2014/main" id="{D94B0B0F-A9B7-2844-7C4D-F6931B6FD8AB}"/>
              </a:ext>
              <a:ext uri="{C183D7F6-B498-43B3-948B-1728B52AA6E4}">
                <adec:decorative xmlns:adec="http://schemas.microsoft.com/office/drawing/2017/decorative" val="1"/>
              </a:ext>
            </a:extLst>
          </p:cNvPr>
          <p:cNvSpPr txBox="1"/>
          <p:nvPr/>
        </p:nvSpPr>
        <p:spPr>
          <a:xfrm>
            <a:off x="282633" y="3596427"/>
            <a:ext cx="3507971" cy="835870"/>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Prevention and Management of Comorbidities</a:t>
            </a:r>
            <a:endParaRPr lang="en-US" sz="1600" dirty="0"/>
          </a:p>
        </p:txBody>
      </p:sp>
      <p:sp>
        <p:nvSpPr>
          <p:cNvPr id="24" name="TextBox 23">
            <a:extLst>
              <a:ext uri="{FF2B5EF4-FFF2-40B4-BE49-F238E27FC236}">
                <a16:creationId xmlns:a16="http://schemas.microsoft.com/office/drawing/2014/main" id="{9907C75D-7A94-8379-61D0-B9AD5BFA716D}"/>
              </a:ext>
              <a:ext uri="{C183D7F6-B498-43B3-948B-1728B52AA6E4}">
                <adec:decorative xmlns:adec="http://schemas.microsoft.com/office/drawing/2017/decorative" val="1"/>
              </a:ext>
            </a:extLst>
          </p:cNvPr>
          <p:cNvSpPr txBox="1"/>
          <p:nvPr/>
        </p:nvSpPr>
        <p:spPr>
          <a:xfrm>
            <a:off x="761804" y="5167246"/>
            <a:ext cx="2549629" cy="343427"/>
          </a:xfrm>
          <a:prstGeom prst="rect">
            <a:avLst/>
          </a:prstGeom>
          <a:noFill/>
        </p:spPr>
        <p:txBody>
          <a:bodyPr wrap="square">
            <a:spAutoFit/>
          </a:bodyPr>
          <a:lstStyle/>
          <a:p>
            <a:pPr algn="ctr">
              <a:lnSpc>
                <a:spcPct val="80000"/>
              </a:lnSpc>
            </a:pPr>
            <a:r>
              <a:rPr lang="en-US" sz="2000" kern="1200" dirty="0"/>
              <a:t> </a:t>
            </a:r>
            <a:r>
              <a:rPr lang="en-US" sz="2000" dirty="0">
                <a:latin typeface="Lub Dub Bold" panose="020B0803030403020204" pitchFamily="34" charset="0"/>
              </a:rPr>
              <a:t>Assessment</a:t>
            </a:r>
          </a:p>
        </p:txBody>
      </p:sp>
      <p:sp>
        <p:nvSpPr>
          <p:cNvPr id="26" name="TextBox 25">
            <a:extLst>
              <a:ext uri="{FF2B5EF4-FFF2-40B4-BE49-F238E27FC236}">
                <a16:creationId xmlns:a16="http://schemas.microsoft.com/office/drawing/2014/main" id="{D16CFF5E-9299-8339-23AD-146790247617}"/>
              </a:ext>
              <a:ext uri="{C183D7F6-B498-43B3-948B-1728B52AA6E4}">
                <adec:decorative xmlns:adec="http://schemas.microsoft.com/office/drawing/2017/decorative" val="1"/>
              </a:ext>
            </a:extLst>
          </p:cNvPr>
          <p:cNvSpPr txBox="1"/>
          <p:nvPr/>
        </p:nvSpPr>
        <p:spPr>
          <a:xfrm>
            <a:off x="8805854" y="2281106"/>
            <a:ext cx="2386898" cy="835870"/>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Sensory Motor Impairments and Activities</a:t>
            </a:r>
            <a:endParaRPr lang="en-US" sz="1600" dirty="0"/>
          </a:p>
        </p:txBody>
      </p:sp>
      <p:sp>
        <p:nvSpPr>
          <p:cNvPr id="28" name="TextBox 27">
            <a:extLst>
              <a:ext uri="{FF2B5EF4-FFF2-40B4-BE49-F238E27FC236}">
                <a16:creationId xmlns:a16="http://schemas.microsoft.com/office/drawing/2014/main" id="{1E580FD6-D6BD-3302-F1FD-0F65DC345E12}"/>
              </a:ext>
              <a:ext uri="{C183D7F6-B498-43B3-948B-1728B52AA6E4}">
                <adec:decorative xmlns:adec="http://schemas.microsoft.com/office/drawing/2017/decorative" val="1"/>
              </a:ext>
            </a:extLst>
          </p:cNvPr>
          <p:cNvSpPr txBox="1"/>
          <p:nvPr/>
        </p:nvSpPr>
        <p:spPr>
          <a:xfrm>
            <a:off x="8612463" y="3701657"/>
            <a:ext cx="2773680" cy="584904"/>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Cognition and Communication</a:t>
            </a:r>
          </a:p>
        </p:txBody>
      </p:sp>
      <p:sp>
        <p:nvSpPr>
          <p:cNvPr id="30" name="TextBox 29">
            <a:extLst>
              <a:ext uri="{FF2B5EF4-FFF2-40B4-BE49-F238E27FC236}">
                <a16:creationId xmlns:a16="http://schemas.microsoft.com/office/drawing/2014/main" id="{C9DC5FB1-E9A6-967A-1279-E48759B65FFF}"/>
              </a:ext>
              <a:ext uri="{C183D7F6-B498-43B3-948B-1728B52AA6E4}">
                <adec:decorative xmlns:adec="http://schemas.microsoft.com/office/drawing/2017/decorative" val="1"/>
              </a:ext>
            </a:extLst>
          </p:cNvPr>
          <p:cNvSpPr txBox="1"/>
          <p:nvPr/>
        </p:nvSpPr>
        <p:spPr>
          <a:xfrm>
            <a:off x="8188194" y="4917673"/>
            <a:ext cx="3684577" cy="806439"/>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Transitions in Care and Community Rehabilitation, </a:t>
            </a:r>
            <a:r>
              <a:rPr lang="en-US" dirty="0">
                <a:latin typeface="Lub Dub Condensed" panose="020B0506030403020204" pitchFamily="34" charset="0"/>
              </a:rPr>
              <a:t>including family caregiver support</a:t>
            </a:r>
            <a:endParaRPr lang="en-US" sz="2000" dirty="0">
              <a:latin typeface="Lub Dub Condensed" panose="020B0506030403020204" pitchFamily="34" charset="0"/>
            </a:endParaRPr>
          </a:p>
        </p:txBody>
      </p:sp>
    </p:spTree>
    <p:extLst>
      <p:ext uri="{BB962C8B-B14F-4D97-AF65-F5344CB8AC3E}">
        <p14:creationId xmlns:p14="http://schemas.microsoft.com/office/powerpoint/2010/main" val="2506034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198D7-3C6D-63E4-F0B1-998D86143C44}"/>
              </a:ext>
            </a:extLst>
          </p:cNvPr>
          <p:cNvSpPr>
            <a:spLocks noGrp="1"/>
          </p:cNvSpPr>
          <p:nvPr>
            <p:ph type="title"/>
          </p:nvPr>
        </p:nvSpPr>
        <p:spPr>
          <a:xfrm>
            <a:off x="838200" y="363539"/>
            <a:ext cx="10515600" cy="559408"/>
          </a:xfrm>
        </p:spPr>
        <p:txBody>
          <a:bodyPr/>
          <a:lstStyle/>
          <a:p>
            <a:r>
              <a:rPr lang="en-US" dirty="0"/>
              <a:t>The Rehabilitation Program and Levels of Care</a:t>
            </a:r>
          </a:p>
        </p:txBody>
      </p:sp>
      <p:pic>
        <p:nvPicPr>
          <p:cNvPr id="5" name="Picture 4" descr="This figure graphically depicts the path from acute stroke through rehabilitation and recovery. Paths vary substantially, with some individuals returning directly home from the hospital, and other requiring extensive post-acute care. Outcomes vary, with some individuals requiring long-term care, while others achieve full recovery and community independence. Many individuals have residual functional impairments, requiring formal or informal caregiver support.">
            <a:extLst>
              <a:ext uri="{FF2B5EF4-FFF2-40B4-BE49-F238E27FC236}">
                <a16:creationId xmlns:a16="http://schemas.microsoft.com/office/drawing/2014/main" id="{38E5BA6E-9615-38B6-AABE-3502FCA5872D}"/>
              </a:ext>
            </a:extLst>
          </p:cNvPr>
          <p:cNvPicPr>
            <a:picLocks noChangeAspect="1"/>
          </p:cNvPicPr>
          <p:nvPr/>
        </p:nvPicPr>
        <p:blipFill>
          <a:blip r:embed="rId3"/>
          <a:stretch>
            <a:fillRect/>
          </a:stretch>
        </p:blipFill>
        <p:spPr>
          <a:xfrm>
            <a:off x="1684283" y="1052391"/>
            <a:ext cx="9191787" cy="4915092"/>
          </a:xfrm>
          <a:prstGeom prst="rect">
            <a:avLst/>
          </a:prstGeom>
        </p:spPr>
      </p:pic>
      <p:sp>
        <p:nvSpPr>
          <p:cNvPr id="4" name="Text Placeholder 4">
            <a:extLst>
              <a:ext uri="{FF2B5EF4-FFF2-40B4-BE49-F238E27FC236}">
                <a16:creationId xmlns:a16="http://schemas.microsoft.com/office/drawing/2014/main" id="{B428FEAF-A19A-114C-D1F4-CB2248D2DF78}"/>
              </a:ext>
            </a:extLst>
          </p:cNvPr>
          <p:cNvSpPr txBox="1">
            <a:spLocks/>
          </p:cNvSpPr>
          <p:nvPr/>
        </p:nvSpPr>
        <p:spPr>
          <a:xfrm>
            <a:off x="1722552" y="5873961"/>
            <a:ext cx="8746897" cy="421493"/>
          </a:xfrm>
          <a:prstGeom prst="rect">
            <a:avLst/>
          </a:prstGeom>
        </p:spPr>
        <p:txBody>
          <a:bodyPr vert="horz" lIns="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solidFill>
                <a:latin typeface="Lub Dub Condensed" panose="020B0506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b Dub Medium" panose="020B06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b Dub Medium" panose="020B06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sysClr val="windowText" lastClr="000000"/>
                </a:solidFill>
                <a:effectLst/>
                <a:uLnTx/>
                <a:uFillTx/>
                <a:latin typeface="Lub Dub Condensed" panose="020B0506030403020204" pitchFamily="34" charset="0"/>
                <a:ea typeface="+mn-ea"/>
                <a:cs typeface="+mn-cs"/>
              </a:rPr>
              <a:t>Abbreviations: </a:t>
            </a:r>
            <a:r>
              <a:rPr kumimoji="0" lang="en-US" sz="1200" b="0" i="0" u="none" strike="noStrike" kern="1200" cap="none" spc="0" normalizeH="0" baseline="0" noProof="0" dirty="0">
                <a:ln>
                  <a:noFill/>
                </a:ln>
                <a:solidFill>
                  <a:sysClr val="windowText" lastClr="000000"/>
                </a:solidFill>
                <a:effectLst/>
                <a:uLnTx/>
                <a:uFillTx/>
                <a:latin typeface="Lub Dub Condensed" panose="020B0506030403020204" pitchFamily="34" charset="0"/>
                <a:ea typeface="+mn-ea"/>
                <a:cs typeface="+mn-cs"/>
              </a:rPr>
              <a:t>SNF indicates skilled nursing facility; IRF, inpatient rehabilitation facility; and LTCH, long-term care hospital. </a:t>
            </a:r>
          </a:p>
        </p:txBody>
      </p:sp>
    </p:spTree>
    <p:extLst>
      <p:ext uri="{BB962C8B-B14F-4D97-AF65-F5344CB8AC3E}">
        <p14:creationId xmlns:p14="http://schemas.microsoft.com/office/powerpoint/2010/main" val="2709442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019BE-9FD6-91FE-BD65-DBFD21B018F5}"/>
              </a:ext>
            </a:extLst>
          </p:cNvPr>
          <p:cNvSpPr>
            <a:spLocks noGrp="1"/>
          </p:cNvSpPr>
          <p:nvPr>
            <p:ph type="title"/>
          </p:nvPr>
        </p:nvSpPr>
        <p:spPr/>
        <p:txBody>
          <a:bodyPr>
            <a:noAutofit/>
          </a:bodyPr>
          <a:lstStyle/>
          <a:p>
            <a:r>
              <a:rPr lang="en-US" dirty="0"/>
              <a:t>Recommendations 2.1 (Part 1):  </a:t>
            </a:r>
            <a:br>
              <a:rPr lang="en-US" dirty="0"/>
            </a:br>
            <a:r>
              <a:rPr lang="en-US" b="1" dirty="0" err="1">
                <a:solidFill>
                  <a:schemeClr val="tx1"/>
                </a:solidFill>
                <a:latin typeface="Lub Dub Condensed" panose="020B0506030403020204" pitchFamily="34" charset="0"/>
              </a:rPr>
              <a:t>Postacute</a:t>
            </a:r>
            <a:r>
              <a:rPr lang="en-US" b="1" dirty="0">
                <a:solidFill>
                  <a:schemeClr val="tx1"/>
                </a:solidFill>
                <a:latin typeface="Lub Dub Condensed" panose="020B0506030403020204" pitchFamily="34" charset="0"/>
              </a:rPr>
              <a:t> Rehabilitation Care (Levels of Care)</a:t>
            </a:r>
          </a:p>
        </p:txBody>
      </p:sp>
      <p:graphicFrame>
        <p:nvGraphicFramePr>
          <p:cNvPr id="5" name="Table 4">
            <a:extLst>
              <a:ext uri="{FF2B5EF4-FFF2-40B4-BE49-F238E27FC236}">
                <a16:creationId xmlns:a16="http://schemas.microsoft.com/office/drawing/2014/main" id="{EAA3CE61-B929-81A6-1E9F-A2C2528E194D}"/>
              </a:ext>
            </a:extLst>
          </p:cNvPr>
          <p:cNvGraphicFramePr>
            <a:graphicFrameLocks noGrp="1"/>
          </p:cNvGraphicFramePr>
          <p:nvPr>
            <p:extLst>
              <p:ext uri="{D42A27DB-BD31-4B8C-83A1-F6EECF244321}">
                <p14:modId xmlns:p14="http://schemas.microsoft.com/office/powerpoint/2010/main" val="2993688391"/>
              </p:ext>
            </p:extLst>
          </p:nvPr>
        </p:nvGraphicFramePr>
        <p:xfrm>
          <a:off x="1229711" y="1378196"/>
          <a:ext cx="9732579" cy="1965294"/>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7966841">
                  <a:extLst>
                    <a:ext uri="{9D8B030D-6E8A-4147-A177-3AD203B41FA5}">
                      <a16:colId xmlns:a16="http://schemas.microsoft.com/office/drawing/2014/main" val="1835649645"/>
                    </a:ext>
                  </a:extLst>
                </a:gridCol>
              </a:tblGrid>
              <a:tr h="0">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626524">
                <a:tc>
                  <a:txBody>
                    <a:bodyPr/>
                    <a:lstStyle/>
                    <a:p>
                      <a:pPr marL="0" marR="0" algn="ctr">
                        <a:lnSpc>
                          <a:spcPct val="115000"/>
                        </a:lnSpc>
                        <a:spcBef>
                          <a:spcPts val="400"/>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1</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a:lnSpc>
                          <a:spcPct val="115000"/>
                        </a:lnSpc>
                        <a:spcBef>
                          <a:spcPts val="400"/>
                        </a:spcBef>
                        <a:spcAft>
                          <a:spcPts val="1200"/>
                        </a:spcAft>
                        <a:buNone/>
                      </a:pPr>
                      <a:r>
                        <a:rPr lang="en-US" sz="1800" b="1" kern="1200" spc="-50" dirty="0">
                          <a:solidFill>
                            <a:srgbClr val="FFFFFF"/>
                          </a:solidFill>
                          <a:effectLst/>
                          <a:latin typeface="Lub Dub Bold" panose="020B0803030403020204" pitchFamily="34" charset="0"/>
                          <a:ea typeface="Times New Roman" panose="02020603050405020304" pitchFamily="18" charset="0"/>
                          <a:cs typeface="Arial" panose="020B0604020202020204" pitchFamily="34" charset="0"/>
                        </a:rPr>
                        <a:t>A</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lnSpc>
                          <a:spcPct val="115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stroke who are candidates for </a:t>
                      </a:r>
                      <a:r>
                        <a:rPr lang="en-US" sz="1300" b="0" dirty="0" err="1">
                          <a:effectLst/>
                          <a:latin typeface="Lub Dub Medium" panose="020B0603030403020204" pitchFamily="34" charset="0"/>
                          <a:ea typeface="Times New Roman" panose="02020603050405020304" pitchFamily="18" charset="0"/>
                          <a:cs typeface="Arial" panose="020B0604020202020204" pitchFamily="34" charset="0"/>
                        </a:rPr>
                        <a:t>postacute</a:t>
                      </a: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 rehabilitation, organized, coordinated, interprofessional care is recommended to achieve maximal functional independence.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957721"/>
                  </a:ext>
                </a:extLst>
              </a:tr>
              <a:tr h="929131">
                <a:tc>
                  <a:txBody>
                    <a:bodyPr/>
                    <a:lstStyle/>
                    <a:p>
                      <a:pPr marL="0" marR="0" algn="ctr">
                        <a:lnSpc>
                          <a:spcPct val="115000"/>
                        </a:lnSpc>
                        <a:spcBef>
                          <a:spcPts val="355"/>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1</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B-NR</a:t>
                      </a:r>
                      <a:endParaRPr lang="en-US" sz="1800" b="1" dirty="0">
                        <a:effectLst/>
                        <a:latin typeface="Lub Dub Bold" panose="020B0803030403020204" pitchFamily="34" charset="0"/>
                        <a:ea typeface="Times New Roman"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15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stroke who qualify for inpatient rehabilitation facility (IRF) care, treatment in an IRF in preference to a skilled nursing facility (SNF) is recommended to achieve more functional improvement by discharge and higher rates of community discharge.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0957289"/>
                  </a:ext>
                </a:extLst>
              </a:tr>
            </a:tbl>
          </a:graphicData>
        </a:graphic>
      </p:graphicFrame>
      <p:pic>
        <p:nvPicPr>
          <p:cNvPr id="36" name="Picture 35">
            <a:extLst>
              <a:ext uri="{FF2B5EF4-FFF2-40B4-BE49-F238E27FC236}">
                <a16:creationId xmlns:a16="http://schemas.microsoft.com/office/drawing/2014/main" id="{BE226BF1-305F-E9B1-1772-AF3D01C6FF89}"/>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701244" y="3854495"/>
            <a:ext cx="4047914" cy="2232218"/>
          </a:xfrm>
          <a:prstGeom prst="rect">
            <a:avLst/>
          </a:prstGeom>
          <a:effectLst>
            <a:outerShdw blurRad="63500" algn="ctr" rotWithShape="0">
              <a:prstClr val="black">
                <a:alpha val="40000"/>
              </a:prstClr>
            </a:outerShdw>
          </a:effectLst>
        </p:spPr>
      </p:pic>
      <p:pic>
        <p:nvPicPr>
          <p:cNvPr id="45" name="Picture 44">
            <a:extLst>
              <a:ext uri="{FF2B5EF4-FFF2-40B4-BE49-F238E27FC236}">
                <a16:creationId xmlns:a16="http://schemas.microsoft.com/office/drawing/2014/main" id="{B08C5682-CC76-1A89-35FE-CA6C571C1C2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6162885" y="3859750"/>
            <a:ext cx="4047914" cy="2232218"/>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4262470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82978-DB69-064F-A355-265316BE84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317331-FA5A-687E-93D5-9EAD9FDF23E0}"/>
              </a:ext>
            </a:extLst>
          </p:cNvPr>
          <p:cNvSpPr>
            <a:spLocks noGrp="1"/>
          </p:cNvSpPr>
          <p:nvPr>
            <p:ph type="title"/>
          </p:nvPr>
        </p:nvSpPr>
        <p:spPr/>
        <p:txBody>
          <a:bodyPr>
            <a:noAutofit/>
          </a:bodyPr>
          <a:lstStyle/>
          <a:p>
            <a:r>
              <a:rPr lang="en-US" dirty="0"/>
              <a:t>Recommendations 2.1 (Part 2):  </a:t>
            </a:r>
            <a:br>
              <a:rPr lang="en-US" dirty="0"/>
            </a:br>
            <a:r>
              <a:rPr lang="en-US" b="1" dirty="0" err="1">
                <a:solidFill>
                  <a:schemeClr val="tx1"/>
                </a:solidFill>
                <a:latin typeface="Lub Dub Condensed" panose="020B0506030403020204" pitchFamily="34" charset="0"/>
              </a:rPr>
              <a:t>Postacute</a:t>
            </a:r>
            <a:r>
              <a:rPr lang="en-US" b="1" dirty="0">
                <a:solidFill>
                  <a:schemeClr val="tx1"/>
                </a:solidFill>
                <a:latin typeface="Lub Dub Condensed" panose="020B0506030403020204" pitchFamily="34" charset="0"/>
              </a:rPr>
              <a:t> Rehabilitation Care (Levels of Care)</a:t>
            </a:r>
          </a:p>
        </p:txBody>
      </p:sp>
      <p:graphicFrame>
        <p:nvGraphicFramePr>
          <p:cNvPr id="5" name="Table 4">
            <a:extLst>
              <a:ext uri="{FF2B5EF4-FFF2-40B4-BE49-F238E27FC236}">
                <a16:creationId xmlns:a16="http://schemas.microsoft.com/office/drawing/2014/main" id="{DA6E3A15-6560-63DE-5A69-4B91BAB720C7}"/>
              </a:ext>
            </a:extLst>
          </p:cNvPr>
          <p:cNvGraphicFramePr>
            <a:graphicFrameLocks noGrp="1"/>
          </p:cNvGraphicFramePr>
          <p:nvPr>
            <p:extLst>
              <p:ext uri="{D42A27DB-BD31-4B8C-83A1-F6EECF244321}">
                <p14:modId xmlns:p14="http://schemas.microsoft.com/office/powerpoint/2010/main" val="2085910747"/>
              </p:ext>
            </p:extLst>
          </p:nvPr>
        </p:nvGraphicFramePr>
        <p:xfrm>
          <a:off x="4057972" y="1709779"/>
          <a:ext cx="7053052" cy="4030834"/>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5287314">
                  <a:extLst>
                    <a:ext uri="{9D8B030D-6E8A-4147-A177-3AD203B41FA5}">
                      <a16:colId xmlns:a16="http://schemas.microsoft.com/office/drawing/2014/main" val="1835649645"/>
                    </a:ext>
                  </a:extLst>
                </a:gridCol>
              </a:tblGrid>
              <a:tr h="344278">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L="63007" marR="63007"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L="63007" marR="6300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90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L="63007" marR="63007"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784466">
                <a:tc>
                  <a:txBody>
                    <a:bodyPr/>
                    <a:lstStyle/>
                    <a:p>
                      <a:pPr marL="0" marR="0" algn="ctr">
                        <a:lnSpc>
                          <a:spcPct val="115000"/>
                        </a:lnSpc>
                        <a:spcBef>
                          <a:spcPts val="400"/>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1</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a:lnSpc>
                          <a:spcPct val="115000"/>
                        </a:lnSpc>
                        <a:spcBef>
                          <a:spcPts val="400"/>
                        </a:spcBef>
                        <a:spcAft>
                          <a:spcPts val="1200"/>
                        </a:spcAft>
                        <a:buNone/>
                      </a:pPr>
                      <a:r>
                        <a:rPr lang="en-US" sz="1800" b="1" kern="1200" spc="-50"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C-LD</a:t>
                      </a:r>
                      <a:endPar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lnSpc>
                          <a:spcPct val="115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stroke seeking outpatient or home-based rehabilitation, organized community-based and coordinated interprofessional rehabilitation care is recommended to achieve more functional improvement.</a:t>
                      </a:r>
                      <a:endParaRPr lang="en-US" sz="1300" b="0" baseline="30000" dirty="0">
                        <a:effectLst/>
                        <a:latin typeface="Lub Dub Medium" panose="020B0603030403020204" pitchFamily="34" charset="0"/>
                        <a:ea typeface="Calibri" panose="020F0502020204030204" pitchFamily="34"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957721"/>
                  </a:ext>
                </a:extLst>
              </a:tr>
              <a:tr h="929131">
                <a:tc>
                  <a:txBody>
                    <a:bodyPr/>
                    <a:lstStyle/>
                    <a:p>
                      <a:pPr marL="0" marR="0" algn="ctr">
                        <a:lnSpc>
                          <a:spcPct val="115000"/>
                        </a:lnSpc>
                        <a:spcBef>
                          <a:spcPts val="355"/>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2a</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C-LD</a:t>
                      </a:r>
                      <a:endParaRPr lang="en-US" sz="1800" b="1" dirty="0">
                        <a:effectLst/>
                        <a:latin typeface="Lub Dub Bold" panose="020B0803030403020204" pitchFamily="34" charset="0"/>
                        <a:ea typeface="Times New Roman"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lnSpc>
                          <a:spcPct val="115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stroke who are unable to return directly home after hospitalization and do not qualify for or lack geographic access to inpatient rehabilitation facility (IRF) care, skilled nursing facility (SNF) care can be useful for individuals to achieve additional functional improvement.</a:t>
                      </a:r>
                      <a:endParaRPr lang="en-US" sz="1300" b="0" baseline="30000" dirty="0">
                        <a:effectLst/>
                        <a:latin typeface="Lub Dub Medium" panose="020B0603030403020204" pitchFamily="34" charset="0"/>
                        <a:ea typeface="Calibri" panose="020F0502020204030204" pitchFamily="34"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0957289"/>
                  </a:ext>
                </a:extLst>
              </a:tr>
              <a:tr h="1146718">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C-EO</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mj-lt"/>
                        <a:buNone/>
                        <a:tabLst/>
                        <a:defRPr/>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stroke who have completed care in an IRF but are unable to return directly home because of ongoing rehabilitation needs, medical requirements, or personal care needs, SNF care can be useful to achieve more functional improvement.</a:t>
                      </a:r>
                      <a:r>
                        <a:rPr lang="en-US" sz="1300" b="0" dirty="0">
                          <a:effectLst/>
                          <a:latin typeface="Lub Dub Medium" panose="020B0603030403020204" pitchFamily="34" charset="0"/>
                          <a:ea typeface="Calibri" panose="020F0502020204030204" pitchFamily="34" charset="0"/>
                          <a:cs typeface="Arial" panose="020B0604020202020204" pitchFamily="34" charset="0"/>
                        </a:rPr>
                        <a:t>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82435798"/>
                  </a:ext>
                </a:extLst>
              </a:tr>
            </a:tbl>
          </a:graphicData>
        </a:graphic>
      </p:graphicFrame>
      <p:pic>
        <p:nvPicPr>
          <p:cNvPr id="45" name="Picture 44">
            <a:extLst>
              <a:ext uri="{FF2B5EF4-FFF2-40B4-BE49-F238E27FC236}">
                <a16:creationId xmlns:a16="http://schemas.microsoft.com/office/drawing/2014/main" id="{84A965D6-D135-EFAD-B695-75ECF3BE5DEB}"/>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287078" y="1562985"/>
            <a:ext cx="3253154" cy="4114801"/>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4290489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BB232-E36C-5FF4-C9B9-879BADA4973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D4911D0-9A8D-69CB-7B51-3A42D44D65C2}"/>
              </a:ext>
            </a:extLst>
          </p:cNvPr>
          <p:cNvSpPr txBox="1"/>
          <p:nvPr/>
        </p:nvSpPr>
        <p:spPr>
          <a:xfrm>
            <a:off x="194441" y="1577224"/>
            <a:ext cx="11803118" cy="2169825"/>
          </a:xfrm>
          <a:prstGeom prst="rect">
            <a:avLst/>
          </a:prstGeom>
          <a:noFill/>
        </p:spPr>
        <p:txBody>
          <a:bodyPr wrap="square">
            <a:spAutoFit/>
          </a:bodyPr>
          <a:lstStyle/>
          <a:p>
            <a:pPr algn="ctr">
              <a:spcAft>
                <a:spcPts val="1800"/>
              </a:spcAft>
            </a:pPr>
            <a:r>
              <a:rPr kumimoji="0" lang="en-US" sz="4000" b="0" i="0" u="none" strike="noStrike" kern="1200" cap="all" spc="0" normalizeH="0" baseline="0" noProof="0" dirty="0">
                <a:ln>
                  <a:noFill/>
                </a:ln>
                <a:solidFill>
                  <a:srgbClr val="FFFFFF"/>
                </a:solidFill>
                <a:effectLst/>
                <a:uLnTx/>
                <a:uFillTx/>
                <a:latin typeface="Lub Dub Bold" panose="020B0803030403020204" pitchFamily="34" charset="0"/>
                <a:ea typeface="+mj-ea"/>
                <a:cs typeface="+mj-cs"/>
              </a:rPr>
              <a:t>2026 GUIDELINE FOR Adult Stroke Rehabilitation and Recovery</a:t>
            </a:r>
          </a:p>
          <a:p>
            <a:pPr algn="ctr">
              <a:spcAft>
                <a:spcPts val="1800"/>
              </a:spcAft>
            </a:pPr>
            <a:r>
              <a:rPr kumimoji="0" lang="en-US" sz="4000" b="0" i="1" u="none" strike="noStrike" kern="1200" cap="all" spc="0" normalizeH="0" baseline="0" noProof="0" dirty="0">
                <a:ln>
                  <a:noFill/>
                </a:ln>
                <a:solidFill>
                  <a:srgbClr val="FFFFFF"/>
                </a:solidFill>
                <a:effectLst/>
                <a:uLnTx/>
                <a:uFillTx/>
                <a:latin typeface="Lub Dub Medium" panose="020B0603030403020204" pitchFamily="34" charset="0"/>
                <a:ea typeface="+mj-ea"/>
                <a:cs typeface="+mj-cs"/>
              </a:rPr>
              <a:t>KEY NURSING UPDATES AND REVIEW</a:t>
            </a:r>
            <a:endParaRPr lang="en-US" sz="4000" dirty="0"/>
          </a:p>
        </p:txBody>
      </p:sp>
      <p:sp>
        <p:nvSpPr>
          <p:cNvPr id="4" name="Title 3">
            <a:extLst>
              <a:ext uri="{FF2B5EF4-FFF2-40B4-BE49-F238E27FC236}">
                <a16:creationId xmlns:a16="http://schemas.microsoft.com/office/drawing/2014/main" id="{B2CB55D0-0C4E-3D3D-7D5A-D1A114B50E6B}"/>
              </a:ext>
            </a:extLst>
          </p:cNvPr>
          <p:cNvSpPr>
            <a:spLocks noGrp="1"/>
          </p:cNvSpPr>
          <p:nvPr>
            <p:ph type="ctrTitle"/>
          </p:nvPr>
        </p:nvSpPr>
        <p:spPr>
          <a:xfrm>
            <a:off x="838201" y="4361793"/>
            <a:ext cx="10505682" cy="1522247"/>
          </a:xfrm>
        </p:spPr>
        <p:txBody>
          <a:bodyPr/>
          <a:lstStyle/>
          <a:p>
            <a:r>
              <a:rPr lang="en-US" sz="4000" dirty="0"/>
              <a:t>3. </a:t>
            </a:r>
            <a:r>
              <a:rPr lang="en-US" b="0" cap="none" dirty="0"/>
              <a:t>Prevention and Management </a:t>
            </a:r>
            <a:br>
              <a:rPr lang="en-US" b="0" cap="none" dirty="0"/>
            </a:br>
            <a:r>
              <a:rPr lang="en-US" b="0" cap="none" dirty="0"/>
              <a:t>of Comorbidities</a:t>
            </a:r>
            <a:endParaRPr lang="en-US" dirty="0"/>
          </a:p>
        </p:txBody>
      </p:sp>
      <p:cxnSp>
        <p:nvCxnSpPr>
          <p:cNvPr id="9" name="Straight Connector 8">
            <a:extLst>
              <a:ext uri="{FF2B5EF4-FFF2-40B4-BE49-F238E27FC236}">
                <a16:creationId xmlns:a16="http://schemas.microsoft.com/office/drawing/2014/main" id="{78B31FE4-7685-0C61-9198-5F21317BF448}"/>
              </a:ext>
              <a:ext uri="{C183D7F6-B498-43B3-948B-1728B52AA6E4}">
                <adec:decorative xmlns:adec="http://schemas.microsoft.com/office/drawing/2017/decorative" val="1"/>
              </a:ext>
            </a:extLst>
          </p:cNvPr>
          <p:cNvCxnSpPr>
            <a:cxnSpLocks/>
          </p:cNvCxnSpPr>
          <p:nvPr/>
        </p:nvCxnSpPr>
        <p:spPr>
          <a:xfrm>
            <a:off x="1691986" y="4224152"/>
            <a:ext cx="88080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0625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3B726-429E-6777-FF66-E87B8CA2B34B}"/>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7656568D-22BA-FC55-705A-9C47599BB561}"/>
              </a:ext>
            </a:extLst>
          </p:cNvPr>
          <p:cNvSpPr txBox="1">
            <a:spLocks/>
          </p:cNvSpPr>
          <p:nvPr/>
        </p:nvSpPr>
        <p:spPr>
          <a:xfrm>
            <a:off x="838200" y="363537"/>
            <a:ext cx="10515600" cy="801233"/>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90000"/>
              </a:lnSpc>
              <a:spcBef>
                <a:spcPct val="0"/>
              </a:spcBef>
              <a:buNone/>
              <a:defRPr lang="en-US" sz="3200" b="0" i="0" kern="1200" cap="none" baseline="0">
                <a:solidFill>
                  <a:srgbClr val="D12A31"/>
                </a:solidFill>
                <a:latin typeface="Lub Dub Bold" panose="020B0803030403020204" pitchFamily="34" charset="0"/>
                <a:ea typeface="+mj-ea"/>
                <a:cs typeface="+mj-cs"/>
              </a:defRPr>
            </a:lvl1pPr>
          </a:lstStyle>
          <a:p>
            <a:r>
              <a:rPr lang="en-US"/>
              <a:t>Facets of the Stroke Survivor’s Journey Through Adult Stroke Rehabilitation and Recovery: </a:t>
            </a:r>
            <a:r>
              <a:rPr lang="en-US">
                <a:solidFill>
                  <a:schemeClr val="tx1"/>
                </a:solidFill>
                <a:latin typeface="Lub Dub Condensed" panose="020B0506030403020204" pitchFamily="34" charset="0"/>
              </a:rPr>
              <a:t>Nursing Implications</a:t>
            </a:r>
            <a:endParaRPr lang="en-US" dirty="0">
              <a:solidFill>
                <a:schemeClr val="tx1"/>
              </a:solidFill>
              <a:latin typeface="Lub Dub Condensed" panose="020B0506030403020204" pitchFamily="34" charset="0"/>
            </a:endParaRPr>
          </a:p>
        </p:txBody>
      </p:sp>
      <p:grpSp>
        <p:nvGrpSpPr>
          <p:cNvPr id="2" name="Group 1">
            <a:extLst>
              <a:ext uri="{FF2B5EF4-FFF2-40B4-BE49-F238E27FC236}">
                <a16:creationId xmlns:a16="http://schemas.microsoft.com/office/drawing/2014/main" id="{683EF38B-BF0F-C5C9-BB52-89B08763256B}"/>
              </a:ext>
              <a:ext uri="{C183D7F6-B498-43B3-948B-1728B52AA6E4}">
                <adec:decorative xmlns:adec="http://schemas.microsoft.com/office/drawing/2017/decorative" val="1"/>
              </a:ext>
            </a:extLst>
          </p:cNvPr>
          <p:cNvGrpSpPr/>
          <p:nvPr/>
        </p:nvGrpSpPr>
        <p:grpSpPr>
          <a:xfrm>
            <a:off x="272600" y="1398168"/>
            <a:ext cx="11600171" cy="4908036"/>
            <a:chOff x="272600" y="1398168"/>
            <a:chExt cx="11600171" cy="4908036"/>
          </a:xfrm>
        </p:grpSpPr>
        <p:sp>
          <p:nvSpPr>
            <p:cNvPr id="65" name="Rectangle 36">
              <a:extLst>
                <a:ext uri="{FF2B5EF4-FFF2-40B4-BE49-F238E27FC236}">
                  <a16:creationId xmlns:a16="http://schemas.microsoft.com/office/drawing/2014/main" id="{81BB0F16-92B7-1B2A-1EB4-E8CB4530ADB8}"/>
                </a:ext>
              </a:extLst>
            </p:cNvPr>
            <p:cNvSpPr/>
            <p:nvPr/>
          </p:nvSpPr>
          <p:spPr>
            <a:xfrm rot="16200000" flipV="1">
              <a:off x="5788841" y="2035127"/>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36">
              <a:extLst>
                <a:ext uri="{FF2B5EF4-FFF2-40B4-BE49-F238E27FC236}">
                  <a16:creationId xmlns:a16="http://schemas.microsoft.com/office/drawing/2014/main" id="{1E70B2CB-61A3-5168-D022-A7C213DCAC1A}"/>
                </a:ext>
              </a:extLst>
            </p:cNvPr>
            <p:cNvSpPr/>
            <p:nvPr/>
          </p:nvSpPr>
          <p:spPr>
            <a:xfrm flipH="1">
              <a:off x="3848745" y="2686850"/>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36">
              <a:extLst>
                <a:ext uri="{FF2B5EF4-FFF2-40B4-BE49-F238E27FC236}">
                  <a16:creationId xmlns:a16="http://schemas.microsoft.com/office/drawing/2014/main" id="{C66AB881-FEBE-0060-873D-058D84D23525}"/>
                </a:ext>
              </a:extLst>
            </p:cNvPr>
            <p:cNvSpPr/>
            <p:nvPr/>
          </p:nvSpPr>
          <p:spPr>
            <a:xfrm flipH="1" flipV="1">
              <a:off x="3854287" y="4850929"/>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36">
              <a:extLst>
                <a:ext uri="{FF2B5EF4-FFF2-40B4-BE49-F238E27FC236}">
                  <a16:creationId xmlns:a16="http://schemas.microsoft.com/office/drawing/2014/main" id="{90FC95B7-D03E-1A56-2C41-5141A9B05FE5}"/>
                </a:ext>
              </a:extLst>
            </p:cNvPr>
            <p:cNvSpPr/>
            <p:nvPr/>
          </p:nvSpPr>
          <p:spPr>
            <a:xfrm flipH="1" flipV="1">
              <a:off x="3851516" y="4007809"/>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rgbClr val="D12A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A6F15982-A3FF-3623-4ED4-337FF3C32BA4}"/>
                </a:ext>
              </a:extLst>
            </p:cNvPr>
            <p:cNvSpPr/>
            <p:nvPr/>
          </p:nvSpPr>
          <p:spPr>
            <a:xfrm flipH="1">
              <a:off x="272600" y="3526913"/>
              <a:ext cx="3520966" cy="914400"/>
            </a:xfrm>
            <a:prstGeom prst="rect">
              <a:avLst/>
            </a:prstGeom>
            <a:solidFill>
              <a:srgbClr val="D12A31"/>
            </a:solidFill>
            <a:ln>
              <a:noFill/>
            </a:ln>
            <a:effectLst>
              <a:outerShdw blurRad="635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84470AEE-0A85-AFDA-7974-6DBBB4957FDF}"/>
                </a:ext>
              </a:extLst>
            </p:cNvPr>
            <p:cNvSpPr/>
            <p:nvPr/>
          </p:nvSpPr>
          <p:spPr>
            <a:xfrm flipH="1">
              <a:off x="272600" y="4839941"/>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47192F85-9BB0-F43A-BAB6-2DD8D5BF96B9}"/>
                </a:ext>
              </a:extLst>
            </p:cNvPr>
            <p:cNvSpPr/>
            <p:nvPr/>
          </p:nvSpPr>
          <p:spPr>
            <a:xfrm flipH="1">
              <a:off x="272600" y="2213884"/>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3DFD4644-C222-E38A-36B9-523AE5CD0E6B}"/>
                </a:ext>
              </a:extLst>
            </p:cNvPr>
            <p:cNvSpPr/>
            <p:nvPr/>
          </p:nvSpPr>
          <p:spPr>
            <a:xfrm>
              <a:off x="7540695" y="2684079"/>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36">
              <a:extLst>
                <a:ext uri="{FF2B5EF4-FFF2-40B4-BE49-F238E27FC236}">
                  <a16:creationId xmlns:a16="http://schemas.microsoft.com/office/drawing/2014/main" id="{4DBF5BE1-37AA-0C02-9D69-EEA10B443909}"/>
                </a:ext>
              </a:extLst>
            </p:cNvPr>
            <p:cNvSpPr/>
            <p:nvPr/>
          </p:nvSpPr>
          <p:spPr>
            <a:xfrm flipV="1">
              <a:off x="7535153" y="4848158"/>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36">
              <a:extLst>
                <a:ext uri="{FF2B5EF4-FFF2-40B4-BE49-F238E27FC236}">
                  <a16:creationId xmlns:a16="http://schemas.microsoft.com/office/drawing/2014/main" id="{28C09505-6F3E-A9A5-BC29-1A1E427EBA40}"/>
                </a:ext>
              </a:extLst>
            </p:cNvPr>
            <p:cNvSpPr/>
            <p:nvPr/>
          </p:nvSpPr>
          <p:spPr>
            <a:xfrm flipV="1">
              <a:off x="7747462" y="4005038"/>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842AC0E-31C9-41B8-377C-356C57F11F9A}"/>
                </a:ext>
              </a:extLst>
            </p:cNvPr>
            <p:cNvSpPr/>
            <p:nvPr/>
          </p:nvSpPr>
          <p:spPr>
            <a:xfrm>
              <a:off x="4305146" y="2289938"/>
              <a:ext cx="3442138" cy="3442138"/>
            </a:xfrm>
            <a:prstGeom prst="ellipse">
              <a:avLst/>
            </a:prstGeom>
            <a:noFill/>
            <a:ln w="73025" cap="rnd">
              <a:solidFill>
                <a:srgbClr val="D12A3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13865BA-0E63-AB60-EC55-6FEF048C62EA}"/>
                </a:ext>
              </a:extLst>
            </p:cNvPr>
            <p:cNvSpPr/>
            <p:nvPr/>
          </p:nvSpPr>
          <p:spPr>
            <a:xfrm>
              <a:off x="5087008" y="2609849"/>
              <a:ext cx="1902371" cy="36963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F94ECED7-000C-0865-E36F-F8D47F6D4EE0}"/>
                </a:ext>
              </a:extLst>
            </p:cNvPr>
            <p:cNvSpPr/>
            <p:nvPr/>
          </p:nvSpPr>
          <p:spPr>
            <a:xfrm flipH="1">
              <a:off x="4330930" y="1398168"/>
              <a:ext cx="3350032" cy="53201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98AC3738-9975-FC87-F323-9014F53332FD}"/>
                </a:ext>
              </a:extLst>
            </p:cNvPr>
            <p:cNvSpPr/>
            <p:nvPr/>
          </p:nvSpPr>
          <p:spPr>
            <a:xfrm>
              <a:off x="8263759" y="3524142"/>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CEAFB624-43E3-E2D6-C189-05D34506F2F9}"/>
                </a:ext>
              </a:extLst>
            </p:cNvPr>
            <p:cNvSpPr/>
            <p:nvPr/>
          </p:nvSpPr>
          <p:spPr>
            <a:xfrm>
              <a:off x="8263759" y="4837170"/>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F62620B9-6049-2898-1CE3-0FF7143CC27B}"/>
                </a:ext>
              </a:extLst>
            </p:cNvPr>
            <p:cNvSpPr/>
            <p:nvPr/>
          </p:nvSpPr>
          <p:spPr>
            <a:xfrm>
              <a:off x="8263759" y="2211113"/>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8DDF5AEA-4A81-9BF8-6B04-CACEE05B7259}"/>
                </a:ext>
              </a:extLst>
            </p:cNvPr>
            <p:cNvGrpSpPr/>
            <p:nvPr/>
          </p:nvGrpSpPr>
          <p:grpSpPr>
            <a:xfrm>
              <a:off x="4614196" y="2589179"/>
              <a:ext cx="2824039" cy="2843656"/>
              <a:chOff x="4512181" y="2197779"/>
              <a:chExt cx="2824039" cy="2843656"/>
            </a:xfrm>
          </p:grpSpPr>
          <p:sp>
            <p:nvSpPr>
              <p:cNvPr id="8" name="Oval 7">
                <a:extLst>
                  <a:ext uri="{FF2B5EF4-FFF2-40B4-BE49-F238E27FC236}">
                    <a16:creationId xmlns:a16="http://schemas.microsoft.com/office/drawing/2014/main" id="{D70D0477-CD62-EFF4-96BA-8AF5DD8ED5DB}"/>
                  </a:ext>
                </a:extLst>
              </p:cNvPr>
              <p:cNvSpPr/>
              <p:nvPr/>
            </p:nvSpPr>
            <p:spPr>
              <a:xfrm>
                <a:off x="4512181" y="2197779"/>
                <a:ext cx="2806756" cy="2806756"/>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EB1E9D6F-9CC1-7B1A-90E9-A8DAA9D54848}"/>
                  </a:ext>
                </a:extLst>
              </p:cNvPr>
              <p:cNvPicPr>
                <a:picLocks noChangeAspect="1"/>
              </p:cNvPicPr>
              <p:nvPr/>
            </p:nvPicPr>
            <p:blipFill rotWithShape="1">
              <a:blip>
                <a:extLst>
                  <a:ext uri="{96DAC541-7B7A-43D3-8B79-37D633B846F1}">
                    <asvg:svgBlip xmlns:asvg="http://schemas.microsoft.com/office/drawing/2016/SVG/main" r:embed="rId2"/>
                  </a:ext>
                </a:extLst>
              </a:blip>
              <a:srcRect l="-10595" t="-54636" r="-9900"/>
              <a:stretch>
                <a:fillRect/>
              </a:stretch>
            </p:blipFill>
            <p:spPr>
              <a:xfrm>
                <a:off x="4512704" y="2217919"/>
                <a:ext cx="2823516" cy="2823516"/>
              </a:xfrm>
              <a:prstGeom prst="ellipse">
                <a:avLst/>
              </a:prstGeom>
            </p:spPr>
          </p:pic>
          <p:sp>
            <p:nvSpPr>
              <p:cNvPr id="12" name="TextBox 11">
                <a:extLst>
                  <a:ext uri="{FF2B5EF4-FFF2-40B4-BE49-F238E27FC236}">
                    <a16:creationId xmlns:a16="http://schemas.microsoft.com/office/drawing/2014/main" id="{9A67E052-A7AC-8123-7F8F-46FE0501C7FC}"/>
                  </a:ext>
                </a:extLst>
              </p:cNvPr>
              <p:cNvSpPr txBox="1"/>
              <p:nvPr/>
            </p:nvSpPr>
            <p:spPr>
              <a:xfrm>
                <a:off x="4729654" y="2539251"/>
                <a:ext cx="2411889" cy="683392"/>
              </a:xfrm>
              <a:prstGeom prst="rect">
                <a:avLst/>
              </a:prstGeom>
              <a:noFill/>
            </p:spPr>
            <p:txBody>
              <a:bodyPr wrap="square">
                <a:spAutoFit/>
              </a:bodyPr>
              <a:lstStyle/>
              <a:p>
                <a:pPr algn="ctr">
                  <a:lnSpc>
                    <a:spcPct val="80000"/>
                  </a:lnSpc>
                </a:pPr>
                <a:r>
                  <a:rPr lang="en-US" sz="2400" b="1" dirty="0">
                    <a:solidFill>
                      <a:schemeClr val="bg1"/>
                    </a:solidFill>
                    <a:latin typeface="Lub Dub Condensed" panose="020B0506030403020204" pitchFamily="34" charset="0"/>
                  </a:rPr>
                  <a:t>Stroke Survivor and Family</a:t>
                </a:r>
              </a:p>
            </p:txBody>
          </p:sp>
        </p:grpSp>
        <p:sp>
          <p:nvSpPr>
            <p:cNvPr id="18" name="TextBox 17">
              <a:extLst>
                <a:ext uri="{FF2B5EF4-FFF2-40B4-BE49-F238E27FC236}">
                  <a16:creationId xmlns:a16="http://schemas.microsoft.com/office/drawing/2014/main" id="{E6DECA2C-93BC-35D3-20F9-05B20ED277CA}"/>
                </a:ext>
              </a:extLst>
            </p:cNvPr>
            <p:cNvSpPr txBox="1"/>
            <p:nvPr/>
          </p:nvSpPr>
          <p:spPr>
            <a:xfrm>
              <a:off x="4776601" y="1481628"/>
              <a:ext cx="2422986" cy="400110"/>
            </a:xfrm>
            <a:prstGeom prst="rect">
              <a:avLst/>
            </a:prstGeom>
            <a:noFill/>
          </p:spPr>
          <p:txBody>
            <a:bodyPr wrap="square">
              <a:spAutoFit/>
            </a:bodyPr>
            <a:lstStyle/>
            <a:p>
              <a:pPr algn="ctr"/>
              <a:r>
                <a:rPr lang="en-US" dirty="0"/>
                <a:t> </a:t>
              </a:r>
              <a:r>
                <a:rPr lang="en-US" sz="2000" dirty="0">
                  <a:latin typeface="Lub Dub Bold" panose="020B0803030403020204" pitchFamily="34" charset="0"/>
                </a:rPr>
                <a:t>Introduction</a:t>
              </a:r>
              <a:endParaRPr lang="en-US" sz="1600" dirty="0"/>
            </a:p>
          </p:txBody>
        </p:sp>
        <p:sp>
          <p:nvSpPr>
            <p:cNvPr id="20" name="TextBox 19">
              <a:extLst>
                <a:ext uri="{FF2B5EF4-FFF2-40B4-BE49-F238E27FC236}">
                  <a16:creationId xmlns:a16="http://schemas.microsoft.com/office/drawing/2014/main" id="{046858C4-9AEB-D9C6-769C-156E52B3D721}"/>
                </a:ext>
              </a:extLst>
            </p:cNvPr>
            <p:cNvSpPr txBox="1"/>
            <p:nvPr/>
          </p:nvSpPr>
          <p:spPr>
            <a:xfrm>
              <a:off x="334198" y="2409459"/>
              <a:ext cx="3404841" cy="584904"/>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Poststroke Rehabilitation Levels of Care</a:t>
              </a:r>
            </a:p>
          </p:txBody>
        </p:sp>
        <p:sp>
          <p:nvSpPr>
            <p:cNvPr id="24" name="TextBox 23">
              <a:extLst>
                <a:ext uri="{FF2B5EF4-FFF2-40B4-BE49-F238E27FC236}">
                  <a16:creationId xmlns:a16="http://schemas.microsoft.com/office/drawing/2014/main" id="{34A94EED-4CF1-C95E-4372-43874486FEEC}"/>
                </a:ext>
              </a:extLst>
            </p:cNvPr>
            <p:cNvSpPr txBox="1"/>
            <p:nvPr/>
          </p:nvSpPr>
          <p:spPr>
            <a:xfrm>
              <a:off x="761804" y="5167246"/>
              <a:ext cx="2549629" cy="343427"/>
            </a:xfrm>
            <a:prstGeom prst="rect">
              <a:avLst/>
            </a:prstGeom>
            <a:noFill/>
          </p:spPr>
          <p:txBody>
            <a:bodyPr wrap="square">
              <a:spAutoFit/>
            </a:bodyPr>
            <a:lstStyle/>
            <a:p>
              <a:pPr algn="ctr">
                <a:lnSpc>
                  <a:spcPct val="80000"/>
                </a:lnSpc>
              </a:pPr>
              <a:r>
                <a:rPr lang="en-US" sz="2000" kern="1200" dirty="0"/>
                <a:t> </a:t>
              </a:r>
              <a:r>
                <a:rPr lang="en-US" sz="2000" dirty="0">
                  <a:latin typeface="Lub Dub Bold" panose="020B0803030403020204" pitchFamily="34" charset="0"/>
                </a:rPr>
                <a:t>Assessment</a:t>
              </a:r>
            </a:p>
          </p:txBody>
        </p:sp>
        <p:sp>
          <p:nvSpPr>
            <p:cNvPr id="26" name="TextBox 25">
              <a:extLst>
                <a:ext uri="{FF2B5EF4-FFF2-40B4-BE49-F238E27FC236}">
                  <a16:creationId xmlns:a16="http://schemas.microsoft.com/office/drawing/2014/main" id="{10E9D55A-BAB1-BC2C-C3A9-3A9B7C7A011E}"/>
                </a:ext>
              </a:extLst>
            </p:cNvPr>
            <p:cNvSpPr txBox="1"/>
            <p:nvPr/>
          </p:nvSpPr>
          <p:spPr>
            <a:xfrm>
              <a:off x="8805854" y="2281106"/>
              <a:ext cx="2386898" cy="835870"/>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Sensory Motor Impairments and Activities</a:t>
              </a:r>
              <a:endParaRPr lang="en-US" sz="1600" dirty="0"/>
            </a:p>
          </p:txBody>
        </p:sp>
        <p:sp>
          <p:nvSpPr>
            <p:cNvPr id="28" name="TextBox 27">
              <a:extLst>
                <a:ext uri="{FF2B5EF4-FFF2-40B4-BE49-F238E27FC236}">
                  <a16:creationId xmlns:a16="http://schemas.microsoft.com/office/drawing/2014/main" id="{0AADE347-D0C8-8F56-4A09-2946F9EF42AA}"/>
                </a:ext>
              </a:extLst>
            </p:cNvPr>
            <p:cNvSpPr txBox="1"/>
            <p:nvPr/>
          </p:nvSpPr>
          <p:spPr>
            <a:xfrm>
              <a:off x="8612463" y="3701657"/>
              <a:ext cx="2773680" cy="584904"/>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Cognition and Communication</a:t>
              </a:r>
            </a:p>
          </p:txBody>
        </p:sp>
        <p:sp>
          <p:nvSpPr>
            <p:cNvPr id="30" name="TextBox 29">
              <a:extLst>
                <a:ext uri="{FF2B5EF4-FFF2-40B4-BE49-F238E27FC236}">
                  <a16:creationId xmlns:a16="http://schemas.microsoft.com/office/drawing/2014/main" id="{37BD677E-EF0C-0182-B713-E28FF88F290D}"/>
                </a:ext>
              </a:extLst>
            </p:cNvPr>
            <p:cNvSpPr txBox="1"/>
            <p:nvPr/>
          </p:nvSpPr>
          <p:spPr>
            <a:xfrm>
              <a:off x="8188194" y="4917673"/>
              <a:ext cx="3684577" cy="806439"/>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Transitions in Care and Community Rehabilitation, </a:t>
              </a:r>
              <a:r>
                <a:rPr lang="en-US" dirty="0">
                  <a:latin typeface="Lub Dub Condensed" panose="020B0506030403020204" pitchFamily="34" charset="0"/>
                </a:rPr>
                <a:t>including family caregiver support</a:t>
              </a:r>
              <a:endParaRPr lang="en-US" sz="2000" dirty="0">
                <a:latin typeface="Lub Dub Condensed" panose="020B0506030403020204" pitchFamily="34" charset="0"/>
              </a:endParaRPr>
            </a:p>
          </p:txBody>
        </p:sp>
      </p:grpSp>
      <p:sp>
        <p:nvSpPr>
          <p:cNvPr id="4" name="Title 3">
            <a:extLst>
              <a:ext uri="{FF2B5EF4-FFF2-40B4-BE49-F238E27FC236}">
                <a16:creationId xmlns:a16="http://schemas.microsoft.com/office/drawing/2014/main" id="{2303947E-B344-6965-C858-54675FE06440}"/>
              </a:ext>
            </a:extLst>
          </p:cNvPr>
          <p:cNvSpPr>
            <a:spLocks noGrp="1"/>
          </p:cNvSpPr>
          <p:nvPr>
            <p:ph type="title"/>
          </p:nvPr>
        </p:nvSpPr>
        <p:spPr>
          <a:xfrm>
            <a:off x="514210" y="3480398"/>
            <a:ext cx="3030502" cy="944845"/>
          </a:xfrm>
        </p:spPr>
        <p:txBody>
          <a:bodyPr>
            <a:normAutofit/>
          </a:bodyPr>
          <a:lstStyle/>
          <a:p>
            <a:pPr algn="ctr">
              <a:lnSpc>
                <a:spcPct val="80000"/>
              </a:lnSpc>
            </a:pPr>
            <a:r>
              <a:rPr lang="en-US" sz="2000" dirty="0">
                <a:solidFill>
                  <a:schemeClr val="bg1"/>
                </a:solidFill>
              </a:rPr>
              <a:t>Prevention and Management of Comorbidities</a:t>
            </a:r>
            <a:endParaRPr lang="en-US" sz="1600" dirty="0">
              <a:solidFill>
                <a:schemeClr val="bg1"/>
              </a:solidFill>
            </a:endParaRPr>
          </a:p>
        </p:txBody>
      </p:sp>
    </p:spTree>
    <p:extLst>
      <p:ext uri="{BB962C8B-B14F-4D97-AF65-F5344CB8AC3E}">
        <p14:creationId xmlns:p14="http://schemas.microsoft.com/office/powerpoint/2010/main" val="2475095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36CD7-DDAE-FB70-D484-3EEAB96E57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9B3A38-12C6-E853-3215-243DCD25CB32}"/>
              </a:ext>
            </a:extLst>
          </p:cNvPr>
          <p:cNvSpPr>
            <a:spLocks noGrp="1"/>
          </p:cNvSpPr>
          <p:nvPr>
            <p:ph type="title"/>
          </p:nvPr>
        </p:nvSpPr>
        <p:spPr/>
        <p:txBody>
          <a:bodyPr>
            <a:noAutofit/>
          </a:bodyPr>
          <a:lstStyle/>
          <a:p>
            <a:r>
              <a:rPr lang="en-US" dirty="0"/>
              <a:t>Recommendations 3.1 (Part 1):  </a:t>
            </a:r>
            <a:br>
              <a:rPr lang="en-US" dirty="0"/>
            </a:br>
            <a:r>
              <a:rPr lang="en-US" b="1" dirty="0">
                <a:solidFill>
                  <a:schemeClr val="tx1"/>
                </a:solidFill>
                <a:latin typeface="Lub Dub Condensed" panose="020B0506030403020204" pitchFamily="34" charset="0"/>
              </a:rPr>
              <a:t>Prevention of Skin Breakdown</a:t>
            </a:r>
            <a:endParaRPr lang="en-US" dirty="0"/>
          </a:p>
        </p:txBody>
      </p:sp>
      <p:graphicFrame>
        <p:nvGraphicFramePr>
          <p:cNvPr id="5" name="Table 4">
            <a:extLst>
              <a:ext uri="{FF2B5EF4-FFF2-40B4-BE49-F238E27FC236}">
                <a16:creationId xmlns:a16="http://schemas.microsoft.com/office/drawing/2014/main" id="{19289B10-1220-7A90-D5F5-6DA338373AA9}"/>
              </a:ext>
            </a:extLst>
          </p:cNvPr>
          <p:cNvGraphicFramePr>
            <a:graphicFrameLocks noGrp="1"/>
          </p:cNvGraphicFramePr>
          <p:nvPr>
            <p:extLst>
              <p:ext uri="{D42A27DB-BD31-4B8C-83A1-F6EECF244321}">
                <p14:modId xmlns:p14="http://schemas.microsoft.com/office/powerpoint/2010/main" val="3445873719"/>
              </p:ext>
            </p:extLst>
          </p:nvPr>
        </p:nvGraphicFramePr>
        <p:xfrm>
          <a:off x="825063" y="1355750"/>
          <a:ext cx="10543977" cy="2663806"/>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8239">
                  <a:extLst>
                    <a:ext uri="{9D8B030D-6E8A-4147-A177-3AD203B41FA5}">
                      <a16:colId xmlns:a16="http://schemas.microsoft.com/office/drawing/2014/main" val="1835649645"/>
                    </a:ext>
                  </a:extLst>
                </a:gridCol>
              </a:tblGrid>
              <a:tr h="344278">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L="63007" marR="63007"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L="63007" marR="6300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90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endParaRPr>
                    </a:p>
                  </a:txBody>
                  <a:tcPr marL="63007" marR="63007"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0">
                <a:tc>
                  <a:txBody>
                    <a:bodyPr/>
                    <a:lstStyle/>
                    <a:p>
                      <a:pPr marL="0" marR="0" algn="ctr">
                        <a:lnSpc>
                          <a:spcPct val="115000"/>
                        </a:lnSpc>
                        <a:spcBef>
                          <a:spcPts val="400"/>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1</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a:lnSpc>
                          <a:spcPct val="115000"/>
                        </a:lnSpc>
                        <a:spcBef>
                          <a:spcPts val="400"/>
                        </a:spcBef>
                        <a:spcAft>
                          <a:spcPts val="1200"/>
                        </a:spcAft>
                        <a:buNone/>
                      </a:pPr>
                      <a:r>
                        <a:rPr lang="en-US" sz="1800" b="1" kern="1200" spc="-50"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endParaRPr lang="en-US" sz="18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lnSpc>
                          <a:spcPct val="115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acute stroke, regular skin assessments are recommended during acute hospitalization and </a:t>
                      </a:r>
                      <a:r>
                        <a:rPr lang="en-US" sz="1300" b="0" dirty="0" err="1">
                          <a:effectLst/>
                          <a:latin typeface="Lub Dub Medium" panose="020B0603030403020204" pitchFamily="34" charset="0"/>
                          <a:ea typeface="Times New Roman" panose="02020603050405020304" pitchFamily="18" charset="0"/>
                          <a:cs typeface="Arial" panose="020B0604020202020204" pitchFamily="34" charset="0"/>
                        </a:rPr>
                        <a:t>postacute</a:t>
                      </a: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 care using valid measurement instruments (</a:t>
                      </a:r>
                      <a:r>
                        <a:rPr lang="en-US" sz="1300" b="0" dirty="0" err="1">
                          <a:effectLst/>
                          <a:latin typeface="Lub Dub Medium" panose="020B0603030403020204" pitchFamily="34" charset="0"/>
                          <a:ea typeface="Times New Roman" panose="02020603050405020304" pitchFamily="18" charset="0"/>
                          <a:cs typeface="Arial" panose="020B0604020202020204" pitchFamily="34" charset="0"/>
                        </a:rPr>
                        <a:t>eg</a:t>
                      </a: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 the Braden Scale) to monitor for skin breakdown.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957721"/>
                  </a:ext>
                </a:extLst>
              </a:tr>
              <a:tr h="213099">
                <a:tc>
                  <a:txBody>
                    <a:bodyPr/>
                    <a:lstStyle/>
                    <a:p>
                      <a:pPr marL="0" marR="0" algn="ctr">
                        <a:lnSpc>
                          <a:spcPct val="115000"/>
                        </a:lnSpc>
                        <a:spcBef>
                          <a:spcPts val="355"/>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1</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kern="1200" spc="-50"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endPar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lnSpc>
                          <a:spcPct val="115000"/>
                        </a:lnSpc>
                        <a:buSzPts val="1100"/>
                        <a:buFont typeface="Times New Roman" panose="02020603050405020304" pitchFamily="18" charset="0"/>
                        <a:buNone/>
                        <a:tabLst>
                          <a:tab pos="457200" algn="l"/>
                        </a:tabLst>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stroke and limited mobility, skin friction should be minimized through the use of foam dressings and durable medical equipment such as pressure-reducing supporting surfaces, reduction of moisture, and maintenance of adequate nutrition and hydration to reduce the occurrence of skin breakdown.</a:t>
                      </a:r>
                      <a:endParaRPr lang="en-US" sz="1300" b="0" dirty="0">
                        <a:effectLst/>
                        <a:latin typeface="Lub Dub Medium" panose="020B06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0957289"/>
                  </a:ext>
                </a:extLst>
              </a:tr>
              <a:tr h="0">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15000"/>
                        </a:lnSpc>
                        <a:buSzPts val="1100"/>
                        <a:buFont typeface="Times New Roman" panose="02020603050405020304" pitchFamily="18" charset="0"/>
                        <a:buNone/>
                        <a:tabLst>
                          <a:tab pos="457200" algn="l"/>
                        </a:tabLst>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Persons with stroke, caregivers, and clinical staff should be educated about the prevention of skin breakdown among persons with stroke and limited mobility.</a:t>
                      </a:r>
                      <a:endParaRPr lang="en-US" sz="1300" b="0" dirty="0">
                        <a:effectLst/>
                        <a:latin typeface="Lub Dub Medium" panose="020B06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82435798"/>
                  </a:ext>
                </a:extLst>
              </a:tr>
            </a:tbl>
          </a:graphicData>
        </a:graphic>
      </p:graphicFrame>
      <p:grpSp>
        <p:nvGrpSpPr>
          <p:cNvPr id="9" name="Group 8">
            <a:extLst>
              <a:ext uri="{FF2B5EF4-FFF2-40B4-BE49-F238E27FC236}">
                <a16:creationId xmlns:a16="http://schemas.microsoft.com/office/drawing/2014/main" id="{FD25B285-3016-0B75-8AFC-DB2370946EC4}"/>
              </a:ext>
              <a:ext uri="{C183D7F6-B498-43B3-948B-1728B52AA6E4}">
                <adec:decorative xmlns:adec="http://schemas.microsoft.com/office/drawing/2017/decorative" val="1"/>
              </a:ext>
            </a:extLst>
          </p:cNvPr>
          <p:cNvGrpSpPr/>
          <p:nvPr/>
        </p:nvGrpSpPr>
        <p:grpSpPr>
          <a:xfrm>
            <a:off x="2696503" y="4135120"/>
            <a:ext cx="6798994" cy="2111626"/>
            <a:chOff x="2491798" y="4135120"/>
            <a:chExt cx="6798994" cy="2111626"/>
          </a:xfrm>
        </p:grpSpPr>
        <p:pic>
          <p:nvPicPr>
            <p:cNvPr id="45" name="Picture 44">
              <a:extLst>
                <a:ext uri="{FF2B5EF4-FFF2-40B4-BE49-F238E27FC236}">
                  <a16:creationId xmlns:a16="http://schemas.microsoft.com/office/drawing/2014/main" id="{70041916-73E5-31E5-B4CF-9D5D90F3D7AD}"/>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2491798" y="4185920"/>
              <a:ext cx="3253154" cy="1778000"/>
            </a:xfrm>
            <a:prstGeom prst="rect">
              <a:avLst/>
            </a:prstGeom>
            <a:effectLst/>
          </p:spPr>
        </p:pic>
        <p:pic>
          <p:nvPicPr>
            <p:cNvPr id="8" name="Picture 7">
              <a:extLst>
                <a:ext uri="{FF2B5EF4-FFF2-40B4-BE49-F238E27FC236}">
                  <a16:creationId xmlns:a16="http://schemas.microsoft.com/office/drawing/2014/main" id="{CE75CB76-BF3E-9557-8D8D-314A7B12BC46}"/>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6037638" y="4135120"/>
              <a:ext cx="3253154" cy="2111626"/>
            </a:xfrm>
            <a:prstGeom prst="rect">
              <a:avLst/>
            </a:prstGeom>
            <a:effectLst/>
          </p:spPr>
        </p:pic>
      </p:grpSp>
    </p:spTree>
    <p:extLst>
      <p:ext uri="{BB962C8B-B14F-4D97-AF65-F5344CB8AC3E}">
        <p14:creationId xmlns:p14="http://schemas.microsoft.com/office/powerpoint/2010/main" val="693868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F123F-CCE5-EE18-90AF-4EC2FC6DCFD5}"/>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200FB152-6E18-7B7E-3E88-37C093DEAF18}"/>
              </a:ext>
            </a:extLst>
          </p:cNvPr>
          <p:cNvSpPr>
            <a:spLocks noGrp="1"/>
          </p:cNvSpPr>
          <p:nvPr>
            <p:ph type="title"/>
          </p:nvPr>
        </p:nvSpPr>
        <p:spPr>
          <a:xfrm>
            <a:off x="838200" y="363539"/>
            <a:ext cx="10515600" cy="814812"/>
          </a:xfrm>
        </p:spPr>
        <p:txBody>
          <a:bodyPr/>
          <a:lstStyle/>
          <a:p>
            <a:r>
              <a:rPr lang="en-US" dirty="0"/>
              <a:t>Recommendations 3.1 (Part 2):  </a:t>
            </a:r>
            <a:br>
              <a:rPr lang="en-US" dirty="0"/>
            </a:br>
            <a:r>
              <a:rPr lang="en-US" b="1" dirty="0">
                <a:solidFill>
                  <a:schemeClr val="tx1"/>
                </a:solidFill>
                <a:latin typeface="Lub Dub Condensed" panose="020B0506030403020204" pitchFamily="34" charset="0"/>
              </a:rPr>
              <a:t>Prevention of Contractures</a:t>
            </a:r>
          </a:p>
        </p:txBody>
      </p:sp>
      <p:graphicFrame>
        <p:nvGraphicFramePr>
          <p:cNvPr id="5" name="Table 4">
            <a:extLst>
              <a:ext uri="{FF2B5EF4-FFF2-40B4-BE49-F238E27FC236}">
                <a16:creationId xmlns:a16="http://schemas.microsoft.com/office/drawing/2014/main" id="{31BFD84C-2301-F8BE-AC3B-32F3474D1BA2}"/>
              </a:ext>
            </a:extLst>
          </p:cNvPr>
          <p:cNvGraphicFramePr>
            <a:graphicFrameLocks noGrp="1"/>
          </p:cNvGraphicFramePr>
          <p:nvPr>
            <p:extLst>
              <p:ext uri="{D42A27DB-BD31-4B8C-83A1-F6EECF244321}">
                <p14:modId xmlns:p14="http://schemas.microsoft.com/office/powerpoint/2010/main" val="2321472647"/>
              </p:ext>
            </p:extLst>
          </p:nvPr>
        </p:nvGraphicFramePr>
        <p:xfrm>
          <a:off x="825063" y="1382636"/>
          <a:ext cx="10547130" cy="4424000"/>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81392">
                  <a:extLst>
                    <a:ext uri="{9D8B030D-6E8A-4147-A177-3AD203B41FA5}">
                      <a16:colId xmlns:a16="http://schemas.microsoft.com/office/drawing/2014/main" val="1835649645"/>
                    </a:ext>
                  </a:extLst>
                </a:gridCol>
              </a:tblGrid>
              <a:tr h="0">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846027">
                <a:tc>
                  <a:txBody>
                    <a:bodyPr/>
                    <a:lstStyle/>
                    <a:p>
                      <a:pPr marL="0" marR="0" algn="ctr">
                        <a:lnSpc>
                          <a:spcPct val="115000"/>
                        </a:lnSpc>
                        <a:spcBef>
                          <a:spcPts val="400"/>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2a</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a:lnSpc>
                          <a:spcPct val="115000"/>
                        </a:lnSpc>
                        <a:spcBef>
                          <a:spcPts val="400"/>
                        </a:spcBef>
                        <a:spcAft>
                          <a:spcPts val="1200"/>
                        </a:spcAft>
                        <a:buNone/>
                      </a:pPr>
                      <a:r>
                        <a:rPr lang="en-US" sz="1800" b="1" kern="1200" spc="-50"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endPar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15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poststroke spasticity of upper or lower limbs, programs encouraging stretching are reasonable to improve neural, mechanical, and structural changes in involved muscle regions and to prevent contracture.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957721"/>
                  </a:ext>
                </a:extLst>
              </a:tr>
              <a:tr h="846027">
                <a:tc>
                  <a:txBody>
                    <a:bodyPr/>
                    <a:lstStyle/>
                    <a:p>
                      <a:pPr marL="0" marR="0" algn="ctr">
                        <a:lnSpc>
                          <a:spcPct val="115000"/>
                        </a:lnSpc>
                        <a:spcBef>
                          <a:spcPts val="355"/>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2b</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C-LD</a:t>
                      </a:r>
                      <a:endParaRPr lang="en-US" sz="1800" b="1" dirty="0">
                        <a:effectLst/>
                        <a:latin typeface="Lub Dub Bold" panose="020B0803030403020204" pitchFamily="34" charset="0"/>
                        <a:ea typeface="Times New Roman"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lnSpc>
                          <a:spcPct val="115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stroke and hemiplegia, positioning of the hemiplegic shoulder in external rotation, with pain-free shoulder abduction and elbow extension twice daily, while the patient is sitting or in bed for 30 minutes daily, may be reasonable to minimize contracture.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0957289"/>
                  </a:ext>
                </a:extLst>
              </a:tr>
              <a:tr h="772039">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15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stroke and hemiplegia affecting the lower limb, wearing resting ankle splints when in bed may be considered to prevent contracture.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960649"/>
                  </a:ext>
                </a:extLst>
              </a:tr>
              <a:tr h="772039">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15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stroke and mild to moderate elbow and wrist contractures, use of serial casting or static adjustable splints may be considered to reduce contractures.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1265667"/>
                  </a:ext>
                </a:extLst>
              </a:tr>
              <a:tr h="772039">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C-LD</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lnSpc>
                          <a:spcPct val="115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patients with substantial elbow contractures and pain, surgical release of brachialis, brachioradialis, and biceps muscles may be considered to reduce pain and improve mobility.</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bl>
          </a:graphicData>
        </a:graphic>
      </p:graphicFrame>
    </p:spTree>
    <p:extLst>
      <p:ext uri="{BB962C8B-B14F-4D97-AF65-F5344CB8AC3E}">
        <p14:creationId xmlns:p14="http://schemas.microsoft.com/office/powerpoint/2010/main" val="3304610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E7822-C744-5C5E-516C-C28699EB4C0B}"/>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A944E9C4-A366-1215-38ED-D762514DD638}"/>
              </a:ext>
            </a:extLst>
          </p:cNvPr>
          <p:cNvSpPr>
            <a:spLocks noGrp="1"/>
          </p:cNvSpPr>
          <p:nvPr>
            <p:ph type="title"/>
          </p:nvPr>
        </p:nvSpPr>
        <p:spPr/>
        <p:txBody>
          <a:bodyPr/>
          <a:lstStyle/>
          <a:p>
            <a:r>
              <a:rPr lang="en-US" dirty="0"/>
              <a:t>Recommendations 3.2:  </a:t>
            </a:r>
            <a:br>
              <a:rPr lang="en-US" dirty="0"/>
            </a:br>
            <a:r>
              <a:rPr lang="en-US" b="1" dirty="0">
                <a:solidFill>
                  <a:schemeClr val="tx1"/>
                </a:solidFill>
                <a:latin typeface="Lub Dub Condensed" panose="020B0506030403020204" pitchFamily="34" charset="0"/>
              </a:rPr>
              <a:t>Venous Thromboembolism Prevention</a:t>
            </a:r>
          </a:p>
        </p:txBody>
      </p:sp>
      <p:graphicFrame>
        <p:nvGraphicFramePr>
          <p:cNvPr id="5" name="Table 4">
            <a:extLst>
              <a:ext uri="{FF2B5EF4-FFF2-40B4-BE49-F238E27FC236}">
                <a16:creationId xmlns:a16="http://schemas.microsoft.com/office/drawing/2014/main" id="{911F062E-AAB7-D698-9AF4-C00CB18DEA2E}"/>
              </a:ext>
            </a:extLst>
          </p:cNvPr>
          <p:cNvGraphicFramePr>
            <a:graphicFrameLocks noGrp="1"/>
          </p:cNvGraphicFramePr>
          <p:nvPr>
            <p:extLst>
              <p:ext uri="{D42A27DB-BD31-4B8C-83A1-F6EECF244321}">
                <p14:modId xmlns:p14="http://schemas.microsoft.com/office/powerpoint/2010/main" val="2151320096"/>
              </p:ext>
            </p:extLst>
          </p:nvPr>
        </p:nvGraphicFramePr>
        <p:xfrm>
          <a:off x="835573" y="1425440"/>
          <a:ext cx="10536620" cy="430980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22463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349626">
                <a:tc>
                  <a:txBody>
                    <a:bodyPr/>
                    <a:lstStyle/>
                    <a:p>
                      <a:pPr marL="0" marR="0" algn="ctr">
                        <a:lnSpc>
                          <a:spcPct val="115000"/>
                        </a:lnSpc>
                        <a:spcBef>
                          <a:spcPts val="400"/>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1</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a:lnSpc>
                          <a:spcPct val="115000"/>
                        </a:lnSpc>
                        <a:spcBef>
                          <a:spcPts val="400"/>
                        </a:spcBef>
                        <a:spcAft>
                          <a:spcPts val="1200"/>
                        </a:spcAft>
                        <a:buNone/>
                      </a:pPr>
                      <a:r>
                        <a:rPr lang="en-US" sz="1800" b="1" kern="1200" spc="-50"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endPar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mj-lt"/>
                        <a:buNone/>
                        <a:tabLst/>
                        <a:defRPr/>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a:t>
                      </a:r>
                      <a:r>
                        <a:rPr lang="en-US" sz="1300" b="0" dirty="0">
                          <a:effectLst/>
                          <a:latin typeface="Lub Dub Medium" panose="020B0603030403020204" pitchFamily="34" charset="0"/>
                          <a:ea typeface="Times" panose="02020603050405020304" pitchFamily="18" charset="0"/>
                          <a:cs typeface="Arial" panose="020B0604020202020204" pitchFamily="34" charset="0"/>
                        </a:rPr>
                        <a:t>n </a:t>
                      </a: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persons</a:t>
                      </a:r>
                      <a:r>
                        <a:rPr lang="en-US" sz="1300" b="0" dirty="0">
                          <a:effectLst/>
                          <a:latin typeface="Lub Dub Medium" panose="020B0603030403020204" pitchFamily="34" charset="0"/>
                          <a:ea typeface="Times" panose="02020603050405020304" pitchFamily="18" charset="0"/>
                          <a:cs typeface="Arial" panose="020B0604020202020204" pitchFamily="34" charset="0"/>
                        </a:rPr>
                        <a:t> with acute stroke who have moderate to severe mobility limitations, intermittent pneumatic compression (IPC) is recommended to reduce the risk of venous thromboembolism (VTE).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957721"/>
                  </a:ext>
                </a:extLst>
              </a:tr>
              <a:tr h="0">
                <a:tc>
                  <a:txBody>
                    <a:bodyPr/>
                    <a:lstStyle/>
                    <a:p>
                      <a:pPr marL="0" marR="0" algn="ctr">
                        <a:lnSpc>
                          <a:spcPct val="100000"/>
                        </a:lnSpc>
                        <a:spcBef>
                          <a:spcPts val="355"/>
                        </a:spcBef>
                        <a:spcAft>
                          <a:spcPts val="1200"/>
                        </a:spcAft>
                        <a:buNone/>
                      </a:pPr>
                      <a:r>
                        <a:rPr lang="en-US" sz="1800" b="1" kern="1200" spc="-50"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3: Harm</a:t>
                      </a:r>
                      <a:endParaRPr lang="en-US" sz="18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F1C08"/>
                    </a:solidFill>
                  </a:tcPr>
                </a:tc>
                <a:tc>
                  <a:txBody>
                    <a:bodyPr/>
                    <a:lstStyle/>
                    <a:p>
                      <a:pPr marL="0" marR="0" algn="ctr" fontAlgn="t">
                        <a:spcBef>
                          <a:spcPts val="355"/>
                        </a:spcBef>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B-R</a:t>
                      </a:r>
                      <a:endParaRPr lang="en-US" sz="1800" b="1" dirty="0">
                        <a:effectLst/>
                        <a:latin typeface="Lub Dub Bold" panose="020B0803030403020204" pitchFamily="34" charset="0"/>
                        <a:ea typeface="Times New Roman"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15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stroke, use of elastic compression stockings is not effective for the prevention of VTE.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0957289"/>
                  </a:ext>
                </a:extLst>
              </a:tr>
              <a:tr h="611566">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lnSpc>
                          <a:spcPct val="115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acute ischemic stroke who are hospitalized and have limited mobility, the benefit of prophylactic-dose subcutaneous heparin (unfractionated heparin [UFH] or low-molecular-weight heparin [LMWH]) on reducing pulmonary embolism (PE), mortality, or dependent functioning is unclear given the risk of intracranial hemorrhage (ICH) and extracranial hemorrhage.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960649"/>
                  </a:ext>
                </a:extLst>
              </a:tr>
              <a:tr h="480596">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15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acute ischemic stroke who are hospitalized and have limited mobility, there is an uncertain benefit of prophylactic-dose LMWH over prophylactic-dose UFH to reduce PE, mortality, or dependent functioning given the risk of ICH and extracranial hemorrhage.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1265667"/>
                  </a:ext>
                </a:extLst>
              </a:tr>
              <a:tr h="340693">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15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acute ICH who are hospitalized and have limited mobility, the benefit of prophylactic-dose subcutaneous heparin (UFH or LMWH) to reduce PE, mortality, or dependent functioning is unclear.</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bl>
          </a:graphicData>
        </a:graphic>
      </p:graphicFrame>
    </p:spTree>
    <p:extLst>
      <p:ext uri="{BB962C8B-B14F-4D97-AF65-F5344CB8AC3E}">
        <p14:creationId xmlns:p14="http://schemas.microsoft.com/office/powerpoint/2010/main" val="2941236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FA60E-1810-FA50-D0BE-BF9F0B8EA92E}"/>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65033C46-3668-10B7-6E46-6F1C9EFCC3C9}"/>
              </a:ext>
            </a:extLst>
          </p:cNvPr>
          <p:cNvSpPr>
            <a:spLocks noGrp="1"/>
          </p:cNvSpPr>
          <p:nvPr>
            <p:ph type="title"/>
          </p:nvPr>
        </p:nvSpPr>
        <p:spPr/>
        <p:txBody>
          <a:bodyPr/>
          <a:lstStyle/>
          <a:p>
            <a:r>
              <a:rPr lang="en-US" dirty="0"/>
              <a:t>Recommendations 3.3:  </a:t>
            </a:r>
            <a:br>
              <a:rPr lang="en-US" dirty="0"/>
            </a:br>
            <a:r>
              <a:rPr lang="en-US" b="1" dirty="0">
                <a:solidFill>
                  <a:schemeClr val="tx1"/>
                </a:solidFill>
                <a:latin typeface="Lub Dub Condensed" panose="020B0506030403020204" pitchFamily="34" charset="0"/>
              </a:rPr>
              <a:t>Treatment of Bladder Dysfunction</a:t>
            </a:r>
          </a:p>
        </p:txBody>
      </p:sp>
      <p:graphicFrame>
        <p:nvGraphicFramePr>
          <p:cNvPr id="19" name="Table 18">
            <a:extLst>
              <a:ext uri="{FF2B5EF4-FFF2-40B4-BE49-F238E27FC236}">
                <a16:creationId xmlns:a16="http://schemas.microsoft.com/office/drawing/2014/main" id="{C8093FA4-D949-F290-1B26-03B9E610033F}"/>
              </a:ext>
            </a:extLst>
          </p:cNvPr>
          <p:cNvGraphicFramePr>
            <a:graphicFrameLocks noGrp="1"/>
          </p:cNvGraphicFramePr>
          <p:nvPr>
            <p:extLst>
              <p:ext uri="{D42A27DB-BD31-4B8C-83A1-F6EECF244321}">
                <p14:modId xmlns:p14="http://schemas.microsoft.com/office/powerpoint/2010/main" val="903945715"/>
              </p:ext>
            </p:extLst>
          </p:nvPr>
        </p:nvGraphicFramePr>
        <p:xfrm>
          <a:off x="835573" y="1340599"/>
          <a:ext cx="10536620" cy="451219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0">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63537">
                <a:tc>
                  <a:txBody>
                    <a:bodyPr/>
                    <a:lstStyle/>
                    <a:p>
                      <a:pPr marL="0" marR="0" algn="ctr">
                        <a:lnSpc>
                          <a:spcPct val="115000"/>
                        </a:lnSpc>
                        <a:spcBef>
                          <a:spcPts val="400"/>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1</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a:lnSpc>
                          <a:spcPct val="115000"/>
                        </a:lnSpc>
                        <a:spcBef>
                          <a:spcPts val="400"/>
                        </a:spcBef>
                        <a:spcAft>
                          <a:spcPts val="1200"/>
                        </a:spcAft>
                        <a:buNone/>
                      </a:pPr>
                      <a:r>
                        <a:rPr lang="en-US" sz="1800" b="1" kern="1200" spc="-50"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endPar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mj-lt"/>
                        <a:buNone/>
                        <a:tabLst/>
                        <a:defRPr/>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a:t>
                      </a:r>
                      <a:r>
                        <a:rPr lang="en-US" sz="1300" b="0" dirty="0">
                          <a:effectLst/>
                          <a:latin typeface="Lub Dub Medium" panose="020B0603030403020204" pitchFamily="34" charset="0"/>
                          <a:ea typeface="Times" panose="02020603050405020304" pitchFamily="18" charset="0"/>
                          <a:cs typeface="Arial" panose="020B0604020202020204" pitchFamily="34" charset="0"/>
                        </a:rPr>
                        <a:t>n persons with stroke, assessment of the patient’s premorbid urological issues is recommended to develop a bladder care plan.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957721"/>
                  </a:ext>
                </a:extLst>
              </a:tr>
              <a:tr h="582398">
                <a:tc>
                  <a:txBody>
                    <a:bodyPr/>
                    <a:lstStyle/>
                    <a:p>
                      <a:pPr marL="0" marR="0" algn="ctr">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1</a:t>
                      </a:r>
                      <a:endPar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B-NR</a:t>
                      </a:r>
                      <a:endParaRPr lang="en-US" sz="1800" b="1" dirty="0">
                        <a:effectLst/>
                        <a:latin typeface="Lub Dub Bold" panose="020B0803030403020204" pitchFamily="34" charset="0"/>
                        <a:ea typeface="Times New Roman"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a:t>
                      </a: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persons</a:t>
                      </a:r>
                      <a:r>
                        <a:rPr lang="en-US" sz="1300" b="0" dirty="0">
                          <a:effectLst/>
                          <a:latin typeface="Lub Dub Medium" panose="020B0603030403020204" pitchFamily="34" charset="0"/>
                          <a:ea typeface="Times" panose="02020603050405020304" pitchFamily="18" charset="0"/>
                          <a:cs typeface="Arial" panose="020B0604020202020204" pitchFamily="34" charset="0"/>
                        </a:rPr>
                        <a:t> with poststroke urinary incontinence or retention, assessment of urinary retention through volumetric bladder scanning or postvoid catheterization is recommended to develop a bladder care plan.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0957289"/>
                  </a:ext>
                </a:extLst>
              </a:tr>
              <a:tr h="582398">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a:t>
                      </a: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persons</a:t>
                      </a:r>
                      <a:r>
                        <a:rPr lang="en-US" sz="1300" b="0" dirty="0">
                          <a:effectLst/>
                          <a:latin typeface="Lub Dub Medium" panose="020B0603030403020204" pitchFamily="34" charset="0"/>
                          <a:ea typeface="Times" panose="02020603050405020304" pitchFamily="18" charset="0"/>
                          <a:cs typeface="Arial" panose="020B0604020202020204" pitchFamily="34" charset="0"/>
                        </a:rPr>
                        <a:t> with stroke admitted to </a:t>
                      </a:r>
                      <a:r>
                        <a:rPr lang="en-US" sz="1300" b="0" dirty="0" err="1">
                          <a:effectLst/>
                          <a:latin typeface="Lub Dub Medium" panose="020B0603030403020204" pitchFamily="34" charset="0"/>
                          <a:ea typeface="Times" panose="02020603050405020304" pitchFamily="18" charset="0"/>
                          <a:cs typeface="Arial" panose="020B0604020202020204" pitchFamily="34" charset="0"/>
                        </a:rPr>
                        <a:t>postacute</a:t>
                      </a:r>
                      <a:r>
                        <a:rPr lang="en-US" sz="1300" b="0" dirty="0">
                          <a:effectLst/>
                          <a:latin typeface="Lub Dub Medium" panose="020B0603030403020204" pitchFamily="34" charset="0"/>
                          <a:ea typeface="Times" panose="02020603050405020304" pitchFamily="18" charset="0"/>
                          <a:cs typeface="Arial" panose="020B0604020202020204" pitchFamily="34" charset="0"/>
                        </a:rPr>
                        <a:t> care rehabilitation with an indwelling catheter, removal of any urinary catheter within 24 hours after placement is recommended to improve urinary outcomes.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960649"/>
                  </a:ext>
                </a:extLst>
              </a:tr>
              <a:tr h="431406">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a:t>
                      </a: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persons</a:t>
                      </a:r>
                      <a:r>
                        <a:rPr lang="en-US" sz="1300" b="0" dirty="0">
                          <a:effectLst/>
                          <a:latin typeface="Lub Dub Medium" panose="020B0603030403020204" pitchFamily="34" charset="0"/>
                          <a:ea typeface="Times" panose="02020603050405020304" pitchFamily="18" charset="0"/>
                          <a:cs typeface="Arial" panose="020B0604020202020204" pitchFamily="34" charset="0"/>
                        </a:rPr>
                        <a:t> with stroke, assessment of cognitive awareness of the need to void or of having voided is reasonable to develop a bladder care plan.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1265667"/>
                  </a:ext>
                </a:extLst>
              </a:tr>
              <a:tr h="431406">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a:t>
                      </a: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persons</a:t>
                      </a:r>
                      <a:r>
                        <a:rPr lang="en-US" sz="1300" b="0" dirty="0">
                          <a:effectLst/>
                          <a:latin typeface="Lub Dub Medium" panose="020B0603030403020204" pitchFamily="34" charset="0"/>
                          <a:ea typeface="Times" panose="02020603050405020304" pitchFamily="18" charset="0"/>
                          <a:cs typeface="Arial" panose="020B0604020202020204" pitchFamily="34" charset="0"/>
                        </a:rPr>
                        <a:t> with stroke with urinary incontinence, timed prompted voiding might be reasonable to reduce urinary incontinence.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a:t>
                      </a: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persons</a:t>
                      </a:r>
                      <a:r>
                        <a:rPr lang="en-US" sz="1300" b="0" dirty="0">
                          <a:effectLst/>
                          <a:latin typeface="Lub Dub Medium" panose="020B0603030403020204" pitchFamily="34" charset="0"/>
                          <a:ea typeface="Times" panose="02020603050405020304" pitchFamily="18" charset="0"/>
                          <a:cs typeface="Arial" panose="020B0604020202020204" pitchFamily="34" charset="0"/>
                        </a:rPr>
                        <a:t> with chronic stroke with urinary incontinence, pelvic floor muscle training (PFMT) might be reasonable to reduce urinary incontinence.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r h="431406">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a:t>
                      </a: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persons</a:t>
                      </a:r>
                      <a:r>
                        <a:rPr lang="en-US" sz="1300" b="0" dirty="0">
                          <a:effectLst/>
                          <a:latin typeface="Lub Dub Medium" panose="020B0603030403020204" pitchFamily="34" charset="0"/>
                          <a:ea typeface="Times" panose="02020603050405020304" pitchFamily="18" charset="0"/>
                          <a:cs typeface="Arial" panose="020B0604020202020204" pitchFamily="34" charset="0"/>
                        </a:rPr>
                        <a:t> with stroke with urinary incontinence, noninvasive electrical stimulation might be reasonable to reduce urinary incontinence.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10695383"/>
                  </a:ext>
                </a:extLst>
              </a:tr>
            </a:tbl>
          </a:graphicData>
        </a:graphic>
      </p:graphicFrame>
    </p:spTree>
    <p:extLst>
      <p:ext uri="{BB962C8B-B14F-4D97-AF65-F5344CB8AC3E}">
        <p14:creationId xmlns:p14="http://schemas.microsoft.com/office/powerpoint/2010/main" val="2634333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52F28-7FB4-C0C8-28C7-E8E3C71F64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D82503-4ABE-42FC-AE34-2990E6ABC41D}"/>
              </a:ext>
            </a:extLst>
          </p:cNvPr>
          <p:cNvSpPr>
            <a:spLocks noGrp="1"/>
          </p:cNvSpPr>
          <p:nvPr>
            <p:ph type="title"/>
          </p:nvPr>
        </p:nvSpPr>
        <p:spPr>
          <a:xfrm>
            <a:off x="838199" y="363538"/>
            <a:ext cx="10639097" cy="1297095"/>
          </a:xfrm>
        </p:spPr>
        <p:txBody>
          <a:bodyPr>
            <a:normAutofit fontScale="90000"/>
          </a:bodyPr>
          <a:lstStyle/>
          <a:p>
            <a:r>
              <a:rPr lang="en-US" dirty="0"/>
              <a:t>2026 Guideline for Adult Stroke Rehabilitation and Recovery: </a:t>
            </a:r>
            <a:r>
              <a:rPr lang="en-US" dirty="0">
                <a:solidFill>
                  <a:schemeClr val="tx1"/>
                </a:solidFill>
                <a:latin typeface="Lub Dub Medium" panose="020B0603030403020204" pitchFamily="34" charset="0"/>
              </a:rPr>
              <a:t>A Guideline from the American Heart Association and American Stroke Association</a:t>
            </a:r>
          </a:p>
        </p:txBody>
      </p:sp>
      <p:sp>
        <p:nvSpPr>
          <p:cNvPr id="3" name="Content Placeholder 2">
            <a:extLst>
              <a:ext uri="{FF2B5EF4-FFF2-40B4-BE49-F238E27FC236}">
                <a16:creationId xmlns:a16="http://schemas.microsoft.com/office/drawing/2014/main" id="{25DBD005-AD1B-DF02-31C6-85904A43962B}"/>
              </a:ext>
            </a:extLst>
          </p:cNvPr>
          <p:cNvSpPr>
            <a:spLocks noGrp="1"/>
          </p:cNvSpPr>
          <p:nvPr>
            <p:ph idx="1"/>
          </p:nvPr>
        </p:nvSpPr>
        <p:spPr>
          <a:xfrm>
            <a:off x="838200" y="1923393"/>
            <a:ext cx="10880834" cy="3352800"/>
          </a:xfrm>
        </p:spPr>
        <p:txBody>
          <a:bodyPr/>
          <a:lstStyle/>
          <a:p>
            <a:pPr>
              <a:lnSpc>
                <a:spcPct val="100000"/>
              </a:lnSpc>
              <a:spcAft>
                <a:spcPts val="1200"/>
              </a:spcAft>
            </a:pPr>
            <a:r>
              <a:rPr lang="en-US" sz="2000" dirty="0">
                <a:solidFill>
                  <a:schemeClr val="tx1"/>
                </a:solidFill>
                <a:latin typeface="Lub Dub Bold" panose="020B0803030403020204" pitchFamily="34" charset="0"/>
              </a:rPr>
              <a:t>Guideline Writing Group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Lub Dub Condensed" panose="020B0506030403020204" pitchFamily="34" charset="0"/>
              </a:rPr>
              <a:t>Lorie G. Richards, PhD, OTR/L, FAHA, Chair; Nneka L. Ifejika, MD, MPH, FAHA, Vice Chair; Joel Stein, MD, FAHA, Vice Chair; Mona N. Bahouth, MD, PhD; Martha Abshire Saylor, PhD, MSN, RN, FAHA; A.M. Barrett, MD; </a:t>
            </a:r>
            <a:r>
              <a:rPr kumimoji="0" lang="en-US" sz="1800" b="0" i="0" u="none" strike="noStrike" kern="1200" cap="none" spc="0" normalizeH="0" baseline="0" noProof="0" dirty="0" err="1">
                <a:ln>
                  <a:noFill/>
                </a:ln>
                <a:solidFill>
                  <a:srgbClr val="000000"/>
                </a:solidFill>
                <a:effectLst/>
                <a:uLnTx/>
                <a:uFillTx/>
                <a:latin typeface="Lub Dub Condensed" panose="020B0506030403020204" pitchFamily="34" charset="0"/>
              </a:rPr>
              <a:t>Peii</a:t>
            </a:r>
            <a:r>
              <a:rPr kumimoji="0" lang="en-US" sz="1800" b="0" i="0" u="none" strike="noStrike" kern="1200" cap="none" spc="0" normalizeH="0" baseline="0" noProof="0" dirty="0">
                <a:ln>
                  <a:noFill/>
                </a:ln>
                <a:solidFill>
                  <a:srgbClr val="000000"/>
                </a:solidFill>
                <a:effectLst/>
                <a:uLnTx/>
                <a:uFillTx/>
                <a:latin typeface="Lub Dub Condensed" panose="020B0506030403020204" pitchFamily="34" charset="0"/>
              </a:rPr>
              <a:t> Chen, PhD; Anne F. Deutsch, PhD, RN; Wendy Dusenbury, PhD, DNP, FAHA; Charles Ellis Jr, PhD, CCC-SLP; Janice Eng, PhD; Jamie Fleet, MD; Heather R. Ford, MOT, OTR/L; Emily Grattan, PhD, OTR/L; Richard L. Harvey, MD, FAHA; Corinne Jones, PhD, SLP; Chandramouli Krishnan, PhD, PT; Sara </a:t>
            </a:r>
            <a:r>
              <a:rPr kumimoji="0" lang="en-US" sz="1800" b="0" i="0" u="none" strike="noStrike" kern="1200" cap="none" spc="0" normalizeH="0" baseline="0" noProof="0" dirty="0" err="1">
                <a:ln>
                  <a:noFill/>
                </a:ln>
                <a:solidFill>
                  <a:srgbClr val="000000"/>
                </a:solidFill>
                <a:effectLst/>
                <a:uLnTx/>
                <a:uFillTx/>
                <a:latin typeface="Lub Dub Condensed" panose="020B0506030403020204" pitchFamily="34" charset="0"/>
              </a:rPr>
              <a:t>Kutzle</a:t>
            </a:r>
            <a:r>
              <a:rPr kumimoji="0" lang="en-US" sz="1800" b="0" i="0" u="none" strike="noStrike" kern="1200" cap="none" spc="0" normalizeH="0" baseline="0" noProof="0" dirty="0">
                <a:ln>
                  <a:noFill/>
                </a:ln>
                <a:solidFill>
                  <a:srgbClr val="000000"/>
                </a:solidFill>
                <a:effectLst/>
                <a:uLnTx/>
                <a:uFillTx/>
                <a:latin typeface="Lub Dub Condensed" panose="020B0506030403020204" pitchFamily="34" charset="0"/>
              </a:rPr>
              <a:t>; Deven Matthews; Nicole </a:t>
            </a:r>
            <a:r>
              <a:rPr kumimoji="0" lang="en-US" sz="1800" b="0" i="0" u="none" strike="noStrike" kern="1200" cap="none" spc="0" normalizeH="0" baseline="0" noProof="0" dirty="0" err="1">
                <a:ln>
                  <a:noFill/>
                </a:ln>
                <a:solidFill>
                  <a:srgbClr val="000000"/>
                </a:solidFill>
                <a:effectLst/>
                <a:uLnTx/>
                <a:uFillTx/>
                <a:latin typeface="Lub Dub Condensed" panose="020B0506030403020204" pitchFamily="34" charset="0"/>
              </a:rPr>
              <a:t>Mazwi</a:t>
            </a:r>
            <a:r>
              <a:rPr kumimoji="0" lang="en-US" sz="1800" b="0" i="0" u="none" strike="noStrike" kern="1200" cap="none" spc="0" normalizeH="0" baseline="0" noProof="0" dirty="0">
                <a:ln>
                  <a:noFill/>
                </a:ln>
                <a:solidFill>
                  <a:srgbClr val="000000"/>
                </a:solidFill>
                <a:effectLst/>
                <a:uLnTx/>
                <a:uFillTx/>
                <a:latin typeface="Lub Dub Condensed" panose="020B0506030403020204" pitchFamily="34" charset="0"/>
              </a:rPr>
              <a:t>, MD; Jamila Minga, PhD, CCC-SLP; Dawn M. Nilsen, EdD, OTR/L; Elizabeth Noser, MD; Heather R. Porter, PhD, CTRS, FDRT; Preeti Raghavan, MBBS; Dorian Rose, MS, PhD, PT; Elizabeth R. Skidmore, PhD, OTR/L; Marie-Pierre St-Onge, PhD, FAHA; Mary Ellen </a:t>
            </a:r>
            <a:r>
              <a:rPr kumimoji="0" lang="en-US" sz="1800" b="0" i="0" u="none" strike="noStrike" kern="1200" cap="none" spc="0" normalizeH="0" baseline="0" noProof="0" dirty="0" err="1">
                <a:ln>
                  <a:noFill/>
                </a:ln>
                <a:solidFill>
                  <a:srgbClr val="000000"/>
                </a:solidFill>
                <a:effectLst/>
                <a:uLnTx/>
                <a:uFillTx/>
                <a:latin typeface="Lub Dub Condensed" panose="020B0506030403020204" pitchFamily="34" charset="0"/>
              </a:rPr>
              <a:t>Stoykov</a:t>
            </a:r>
            <a:r>
              <a:rPr kumimoji="0" lang="en-US" sz="1800" b="0" i="0" u="none" strike="noStrike" kern="1200" cap="none" spc="0" normalizeH="0" baseline="0" noProof="0" dirty="0">
                <a:ln>
                  <a:noFill/>
                </a:ln>
                <a:solidFill>
                  <a:srgbClr val="000000"/>
                </a:solidFill>
                <a:effectLst/>
                <a:uLnTx/>
                <a:uFillTx/>
                <a:latin typeface="Lub Dub Condensed" panose="020B0506030403020204" pitchFamily="34" charset="0"/>
              </a:rPr>
              <a:t>, PhD, OTR/L; Amelia Tenberg Schettini, MSN; Alexandra L. Terrill, PhD; David L. </a:t>
            </a:r>
            <a:r>
              <a:rPr kumimoji="0" lang="en-US" sz="1800" b="0" i="0" u="none" strike="noStrike" kern="1200" cap="none" spc="0" normalizeH="0" baseline="0" noProof="0" dirty="0" err="1">
                <a:ln>
                  <a:noFill/>
                </a:ln>
                <a:solidFill>
                  <a:srgbClr val="000000"/>
                </a:solidFill>
                <a:effectLst/>
                <a:uLnTx/>
                <a:uFillTx/>
                <a:latin typeface="Lub Dub Condensed" panose="020B0506030403020204" pitchFamily="34" charset="0"/>
              </a:rPr>
              <a:t>Tirschwell</a:t>
            </a:r>
            <a:r>
              <a:rPr kumimoji="0" lang="en-US" sz="1800" b="0" i="0" u="none" strike="noStrike" kern="1200" cap="none" spc="0" normalizeH="0" baseline="0" noProof="0" dirty="0">
                <a:ln>
                  <a:noFill/>
                </a:ln>
                <a:solidFill>
                  <a:srgbClr val="000000"/>
                </a:solidFill>
                <a:effectLst/>
                <a:uLnTx/>
                <a:uFillTx/>
                <a:latin typeface="Lub Dub Condensed" panose="020B0506030403020204" pitchFamily="34" charset="0"/>
              </a:rPr>
              <a:t>, MD, MSc, FAHA; Paul Vilar, MSN, RN, SCRN; Alicen Whitaker-Hilbig, DPT, PhD; Richard </a:t>
            </a:r>
            <a:r>
              <a:rPr kumimoji="0" lang="en-US" sz="1800" b="0" i="0" u="none" strike="noStrike" kern="1200" cap="none" spc="0" normalizeH="0" baseline="0" noProof="0" dirty="0" err="1">
                <a:ln>
                  <a:noFill/>
                </a:ln>
                <a:solidFill>
                  <a:srgbClr val="000000"/>
                </a:solidFill>
                <a:effectLst/>
                <a:uLnTx/>
                <a:uFillTx/>
                <a:latin typeface="Lub Dub Condensed" panose="020B0506030403020204" pitchFamily="34" charset="0"/>
              </a:rPr>
              <a:t>Zorowitz</a:t>
            </a:r>
            <a:r>
              <a:rPr kumimoji="0" lang="en-US" sz="1800" b="0" i="0" u="none" strike="noStrike" kern="1200" cap="none" spc="0" normalizeH="0" baseline="0" noProof="0" dirty="0">
                <a:ln>
                  <a:noFill/>
                </a:ln>
                <a:solidFill>
                  <a:srgbClr val="000000"/>
                </a:solidFill>
                <a:effectLst/>
                <a:uLnTx/>
                <a:uFillTx/>
                <a:latin typeface="Lub Dub Condensed" panose="020B0506030403020204" pitchFamily="34" charset="0"/>
              </a:rPr>
              <a:t>, MD, FAHA</a:t>
            </a:r>
          </a:p>
          <a:p>
            <a:endParaRPr lang="en-US" cap="none" dirty="0">
              <a:solidFill>
                <a:schemeClr val="tx1"/>
              </a:solidFill>
              <a:latin typeface="Lub Dub Condensed" panose="020B0506030403020204" pitchFamily="34" charset="0"/>
            </a:endParaRPr>
          </a:p>
        </p:txBody>
      </p:sp>
      <p:sp>
        <p:nvSpPr>
          <p:cNvPr id="5" name="Text Placeholder 13">
            <a:extLst>
              <a:ext uri="{FF2B5EF4-FFF2-40B4-BE49-F238E27FC236}">
                <a16:creationId xmlns:a16="http://schemas.microsoft.com/office/drawing/2014/main" id="{00802F9B-999C-D5A0-DF3F-8DEA887E6358}"/>
              </a:ext>
            </a:extLst>
          </p:cNvPr>
          <p:cNvSpPr txBox="1">
            <a:spLocks/>
          </p:cNvSpPr>
          <p:nvPr/>
        </p:nvSpPr>
        <p:spPr>
          <a:xfrm>
            <a:off x="880889" y="5570483"/>
            <a:ext cx="10796104" cy="426743"/>
          </a:xfrm>
          <a:prstGeom prst="rect">
            <a:avLst/>
          </a:prstGeom>
        </p:spPr>
        <p:txBody>
          <a:bodyPr/>
          <a:lstStyle>
            <a:lvl1pPr marL="0" indent="0" algn="l" defTabSz="914400" rtl="0" eaLnBrk="1" latinLnBrk="0" hangingPunct="1">
              <a:lnSpc>
                <a:spcPct val="90000"/>
              </a:lnSpc>
              <a:spcBef>
                <a:spcPts val="2000"/>
              </a:spcBef>
              <a:buFont typeface="Arial" panose="020B0604020202020204" pitchFamily="34" charset="0"/>
              <a:buNone/>
              <a:defRPr sz="1800" kern="1200" cap="all" baseline="0">
                <a:solidFill>
                  <a:schemeClr val="accent1"/>
                </a:solidFill>
                <a:latin typeface="Lub Dub Medium" panose="020B0603030403020204" pitchFamily="34" charset="77"/>
                <a:ea typeface="+mn-ea"/>
                <a:cs typeface="+mn-cs"/>
              </a:defRPr>
            </a:lvl1pPr>
            <a:lvl2pPr marL="234950" indent="-228600" algn="l" defTabSz="914400" rtl="0" eaLnBrk="1" latinLnBrk="0" hangingPunct="1">
              <a:lnSpc>
                <a:spcPct val="90000"/>
              </a:lnSpc>
              <a:spcBef>
                <a:spcPts val="1000"/>
              </a:spcBef>
              <a:buFont typeface="Arial" panose="020B0604020202020204" pitchFamily="34" charset="0"/>
              <a:buChar char="•"/>
              <a:tabLst/>
              <a:defRPr sz="2000" kern="1200">
                <a:solidFill>
                  <a:schemeClr val="tx1"/>
                </a:solidFill>
                <a:latin typeface="Lub Dub Medium" panose="020B0603030403020204" pitchFamily="34" charset="77"/>
                <a:ea typeface="+mn-ea"/>
                <a:cs typeface="+mn-cs"/>
              </a:defRPr>
            </a:lvl2pPr>
            <a:lvl3pPr marL="511175" indent="-276225" algn="l" defTabSz="914400" rtl="0" eaLnBrk="1" latinLnBrk="0" hangingPunct="1">
              <a:lnSpc>
                <a:spcPct val="90000"/>
              </a:lnSpc>
              <a:spcBef>
                <a:spcPts val="500"/>
              </a:spcBef>
              <a:buFont typeface="Aptos" panose="020B0004020202020204" pitchFamily="34" charset="0"/>
              <a:buChar char="–"/>
              <a:tabLst/>
              <a:defRPr sz="1800" kern="1200">
                <a:solidFill>
                  <a:schemeClr val="tx1"/>
                </a:solidFill>
                <a:latin typeface="Lub Dub Medium" panose="020B0603030403020204" pitchFamily="34" charset="77"/>
                <a:ea typeface="+mn-ea"/>
                <a:cs typeface="+mn-cs"/>
              </a:defRPr>
            </a:lvl3pPr>
            <a:lvl4pPr marL="571500" indent="-165100"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Lub Dub Medium" panose="020B0603030403020204" pitchFamily="34" charset="77"/>
                <a:ea typeface="+mn-ea"/>
                <a:cs typeface="+mn-cs"/>
              </a:defRPr>
            </a:lvl4pPr>
            <a:lvl5pPr marL="688975" indent="-1174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Lub Dub Medium" panose="020B06030304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Lub Dub Condensed" panose="020B0506030403020204" pitchFamily="34" charset="0"/>
              </a:rPr>
              <a:t>See the Guideline for the Writing Group Members’ affiliations and disclosures</a:t>
            </a:r>
          </a:p>
        </p:txBody>
      </p:sp>
    </p:spTree>
    <p:extLst>
      <p:ext uri="{BB962C8B-B14F-4D97-AF65-F5344CB8AC3E}">
        <p14:creationId xmlns:p14="http://schemas.microsoft.com/office/powerpoint/2010/main" val="34753966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79F30-F866-37A0-E6CF-549DADAF1574}"/>
            </a:ext>
          </a:extLst>
        </p:cNvPr>
        <p:cNvGrpSpPr/>
        <p:nvPr/>
      </p:nvGrpSpPr>
      <p:grpSpPr>
        <a:xfrm>
          <a:off x="0" y="0"/>
          <a:ext cx="0" cy="0"/>
          <a:chOff x="0" y="0"/>
          <a:chExt cx="0" cy="0"/>
        </a:xfrm>
      </p:grpSpPr>
      <p:sp>
        <p:nvSpPr>
          <p:cNvPr id="18" name="Title 17">
            <a:extLst>
              <a:ext uri="{FF2B5EF4-FFF2-40B4-BE49-F238E27FC236}">
                <a16:creationId xmlns:a16="http://schemas.microsoft.com/office/drawing/2014/main" id="{D6A2B47B-CD21-34B9-0CFE-BCEB6A820E16}"/>
              </a:ext>
            </a:extLst>
          </p:cNvPr>
          <p:cNvSpPr>
            <a:spLocks noGrp="1"/>
          </p:cNvSpPr>
          <p:nvPr>
            <p:ph type="title"/>
          </p:nvPr>
        </p:nvSpPr>
        <p:spPr/>
        <p:txBody>
          <a:bodyPr/>
          <a:lstStyle/>
          <a:p>
            <a:r>
              <a:rPr lang="en-US" dirty="0"/>
              <a:t>Recommendations 3.3: </a:t>
            </a:r>
            <a:br>
              <a:rPr lang="en-US" dirty="0"/>
            </a:br>
            <a:r>
              <a:rPr lang="en-US" b="1" dirty="0">
                <a:solidFill>
                  <a:schemeClr val="tx1"/>
                </a:solidFill>
                <a:latin typeface="Lub Dub Condensed" panose="020B0506030403020204" pitchFamily="34" charset="0"/>
              </a:rPr>
              <a:t>Treatment of Bowel Dysfunction</a:t>
            </a:r>
          </a:p>
        </p:txBody>
      </p:sp>
      <p:graphicFrame>
        <p:nvGraphicFramePr>
          <p:cNvPr id="5" name="Table 4">
            <a:extLst>
              <a:ext uri="{FF2B5EF4-FFF2-40B4-BE49-F238E27FC236}">
                <a16:creationId xmlns:a16="http://schemas.microsoft.com/office/drawing/2014/main" id="{22245526-2F54-598C-423B-8554243B7C5C}"/>
              </a:ext>
            </a:extLst>
          </p:cNvPr>
          <p:cNvGraphicFramePr>
            <a:graphicFrameLocks noGrp="1"/>
          </p:cNvGraphicFramePr>
          <p:nvPr>
            <p:extLst>
              <p:ext uri="{D42A27DB-BD31-4B8C-83A1-F6EECF244321}">
                <p14:modId xmlns:p14="http://schemas.microsoft.com/office/powerpoint/2010/main" val="3609682240"/>
              </p:ext>
            </p:extLst>
          </p:nvPr>
        </p:nvGraphicFramePr>
        <p:xfrm>
          <a:off x="1229711" y="1378196"/>
          <a:ext cx="9732579" cy="1036163"/>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7966841">
                  <a:extLst>
                    <a:ext uri="{9D8B030D-6E8A-4147-A177-3AD203B41FA5}">
                      <a16:colId xmlns:a16="http://schemas.microsoft.com/office/drawing/2014/main" val="1835649645"/>
                    </a:ext>
                  </a:extLst>
                </a:gridCol>
              </a:tblGrid>
              <a:tr h="0">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626524">
                <a:tc>
                  <a:txBody>
                    <a:bodyPr/>
                    <a:lstStyle/>
                    <a:p>
                      <a:pPr marL="0" marR="0" algn="ctr">
                        <a:lnSpc>
                          <a:spcPct val="115000"/>
                        </a:lnSpc>
                        <a:spcBef>
                          <a:spcPts val="400"/>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2b</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a:lnSpc>
                          <a:spcPct val="115000"/>
                        </a:lnSpc>
                        <a:spcBef>
                          <a:spcPts val="400"/>
                        </a:spcBef>
                        <a:spcAft>
                          <a:spcPts val="1200"/>
                        </a:spcAft>
                        <a:buNone/>
                      </a:pPr>
                      <a:r>
                        <a:rPr lang="en-US" sz="1800" b="1" kern="1200" spc="-50"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endPar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15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stroke, assessment of pre-morbid bowel functioning might be reasonable to establish a bowel management care plan.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957721"/>
                  </a:ext>
                </a:extLst>
              </a:tr>
            </a:tbl>
          </a:graphicData>
        </a:graphic>
      </p:graphicFrame>
      <p:pic>
        <p:nvPicPr>
          <p:cNvPr id="36" name="Picture 35">
            <a:extLst>
              <a:ext uri="{FF2B5EF4-FFF2-40B4-BE49-F238E27FC236}">
                <a16:creationId xmlns:a16="http://schemas.microsoft.com/office/drawing/2014/main" id="{866F949F-26F6-7A46-0A9F-F2EB3D0860B4}"/>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3294994" y="2808303"/>
            <a:ext cx="5602012" cy="3089224"/>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3086283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96C23-D74E-C13B-94E8-EBE891D95BB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9C22FF3-9A81-8C57-2636-B6D86AE8EA14}"/>
              </a:ext>
            </a:extLst>
          </p:cNvPr>
          <p:cNvSpPr>
            <a:spLocks noGrp="1"/>
          </p:cNvSpPr>
          <p:nvPr>
            <p:ph type="title"/>
          </p:nvPr>
        </p:nvSpPr>
        <p:spPr/>
        <p:txBody>
          <a:bodyPr/>
          <a:lstStyle/>
          <a:p>
            <a:r>
              <a:rPr lang="en-US" dirty="0"/>
              <a:t>Recommendations 3.4: </a:t>
            </a:r>
            <a:br>
              <a:rPr lang="en-US" dirty="0"/>
            </a:br>
            <a:r>
              <a:rPr lang="en-US" b="1" dirty="0">
                <a:solidFill>
                  <a:schemeClr val="tx1"/>
                </a:solidFill>
                <a:latin typeface="Lub Dub Condensed" panose="020B0506030403020204" pitchFamily="34" charset="0"/>
              </a:rPr>
              <a:t>Prevention and Treatment of Hemiplegic Shoulder Pain</a:t>
            </a:r>
          </a:p>
        </p:txBody>
      </p:sp>
      <p:graphicFrame>
        <p:nvGraphicFramePr>
          <p:cNvPr id="5" name="Table 4">
            <a:extLst>
              <a:ext uri="{FF2B5EF4-FFF2-40B4-BE49-F238E27FC236}">
                <a16:creationId xmlns:a16="http://schemas.microsoft.com/office/drawing/2014/main" id="{E3E1F7AE-7F2D-407E-FDB9-C325ABE7BEE0}"/>
              </a:ext>
            </a:extLst>
          </p:cNvPr>
          <p:cNvGraphicFramePr>
            <a:graphicFrameLocks noGrp="1"/>
          </p:cNvGraphicFramePr>
          <p:nvPr>
            <p:extLst>
              <p:ext uri="{D42A27DB-BD31-4B8C-83A1-F6EECF244321}">
                <p14:modId xmlns:p14="http://schemas.microsoft.com/office/powerpoint/2010/main" val="1587941238"/>
              </p:ext>
            </p:extLst>
          </p:nvPr>
        </p:nvGraphicFramePr>
        <p:xfrm>
          <a:off x="835573" y="1246331"/>
          <a:ext cx="10536620" cy="4907677"/>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1281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63537">
                <a:tc>
                  <a:txBody>
                    <a:bodyPr/>
                    <a:lstStyle/>
                    <a:p>
                      <a:pPr marL="0" marR="0" algn="ctr">
                        <a:lnSpc>
                          <a:spcPct val="115000"/>
                        </a:lnSpc>
                        <a:spcBef>
                          <a:spcPts val="400"/>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1</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a:lnSpc>
                          <a:spcPct val="115000"/>
                        </a:lnSpc>
                        <a:spcBef>
                          <a:spcPts val="400"/>
                        </a:spcBef>
                        <a:spcAft>
                          <a:spcPts val="1200"/>
                        </a:spcAft>
                        <a:buNone/>
                      </a:pPr>
                      <a:r>
                        <a:rPr lang="en-US" sz="1800" b="1" kern="1200" spc="-50"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endPar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mj-lt"/>
                        <a:buNone/>
                        <a:tabLst/>
                        <a:defRPr/>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a:t>
                      </a:r>
                      <a:r>
                        <a:rPr lang="en-US" sz="1300" b="0" dirty="0">
                          <a:effectLst/>
                          <a:latin typeface="Lub Dub Medium" panose="020B0603030403020204" pitchFamily="34" charset="0"/>
                          <a:ea typeface="Times" panose="02020603050405020304" pitchFamily="18" charset="0"/>
                          <a:cs typeface="Arial" panose="020B0604020202020204" pitchFamily="34" charset="0"/>
                        </a:rPr>
                        <a:t>n persons with stroke, providing patient and caregiver education (</a:t>
                      </a:r>
                      <a:r>
                        <a:rPr lang="en-US" sz="1300" b="0" dirty="0" err="1">
                          <a:effectLst/>
                          <a:latin typeface="Lub Dub Medium" panose="020B0603030403020204" pitchFamily="34" charset="0"/>
                          <a:ea typeface="Times" panose="02020603050405020304" pitchFamily="18" charset="0"/>
                          <a:cs typeface="Arial" panose="020B0604020202020204" pitchFamily="34" charset="0"/>
                        </a:rPr>
                        <a:t>ie</a:t>
                      </a:r>
                      <a:r>
                        <a:rPr lang="en-US" sz="1300" b="0" dirty="0">
                          <a:effectLst/>
                          <a:latin typeface="Lub Dub Medium" panose="020B0603030403020204" pitchFamily="34" charset="0"/>
                          <a:ea typeface="Times" panose="02020603050405020304" pitchFamily="18" charset="0"/>
                          <a:cs typeface="Arial" panose="020B0604020202020204" pitchFamily="34" charset="0"/>
                        </a:rPr>
                        <a:t>, range of motion [ROM], positioning) for hemiplegic shoulder care, particularly before discharge or transitions in care, is recommended to increase confidence with shoulder care and to prevent shoulder injury.</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957721"/>
                  </a:ext>
                </a:extLst>
              </a:tr>
              <a:tr h="582398">
                <a:tc>
                  <a:txBody>
                    <a:bodyPr/>
                    <a:lstStyle/>
                    <a:p>
                      <a:pPr marL="0" marR="0" algn="ctr">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2a</a:t>
                      </a:r>
                      <a:endPar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B-R</a:t>
                      </a:r>
                      <a:endParaRPr lang="en-US" sz="1800" b="1" dirty="0">
                        <a:effectLst/>
                        <a:latin typeface="Lub Dub Bold" panose="020B0803030403020204" pitchFamily="34" charset="0"/>
                        <a:ea typeface="Times New Roman"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shoulder subluxation after stroke, it is reasonable to consider using positioning devices and slings to provide support to the shoulder to prevent worsening of subluxation.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0957289"/>
                  </a:ext>
                </a:extLst>
              </a:tr>
              <a:tr h="582398">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spastic shoulder muscles after stroke, botulinum toxin (BT) injection can be useful to decrease hemiplegic shoulder pain (HSP).</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960649"/>
                  </a:ext>
                </a:extLst>
              </a:tr>
              <a:tr h="431406">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HSP after stroke who have clinical signs and symptoms of neuropathic pain manifested as sensory changes in the shoulder region, allodynia, or hyperpathia, a trial of neuromodulating treatments, such as peripheral nerve stimulation (PNS), is reasonable to reduce pain.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1265667"/>
                  </a:ext>
                </a:extLst>
              </a:tr>
              <a:tr h="431406">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HSP after stroke, corticosteroid injections, suprascapular nerve block (SSNB), high-intensity laser therapy (HILT), extracorporeal shock wave therapy (ESWT), neuromuscular electrical stimulation (NMES), Kinesio taping, and acupuncture can be useful as adjuncts to standard rehabilitation, to reduce shoulder pain and improve upper extremity ROM.</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bg1"/>
                          </a:solidFill>
                          <a:effectLst/>
                          <a:latin typeface="Lub Dub Bold" panose="020B0803030403020204" pitchFamily="34" charset="0"/>
                          <a:ea typeface="Times" panose="02020603050405020304" pitchFamily="18" charset="0"/>
                          <a:cs typeface="Arial" panose="020B0604020202020204" pitchFamily="34" charset="0"/>
                        </a:rPr>
                        <a:t>3: Harm</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F1C08"/>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C-EO</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who have glenohumeral joint subluxation, shoulder weakness, or shoulder pain, the use of overhead pulley exercises is not recommended to increase ROM or reduce shoulder pain.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bl>
          </a:graphicData>
        </a:graphic>
      </p:graphicFrame>
      <p:grpSp>
        <p:nvGrpSpPr>
          <p:cNvPr id="23" name="Group 22">
            <a:extLst>
              <a:ext uri="{FF2B5EF4-FFF2-40B4-BE49-F238E27FC236}">
                <a16:creationId xmlns:a16="http://schemas.microsoft.com/office/drawing/2014/main" id="{E1CAD62D-CC62-6B74-9146-D9BA15AB8C44}"/>
              </a:ext>
              <a:ext uri="{C183D7F6-B498-43B3-948B-1728B52AA6E4}">
                <adec:decorative xmlns:adec="http://schemas.microsoft.com/office/drawing/2017/decorative" val="1"/>
              </a:ext>
            </a:extLst>
          </p:cNvPr>
          <p:cNvGrpSpPr/>
          <p:nvPr/>
        </p:nvGrpSpPr>
        <p:grpSpPr>
          <a:xfrm>
            <a:off x="10614581" y="5985374"/>
            <a:ext cx="1432875" cy="746934"/>
            <a:chOff x="10614581" y="5985374"/>
            <a:chExt cx="1432875" cy="746934"/>
          </a:xfrm>
        </p:grpSpPr>
        <p:sp>
          <p:nvSpPr>
            <p:cNvPr id="18" name="Rectangle 17">
              <a:extLst>
                <a:ext uri="{FF2B5EF4-FFF2-40B4-BE49-F238E27FC236}">
                  <a16:creationId xmlns:a16="http://schemas.microsoft.com/office/drawing/2014/main" id="{D89F1452-A3C4-C9D1-1A0C-FCD59AAC6916}"/>
                </a:ext>
              </a:extLst>
            </p:cNvPr>
            <p:cNvSpPr/>
            <p:nvPr/>
          </p:nvSpPr>
          <p:spPr>
            <a:xfrm>
              <a:off x="10614581" y="6014301"/>
              <a:ext cx="593889" cy="6787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B8DAEB2-2325-260D-9DCA-5ECEB05C7391}"/>
                </a:ext>
              </a:extLst>
            </p:cNvPr>
            <p:cNvSpPr/>
            <p:nvPr/>
          </p:nvSpPr>
          <p:spPr>
            <a:xfrm>
              <a:off x="10729274" y="6202837"/>
              <a:ext cx="1318182" cy="5294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heart with a cigarette in it&#10;&#10;AI-generated content may be incorrect.">
              <a:extLst>
                <a:ext uri="{FF2B5EF4-FFF2-40B4-BE49-F238E27FC236}">
                  <a16:creationId xmlns:a16="http://schemas.microsoft.com/office/drawing/2014/main" id="{22A1DE70-981F-5C2B-62C9-C9686370786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678509" y="5985374"/>
              <a:ext cx="1335153" cy="688025"/>
            </a:xfrm>
            <a:prstGeom prst="rect">
              <a:avLst/>
            </a:prstGeom>
          </p:spPr>
        </p:pic>
      </p:grpSp>
    </p:spTree>
    <p:extLst>
      <p:ext uri="{BB962C8B-B14F-4D97-AF65-F5344CB8AC3E}">
        <p14:creationId xmlns:p14="http://schemas.microsoft.com/office/powerpoint/2010/main" val="1273953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2C28A-60ED-A560-6966-DE8C77844B1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9623ADD-BF1F-BFCA-4B89-D3275E9A024D}"/>
              </a:ext>
            </a:extLst>
          </p:cNvPr>
          <p:cNvSpPr>
            <a:spLocks noGrp="1"/>
          </p:cNvSpPr>
          <p:nvPr>
            <p:ph type="title"/>
          </p:nvPr>
        </p:nvSpPr>
        <p:spPr/>
        <p:txBody>
          <a:bodyPr/>
          <a:lstStyle/>
          <a:p>
            <a:r>
              <a:rPr lang="en-US" dirty="0"/>
              <a:t>Recommendations 3.5: </a:t>
            </a:r>
            <a:br>
              <a:rPr lang="en-US" dirty="0"/>
            </a:br>
            <a:r>
              <a:rPr lang="en-US" b="1" dirty="0">
                <a:solidFill>
                  <a:schemeClr val="tx1"/>
                </a:solidFill>
                <a:latin typeface="Lub Dub Condensed" panose="020B0506030403020204" pitchFamily="34" charset="0"/>
              </a:rPr>
              <a:t>Central Poststroke Pain</a:t>
            </a:r>
          </a:p>
        </p:txBody>
      </p:sp>
      <p:graphicFrame>
        <p:nvGraphicFramePr>
          <p:cNvPr id="5" name="Table 4">
            <a:extLst>
              <a:ext uri="{FF2B5EF4-FFF2-40B4-BE49-F238E27FC236}">
                <a16:creationId xmlns:a16="http://schemas.microsoft.com/office/drawing/2014/main" id="{985870C3-D13A-7D1E-AD3E-FEBDB936FB6C}"/>
              </a:ext>
            </a:extLst>
          </p:cNvPr>
          <p:cNvGraphicFramePr>
            <a:graphicFrameLocks noGrp="1"/>
          </p:cNvGraphicFramePr>
          <p:nvPr>
            <p:extLst>
              <p:ext uri="{D42A27DB-BD31-4B8C-83A1-F6EECF244321}">
                <p14:modId xmlns:p14="http://schemas.microsoft.com/office/powerpoint/2010/main" val="1467019060"/>
              </p:ext>
            </p:extLst>
          </p:nvPr>
        </p:nvGraphicFramePr>
        <p:xfrm>
          <a:off x="835573" y="1350025"/>
          <a:ext cx="10536620" cy="4486201"/>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0">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679427">
                <a:tc>
                  <a:txBody>
                    <a:bodyPr/>
                    <a:lstStyle/>
                    <a:p>
                      <a:pPr marL="0" marR="0" algn="ctr">
                        <a:lnSpc>
                          <a:spcPct val="115000"/>
                        </a:lnSpc>
                        <a:spcBef>
                          <a:spcPts val="400"/>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1</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C-EO</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mj-lt"/>
                        <a:buNone/>
                        <a:tabLst/>
                        <a:defRPr/>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pain poststroke, a diagnosis of central poststroke pain (CPSP) should be based on proposed diagnostic criteria to improve validity and consistency and to help plan treatment.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957721"/>
                  </a:ext>
                </a:extLst>
              </a:tr>
              <a:tr h="679427">
                <a:tc>
                  <a:txBody>
                    <a:bodyPr/>
                    <a:lstStyle/>
                    <a:p>
                      <a:pPr marL="0" marR="0" algn="ctr">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1</a:t>
                      </a:r>
                      <a:endPar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C-EO</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CPSP, a choice of pharmacological treatments individualized to the person’s needs, response, and any adverse effects is recommended to try to reduce pain.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0957289"/>
                  </a:ext>
                </a:extLst>
              </a:tr>
              <a:tr h="679427">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C-LD</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CPSP, established measures (</a:t>
                      </a:r>
                      <a:r>
                        <a:rPr lang="en-US" sz="1300" b="0" dirty="0" err="1">
                          <a:effectLst/>
                          <a:latin typeface="Lub Dub Medium" panose="020B0603030403020204" pitchFamily="34" charset="0"/>
                          <a:ea typeface="Times" panose="02020603050405020304" pitchFamily="18" charset="0"/>
                          <a:cs typeface="Arial" panose="020B0604020202020204" pitchFamily="34" charset="0"/>
                        </a:rPr>
                        <a:t>eg</a:t>
                      </a:r>
                      <a:r>
                        <a:rPr lang="en-US" sz="1300" b="0" dirty="0">
                          <a:effectLst/>
                          <a:latin typeface="Lub Dub Medium" panose="020B0603030403020204" pitchFamily="34" charset="0"/>
                          <a:ea typeface="Times" panose="02020603050405020304" pitchFamily="18" charset="0"/>
                          <a:cs typeface="Arial" panose="020B0604020202020204" pitchFamily="34" charset="0"/>
                        </a:rPr>
                        <a:t>, the Numerical Rating Scale, the Visual Analog Scale, or the Faces Pain Scale) are reasonable to monitor pain and response to treatment.</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960649"/>
                  </a:ext>
                </a:extLst>
              </a:tr>
              <a:tr h="679427">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CPSP, duloxetine, lamotrigine, or amitriptyline are reasonable first-line treatments to reduce pain.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1265667"/>
                  </a:ext>
                </a:extLst>
              </a:tr>
              <a:tr h="679427">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C-EO</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CPSP, multidisciplinary pain management, in conjunction with pharmacotherapy, is reasonable to improve pain and psychosocial outcomes.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679427">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CPSP, pregabalin or gabapentin may be considered as second-line treatments to reduce pain.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bl>
          </a:graphicData>
        </a:graphic>
      </p:graphicFrame>
    </p:spTree>
    <p:extLst>
      <p:ext uri="{BB962C8B-B14F-4D97-AF65-F5344CB8AC3E}">
        <p14:creationId xmlns:p14="http://schemas.microsoft.com/office/powerpoint/2010/main" val="4085231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5054E-0E20-86F6-3866-F3D54FA2C4A6}"/>
            </a:ext>
          </a:extLst>
        </p:cNvPr>
        <p:cNvGrpSpPr/>
        <p:nvPr/>
      </p:nvGrpSpPr>
      <p:grpSpPr>
        <a:xfrm>
          <a:off x="0" y="0"/>
          <a:ext cx="0" cy="0"/>
          <a:chOff x="0" y="0"/>
          <a:chExt cx="0" cy="0"/>
        </a:xfrm>
      </p:grpSpPr>
      <p:sp>
        <p:nvSpPr>
          <p:cNvPr id="18" name="Title 17">
            <a:extLst>
              <a:ext uri="{FF2B5EF4-FFF2-40B4-BE49-F238E27FC236}">
                <a16:creationId xmlns:a16="http://schemas.microsoft.com/office/drawing/2014/main" id="{49578CBA-780B-39F8-B2CD-E0CCC22FFDF5}"/>
              </a:ext>
            </a:extLst>
          </p:cNvPr>
          <p:cNvSpPr>
            <a:spLocks noGrp="1"/>
          </p:cNvSpPr>
          <p:nvPr>
            <p:ph type="title"/>
          </p:nvPr>
        </p:nvSpPr>
        <p:spPr/>
        <p:txBody>
          <a:bodyPr/>
          <a:lstStyle/>
          <a:p>
            <a:r>
              <a:rPr lang="en-US" dirty="0"/>
              <a:t>Recommendations 3.6 (Part 1): </a:t>
            </a:r>
            <a:br>
              <a:rPr lang="en-US" dirty="0"/>
            </a:br>
            <a:r>
              <a:rPr lang="en-US" b="1" dirty="0">
                <a:solidFill>
                  <a:schemeClr val="tx1"/>
                </a:solidFill>
                <a:latin typeface="Lub Dub Condensed" panose="020B0506030403020204" pitchFamily="34" charset="0"/>
              </a:rPr>
              <a:t>Prevention of Falls</a:t>
            </a:r>
          </a:p>
        </p:txBody>
      </p:sp>
      <p:graphicFrame>
        <p:nvGraphicFramePr>
          <p:cNvPr id="5" name="Table 4">
            <a:extLst>
              <a:ext uri="{FF2B5EF4-FFF2-40B4-BE49-F238E27FC236}">
                <a16:creationId xmlns:a16="http://schemas.microsoft.com/office/drawing/2014/main" id="{3E0CA6BD-D8EE-68ED-CE5C-F55FFBADF187}"/>
              </a:ext>
            </a:extLst>
          </p:cNvPr>
          <p:cNvGraphicFramePr>
            <a:graphicFrameLocks noGrp="1"/>
          </p:cNvGraphicFramePr>
          <p:nvPr>
            <p:extLst>
              <p:ext uri="{D42A27DB-BD31-4B8C-83A1-F6EECF244321}">
                <p14:modId xmlns:p14="http://schemas.microsoft.com/office/powerpoint/2010/main" val="2345813923"/>
              </p:ext>
            </p:extLst>
          </p:nvPr>
        </p:nvGraphicFramePr>
        <p:xfrm>
          <a:off x="830317" y="1288636"/>
          <a:ext cx="10531366" cy="1979741"/>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65628">
                  <a:extLst>
                    <a:ext uri="{9D8B030D-6E8A-4147-A177-3AD203B41FA5}">
                      <a16:colId xmlns:a16="http://schemas.microsoft.com/office/drawing/2014/main" val="1835649645"/>
                    </a:ext>
                  </a:extLst>
                </a:gridCol>
              </a:tblGrid>
              <a:tr h="0">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337915">
                <a:tc>
                  <a:txBody>
                    <a:bodyPr/>
                    <a:lstStyle/>
                    <a:p>
                      <a:pPr marL="0" marR="0" algn="ctr">
                        <a:lnSpc>
                          <a:spcPct val="115000"/>
                        </a:lnSpc>
                        <a:spcBef>
                          <a:spcPts val="400"/>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1</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a:lnSpc>
                          <a:spcPct val="115000"/>
                        </a:lnSpc>
                        <a:spcBef>
                          <a:spcPts val="400"/>
                        </a:spcBef>
                        <a:spcAft>
                          <a:spcPts val="1200"/>
                        </a:spcAft>
                        <a:buNone/>
                      </a:pPr>
                      <a:r>
                        <a:rPr lang="en-US" sz="1800" b="1" kern="1200" spc="-50"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endPar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15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For persons with stroke, a formal fall prevention program is recommended to decrease fall risk.</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957721"/>
                  </a:ext>
                </a:extLst>
              </a:tr>
              <a:tr h="212297">
                <a:tc>
                  <a:txBody>
                    <a:bodyPr/>
                    <a:lstStyle/>
                    <a:p>
                      <a:pPr marL="0" marR="0" algn="ctr">
                        <a:lnSpc>
                          <a:spcPct val="115000"/>
                        </a:lnSpc>
                        <a:spcBef>
                          <a:spcPts val="355"/>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2a</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B-R</a:t>
                      </a:r>
                      <a:endParaRPr lang="en-US" sz="1800" b="1" dirty="0">
                        <a:effectLst/>
                        <a:latin typeface="Lub Dub Bold" panose="020B0803030403020204" pitchFamily="34" charset="0"/>
                        <a:ea typeface="Times New Roman"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15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For persons with stroke, balance exercises can be beneficial to decrease falls.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0957289"/>
                  </a:ext>
                </a:extLst>
              </a:tr>
              <a:tr h="270641">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15000"/>
                        </a:lnSpc>
                        <a:buFont typeface="+mj-lt"/>
                        <a:buNone/>
                      </a:pPr>
                      <a:r>
                        <a:rPr lang="en-US" sz="1300" b="0" kern="1200" dirty="0">
                          <a:solidFill>
                            <a:schemeClr val="tx1"/>
                          </a:solidFill>
                          <a:effectLst/>
                          <a:latin typeface="Lub Dub Medium" panose="020B0603030403020204" pitchFamily="34" charset="0"/>
                          <a:cs typeface="Arial" panose="020B0604020202020204" pitchFamily="34" charset="0"/>
                        </a:rPr>
                        <a:t>For persons with stroke, it is reasonable to perform an annual fall risk evaluation with a valid measurement instrument appropriate to the setting to assess if intervention is indicated.</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7621754"/>
                  </a:ext>
                </a:extLst>
              </a:tr>
            </a:tbl>
          </a:graphicData>
        </a:graphic>
      </p:graphicFrame>
      <p:pic>
        <p:nvPicPr>
          <p:cNvPr id="36" name="Picture 35">
            <a:extLst>
              <a:ext uri="{FF2B5EF4-FFF2-40B4-BE49-F238E27FC236}">
                <a16:creationId xmlns:a16="http://schemas.microsoft.com/office/drawing/2014/main" id="{79F2DABA-73BA-66DF-0AAA-9AF679BDE69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701244" y="3525626"/>
            <a:ext cx="4047914" cy="2561088"/>
          </a:xfrm>
          <a:prstGeom prst="rect">
            <a:avLst/>
          </a:prstGeom>
          <a:effectLst>
            <a:outerShdw blurRad="63500" algn="ctr" rotWithShape="0">
              <a:prstClr val="black">
                <a:alpha val="40000"/>
              </a:prstClr>
            </a:outerShdw>
          </a:effectLst>
        </p:spPr>
      </p:pic>
      <p:pic>
        <p:nvPicPr>
          <p:cNvPr id="45" name="Picture 44">
            <a:extLst>
              <a:ext uri="{FF2B5EF4-FFF2-40B4-BE49-F238E27FC236}">
                <a16:creationId xmlns:a16="http://schemas.microsoft.com/office/drawing/2014/main" id="{9A15A635-E1E7-AFEE-988F-4025ACFBBFFD}"/>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162885" y="3525626"/>
            <a:ext cx="4047914" cy="2556916"/>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39428617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20A83-D1B7-70BC-82ED-D45D1EC01DD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6A56E5A-7660-6D03-0AC3-7DB16A91D779}"/>
              </a:ext>
            </a:extLst>
          </p:cNvPr>
          <p:cNvSpPr>
            <a:spLocks noGrp="1"/>
          </p:cNvSpPr>
          <p:nvPr>
            <p:ph type="title"/>
          </p:nvPr>
        </p:nvSpPr>
        <p:spPr/>
        <p:txBody>
          <a:bodyPr/>
          <a:lstStyle/>
          <a:p>
            <a:r>
              <a:rPr lang="en-US" dirty="0"/>
              <a:t>Recommendations 3.6 (Part 2): </a:t>
            </a:r>
            <a:br>
              <a:rPr lang="en-US" dirty="0"/>
            </a:br>
            <a:r>
              <a:rPr lang="en-US" b="1" dirty="0">
                <a:solidFill>
                  <a:schemeClr val="tx1"/>
                </a:solidFill>
                <a:latin typeface="Lub Dub Condensed" panose="020B0506030403020204" pitchFamily="34" charset="0"/>
              </a:rPr>
              <a:t>Prevention of Falls</a:t>
            </a:r>
            <a:endParaRPr lang="en-US" dirty="0"/>
          </a:p>
        </p:txBody>
      </p:sp>
      <p:graphicFrame>
        <p:nvGraphicFramePr>
          <p:cNvPr id="5" name="Table 4">
            <a:extLst>
              <a:ext uri="{FF2B5EF4-FFF2-40B4-BE49-F238E27FC236}">
                <a16:creationId xmlns:a16="http://schemas.microsoft.com/office/drawing/2014/main" id="{7BBA93CD-739E-E458-42B5-2EBAF8CC1103}"/>
              </a:ext>
            </a:extLst>
          </p:cNvPr>
          <p:cNvGraphicFramePr>
            <a:graphicFrameLocks noGrp="1"/>
          </p:cNvGraphicFramePr>
          <p:nvPr>
            <p:extLst>
              <p:ext uri="{D42A27DB-BD31-4B8C-83A1-F6EECF244321}">
                <p14:modId xmlns:p14="http://schemas.microsoft.com/office/powerpoint/2010/main" val="308002991"/>
              </p:ext>
            </p:extLst>
          </p:nvPr>
        </p:nvGraphicFramePr>
        <p:xfrm>
          <a:off x="830317" y="1288636"/>
          <a:ext cx="10531366" cy="2601025"/>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65628">
                  <a:extLst>
                    <a:ext uri="{9D8B030D-6E8A-4147-A177-3AD203B41FA5}">
                      <a16:colId xmlns:a16="http://schemas.microsoft.com/office/drawing/2014/main" val="1835649645"/>
                    </a:ext>
                  </a:extLst>
                </a:gridCol>
              </a:tblGrid>
              <a:tr h="352306">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534330">
                <a:tc>
                  <a:txBody>
                    <a:bodyPr/>
                    <a:lstStyle/>
                    <a:p>
                      <a:pPr marL="0" marR="0" algn="ctr">
                        <a:lnSpc>
                          <a:spcPct val="115000"/>
                        </a:lnSpc>
                        <a:spcBef>
                          <a:spcPts val="400"/>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1</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a:lnSpc>
                          <a:spcPct val="115000"/>
                        </a:lnSpc>
                        <a:spcBef>
                          <a:spcPts val="400"/>
                        </a:spcBef>
                        <a:spcAft>
                          <a:spcPts val="1200"/>
                        </a:spcAft>
                        <a:buNone/>
                      </a:pPr>
                      <a:r>
                        <a:rPr lang="en-US" sz="1800" b="1" kern="1200" spc="-50"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C-EO</a:t>
                      </a:r>
                      <a:endPar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lnSpc>
                          <a:spcPct val="115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For persons with stroke, it is recommended that they and their caregivers receive information targeted at home and environmental modifications designed to decrease falls.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957721"/>
                  </a:ext>
                </a:extLst>
              </a:tr>
              <a:tr h="408011">
                <a:tc>
                  <a:txBody>
                    <a:bodyPr/>
                    <a:lstStyle/>
                    <a:p>
                      <a:pPr marL="0" marR="0" algn="ctr">
                        <a:lnSpc>
                          <a:spcPct val="115000"/>
                        </a:lnSpc>
                        <a:spcBef>
                          <a:spcPts val="355"/>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2a</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B-R</a:t>
                      </a:r>
                      <a:endParaRPr lang="en-US" sz="1800" b="1" dirty="0">
                        <a:effectLst/>
                        <a:latin typeface="Lub Dub Bold" panose="020B0803030403020204" pitchFamily="34" charset="0"/>
                        <a:ea typeface="Times New Roman"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15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For persons with stroke, it is reasonable to provide tai chi training to decrease fall risk.</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0957289"/>
                  </a:ext>
                </a:extLst>
              </a:tr>
              <a:tr h="534330">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15000"/>
                        </a:lnSpc>
                        <a:buFont typeface="+mj-lt"/>
                        <a:buNone/>
                      </a:pPr>
                      <a:r>
                        <a:rPr lang="en-US" sz="1300" b="0" kern="1200" dirty="0">
                          <a:solidFill>
                            <a:schemeClr val="tx1"/>
                          </a:solidFill>
                          <a:effectLst/>
                          <a:latin typeface="Lub Dub Medium" panose="020B0603030403020204" pitchFamily="34" charset="0"/>
                          <a:cs typeface="Arial" panose="020B0604020202020204" pitchFamily="34" charset="0"/>
                        </a:rPr>
                        <a:t>For persons with stroke, it is reasonable to provide dual-task training (motor task + cognitive task) to decrease falls.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7621754"/>
                  </a:ext>
                </a:extLst>
              </a:tr>
              <a:tr h="408011">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15000"/>
                        </a:lnSpc>
                        <a:buFont typeface="+mj-lt"/>
                        <a:buNone/>
                      </a:pPr>
                      <a:r>
                        <a:rPr lang="en-US" sz="1300" b="0" kern="1200" dirty="0">
                          <a:solidFill>
                            <a:schemeClr val="tx1"/>
                          </a:solidFill>
                          <a:effectLst/>
                          <a:latin typeface="Lub Dub Medium" panose="020B0603030403020204" pitchFamily="34" charset="0"/>
                          <a:cs typeface="Arial" panose="020B0604020202020204" pitchFamily="34" charset="0"/>
                        </a:rPr>
                        <a:t>For persons with stroke, it may be reasonable to use exergaming as an intervention to decrease fall risk.</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9693478"/>
                  </a:ext>
                </a:extLst>
              </a:tr>
            </a:tbl>
          </a:graphicData>
        </a:graphic>
      </p:graphicFrame>
      <p:pic>
        <p:nvPicPr>
          <p:cNvPr id="36" name="Picture 35">
            <a:extLst>
              <a:ext uri="{FF2B5EF4-FFF2-40B4-BE49-F238E27FC236}">
                <a16:creationId xmlns:a16="http://schemas.microsoft.com/office/drawing/2014/main" id="{21F4AD73-32C7-BE26-8F06-92AD662C2A01}"/>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701244" y="4091233"/>
            <a:ext cx="4047914" cy="1995480"/>
          </a:xfrm>
          <a:prstGeom prst="rect">
            <a:avLst/>
          </a:prstGeom>
          <a:effectLst>
            <a:outerShdw blurRad="63500" algn="ctr" rotWithShape="0">
              <a:prstClr val="black">
                <a:alpha val="40000"/>
              </a:prstClr>
            </a:outerShdw>
          </a:effectLst>
        </p:spPr>
      </p:pic>
      <p:pic>
        <p:nvPicPr>
          <p:cNvPr id="45" name="Picture 44">
            <a:extLst>
              <a:ext uri="{FF2B5EF4-FFF2-40B4-BE49-F238E27FC236}">
                <a16:creationId xmlns:a16="http://schemas.microsoft.com/office/drawing/2014/main" id="{DF849012-A15D-283C-D2DE-F00AD536C02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162885" y="4100660"/>
            <a:ext cx="4047914" cy="1991308"/>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1767917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E860E-8436-E71F-5BC3-5E2D5D3055D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ED27CE5-18EB-C182-AC07-407E080A7300}"/>
              </a:ext>
            </a:extLst>
          </p:cNvPr>
          <p:cNvSpPr>
            <a:spLocks noGrp="1"/>
          </p:cNvSpPr>
          <p:nvPr>
            <p:ph type="title"/>
          </p:nvPr>
        </p:nvSpPr>
        <p:spPr>
          <a:xfrm>
            <a:off x="838200" y="363539"/>
            <a:ext cx="10515600" cy="1069335"/>
          </a:xfrm>
        </p:spPr>
        <p:txBody>
          <a:bodyPr/>
          <a:lstStyle/>
          <a:p>
            <a:r>
              <a:rPr lang="en-US" dirty="0"/>
              <a:t>Recommendations 3.7 (Part 1): </a:t>
            </a:r>
            <a:br>
              <a:rPr lang="en-US" dirty="0"/>
            </a:br>
            <a:r>
              <a:rPr lang="en-US" sz="2800" b="1" dirty="0">
                <a:solidFill>
                  <a:schemeClr val="tx1"/>
                </a:solidFill>
                <a:latin typeface="Lub Dub Condensed" panose="020B0506030403020204" pitchFamily="34" charset="0"/>
              </a:rPr>
              <a:t>Mental Health Assessment and Treatment of Poststroke Depression and Anxiety, Including Emotional and Behavioral State</a:t>
            </a:r>
            <a:endParaRPr lang="en-US" b="1" dirty="0">
              <a:solidFill>
                <a:schemeClr val="tx1"/>
              </a:solidFill>
              <a:latin typeface="Lub Dub Condensed" panose="020B0506030403020204" pitchFamily="34" charset="0"/>
            </a:endParaRPr>
          </a:p>
        </p:txBody>
      </p:sp>
      <p:graphicFrame>
        <p:nvGraphicFramePr>
          <p:cNvPr id="5" name="Table 4">
            <a:extLst>
              <a:ext uri="{FF2B5EF4-FFF2-40B4-BE49-F238E27FC236}">
                <a16:creationId xmlns:a16="http://schemas.microsoft.com/office/drawing/2014/main" id="{67D5D1F6-2700-83CA-57A9-05B82849409C}"/>
              </a:ext>
            </a:extLst>
          </p:cNvPr>
          <p:cNvGraphicFramePr>
            <a:graphicFrameLocks noGrp="1"/>
          </p:cNvGraphicFramePr>
          <p:nvPr>
            <p:extLst>
              <p:ext uri="{D42A27DB-BD31-4B8C-83A1-F6EECF244321}">
                <p14:modId xmlns:p14="http://schemas.microsoft.com/office/powerpoint/2010/main" val="98360462"/>
              </p:ext>
            </p:extLst>
          </p:nvPr>
        </p:nvGraphicFramePr>
        <p:xfrm>
          <a:off x="835573" y="1463146"/>
          <a:ext cx="10536620" cy="4824921"/>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0">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714675">
                <a:tc>
                  <a:txBody>
                    <a:bodyPr/>
                    <a:lstStyle/>
                    <a:p>
                      <a:pPr marL="0" marR="0" algn="ctr">
                        <a:lnSpc>
                          <a:spcPct val="115000"/>
                        </a:lnSpc>
                        <a:spcBef>
                          <a:spcPts val="400"/>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1</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mj-lt"/>
                        <a:buNone/>
                        <a:tabLst/>
                        <a:defRPr/>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stroke, early screening using a valid screening instrument for poststroke depression (PSD; from 3 days to 3 months poststroke) is recommended to identify individuals in need of further evaluation and treatment.</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957721"/>
                  </a:ext>
                </a:extLst>
              </a:tr>
              <a:tr h="654175">
                <a:tc>
                  <a:txBody>
                    <a:bodyPr/>
                    <a:lstStyle/>
                    <a:p>
                      <a:pPr marL="0" marR="0" algn="ctr">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1</a:t>
                      </a:r>
                      <a:endPar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periodic screening of depression, anxiety, and other psychiatric symptoms using valid measurement instruments (at 3 and 6 months, and throughout the lifespan) should be performed to improve detection and access to treatment.</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0957289"/>
                  </a:ext>
                </a:extLst>
              </a:tr>
              <a:tr h="820925">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C-LD</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who experience impaired communication, screening for depression, anxiety, and other psychiatric symptoms should be performed using a valid measurement instrument or appropriate supported communication strategies designed for this population to improve detection and access to treatment.</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960649"/>
                  </a:ext>
                </a:extLst>
              </a:tr>
              <a:tr h="654175">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C-EO</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who screen positive for possible depression, a comprehensive evaluation should be conducted by a health care professional with expertise in depression to improve mental health, functional, and quality of life–related outcomes.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1265667"/>
                  </a:ext>
                </a:extLst>
              </a:tr>
              <a:tr h="487424">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chronic stroke and pseudobulbar affect (PBA) causing distress, the use of dextromethorphan/quinidine is recommended to reduce the frequency of episodes.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384809">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PSD, use of antidepressants can be beneficial to reduce depressive symptoms.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bl>
          </a:graphicData>
        </a:graphic>
      </p:graphicFrame>
      <p:grpSp>
        <p:nvGrpSpPr>
          <p:cNvPr id="18" name="Group 17">
            <a:extLst>
              <a:ext uri="{FF2B5EF4-FFF2-40B4-BE49-F238E27FC236}">
                <a16:creationId xmlns:a16="http://schemas.microsoft.com/office/drawing/2014/main" id="{4A5EBABE-6CBD-28B8-3388-658DACDF307E}"/>
              </a:ext>
              <a:ext uri="{C183D7F6-B498-43B3-948B-1728B52AA6E4}">
                <adec:decorative xmlns:adec="http://schemas.microsoft.com/office/drawing/2017/decorative" val="1"/>
              </a:ext>
            </a:extLst>
          </p:cNvPr>
          <p:cNvGrpSpPr/>
          <p:nvPr/>
        </p:nvGrpSpPr>
        <p:grpSpPr>
          <a:xfrm>
            <a:off x="10614581" y="5985374"/>
            <a:ext cx="1432875" cy="746934"/>
            <a:chOff x="10614581" y="5985374"/>
            <a:chExt cx="1432875" cy="746934"/>
          </a:xfrm>
        </p:grpSpPr>
        <p:sp>
          <p:nvSpPr>
            <p:cNvPr id="19" name="Rectangle 18">
              <a:extLst>
                <a:ext uri="{FF2B5EF4-FFF2-40B4-BE49-F238E27FC236}">
                  <a16:creationId xmlns:a16="http://schemas.microsoft.com/office/drawing/2014/main" id="{7C9042F4-3D0D-FC39-04AE-2095DBE69916}"/>
                </a:ext>
              </a:extLst>
            </p:cNvPr>
            <p:cNvSpPr/>
            <p:nvPr/>
          </p:nvSpPr>
          <p:spPr>
            <a:xfrm>
              <a:off x="10614581" y="6014301"/>
              <a:ext cx="593889" cy="6787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5D82016-85EA-185F-6F35-21D769E530AF}"/>
                </a:ext>
              </a:extLst>
            </p:cNvPr>
            <p:cNvSpPr/>
            <p:nvPr/>
          </p:nvSpPr>
          <p:spPr>
            <a:xfrm>
              <a:off x="10729274" y="6202837"/>
              <a:ext cx="1318182" cy="5294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heart with a cigarette in it&#10;&#10;AI-generated content may be incorrect.">
              <a:extLst>
                <a:ext uri="{FF2B5EF4-FFF2-40B4-BE49-F238E27FC236}">
                  <a16:creationId xmlns:a16="http://schemas.microsoft.com/office/drawing/2014/main" id="{6B08E410-4E2F-E392-CA3D-8279D9AF0B0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678509" y="5985374"/>
              <a:ext cx="1335153" cy="688025"/>
            </a:xfrm>
            <a:prstGeom prst="rect">
              <a:avLst/>
            </a:prstGeom>
          </p:spPr>
        </p:pic>
      </p:grpSp>
    </p:spTree>
    <p:extLst>
      <p:ext uri="{BB962C8B-B14F-4D97-AF65-F5344CB8AC3E}">
        <p14:creationId xmlns:p14="http://schemas.microsoft.com/office/powerpoint/2010/main" val="39351438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582CF-81E6-5AF1-BF0F-15C77AD4E13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8CC0520-FAC8-4EE9-D5BE-2FC3FA9B53B0}"/>
              </a:ext>
            </a:extLst>
          </p:cNvPr>
          <p:cNvSpPr>
            <a:spLocks noGrp="1"/>
          </p:cNvSpPr>
          <p:nvPr>
            <p:ph type="title"/>
          </p:nvPr>
        </p:nvSpPr>
        <p:spPr>
          <a:xfrm>
            <a:off x="838200" y="363539"/>
            <a:ext cx="10515600" cy="1078762"/>
          </a:xfrm>
        </p:spPr>
        <p:txBody>
          <a:bodyPr/>
          <a:lstStyle/>
          <a:p>
            <a:r>
              <a:rPr lang="en-US" dirty="0"/>
              <a:t>Recommendations 3.7 (Part 2): </a:t>
            </a:r>
            <a:br>
              <a:rPr lang="en-US" dirty="0"/>
            </a:br>
            <a:r>
              <a:rPr lang="en-US" sz="2800" b="1" dirty="0">
                <a:solidFill>
                  <a:schemeClr val="tx1"/>
                </a:solidFill>
                <a:latin typeface="Lub Dub Condensed" panose="020B0506030403020204" pitchFamily="34" charset="0"/>
              </a:rPr>
              <a:t>Mental Health Assessment and Treatment of Poststroke Depression and Anxiety, Including Emotional and Behavioral State</a:t>
            </a:r>
            <a:endParaRPr lang="en-US" dirty="0"/>
          </a:p>
        </p:txBody>
      </p:sp>
      <p:graphicFrame>
        <p:nvGraphicFramePr>
          <p:cNvPr id="5" name="Table 4">
            <a:extLst>
              <a:ext uri="{FF2B5EF4-FFF2-40B4-BE49-F238E27FC236}">
                <a16:creationId xmlns:a16="http://schemas.microsoft.com/office/drawing/2014/main" id="{00200308-26EE-5896-86C4-FD62E3B2CC81}"/>
              </a:ext>
            </a:extLst>
          </p:cNvPr>
          <p:cNvGraphicFramePr>
            <a:graphicFrameLocks noGrp="1"/>
          </p:cNvGraphicFramePr>
          <p:nvPr>
            <p:extLst>
              <p:ext uri="{D42A27DB-BD31-4B8C-83A1-F6EECF244321}">
                <p14:modId xmlns:p14="http://schemas.microsoft.com/office/powerpoint/2010/main" val="794257181"/>
              </p:ext>
            </p:extLst>
          </p:nvPr>
        </p:nvGraphicFramePr>
        <p:xfrm>
          <a:off x="830317" y="1458319"/>
          <a:ext cx="10531366" cy="292423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65628">
                  <a:extLst>
                    <a:ext uri="{9D8B030D-6E8A-4147-A177-3AD203B41FA5}">
                      <a16:colId xmlns:a16="http://schemas.microsoft.com/office/drawing/2014/main" val="1835649645"/>
                    </a:ext>
                  </a:extLst>
                </a:gridCol>
              </a:tblGrid>
              <a:tr h="0">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278960">
                <a:tc>
                  <a:txBody>
                    <a:bodyPr/>
                    <a:lstStyle/>
                    <a:p>
                      <a:pPr marL="0" marR="0" algn="ctr">
                        <a:lnSpc>
                          <a:spcPct val="115000"/>
                        </a:lnSpc>
                        <a:spcBef>
                          <a:spcPts val="400"/>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2a</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a:lnSpc>
                          <a:spcPct val="115000"/>
                        </a:lnSpc>
                        <a:spcBef>
                          <a:spcPts val="400"/>
                        </a:spcBef>
                        <a:spcAft>
                          <a:spcPts val="1200"/>
                        </a:spcAft>
                        <a:buNone/>
                      </a:pPr>
                      <a:r>
                        <a:rPr lang="en-US" sz="1800" b="1" kern="1200" spc="-50"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endPar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00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poststroke anxiety, selective serotonin reuptake inhibitors (SSRIs) can be useful to reduce anxiety symptoms.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957721"/>
                  </a:ext>
                </a:extLst>
              </a:tr>
              <a:tr h="278960">
                <a:tc>
                  <a:txBody>
                    <a:bodyPr/>
                    <a:lstStyle/>
                    <a:p>
                      <a:pPr marL="0" marR="0" algn="ctr">
                        <a:lnSpc>
                          <a:spcPct val="115000"/>
                        </a:lnSpc>
                        <a:spcBef>
                          <a:spcPts val="355"/>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2a</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B-R</a:t>
                      </a:r>
                      <a:endParaRPr lang="en-US" sz="1800" b="1" dirty="0">
                        <a:effectLst/>
                        <a:latin typeface="Lub Dub Bold" panose="020B0803030403020204" pitchFamily="34" charset="0"/>
                        <a:ea typeface="Times New Roman"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00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PSD or anxiety, </a:t>
                      </a:r>
                      <a:r>
                        <a:rPr lang="en-US" sz="1300" kern="1200" dirty="0">
                          <a:solidFill>
                            <a:schemeClr val="tx1"/>
                          </a:solidFill>
                          <a:effectLst/>
                          <a:latin typeface="Lub Dub Medium" panose="020B0603030403020204"/>
                          <a:ea typeface="+mn-ea"/>
                          <a:cs typeface="+mn-cs"/>
                        </a:rPr>
                        <a:t>cognitive behavioral therapy (</a:t>
                      </a:r>
                      <a:r>
                        <a:rPr lang="en-US" sz="1300" b="0" dirty="0">
                          <a:effectLst/>
                          <a:latin typeface="Lub Dub Medium" panose="020B0603030403020204"/>
                          <a:ea typeface="Times New Roman" panose="02020603050405020304" pitchFamily="18" charset="0"/>
                          <a:cs typeface="Arial" panose="020B0604020202020204" pitchFamily="34" charset="0"/>
                        </a:rPr>
                        <a:t>CBT) can </a:t>
                      </a: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be beneficial to reduce poststroke depressive and/or anxiety symptoms.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0957289"/>
                  </a:ext>
                </a:extLst>
              </a:tr>
              <a:tr h="278960">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00000"/>
                        </a:lnSpc>
                        <a:buFont typeface="+mj-lt"/>
                        <a:buNone/>
                      </a:pPr>
                      <a:r>
                        <a:rPr lang="en-US" sz="1300" b="0" kern="1200" dirty="0">
                          <a:solidFill>
                            <a:schemeClr val="tx1"/>
                          </a:solidFill>
                          <a:effectLst/>
                          <a:latin typeface="Lub Dub Medium" panose="020B0603030403020204" pitchFamily="34" charset="0"/>
                          <a:cs typeface="Arial" panose="020B0604020202020204" pitchFamily="34" charset="0"/>
                        </a:rPr>
                        <a:t>In persons with </a:t>
                      </a: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poststroke depression (</a:t>
                      </a:r>
                      <a:r>
                        <a:rPr lang="en-US" sz="1300" b="0" kern="1200" dirty="0">
                          <a:solidFill>
                            <a:schemeClr val="tx1"/>
                          </a:solidFill>
                          <a:effectLst/>
                          <a:latin typeface="Lub Dub Medium" panose="020B0603030403020204" pitchFamily="34" charset="0"/>
                          <a:cs typeface="Arial" panose="020B0604020202020204" pitchFamily="34" charset="0"/>
                        </a:rPr>
                        <a:t>PSD), psychoeducation about the effects of stroke on mental health, dyadic and family-oriented approaches, and peer support can be useful treatment components to reduce PSD.</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7621754"/>
                  </a:ext>
                </a:extLst>
              </a:tr>
              <a:tr h="278960">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lnSpc>
                          <a:spcPct val="100000"/>
                        </a:lnSpc>
                        <a:buFont typeface="+mj-lt"/>
                        <a:buNone/>
                      </a:pPr>
                      <a:r>
                        <a:rPr lang="en-US" sz="1300" b="0" kern="1200" dirty="0">
                          <a:solidFill>
                            <a:schemeClr val="tx1"/>
                          </a:solidFill>
                          <a:effectLst/>
                          <a:latin typeface="Lub Dub Medium" panose="020B0603030403020204" pitchFamily="34" charset="0"/>
                          <a:cs typeface="Arial" panose="020B0604020202020204" pitchFamily="34" charset="0"/>
                        </a:rPr>
                        <a:t>In persons with PSD, an exercise program at least 3 times per week can be beneficial for reducing depressive symptoms.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9693478"/>
                  </a:ext>
                </a:extLst>
              </a:tr>
            </a:tbl>
          </a:graphicData>
        </a:graphic>
      </p:graphicFrame>
      <p:pic>
        <p:nvPicPr>
          <p:cNvPr id="36" name="Picture 35">
            <a:extLst>
              <a:ext uri="{FF2B5EF4-FFF2-40B4-BE49-F238E27FC236}">
                <a16:creationId xmlns:a16="http://schemas.microsoft.com/office/drawing/2014/main" id="{983C660D-6C57-7EF7-B396-D6CD741E026B}"/>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704534" y="4328473"/>
            <a:ext cx="2748208" cy="1891785"/>
          </a:xfrm>
          <a:prstGeom prst="rect">
            <a:avLst/>
          </a:prstGeom>
          <a:effectLst>
            <a:outerShdw blurRad="63500" algn="ctr" rotWithShape="0">
              <a:prstClr val="black">
                <a:alpha val="40000"/>
              </a:prstClr>
            </a:outerShdw>
          </a:effectLst>
        </p:spPr>
      </p:pic>
      <p:pic>
        <p:nvPicPr>
          <p:cNvPr id="20" name="Picture 19">
            <a:extLst>
              <a:ext uri="{FF2B5EF4-FFF2-40B4-BE49-F238E27FC236}">
                <a16:creationId xmlns:a16="http://schemas.microsoft.com/office/drawing/2014/main" id="{A8ADBE7A-D78A-99BF-306C-7ABBE844FE7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4740750" y="4328473"/>
            <a:ext cx="2748208" cy="1891785"/>
          </a:xfrm>
          <a:prstGeom prst="rect">
            <a:avLst/>
          </a:prstGeom>
          <a:effectLst>
            <a:outerShdw blurRad="63500" algn="ctr" rotWithShape="0">
              <a:prstClr val="black">
                <a:alpha val="40000"/>
              </a:prstClr>
            </a:outerShdw>
          </a:effectLst>
        </p:spPr>
      </p:pic>
      <p:pic>
        <p:nvPicPr>
          <p:cNvPr id="22" name="Picture 21">
            <a:extLst>
              <a:ext uri="{FF2B5EF4-FFF2-40B4-BE49-F238E27FC236}">
                <a16:creationId xmlns:a16="http://schemas.microsoft.com/office/drawing/2014/main" id="{60E61055-9D17-C44A-C42D-C264575B1E6D}"/>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7739259" y="4328473"/>
            <a:ext cx="2748208" cy="1891785"/>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19815715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B6847-0923-3CAF-DE89-8EDA6507B2C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67742E3-245D-5D5B-93B1-1057F77DC82D}"/>
              </a:ext>
            </a:extLst>
          </p:cNvPr>
          <p:cNvSpPr>
            <a:spLocks noGrp="1"/>
          </p:cNvSpPr>
          <p:nvPr>
            <p:ph type="title"/>
          </p:nvPr>
        </p:nvSpPr>
        <p:spPr>
          <a:xfrm>
            <a:off x="838200" y="363539"/>
            <a:ext cx="10515600" cy="1069335"/>
          </a:xfrm>
        </p:spPr>
        <p:txBody>
          <a:bodyPr/>
          <a:lstStyle/>
          <a:p>
            <a:r>
              <a:rPr lang="en-US" dirty="0"/>
              <a:t>Recommendations 3.7 (Part 3): </a:t>
            </a:r>
            <a:br>
              <a:rPr lang="en-US" dirty="0"/>
            </a:br>
            <a:r>
              <a:rPr lang="en-US" sz="2800" b="1" dirty="0">
                <a:solidFill>
                  <a:schemeClr val="tx1"/>
                </a:solidFill>
                <a:latin typeface="Lub Dub Condensed" panose="020B0506030403020204" pitchFamily="34" charset="0"/>
              </a:rPr>
              <a:t>Mental Health Assessment and Treatment of Poststroke Depression and Anxiety, Including Emotional and Behavioral State</a:t>
            </a:r>
            <a:endParaRPr lang="en-US" b="1" dirty="0">
              <a:solidFill>
                <a:schemeClr val="tx1"/>
              </a:solidFill>
              <a:latin typeface="Lub Dub Condensed" panose="020B0506030403020204" pitchFamily="34" charset="0"/>
            </a:endParaRPr>
          </a:p>
        </p:txBody>
      </p:sp>
      <p:graphicFrame>
        <p:nvGraphicFramePr>
          <p:cNvPr id="5" name="Table 4">
            <a:extLst>
              <a:ext uri="{FF2B5EF4-FFF2-40B4-BE49-F238E27FC236}">
                <a16:creationId xmlns:a16="http://schemas.microsoft.com/office/drawing/2014/main" id="{255877D1-C52E-6225-D425-6D0E874758D1}"/>
              </a:ext>
            </a:extLst>
          </p:cNvPr>
          <p:cNvGraphicFramePr>
            <a:graphicFrameLocks noGrp="1"/>
          </p:cNvGraphicFramePr>
          <p:nvPr>
            <p:extLst>
              <p:ext uri="{D42A27DB-BD31-4B8C-83A1-F6EECF244321}">
                <p14:modId xmlns:p14="http://schemas.microsoft.com/office/powerpoint/2010/main" val="2442672487"/>
              </p:ext>
            </p:extLst>
          </p:nvPr>
        </p:nvGraphicFramePr>
        <p:xfrm>
          <a:off x="835573" y="1679963"/>
          <a:ext cx="10536620" cy="428611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0">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0">
                <a:tc>
                  <a:txBody>
                    <a:bodyPr/>
                    <a:lstStyle/>
                    <a:p>
                      <a:pPr marL="0" marR="0" algn="ctr">
                        <a:lnSpc>
                          <a:spcPct val="115000"/>
                        </a:lnSpc>
                        <a:spcBef>
                          <a:spcPts val="400"/>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2b</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mj-lt"/>
                        <a:buNone/>
                        <a:tabLst/>
                        <a:defRPr/>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For persons with poststroke depression (PSD), use of </a:t>
                      </a:r>
                      <a:r>
                        <a:rPr lang="en-US" sz="1300" kern="1200" dirty="0">
                          <a:solidFill>
                            <a:schemeClr val="tx1"/>
                          </a:solidFill>
                          <a:effectLst/>
                          <a:latin typeface="Lub Dub Medium" panose="020B0603030403020204"/>
                          <a:ea typeface="+mn-ea"/>
                          <a:cs typeface="+mn-cs"/>
                        </a:rPr>
                        <a:t>Repetitive Transcranial Magnetic Stimulation (</a:t>
                      </a:r>
                      <a:r>
                        <a:rPr lang="en-US" sz="1300" b="0" dirty="0" err="1">
                          <a:effectLst/>
                          <a:latin typeface="Lub Dub Medium" panose="020B0603030403020204"/>
                          <a:ea typeface="Times New Roman" panose="02020603050405020304" pitchFamily="18" charset="0"/>
                          <a:cs typeface="Arial" panose="020B0604020202020204" pitchFamily="34" charset="0"/>
                        </a:rPr>
                        <a:t>rTMS</a:t>
                      </a:r>
                      <a:r>
                        <a:rPr lang="en-US" sz="1300" b="0" dirty="0">
                          <a:effectLst/>
                          <a:latin typeface="Lub Dub Medium" panose="020B0603030403020204"/>
                          <a:ea typeface="Times New Roman" panose="02020603050405020304" pitchFamily="18" charset="0"/>
                          <a:cs typeface="Arial" panose="020B0604020202020204" pitchFamily="34" charset="0"/>
                        </a:rPr>
                        <a:t>) </a:t>
                      </a: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may be considered to reduce depressive symptoms.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957721"/>
                  </a:ext>
                </a:extLst>
              </a:tr>
              <a:tr h="0">
                <a:tc>
                  <a:txBody>
                    <a:bodyPr/>
                    <a:lstStyle/>
                    <a:p>
                      <a:pPr marL="0" marR="0" algn="ctr">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2b</a:t>
                      </a:r>
                      <a:endPar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PSD, combining pharmacological and nonpharmacological treatments may be considered to reduce depressive symptoms.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0957289"/>
                  </a:ext>
                </a:extLst>
              </a:tr>
              <a:tr h="820925">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PSD or anxiety, acceptance and commitment therapy (ACT) may be considered to reduce depressive and/or anxiety symptoms.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960649"/>
                  </a:ext>
                </a:extLst>
              </a:tr>
              <a:tr h="654175">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PSD or anxiety, the use of music therapy, acupuncture, and mindfulness-based interventions may be considered to reduce depressive and/or anxiety symptoms.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1265667"/>
                  </a:ext>
                </a:extLst>
              </a:tr>
              <a:tr h="487424">
                <a:tc>
                  <a:txBody>
                    <a:bodyPr/>
                    <a:lstStyle/>
                    <a:p>
                      <a:pPr marL="0" marR="0" algn="ctr">
                        <a:lnSpc>
                          <a:spcPct val="80000"/>
                        </a:lnSpc>
                        <a:spcBef>
                          <a:spcPts val="355"/>
                        </a:spcBef>
                        <a:spcAft>
                          <a:spcPts val="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3: </a:t>
                      </a:r>
                      <a:br>
                        <a:rPr lang="en-US" sz="1800" b="1" dirty="0">
                          <a:effectLst/>
                          <a:latin typeface="Lub Dub Bold" panose="020B0803030403020204" pitchFamily="34" charset="0"/>
                          <a:ea typeface="Times" panose="02020603050405020304" pitchFamily="18" charset="0"/>
                          <a:cs typeface="Arial" panose="020B0604020202020204" pitchFamily="34" charset="0"/>
                        </a:rPr>
                      </a:br>
                      <a:r>
                        <a:rPr lang="en-US" sz="1200" b="1" dirty="0">
                          <a:effectLst/>
                          <a:latin typeface="Lub Dub Condensed" panose="020B0506030403020204" pitchFamily="34" charset="0"/>
                          <a:ea typeface="Times" panose="02020603050405020304" pitchFamily="18" charset="0"/>
                          <a:cs typeface="Arial" panose="020B0604020202020204" pitchFamily="34" charset="0"/>
                        </a:rPr>
                        <a:t>No Benefit</a:t>
                      </a:r>
                      <a:endParaRPr lang="en-US" sz="1800" b="1" dirty="0">
                        <a:effectLst/>
                        <a:latin typeface="Lub Dub Condensed" panose="020B0506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F7F"/>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prophylactic use of antidepressants is not recommended for routine prevention of PSD.</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384809">
                <a:tc>
                  <a:txBody>
                    <a:bodyPr/>
                    <a:lstStyle/>
                    <a:p>
                      <a:pPr marL="0" marR="0" algn="ctr" defTabSz="914400" rtl="0" eaLnBrk="1" latinLnBrk="0" hangingPunct="1">
                        <a:lnSpc>
                          <a:spcPct val="80000"/>
                        </a:lnSpc>
                        <a:spcBef>
                          <a:spcPts val="355"/>
                        </a:spcBef>
                        <a:spcAft>
                          <a:spcPts val="0"/>
                        </a:spcAft>
                        <a:buNone/>
                      </a:pPr>
                      <a:r>
                        <a:rPr lang="en-US" sz="1800" b="1" kern="1200" spc="-50" dirty="0">
                          <a:solidFill>
                            <a:schemeClr val="bg1"/>
                          </a:solidFill>
                          <a:effectLst/>
                          <a:latin typeface="Lub Dub Bold" panose="020B0803030403020204" pitchFamily="34" charset="0"/>
                          <a:ea typeface="Times" panose="02020603050405020304" pitchFamily="18" charset="0"/>
                          <a:cs typeface="Arial" panose="020B0604020202020204" pitchFamily="34" charset="0"/>
                        </a:rPr>
                        <a:t>3: Harm</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2A31"/>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poststroke anxiety, regular use of benzodiazepines is potentially harmful due to increased risk of impaired cognition, falls, and mortality.</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bl>
          </a:graphicData>
        </a:graphic>
      </p:graphicFrame>
    </p:spTree>
    <p:extLst>
      <p:ext uri="{BB962C8B-B14F-4D97-AF65-F5344CB8AC3E}">
        <p14:creationId xmlns:p14="http://schemas.microsoft.com/office/powerpoint/2010/main" val="32696191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CD8F5-37C0-3817-C0CC-C2EBACF7F2A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484F323-8E26-460E-FE8E-5BD58E374019}"/>
              </a:ext>
            </a:extLst>
          </p:cNvPr>
          <p:cNvSpPr>
            <a:spLocks noGrp="1"/>
          </p:cNvSpPr>
          <p:nvPr>
            <p:ph type="title"/>
          </p:nvPr>
        </p:nvSpPr>
        <p:spPr>
          <a:xfrm>
            <a:off x="838200" y="363539"/>
            <a:ext cx="10515600" cy="824238"/>
          </a:xfrm>
        </p:spPr>
        <p:txBody>
          <a:bodyPr/>
          <a:lstStyle/>
          <a:p>
            <a:r>
              <a:rPr lang="en-US" dirty="0"/>
              <a:t>Recommendations 3.9: </a:t>
            </a:r>
            <a:br>
              <a:rPr lang="en-US" dirty="0"/>
            </a:br>
            <a:r>
              <a:rPr lang="en-US" b="1" dirty="0">
                <a:solidFill>
                  <a:schemeClr val="tx1"/>
                </a:solidFill>
                <a:latin typeface="Lub Dub Condensed" panose="020B0506030403020204" pitchFamily="34" charset="0"/>
              </a:rPr>
              <a:t>Sleep and Poststroke Fatigue</a:t>
            </a:r>
            <a:endParaRPr lang="en-US" dirty="0"/>
          </a:p>
        </p:txBody>
      </p:sp>
      <p:graphicFrame>
        <p:nvGraphicFramePr>
          <p:cNvPr id="5" name="Table 4">
            <a:extLst>
              <a:ext uri="{FF2B5EF4-FFF2-40B4-BE49-F238E27FC236}">
                <a16:creationId xmlns:a16="http://schemas.microsoft.com/office/drawing/2014/main" id="{CA44DCD2-8A07-43A0-E328-7040C5C00215}"/>
              </a:ext>
            </a:extLst>
          </p:cNvPr>
          <p:cNvGraphicFramePr>
            <a:graphicFrameLocks noGrp="1"/>
          </p:cNvGraphicFramePr>
          <p:nvPr>
            <p:extLst>
              <p:ext uri="{D42A27DB-BD31-4B8C-83A1-F6EECF244321}">
                <p14:modId xmlns:p14="http://schemas.microsoft.com/office/powerpoint/2010/main" val="2167727964"/>
              </p:ext>
            </p:extLst>
          </p:nvPr>
        </p:nvGraphicFramePr>
        <p:xfrm>
          <a:off x="830317" y="1524306"/>
          <a:ext cx="10531366" cy="2116583"/>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65628">
                  <a:extLst>
                    <a:ext uri="{9D8B030D-6E8A-4147-A177-3AD203B41FA5}">
                      <a16:colId xmlns:a16="http://schemas.microsoft.com/office/drawing/2014/main" val="1835649645"/>
                    </a:ext>
                  </a:extLst>
                </a:gridCol>
              </a:tblGrid>
              <a:tr h="0">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278960">
                <a:tc>
                  <a:txBody>
                    <a:bodyPr/>
                    <a:lstStyle/>
                    <a:p>
                      <a:pPr marL="0" marR="0" algn="ctr">
                        <a:lnSpc>
                          <a:spcPct val="115000"/>
                        </a:lnSpc>
                        <a:spcBef>
                          <a:spcPts val="400"/>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2a</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a:lnSpc>
                          <a:spcPct val="115000"/>
                        </a:lnSpc>
                        <a:spcBef>
                          <a:spcPts val="400"/>
                        </a:spcBef>
                        <a:spcAft>
                          <a:spcPts val="1200"/>
                        </a:spcAft>
                        <a:buNone/>
                      </a:pPr>
                      <a:r>
                        <a:rPr lang="en-US" sz="1800" b="1" kern="1200" spc="-50"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endPar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00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stroke, cognitive behavioral therapy (CBT) can be beneficial in improving fatigue and sleep quality.</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957721"/>
                  </a:ext>
                </a:extLst>
              </a:tr>
              <a:tr h="278960">
                <a:tc>
                  <a:txBody>
                    <a:bodyPr/>
                    <a:lstStyle/>
                    <a:p>
                      <a:pPr marL="0" marR="0" algn="ctr">
                        <a:lnSpc>
                          <a:spcPct val="115000"/>
                        </a:lnSpc>
                        <a:spcBef>
                          <a:spcPts val="355"/>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2b</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kern="1200" spc="-50"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C-LD</a:t>
                      </a:r>
                      <a:endPar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lnSpc>
                          <a:spcPct val="100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poststroke fatigue, light therapy, compared with conventional lighting, may be considered to reduce fatigue.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0957289"/>
                  </a:ext>
                </a:extLst>
              </a:tr>
              <a:tr h="278960">
                <a:tc>
                  <a:txBody>
                    <a:bodyPr/>
                    <a:lstStyle/>
                    <a:p>
                      <a:pPr marL="0" marR="0" lvl="0" indent="0" algn="ctr" defTabSz="914400" rtl="0" eaLnBrk="1" fontAlgn="auto" latinLnBrk="0" hangingPunct="1">
                        <a:lnSpc>
                          <a:spcPct val="80000"/>
                        </a:lnSpc>
                        <a:spcBef>
                          <a:spcPts val="355"/>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Lub Dub Bold" panose="020B0803030403020204" pitchFamily="34" charset="0"/>
                          <a:ea typeface="Times" panose="02020603050405020304" pitchFamily="18" charset="0"/>
                          <a:cs typeface="Arial" panose="020B0604020202020204" pitchFamily="34" charset="0"/>
                        </a:rPr>
                        <a:t>3: </a:t>
                      </a:r>
                      <a:br>
                        <a:rPr kumimoji="0" lang="en-US" sz="1800" b="1" i="0" u="none" strike="noStrike" kern="1200" cap="none" spc="0" normalizeH="0" baseline="0" noProof="0" dirty="0">
                          <a:ln>
                            <a:noFill/>
                          </a:ln>
                          <a:solidFill>
                            <a:srgbClr val="000000"/>
                          </a:solidFill>
                          <a:effectLst/>
                          <a:uLnTx/>
                          <a:uFillTx/>
                          <a:latin typeface="Lub Dub Bold" panose="020B0803030403020204" pitchFamily="34" charset="0"/>
                          <a:ea typeface="Times" panose="02020603050405020304" pitchFamily="18" charset="0"/>
                          <a:cs typeface="Arial" panose="020B0604020202020204" pitchFamily="34" charset="0"/>
                        </a:rPr>
                      </a:br>
                      <a:r>
                        <a:rPr kumimoji="0" lang="en-US" sz="1200" b="1" i="0" u="none" strike="noStrike" kern="1200" cap="none" spc="0" normalizeH="0" baseline="0" noProof="0" dirty="0">
                          <a:ln>
                            <a:noFill/>
                          </a:ln>
                          <a:solidFill>
                            <a:srgbClr val="000000"/>
                          </a:solidFill>
                          <a:effectLst/>
                          <a:uLnTx/>
                          <a:uFillTx/>
                          <a:latin typeface="Lub Dub Condensed" panose="020B0506030403020204" pitchFamily="34" charset="0"/>
                          <a:ea typeface="Times" panose="02020603050405020304" pitchFamily="18" charset="0"/>
                          <a:cs typeface="Arial" panose="020B0604020202020204" pitchFamily="34" charset="0"/>
                        </a:rPr>
                        <a:t>No Benefit</a:t>
                      </a:r>
                      <a:endParaRPr kumimoji="0" lang="en-US" sz="1800" b="1" i="0" u="none" strike="noStrike" kern="1200" cap="none" spc="0" normalizeH="0" baseline="0" noProof="0" dirty="0">
                        <a:ln>
                          <a:noFill/>
                        </a:ln>
                        <a:solidFill>
                          <a:srgbClr val="000000"/>
                        </a:solidFill>
                        <a:effectLst/>
                        <a:uLnTx/>
                        <a:uFillTx/>
                        <a:latin typeface="Lub Dub Condensed" panose="020B0506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F7F"/>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00000"/>
                        </a:lnSpc>
                        <a:buFont typeface="+mj-lt"/>
                        <a:buNone/>
                      </a:pPr>
                      <a:r>
                        <a:rPr lang="en-US" sz="1300" b="0" kern="1200" dirty="0">
                          <a:solidFill>
                            <a:schemeClr val="tx1"/>
                          </a:solidFill>
                          <a:effectLst/>
                          <a:latin typeface="Lub Dub Medium" panose="020B0603030403020204" pitchFamily="34" charset="0"/>
                          <a:cs typeface="Arial" panose="020B0604020202020204" pitchFamily="34" charset="0"/>
                        </a:rPr>
                        <a:t>In persons with stroke, fluoxetine is not recommended to treat poststroke fatigue.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7621754"/>
                  </a:ext>
                </a:extLst>
              </a:tr>
            </a:tbl>
          </a:graphicData>
        </a:graphic>
      </p:graphicFrame>
      <p:pic>
        <p:nvPicPr>
          <p:cNvPr id="36" name="Picture 35">
            <a:extLst>
              <a:ext uri="{FF2B5EF4-FFF2-40B4-BE49-F238E27FC236}">
                <a16:creationId xmlns:a16="http://schemas.microsoft.com/office/drawing/2014/main" id="{2844F8E6-D8B9-7507-FB38-B9A3BCF6BEB9}"/>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704534" y="4036242"/>
            <a:ext cx="2748208" cy="1891785"/>
          </a:xfrm>
          <a:prstGeom prst="rect">
            <a:avLst/>
          </a:prstGeom>
          <a:effectLst>
            <a:outerShdw blurRad="63500" algn="ctr" rotWithShape="0">
              <a:prstClr val="black">
                <a:alpha val="40000"/>
              </a:prstClr>
            </a:outerShdw>
          </a:effectLst>
        </p:spPr>
      </p:pic>
      <p:pic>
        <p:nvPicPr>
          <p:cNvPr id="20" name="Picture 19">
            <a:extLst>
              <a:ext uri="{FF2B5EF4-FFF2-40B4-BE49-F238E27FC236}">
                <a16:creationId xmlns:a16="http://schemas.microsoft.com/office/drawing/2014/main" id="{2750F57B-6615-948D-D759-D70814ED661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4740750" y="4036242"/>
            <a:ext cx="2748208" cy="1891785"/>
          </a:xfrm>
          <a:prstGeom prst="rect">
            <a:avLst/>
          </a:prstGeom>
          <a:effectLst>
            <a:outerShdw blurRad="63500" algn="ctr" rotWithShape="0">
              <a:prstClr val="black">
                <a:alpha val="40000"/>
              </a:prstClr>
            </a:outerShdw>
          </a:effectLst>
        </p:spPr>
      </p:pic>
      <p:pic>
        <p:nvPicPr>
          <p:cNvPr id="22" name="Picture 21">
            <a:extLst>
              <a:ext uri="{FF2B5EF4-FFF2-40B4-BE49-F238E27FC236}">
                <a16:creationId xmlns:a16="http://schemas.microsoft.com/office/drawing/2014/main" id="{AF42FC94-9108-B332-AAEB-E4336B30262B}"/>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7739259" y="4036242"/>
            <a:ext cx="2748208" cy="1891785"/>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8775498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DB113-61AC-48AC-6308-7353161C501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E15233B-C670-6F5F-2CFD-01460F9D94F1}"/>
              </a:ext>
            </a:extLst>
          </p:cNvPr>
          <p:cNvSpPr txBox="1"/>
          <p:nvPr/>
        </p:nvSpPr>
        <p:spPr>
          <a:xfrm>
            <a:off x="194441" y="1577224"/>
            <a:ext cx="11803118" cy="2169825"/>
          </a:xfrm>
          <a:prstGeom prst="rect">
            <a:avLst/>
          </a:prstGeom>
          <a:noFill/>
        </p:spPr>
        <p:txBody>
          <a:bodyPr wrap="square">
            <a:spAutoFit/>
          </a:bodyPr>
          <a:lstStyle/>
          <a:p>
            <a:pPr algn="ctr">
              <a:spcAft>
                <a:spcPts val="1800"/>
              </a:spcAft>
            </a:pPr>
            <a:r>
              <a:rPr kumimoji="0" lang="en-US" sz="4000" b="0" i="0" u="none" strike="noStrike" kern="1200" cap="all" spc="0" normalizeH="0" baseline="0" noProof="0" dirty="0">
                <a:ln>
                  <a:noFill/>
                </a:ln>
                <a:solidFill>
                  <a:srgbClr val="FFFFFF"/>
                </a:solidFill>
                <a:effectLst/>
                <a:uLnTx/>
                <a:uFillTx/>
                <a:latin typeface="Lub Dub Bold" panose="020B0803030403020204" pitchFamily="34" charset="0"/>
                <a:ea typeface="+mj-ea"/>
                <a:cs typeface="+mj-cs"/>
              </a:rPr>
              <a:t>2026 GUIDELINE FOR Adult Stroke Rehabilitation and Recovery</a:t>
            </a:r>
          </a:p>
          <a:p>
            <a:pPr algn="ctr">
              <a:spcAft>
                <a:spcPts val="1800"/>
              </a:spcAft>
            </a:pPr>
            <a:r>
              <a:rPr kumimoji="0" lang="en-US" sz="4000" b="0" i="1" u="none" strike="noStrike" kern="1200" cap="all" spc="0" normalizeH="0" baseline="0" noProof="0" dirty="0">
                <a:ln>
                  <a:noFill/>
                </a:ln>
                <a:solidFill>
                  <a:srgbClr val="FFFFFF"/>
                </a:solidFill>
                <a:effectLst/>
                <a:uLnTx/>
                <a:uFillTx/>
                <a:latin typeface="Lub Dub Medium" panose="020B0603030403020204" pitchFamily="34" charset="0"/>
                <a:ea typeface="+mj-ea"/>
                <a:cs typeface="+mj-cs"/>
              </a:rPr>
              <a:t>KEY NURSING UPDATES AND REVIEW</a:t>
            </a:r>
            <a:endParaRPr lang="en-US" sz="4000" dirty="0"/>
          </a:p>
        </p:txBody>
      </p:sp>
      <p:sp>
        <p:nvSpPr>
          <p:cNvPr id="4" name="Title 3">
            <a:extLst>
              <a:ext uri="{FF2B5EF4-FFF2-40B4-BE49-F238E27FC236}">
                <a16:creationId xmlns:a16="http://schemas.microsoft.com/office/drawing/2014/main" id="{A9499695-1352-07B2-C747-D86EF8458838}"/>
              </a:ext>
            </a:extLst>
          </p:cNvPr>
          <p:cNvSpPr>
            <a:spLocks noGrp="1"/>
          </p:cNvSpPr>
          <p:nvPr>
            <p:ph type="ctrTitle"/>
          </p:nvPr>
        </p:nvSpPr>
        <p:spPr>
          <a:xfrm>
            <a:off x="838201" y="4361793"/>
            <a:ext cx="10505682" cy="1522247"/>
          </a:xfrm>
        </p:spPr>
        <p:txBody>
          <a:bodyPr/>
          <a:lstStyle/>
          <a:p>
            <a:r>
              <a:rPr lang="en-US" sz="4000" dirty="0"/>
              <a:t>4. </a:t>
            </a:r>
            <a:r>
              <a:rPr lang="en-US" b="0" cap="none" dirty="0"/>
              <a:t>Assessment</a:t>
            </a:r>
            <a:endParaRPr lang="en-US" dirty="0"/>
          </a:p>
        </p:txBody>
      </p:sp>
      <p:cxnSp>
        <p:nvCxnSpPr>
          <p:cNvPr id="9" name="Straight Connector 8">
            <a:extLst>
              <a:ext uri="{FF2B5EF4-FFF2-40B4-BE49-F238E27FC236}">
                <a16:creationId xmlns:a16="http://schemas.microsoft.com/office/drawing/2014/main" id="{8D009F23-53E7-485F-D551-E0A504C6ABBC}"/>
              </a:ext>
              <a:ext uri="{C183D7F6-B498-43B3-948B-1728B52AA6E4}">
                <adec:decorative xmlns:adec="http://schemas.microsoft.com/office/drawing/2017/decorative" val="1"/>
              </a:ext>
            </a:extLst>
          </p:cNvPr>
          <p:cNvCxnSpPr>
            <a:cxnSpLocks/>
          </p:cNvCxnSpPr>
          <p:nvPr/>
        </p:nvCxnSpPr>
        <p:spPr>
          <a:xfrm>
            <a:off x="1691986" y="4224152"/>
            <a:ext cx="88080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5516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9E459-D63C-FBE8-C553-8BD7151E41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B33888-5F6E-4E40-FE2F-70C36FB2B195}"/>
              </a:ext>
            </a:extLst>
          </p:cNvPr>
          <p:cNvSpPr>
            <a:spLocks noGrp="1"/>
          </p:cNvSpPr>
          <p:nvPr>
            <p:ph type="title"/>
          </p:nvPr>
        </p:nvSpPr>
        <p:spPr>
          <a:xfrm>
            <a:off x="838199" y="363538"/>
            <a:ext cx="10639097" cy="1297095"/>
          </a:xfrm>
        </p:spPr>
        <p:txBody>
          <a:bodyPr>
            <a:normAutofit fontScale="90000"/>
          </a:bodyPr>
          <a:lstStyle/>
          <a:p>
            <a:r>
              <a:rPr lang="en-US" dirty="0"/>
              <a:t>2026 Guideline for Adult Stroke Rehabilitation and Recovery: </a:t>
            </a:r>
            <a:r>
              <a:rPr lang="en-US" dirty="0">
                <a:solidFill>
                  <a:schemeClr val="tx1"/>
                </a:solidFill>
                <a:latin typeface="Lub Dub Medium" panose="020B0603030403020204" pitchFamily="34" charset="0"/>
              </a:rPr>
              <a:t>A Guideline from the American Heart Association and American Stroke Association </a:t>
            </a:r>
            <a:r>
              <a:rPr lang="en-US" dirty="0">
                <a:solidFill>
                  <a:schemeClr val="bg1"/>
                </a:solidFill>
                <a:latin typeface="Lub Dub Medium" panose="020B0603030403020204" pitchFamily="34" charset="0"/>
              </a:rPr>
              <a:t>continued</a:t>
            </a:r>
          </a:p>
        </p:txBody>
      </p:sp>
      <p:sp>
        <p:nvSpPr>
          <p:cNvPr id="3" name="Content Placeholder 2">
            <a:extLst>
              <a:ext uri="{FF2B5EF4-FFF2-40B4-BE49-F238E27FC236}">
                <a16:creationId xmlns:a16="http://schemas.microsoft.com/office/drawing/2014/main" id="{B9EC9D2D-A6F8-4422-BBF7-CA897A40F0EE}"/>
              </a:ext>
            </a:extLst>
          </p:cNvPr>
          <p:cNvSpPr>
            <a:spLocks noGrp="1"/>
          </p:cNvSpPr>
          <p:nvPr>
            <p:ph idx="1"/>
          </p:nvPr>
        </p:nvSpPr>
        <p:spPr>
          <a:xfrm>
            <a:off x="838200" y="1923393"/>
            <a:ext cx="10880834" cy="3352800"/>
          </a:xfrm>
        </p:spPr>
        <p:txBody>
          <a:bodyPr/>
          <a:lstStyle/>
          <a:p>
            <a:pPr>
              <a:lnSpc>
                <a:spcPct val="100000"/>
              </a:lnSpc>
              <a:spcAft>
                <a:spcPts val="1200"/>
              </a:spcAft>
            </a:pPr>
            <a:r>
              <a:rPr lang="en-US" sz="2000" dirty="0">
                <a:solidFill>
                  <a:schemeClr val="tx1"/>
                </a:solidFill>
                <a:latin typeface="Lub Dub Bold" panose="020B0803030403020204" pitchFamily="34" charset="0"/>
              </a:rPr>
              <a:t>PEER REVIEW COMMITTEE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Lub Dub Condensed" panose="020B0506030403020204" pitchFamily="34" charset="0"/>
              </a:rPr>
              <a:t>Warren Lo, MD, Chair; George F. Wittenberg, MD, PhD, Vice Chair; Allison E. Gaffey, PhD, FAHA; Dipika Aggarwal, MD; Maria Cecilia </a:t>
            </a:r>
            <a:r>
              <a:rPr kumimoji="0" lang="en-US" sz="1800" b="0" i="0" u="none" strike="noStrike" kern="1200" cap="none" spc="0" normalizeH="0" baseline="0" noProof="0" dirty="0" err="1">
                <a:ln>
                  <a:noFill/>
                </a:ln>
                <a:solidFill>
                  <a:srgbClr val="000000"/>
                </a:solidFill>
                <a:effectLst/>
                <a:uLnTx/>
                <a:uFillTx/>
                <a:latin typeface="Lub Dub Condensed" panose="020B0506030403020204" pitchFamily="34" charset="0"/>
              </a:rPr>
              <a:t>Alpasan</a:t>
            </a:r>
            <a:r>
              <a:rPr kumimoji="0" lang="en-US" sz="1800" b="0" i="0" u="none" strike="noStrike" kern="1200" cap="none" spc="0" normalizeH="0" baseline="0" noProof="0" dirty="0">
                <a:ln>
                  <a:noFill/>
                </a:ln>
                <a:solidFill>
                  <a:srgbClr val="000000"/>
                </a:solidFill>
                <a:effectLst/>
                <a:uLnTx/>
                <a:uFillTx/>
                <a:latin typeface="Lub Dub Condensed" panose="020B0506030403020204" pitchFamily="34" charset="0"/>
              </a:rPr>
              <a:t>, PhD, OTR/L; E. Jackson Amburn, CBIS, MS, CTRS; Sarah Ashcroft, PhD, MCEP; Oluwole Awosika, MD, FAHA; Tamilyn Bakas, PhD, RN, FAAN, FAHA; Mark Bowden, PhD, PT; Robynne Braun, MD, Ph†; Julia Carpenter, MA, CCC‑SLP; John Chae, MD; Paula de la Pena, PhD, RN; </a:t>
            </a:r>
            <a:r>
              <a:rPr kumimoji="0" lang="en-US" sz="1800" b="0" i="0" u="none" strike="noStrike" kern="1200" cap="none" spc="0" normalizeH="0" baseline="0" noProof="0" dirty="0" err="1">
                <a:ln>
                  <a:noFill/>
                </a:ln>
                <a:solidFill>
                  <a:srgbClr val="000000"/>
                </a:solidFill>
                <a:effectLst/>
                <a:uLnTx/>
                <a:uFillTx/>
                <a:latin typeface="Lub Dub Condensed" panose="020B0506030403020204" pitchFamily="34" charset="0"/>
              </a:rPr>
              <a:t>Wuwei</a:t>
            </a:r>
            <a:r>
              <a:rPr kumimoji="0" lang="en-US" sz="1800" b="0" i="0" u="none" strike="noStrike" kern="1200" cap="none" spc="0" normalizeH="0" baseline="0" noProof="0" dirty="0">
                <a:ln>
                  <a:noFill/>
                </a:ln>
                <a:solidFill>
                  <a:srgbClr val="000000"/>
                </a:solidFill>
                <a:effectLst/>
                <a:uLnTx/>
                <a:uFillTx/>
                <a:latin typeface="Lub Dub Condensed" panose="020B0506030403020204" pitchFamily="34" charset="0"/>
              </a:rPr>
              <a:t> Feng, MD, MS, FAHA; Margaret A. French, PhD, DPT, Mark P. Goldberg, MD, FAHA; Marlis Gonzalez‑Fernandez, MD, PhD; Jocelyn Harris, PhD; Abhishek Jaywant, PhD; Gert </a:t>
            </a:r>
            <a:r>
              <a:rPr kumimoji="0" lang="en-US" sz="1800" b="0" i="0" u="none" strike="noStrike" kern="1200" cap="none" spc="0" normalizeH="0" baseline="0" noProof="0" dirty="0" err="1">
                <a:ln>
                  <a:noFill/>
                </a:ln>
                <a:solidFill>
                  <a:srgbClr val="000000"/>
                </a:solidFill>
                <a:effectLst/>
                <a:uLnTx/>
                <a:uFillTx/>
                <a:latin typeface="Lub Dub Condensed" panose="020B0506030403020204" pitchFamily="34" charset="0"/>
              </a:rPr>
              <a:t>Kwakkel</a:t>
            </a:r>
            <a:r>
              <a:rPr kumimoji="0" lang="en-US" sz="1800" b="0" i="0" u="none" strike="noStrike" kern="1200" cap="none" spc="0" normalizeH="0" baseline="0" noProof="0" dirty="0">
                <a:ln>
                  <a:noFill/>
                </a:ln>
                <a:solidFill>
                  <a:srgbClr val="000000"/>
                </a:solidFill>
                <a:effectLst/>
                <a:uLnTx/>
                <a:uFillTx/>
                <a:latin typeface="Lub Dub Condensed" panose="020B0506030403020204" pitchFamily="34" charset="0"/>
              </a:rPr>
              <a:t>, PhD, PT; Catherine E. Lang, PhD; David J. Lin, MD; Barbara Lutz, PhD, FAHA; Laura M. McPherson, DPT, PhD; Emilia Michou, PhD, PGDip, </a:t>
            </a:r>
            <a:r>
              <a:rPr kumimoji="0" lang="en-US" sz="1800" b="0" i="0" u="none" strike="noStrike" kern="1200" cap="none" spc="0" normalizeH="0" baseline="0" noProof="0" dirty="0" err="1">
                <a:ln>
                  <a:noFill/>
                </a:ln>
                <a:solidFill>
                  <a:srgbClr val="000000"/>
                </a:solidFill>
                <a:effectLst/>
                <a:uLnTx/>
                <a:uFillTx/>
                <a:latin typeface="Lub Dub Condensed" panose="020B0506030403020204" pitchFamily="34" charset="0"/>
              </a:rPr>
              <a:t>CertMRCSLT</a:t>
            </a:r>
            <a:r>
              <a:rPr kumimoji="0" lang="en-US" sz="1800" b="0" i="0" u="none" strike="noStrike" kern="1200" cap="none" spc="0" normalizeH="0" baseline="0" noProof="0" dirty="0">
                <a:ln>
                  <a:noFill/>
                </a:ln>
                <a:solidFill>
                  <a:srgbClr val="000000"/>
                </a:solidFill>
                <a:effectLst/>
                <a:uLnTx/>
                <a:uFillTx/>
                <a:latin typeface="Lub Dub Condensed" panose="020B0506030403020204" pitchFamily="34" charset="0"/>
              </a:rPr>
              <a:t>; Vu Nguyen, MD, MBA; </a:t>
            </a:r>
            <a:r>
              <a:rPr kumimoji="0" lang="en-US" sz="1800" b="0" i="0" u="none" strike="noStrike" kern="1200" cap="none" spc="0" normalizeH="0" baseline="0" noProof="0" dirty="0" err="1">
                <a:ln>
                  <a:noFill/>
                </a:ln>
                <a:solidFill>
                  <a:srgbClr val="000000"/>
                </a:solidFill>
                <a:effectLst/>
                <a:uLnTx/>
                <a:uFillTx/>
                <a:latin typeface="Lub Dub Condensed" panose="020B0506030403020204" pitchFamily="34" charset="0"/>
              </a:rPr>
              <a:t>DaiWai</a:t>
            </a:r>
            <a:r>
              <a:rPr kumimoji="0" lang="en-US" sz="1800" b="0" i="0" u="none" strike="noStrike" kern="1200" cap="none" spc="0" normalizeH="0" baseline="0" noProof="0" dirty="0">
                <a:ln>
                  <a:noFill/>
                </a:ln>
                <a:solidFill>
                  <a:srgbClr val="000000"/>
                </a:solidFill>
                <a:effectLst/>
                <a:uLnTx/>
                <a:uFillTx/>
                <a:latin typeface="Lub Dub Condensed" panose="020B0506030403020204" pitchFamily="34" charset="0"/>
              </a:rPr>
              <a:t> Olson, PhD, RN; Ela B. Plow, PhD, PT; Robin White (Chism); Lauren Winterbottom, EdD, OTR/L; Stephanie Zawada, PhD, MS; Elizabeth Zink, PhD, MSN, RN</a:t>
            </a:r>
          </a:p>
        </p:txBody>
      </p:sp>
      <p:sp>
        <p:nvSpPr>
          <p:cNvPr id="5" name="Text Placeholder 13">
            <a:extLst>
              <a:ext uri="{FF2B5EF4-FFF2-40B4-BE49-F238E27FC236}">
                <a16:creationId xmlns:a16="http://schemas.microsoft.com/office/drawing/2014/main" id="{ED24BB73-622C-8108-97CE-8E6D4C137DA4}"/>
              </a:ext>
            </a:extLst>
          </p:cNvPr>
          <p:cNvSpPr txBox="1">
            <a:spLocks/>
          </p:cNvSpPr>
          <p:nvPr/>
        </p:nvSpPr>
        <p:spPr>
          <a:xfrm>
            <a:off x="880889" y="5570483"/>
            <a:ext cx="10796104" cy="426743"/>
          </a:xfrm>
          <a:prstGeom prst="rect">
            <a:avLst/>
          </a:prstGeom>
        </p:spPr>
        <p:txBody>
          <a:bodyPr/>
          <a:lstStyle>
            <a:lvl1pPr marL="0" indent="0" algn="l" defTabSz="914400" rtl="0" eaLnBrk="1" latinLnBrk="0" hangingPunct="1">
              <a:lnSpc>
                <a:spcPct val="90000"/>
              </a:lnSpc>
              <a:spcBef>
                <a:spcPts val="2000"/>
              </a:spcBef>
              <a:buFont typeface="Arial" panose="020B0604020202020204" pitchFamily="34" charset="0"/>
              <a:buNone/>
              <a:defRPr sz="1800" kern="1200" cap="all" baseline="0">
                <a:solidFill>
                  <a:schemeClr val="accent1"/>
                </a:solidFill>
                <a:latin typeface="Lub Dub Medium" panose="020B0603030403020204" pitchFamily="34" charset="77"/>
                <a:ea typeface="+mn-ea"/>
                <a:cs typeface="+mn-cs"/>
              </a:defRPr>
            </a:lvl1pPr>
            <a:lvl2pPr marL="234950" indent="-228600" algn="l" defTabSz="914400" rtl="0" eaLnBrk="1" latinLnBrk="0" hangingPunct="1">
              <a:lnSpc>
                <a:spcPct val="90000"/>
              </a:lnSpc>
              <a:spcBef>
                <a:spcPts val="1000"/>
              </a:spcBef>
              <a:buFont typeface="Arial" panose="020B0604020202020204" pitchFamily="34" charset="0"/>
              <a:buChar char="•"/>
              <a:tabLst/>
              <a:defRPr sz="2000" kern="1200">
                <a:solidFill>
                  <a:schemeClr val="tx1"/>
                </a:solidFill>
                <a:latin typeface="Lub Dub Medium" panose="020B0603030403020204" pitchFamily="34" charset="77"/>
                <a:ea typeface="+mn-ea"/>
                <a:cs typeface="+mn-cs"/>
              </a:defRPr>
            </a:lvl2pPr>
            <a:lvl3pPr marL="511175" indent="-276225" algn="l" defTabSz="914400" rtl="0" eaLnBrk="1" latinLnBrk="0" hangingPunct="1">
              <a:lnSpc>
                <a:spcPct val="90000"/>
              </a:lnSpc>
              <a:spcBef>
                <a:spcPts val="500"/>
              </a:spcBef>
              <a:buFont typeface="Aptos" panose="020B0004020202020204" pitchFamily="34" charset="0"/>
              <a:buChar char="–"/>
              <a:tabLst/>
              <a:defRPr sz="1800" kern="1200">
                <a:solidFill>
                  <a:schemeClr val="tx1"/>
                </a:solidFill>
                <a:latin typeface="Lub Dub Medium" panose="020B0603030403020204" pitchFamily="34" charset="77"/>
                <a:ea typeface="+mn-ea"/>
                <a:cs typeface="+mn-cs"/>
              </a:defRPr>
            </a:lvl3pPr>
            <a:lvl4pPr marL="571500" indent="-165100"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Lub Dub Medium" panose="020B0603030403020204" pitchFamily="34" charset="77"/>
                <a:ea typeface="+mn-ea"/>
                <a:cs typeface="+mn-cs"/>
              </a:defRPr>
            </a:lvl4pPr>
            <a:lvl5pPr marL="688975" indent="-1174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Lub Dub Medium" panose="020B06030304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Lub Dub Condensed" panose="020B0506030403020204" pitchFamily="34" charset="0"/>
              </a:rPr>
              <a:t>See the Guideline for the Writing Group Members’ affiliations and disclosures</a:t>
            </a:r>
          </a:p>
        </p:txBody>
      </p:sp>
    </p:spTree>
    <p:extLst>
      <p:ext uri="{BB962C8B-B14F-4D97-AF65-F5344CB8AC3E}">
        <p14:creationId xmlns:p14="http://schemas.microsoft.com/office/powerpoint/2010/main" val="27567216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868B9-7E4A-9BF2-38AA-C46E76620429}"/>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8861E074-505D-877E-4079-A9CC6B6DCF7A}"/>
              </a:ext>
            </a:extLst>
          </p:cNvPr>
          <p:cNvSpPr txBox="1">
            <a:spLocks/>
          </p:cNvSpPr>
          <p:nvPr/>
        </p:nvSpPr>
        <p:spPr>
          <a:xfrm>
            <a:off x="838200" y="363537"/>
            <a:ext cx="10515600" cy="801233"/>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90000"/>
              </a:lnSpc>
              <a:spcBef>
                <a:spcPct val="0"/>
              </a:spcBef>
              <a:buNone/>
              <a:defRPr lang="en-US" sz="3200" b="0" i="0" kern="1200" cap="none" baseline="0">
                <a:solidFill>
                  <a:srgbClr val="D12A31"/>
                </a:solidFill>
                <a:latin typeface="Lub Dub Bold" panose="020B0803030403020204" pitchFamily="34" charset="0"/>
                <a:ea typeface="+mj-ea"/>
                <a:cs typeface="+mj-cs"/>
              </a:defRPr>
            </a:lvl1pPr>
          </a:lstStyle>
          <a:p>
            <a:r>
              <a:rPr lang="en-US"/>
              <a:t>Facets of the Stroke Survivor’s Journey Through Adult Stroke Rehabilitation and Recovery: </a:t>
            </a:r>
            <a:r>
              <a:rPr lang="en-US">
                <a:solidFill>
                  <a:schemeClr val="tx1"/>
                </a:solidFill>
                <a:latin typeface="Lub Dub Condensed" panose="020B0506030403020204" pitchFamily="34" charset="0"/>
              </a:rPr>
              <a:t>Nursing Implications</a:t>
            </a:r>
            <a:endParaRPr lang="en-US" dirty="0">
              <a:solidFill>
                <a:schemeClr val="tx1"/>
              </a:solidFill>
              <a:latin typeface="Lub Dub Condensed" panose="020B0506030403020204" pitchFamily="34" charset="0"/>
            </a:endParaRPr>
          </a:p>
        </p:txBody>
      </p:sp>
      <p:grpSp>
        <p:nvGrpSpPr>
          <p:cNvPr id="2" name="Group 1">
            <a:extLst>
              <a:ext uri="{FF2B5EF4-FFF2-40B4-BE49-F238E27FC236}">
                <a16:creationId xmlns:a16="http://schemas.microsoft.com/office/drawing/2014/main" id="{265AA13F-4535-D942-7270-6AC205833BE6}"/>
              </a:ext>
              <a:ext uri="{C183D7F6-B498-43B3-948B-1728B52AA6E4}">
                <adec:decorative xmlns:adec="http://schemas.microsoft.com/office/drawing/2017/decorative" val="1"/>
              </a:ext>
            </a:extLst>
          </p:cNvPr>
          <p:cNvGrpSpPr/>
          <p:nvPr/>
        </p:nvGrpSpPr>
        <p:grpSpPr>
          <a:xfrm>
            <a:off x="272600" y="1398168"/>
            <a:ext cx="11600171" cy="4908036"/>
            <a:chOff x="272600" y="1398168"/>
            <a:chExt cx="11600171" cy="4908036"/>
          </a:xfrm>
        </p:grpSpPr>
        <p:sp>
          <p:nvSpPr>
            <p:cNvPr id="65" name="Rectangle 36">
              <a:extLst>
                <a:ext uri="{FF2B5EF4-FFF2-40B4-BE49-F238E27FC236}">
                  <a16:creationId xmlns:a16="http://schemas.microsoft.com/office/drawing/2014/main" id="{878E6C96-96BE-8FA1-507B-94664834D0A1}"/>
                </a:ext>
              </a:extLst>
            </p:cNvPr>
            <p:cNvSpPr/>
            <p:nvPr/>
          </p:nvSpPr>
          <p:spPr>
            <a:xfrm rot="16200000" flipV="1">
              <a:off x="5788841" y="2035127"/>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36">
              <a:extLst>
                <a:ext uri="{FF2B5EF4-FFF2-40B4-BE49-F238E27FC236}">
                  <a16:creationId xmlns:a16="http://schemas.microsoft.com/office/drawing/2014/main" id="{DFCE4F69-AEEC-2D2F-273F-055B915980FA}"/>
                </a:ext>
              </a:extLst>
            </p:cNvPr>
            <p:cNvSpPr/>
            <p:nvPr/>
          </p:nvSpPr>
          <p:spPr>
            <a:xfrm flipH="1">
              <a:off x="3848745" y="2686850"/>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36">
              <a:extLst>
                <a:ext uri="{FF2B5EF4-FFF2-40B4-BE49-F238E27FC236}">
                  <a16:creationId xmlns:a16="http://schemas.microsoft.com/office/drawing/2014/main" id="{BE0B25EC-F0C8-2A38-3872-D2D1BD235CF4}"/>
                </a:ext>
              </a:extLst>
            </p:cNvPr>
            <p:cNvSpPr/>
            <p:nvPr/>
          </p:nvSpPr>
          <p:spPr>
            <a:xfrm flipH="1" flipV="1">
              <a:off x="3854287" y="4850929"/>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rgbClr val="D12A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36">
              <a:extLst>
                <a:ext uri="{FF2B5EF4-FFF2-40B4-BE49-F238E27FC236}">
                  <a16:creationId xmlns:a16="http://schemas.microsoft.com/office/drawing/2014/main" id="{615B8261-BEF3-68F4-0846-EA887FB04361}"/>
                </a:ext>
              </a:extLst>
            </p:cNvPr>
            <p:cNvSpPr/>
            <p:nvPr/>
          </p:nvSpPr>
          <p:spPr>
            <a:xfrm flipH="1" flipV="1">
              <a:off x="3851516" y="4007809"/>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2359608-DAD8-A13D-E629-117FA36AB2D1}"/>
                </a:ext>
              </a:extLst>
            </p:cNvPr>
            <p:cNvSpPr/>
            <p:nvPr/>
          </p:nvSpPr>
          <p:spPr>
            <a:xfrm flipH="1">
              <a:off x="272600" y="3526913"/>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36F951AD-8A19-9E6D-00D3-8668CEC8E47D}"/>
                </a:ext>
              </a:extLst>
            </p:cNvPr>
            <p:cNvSpPr/>
            <p:nvPr/>
          </p:nvSpPr>
          <p:spPr>
            <a:xfrm flipH="1">
              <a:off x="272600" y="4839941"/>
              <a:ext cx="3520966" cy="914400"/>
            </a:xfrm>
            <a:prstGeom prst="rect">
              <a:avLst/>
            </a:prstGeom>
            <a:solidFill>
              <a:srgbClr val="D12A31"/>
            </a:solidFill>
            <a:ln>
              <a:noFill/>
            </a:ln>
            <a:effectLst>
              <a:outerShdw blurRad="635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979E7F0D-1269-3CD9-370C-0994B52E0414}"/>
                </a:ext>
              </a:extLst>
            </p:cNvPr>
            <p:cNvSpPr/>
            <p:nvPr/>
          </p:nvSpPr>
          <p:spPr>
            <a:xfrm flipH="1">
              <a:off x="272600" y="2213884"/>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C18A4F8D-4A45-AC9D-4042-2D2739A280CE}"/>
                </a:ext>
              </a:extLst>
            </p:cNvPr>
            <p:cNvSpPr/>
            <p:nvPr/>
          </p:nvSpPr>
          <p:spPr>
            <a:xfrm>
              <a:off x="7540695" y="2684079"/>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36">
              <a:extLst>
                <a:ext uri="{FF2B5EF4-FFF2-40B4-BE49-F238E27FC236}">
                  <a16:creationId xmlns:a16="http://schemas.microsoft.com/office/drawing/2014/main" id="{1AF36F33-D665-A924-6452-D079C9C48884}"/>
                </a:ext>
              </a:extLst>
            </p:cNvPr>
            <p:cNvSpPr/>
            <p:nvPr/>
          </p:nvSpPr>
          <p:spPr>
            <a:xfrm flipV="1">
              <a:off x="7535153" y="4848158"/>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36">
              <a:extLst>
                <a:ext uri="{FF2B5EF4-FFF2-40B4-BE49-F238E27FC236}">
                  <a16:creationId xmlns:a16="http://schemas.microsoft.com/office/drawing/2014/main" id="{7C6462D5-5B7A-FB06-1401-8404E581DAB1}"/>
                </a:ext>
              </a:extLst>
            </p:cNvPr>
            <p:cNvSpPr/>
            <p:nvPr/>
          </p:nvSpPr>
          <p:spPr>
            <a:xfrm flipV="1">
              <a:off x="7747462" y="4005038"/>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A54CA17F-E4E6-B387-0EFB-017A0A9E333D}"/>
                </a:ext>
              </a:extLst>
            </p:cNvPr>
            <p:cNvSpPr/>
            <p:nvPr/>
          </p:nvSpPr>
          <p:spPr>
            <a:xfrm>
              <a:off x="4305146" y="2289938"/>
              <a:ext cx="3442138" cy="3442138"/>
            </a:xfrm>
            <a:prstGeom prst="ellipse">
              <a:avLst/>
            </a:prstGeom>
            <a:noFill/>
            <a:ln w="73025" cap="rnd">
              <a:solidFill>
                <a:srgbClr val="D12A3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A0265E-5C12-B2BC-3ACB-556BC1567D81}"/>
                </a:ext>
              </a:extLst>
            </p:cNvPr>
            <p:cNvSpPr/>
            <p:nvPr/>
          </p:nvSpPr>
          <p:spPr>
            <a:xfrm>
              <a:off x="5087008" y="2609849"/>
              <a:ext cx="1902371" cy="36963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3DE9F1B1-9001-7856-1861-5ED235637287}"/>
                </a:ext>
              </a:extLst>
            </p:cNvPr>
            <p:cNvSpPr/>
            <p:nvPr/>
          </p:nvSpPr>
          <p:spPr>
            <a:xfrm flipH="1">
              <a:off x="4330930" y="1398168"/>
              <a:ext cx="3350032" cy="53201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1C4C2E72-8CD1-83B3-9ACC-7300236B3AAE}"/>
                </a:ext>
              </a:extLst>
            </p:cNvPr>
            <p:cNvSpPr/>
            <p:nvPr/>
          </p:nvSpPr>
          <p:spPr>
            <a:xfrm>
              <a:off x="8263759" y="3524142"/>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91B0BBC6-EB7D-C158-E635-EAC74BE1C33E}"/>
                </a:ext>
              </a:extLst>
            </p:cNvPr>
            <p:cNvSpPr/>
            <p:nvPr/>
          </p:nvSpPr>
          <p:spPr>
            <a:xfrm>
              <a:off x="8263759" y="4837170"/>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CE716380-85E4-01A3-12F4-E36094C5A5DD}"/>
                </a:ext>
              </a:extLst>
            </p:cNvPr>
            <p:cNvSpPr/>
            <p:nvPr/>
          </p:nvSpPr>
          <p:spPr>
            <a:xfrm>
              <a:off x="8263759" y="2211113"/>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A3ED2F47-D457-B5E1-416A-44B4B0766186}"/>
                </a:ext>
              </a:extLst>
            </p:cNvPr>
            <p:cNvGrpSpPr/>
            <p:nvPr/>
          </p:nvGrpSpPr>
          <p:grpSpPr>
            <a:xfrm>
              <a:off x="4614196" y="2589179"/>
              <a:ext cx="2824039" cy="2843656"/>
              <a:chOff x="4512181" y="2197779"/>
              <a:chExt cx="2824039" cy="2843656"/>
            </a:xfrm>
          </p:grpSpPr>
          <p:sp>
            <p:nvSpPr>
              <p:cNvPr id="8" name="Oval 7">
                <a:extLst>
                  <a:ext uri="{FF2B5EF4-FFF2-40B4-BE49-F238E27FC236}">
                    <a16:creationId xmlns:a16="http://schemas.microsoft.com/office/drawing/2014/main" id="{F1A38602-95F4-928F-AA1C-8BD95EE81BA2}"/>
                  </a:ext>
                </a:extLst>
              </p:cNvPr>
              <p:cNvSpPr/>
              <p:nvPr/>
            </p:nvSpPr>
            <p:spPr>
              <a:xfrm>
                <a:off x="4512181" y="2197779"/>
                <a:ext cx="2806756" cy="2806756"/>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1423B80E-DF55-2B54-78AD-B59B0837B74C}"/>
                  </a:ext>
                </a:extLst>
              </p:cNvPr>
              <p:cNvPicPr>
                <a:picLocks noChangeAspect="1"/>
              </p:cNvPicPr>
              <p:nvPr/>
            </p:nvPicPr>
            <p:blipFill rotWithShape="1">
              <a:blip>
                <a:extLst>
                  <a:ext uri="{96DAC541-7B7A-43D3-8B79-37D633B846F1}">
                    <asvg:svgBlip xmlns:asvg="http://schemas.microsoft.com/office/drawing/2016/SVG/main" r:embed="rId2"/>
                  </a:ext>
                </a:extLst>
              </a:blip>
              <a:srcRect l="-10595" t="-54636" r="-9900"/>
              <a:stretch>
                <a:fillRect/>
              </a:stretch>
            </p:blipFill>
            <p:spPr>
              <a:xfrm>
                <a:off x="4512704" y="2217919"/>
                <a:ext cx="2823516" cy="2823516"/>
              </a:xfrm>
              <a:prstGeom prst="ellipse">
                <a:avLst/>
              </a:prstGeom>
            </p:spPr>
          </p:pic>
          <p:sp>
            <p:nvSpPr>
              <p:cNvPr id="12" name="TextBox 11">
                <a:extLst>
                  <a:ext uri="{FF2B5EF4-FFF2-40B4-BE49-F238E27FC236}">
                    <a16:creationId xmlns:a16="http://schemas.microsoft.com/office/drawing/2014/main" id="{98DB5314-342D-BCDD-8971-04B21E4AFDBA}"/>
                  </a:ext>
                </a:extLst>
              </p:cNvPr>
              <p:cNvSpPr txBox="1"/>
              <p:nvPr/>
            </p:nvSpPr>
            <p:spPr>
              <a:xfrm>
                <a:off x="4729654" y="2539251"/>
                <a:ext cx="2411889" cy="683392"/>
              </a:xfrm>
              <a:prstGeom prst="rect">
                <a:avLst/>
              </a:prstGeom>
              <a:noFill/>
            </p:spPr>
            <p:txBody>
              <a:bodyPr wrap="square">
                <a:spAutoFit/>
              </a:bodyPr>
              <a:lstStyle/>
              <a:p>
                <a:pPr algn="ctr">
                  <a:lnSpc>
                    <a:spcPct val="80000"/>
                  </a:lnSpc>
                </a:pPr>
                <a:r>
                  <a:rPr lang="en-US" sz="2400" b="1" dirty="0">
                    <a:solidFill>
                      <a:schemeClr val="bg1"/>
                    </a:solidFill>
                    <a:latin typeface="Lub Dub Condensed" panose="020B0506030403020204" pitchFamily="34" charset="0"/>
                  </a:rPr>
                  <a:t>Stroke Survivor and Family</a:t>
                </a:r>
              </a:p>
            </p:txBody>
          </p:sp>
        </p:grpSp>
        <p:sp>
          <p:nvSpPr>
            <p:cNvPr id="18" name="TextBox 17">
              <a:extLst>
                <a:ext uri="{FF2B5EF4-FFF2-40B4-BE49-F238E27FC236}">
                  <a16:creationId xmlns:a16="http://schemas.microsoft.com/office/drawing/2014/main" id="{9989C1F1-A394-BEF1-8A16-CD3BCB617B8A}"/>
                </a:ext>
              </a:extLst>
            </p:cNvPr>
            <p:cNvSpPr txBox="1"/>
            <p:nvPr/>
          </p:nvSpPr>
          <p:spPr>
            <a:xfrm>
              <a:off x="4776601" y="1481628"/>
              <a:ext cx="2422986" cy="400110"/>
            </a:xfrm>
            <a:prstGeom prst="rect">
              <a:avLst/>
            </a:prstGeom>
            <a:noFill/>
          </p:spPr>
          <p:txBody>
            <a:bodyPr wrap="square">
              <a:spAutoFit/>
            </a:bodyPr>
            <a:lstStyle/>
            <a:p>
              <a:pPr algn="ctr"/>
              <a:r>
                <a:rPr lang="en-US" dirty="0"/>
                <a:t> </a:t>
              </a:r>
              <a:r>
                <a:rPr lang="en-US" sz="2000" dirty="0">
                  <a:latin typeface="Lub Dub Bold" panose="020B0803030403020204" pitchFamily="34" charset="0"/>
                </a:rPr>
                <a:t>Introduction</a:t>
              </a:r>
              <a:endParaRPr lang="en-US" sz="1600" dirty="0"/>
            </a:p>
          </p:txBody>
        </p:sp>
        <p:sp>
          <p:nvSpPr>
            <p:cNvPr id="20" name="TextBox 19">
              <a:extLst>
                <a:ext uri="{FF2B5EF4-FFF2-40B4-BE49-F238E27FC236}">
                  <a16:creationId xmlns:a16="http://schemas.microsoft.com/office/drawing/2014/main" id="{E88F3802-EBBC-51E8-B0BF-0F88DA13A8A8}"/>
                </a:ext>
              </a:extLst>
            </p:cNvPr>
            <p:cNvSpPr txBox="1"/>
            <p:nvPr/>
          </p:nvSpPr>
          <p:spPr>
            <a:xfrm>
              <a:off x="334198" y="2409459"/>
              <a:ext cx="3404841" cy="584904"/>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Poststroke Rehabilitation Levels of Care</a:t>
              </a:r>
            </a:p>
          </p:txBody>
        </p:sp>
        <p:sp>
          <p:nvSpPr>
            <p:cNvPr id="22" name="TextBox 21">
              <a:extLst>
                <a:ext uri="{FF2B5EF4-FFF2-40B4-BE49-F238E27FC236}">
                  <a16:creationId xmlns:a16="http://schemas.microsoft.com/office/drawing/2014/main" id="{B82FE1FC-3990-2055-63B2-E53D9A352C41}"/>
                </a:ext>
              </a:extLst>
            </p:cNvPr>
            <p:cNvSpPr txBox="1"/>
            <p:nvPr/>
          </p:nvSpPr>
          <p:spPr>
            <a:xfrm>
              <a:off x="282633" y="3596427"/>
              <a:ext cx="3507971" cy="835870"/>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Prevention and Management of Comorbidities</a:t>
              </a:r>
              <a:endParaRPr lang="en-US" sz="1600" dirty="0"/>
            </a:p>
          </p:txBody>
        </p:sp>
        <p:sp>
          <p:nvSpPr>
            <p:cNvPr id="26" name="TextBox 25">
              <a:extLst>
                <a:ext uri="{FF2B5EF4-FFF2-40B4-BE49-F238E27FC236}">
                  <a16:creationId xmlns:a16="http://schemas.microsoft.com/office/drawing/2014/main" id="{B7E6108A-2600-5B5D-56A7-E12A26249C60}"/>
                </a:ext>
              </a:extLst>
            </p:cNvPr>
            <p:cNvSpPr txBox="1"/>
            <p:nvPr/>
          </p:nvSpPr>
          <p:spPr>
            <a:xfrm>
              <a:off x="8805854" y="2281106"/>
              <a:ext cx="2386898" cy="835870"/>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Sensory Motor Impairments and Activities</a:t>
              </a:r>
              <a:endParaRPr lang="en-US" sz="1600" dirty="0"/>
            </a:p>
          </p:txBody>
        </p:sp>
        <p:sp>
          <p:nvSpPr>
            <p:cNvPr id="28" name="TextBox 27">
              <a:extLst>
                <a:ext uri="{FF2B5EF4-FFF2-40B4-BE49-F238E27FC236}">
                  <a16:creationId xmlns:a16="http://schemas.microsoft.com/office/drawing/2014/main" id="{54C60016-067B-82B9-B9B1-EB707FEF4CCA}"/>
                </a:ext>
              </a:extLst>
            </p:cNvPr>
            <p:cNvSpPr txBox="1"/>
            <p:nvPr/>
          </p:nvSpPr>
          <p:spPr>
            <a:xfrm>
              <a:off x="8612463" y="3701657"/>
              <a:ext cx="2773680" cy="584904"/>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Cognition and Communication</a:t>
              </a:r>
            </a:p>
          </p:txBody>
        </p:sp>
        <p:sp>
          <p:nvSpPr>
            <p:cNvPr id="30" name="TextBox 29">
              <a:extLst>
                <a:ext uri="{FF2B5EF4-FFF2-40B4-BE49-F238E27FC236}">
                  <a16:creationId xmlns:a16="http://schemas.microsoft.com/office/drawing/2014/main" id="{F59378D5-0187-ABA9-AAE3-F2CC3B154513}"/>
                </a:ext>
              </a:extLst>
            </p:cNvPr>
            <p:cNvSpPr txBox="1"/>
            <p:nvPr/>
          </p:nvSpPr>
          <p:spPr>
            <a:xfrm>
              <a:off x="8188194" y="4917673"/>
              <a:ext cx="3684577" cy="806439"/>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Transitions in Care and Community Rehabilitation, </a:t>
              </a:r>
              <a:r>
                <a:rPr lang="en-US" dirty="0">
                  <a:latin typeface="Lub Dub Condensed" panose="020B0506030403020204" pitchFamily="34" charset="0"/>
                </a:rPr>
                <a:t>including family caregiver support</a:t>
              </a:r>
              <a:endParaRPr lang="en-US" sz="2000" dirty="0">
                <a:latin typeface="Lub Dub Condensed" panose="020B0506030403020204" pitchFamily="34" charset="0"/>
              </a:endParaRPr>
            </a:p>
          </p:txBody>
        </p:sp>
      </p:grpSp>
      <p:sp>
        <p:nvSpPr>
          <p:cNvPr id="4" name="Title 3">
            <a:extLst>
              <a:ext uri="{FF2B5EF4-FFF2-40B4-BE49-F238E27FC236}">
                <a16:creationId xmlns:a16="http://schemas.microsoft.com/office/drawing/2014/main" id="{65B1DE82-822B-0CD5-DF74-D343B9B1F704}"/>
              </a:ext>
            </a:extLst>
          </p:cNvPr>
          <p:cNvSpPr>
            <a:spLocks noGrp="1"/>
          </p:cNvSpPr>
          <p:nvPr>
            <p:ph type="title"/>
          </p:nvPr>
        </p:nvSpPr>
        <p:spPr>
          <a:xfrm>
            <a:off x="548076" y="4936666"/>
            <a:ext cx="3030502" cy="559408"/>
          </a:xfrm>
        </p:spPr>
        <p:txBody>
          <a:bodyPr>
            <a:normAutofit/>
          </a:bodyPr>
          <a:lstStyle/>
          <a:p>
            <a:pPr algn="ctr"/>
            <a:r>
              <a:rPr lang="en-US" sz="2000" dirty="0">
                <a:solidFill>
                  <a:schemeClr val="bg1"/>
                </a:solidFill>
              </a:rPr>
              <a:t>Assessment</a:t>
            </a:r>
            <a:endParaRPr lang="en-US" sz="2000" dirty="0">
              <a:solidFill>
                <a:schemeClr val="bg1"/>
              </a:solidFill>
              <a:ea typeface="+mn-ea"/>
              <a:cs typeface="+mn-cs"/>
            </a:endParaRPr>
          </a:p>
        </p:txBody>
      </p:sp>
    </p:spTree>
    <p:extLst>
      <p:ext uri="{BB962C8B-B14F-4D97-AF65-F5344CB8AC3E}">
        <p14:creationId xmlns:p14="http://schemas.microsoft.com/office/powerpoint/2010/main" val="37983016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EF0FE-DD57-7EED-385F-B34470D521B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41A1A71-948F-1379-8EA8-7900A4D835B0}"/>
              </a:ext>
            </a:extLst>
          </p:cNvPr>
          <p:cNvSpPr>
            <a:spLocks noGrp="1"/>
          </p:cNvSpPr>
          <p:nvPr>
            <p:ph type="title"/>
          </p:nvPr>
        </p:nvSpPr>
        <p:spPr>
          <a:xfrm>
            <a:off x="838200" y="363539"/>
            <a:ext cx="10515600" cy="824238"/>
          </a:xfrm>
        </p:spPr>
        <p:txBody>
          <a:bodyPr/>
          <a:lstStyle/>
          <a:p>
            <a:r>
              <a:rPr lang="en-US" dirty="0"/>
              <a:t>Recommendations 4.1: </a:t>
            </a:r>
            <a:br>
              <a:rPr lang="en-US" dirty="0"/>
            </a:br>
            <a:r>
              <a:rPr lang="en-US" b="1" dirty="0">
                <a:solidFill>
                  <a:schemeClr val="tx1"/>
                </a:solidFill>
                <a:latin typeface="Lub Dub Condensed" panose="020B0506030403020204" pitchFamily="34" charset="0"/>
              </a:rPr>
              <a:t>Assessment of Disability and Rehabilitation Needs</a:t>
            </a:r>
            <a:endParaRPr lang="en-US" dirty="0"/>
          </a:p>
        </p:txBody>
      </p:sp>
      <p:graphicFrame>
        <p:nvGraphicFramePr>
          <p:cNvPr id="5" name="Table 4">
            <a:extLst>
              <a:ext uri="{FF2B5EF4-FFF2-40B4-BE49-F238E27FC236}">
                <a16:creationId xmlns:a16="http://schemas.microsoft.com/office/drawing/2014/main" id="{D3D3FE4E-85FE-C7DE-DBFB-EDD35D8D1C9E}"/>
              </a:ext>
            </a:extLst>
          </p:cNvPr>
          <p:cNvGraphicFramePr>
            <a:graphicFrameLocks noGrp="1"/>
          </p:cNvGraphicFramePr>
          <p:nvPr>
            <p:extLst>
              <p:ext uri="{D42A27DB-BD31-4B8C-83A1-F6EECF244321}">
                <p14:modId xmlns:p14="http://schemas.microsoft.com/office/powerpoint/2010/main" val="4059670655"/>
              </p:ext>
            </p:extLst>
          </p:nvPr>
        </p:nvGraphicFramePr>
        <p:xfrm>
          <a:off x="1232989" y="1524306"/>
          <a:ext cx="9731422" cy="3886594"/>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7965684">
                  <a:extLst>
                    <a:ext uri="{9D8B030D-6E8A-4147-A177-3AD203B41FA5}">
                      <a16:colId xmlns:a16="http://schemas.microsoft.com/office/drawing/2014/main" val="1835649645"/>
                    </a:ext>
                  </a:extLst>
                </a:gridCol>
              </a:tblGrid>
              <a:tr h="0">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1158985">
                <a:tc>
                  <a:txBody>
                    <a:bodyPr/>
                    <a:lstStyle/>
                    <a:p>
                      <a:pPr marL="0" marR="0" algn="ctr">
                        <a:lnSpc>
                          <a:spcPct val="115000"/>
                        </a:lnSpc>
                        <a:spcBef>
                          <a:spcPts val="400"/>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1</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a:lnSpc>
                          <a:spcPct val="115000"/>
                        </a:lnSpc>
                        <a:spcBef>
                          <a:spcPts val="400"/>
                        </a:spcBef>
                        <a:spcAft>
                          <a:spcPts val="1200"/>
                        </a:spcAft>
                        <a:buNone/>
                      </a:pPr>
                      <a:r>
                        <a:rPr lang="en-US" sz="1800" b="1" kern="1200" spc="-50"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endPar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00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stroke, a formal assessment of body structures and functions, activity limitations and participation restrictions, and personal and environmental factors is recommended to inform treatment planning, care transitions, and discharge planning.</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957721"/>
                  </a:ext>
                </a:extLst>
              </a:tr>
              <a:tr h="1158985">
                <a:tc>
                  <a:txBody>
                    <a:bodyPr/>
                    <a:lstStyle/>
                    <a:p>
                      <a:pPr marL="0" marR="0" algn="ctr">
                        <a:lnSpc>
                          <a:spcPct val="115000"/>
                        </a:lnSpc>
                        <a:spcBef>
                          <a:spcPts val="355"/>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1</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00000"/>
                        </a:lnSpc>
                        <a:buFont typeface="+mj-lt"/>
                        <a:buNone/>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In persons with stroke, valid measurement instruments should be routinely administered, beginning in the acute phase and continuing through all stages of recovery and rehabilitation, to document stroke severity and disability.</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0957289"/>
                  </a:ext>
                </a:extLst>
              </a:tr>
              <a:tr h="1158985">
                <a:tc>
                  <a:txBody>
                    <a:bodyPr/>
                    <a:lstStyle/>
                    <a:p>
                      <a:pPr marL="0" marR="0" algn="ctr">
                        <a:lnSpc>
                          <a:spcPct val="115000"/>
                        </a:lnSpc>
                        <a:spcBef>
                          <a:spcPts val="355"/>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2a</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lnSpc>
                          <a:spcPct val="100000"/>
                        </a:lnSpc>
                        <a:buFont typeface="+mj-lt"/>
                        <a:buNone/>
                      </a:pPr>
                      <a:r>
                        <a:rPr lang="en-US" sz="1300" b="0" kern="1200" dirty="0">
                          <a:solidFill>
                            <a:schemeClr val="tx1"/>
                          </a:solidFill>
                          <a:effectLst/>
                          <a:latin typeface="Lub Dub Medium" panose="020B0603030403020204" pitchFamily="34" charset="0"/>
                          <a:cs typeface="Arial" panose="020B0604020202020204" pitchFamily="34" charset="0"/>
                        </a:rPr>
                        <a:t>In persons with stroke discharged from acute and </a:t>
                      </a:r>
                      <a:r>
                        <a:rPr lang="en-US" sz="1300" b="0" kern="1200" dirty="0" err="1">
                          <a:solidFill>
                            <a:schemeClr val="tx1"/>
                          </a:solidFill>
                          <a:effectLst/>
                          <a:latin typeface="Lub Dub Medium" panose="020B0603030403020204" pitchFamily="34" charset="0"/>
                          <a:cs typeface="Arial" panose="020B0604020202020204" pitchFamily="34" charset="0"/>
                        </a:rPr>
                        <a:t>postacute</a:t>
                      </a:r>
                      <a:r>
                        <a:rPr lang="en-US" sz="1300" b="0" kern="1200" dirty="0">
                          <a:solidFill>
                            <a:schemeClr val="tx1"/>
                          </a:solidFill>
                          <a:effectLst/>
                          <a:latin typeface="Lub Dub Medium" panose="020B0603030403020204" pitchFamily="34" charset="0"/>
                          <a:cs typeface="Arial" panose="020B0604020202020204" pitchFamily="34" charset="0"/>
                        </a:rPr>
                        <a:t> care, ongoing and repeated follow-up, tailored to the individual’s needs, is reasonable for at least the first year poststroke to monitor functional recovery, identify participation restrictions, and reassess rehabilitation needs.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7621754"/>
                  </a:ext>
                </a:extLst>
              </a:tr>
            </a:tbl>
          </a:graphicData>
        </a:graphic>
      </p:graphicFrame>
    </p:spTree>
    <p:extLst>
      <p:ext uri="{BB962C8B-B14F-4D97-AF65-F5344CB8AC3E}">
        <p14:creationId xmlns:p14="http://schemas.microsoft.com/office/powerpoint/2010/main" val="4690676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3B6B6F-A3BB-CD6A-BB92-FB3CF19D998A}"/>
              </a:ext>
            </a:extLst>
          </p:cNvPr>
          <p:cNvSpPr>
            <a:spLocks noGrp="1"/>
          </p:cNvSpPr>
          <p:nvPr>
            <p:ph type="title"/>
          </p:nvPr>
        </p:nvSpPr>
        <p:spPr/>
        <p:txBody>
          <a:bodyPr/>
          <a:lstStyle/>
          <a:p>
            <a:r>
              <a:rPr lang="en-US" dirty="0"/>
              <a:t>Assessment of Specific Areas of Functioning</a:t>
            </a:r>
          </a:p>
        </p:txBody>
      </p:sp>
      <p:sp>
        <p:nvSpPr>
          <p:cNvPr id="5" name="Content Placeholder 4">
            <a:extLst>
              <a:ext uri="{FF2B5EF4-FFF2-40B4-BE49-F238E27FC236}">
                <a16:creationId xmlns:a16="http://schemas.microsoft.com/office/drawing/2014/main" id="{991CD412-2F30-59C1-426F-00C0509861AE}"/>
              </a:ext>
            </a:extLst>
          </p:cNvPr>
          <p:cNvSpPr>
            <a:spLocks noGrp="1"/>
          </p:cNvSpPr>
          <p:nvPr>
            <p:ph idx="1"/>
          </p:nvPr>
        </p:nvSpPr>
        <p:spPr>
          <a:xfrm>
            <a:off x="838199" y="1207477"/>
            <a:ext cx="10591801" cy="4537488"/>
          </a:xfrm>
        </p:spPr>
        <p:txBody>
          <a:bodyPr/>
          <a:lstStyle/>
          <a:p>
            <a:pPr>
              <a:lnSpc>
                <a:spcPct val="100000"/>
              </a:lnSpc>
              <a:spcBef>
                <a:spcPts val="0"/>
              </a:spcBef>
              <a:spcAft>
                <a:spcPts val="1200"/>
              </a:spcAft>
            </a:pPr>
            <a:r>
              <a:rPr lang="en-US" sz="2100" cap="none" dirty="0">
                <a:solidFill>
                  <a:schemeClr val="tx1"/>
                </a:solidFill>
                <a:latin typeface="Lub Dub Bold" panose="020B0803030403020204" pitchFamily="34" charset="0"/>
                <a:cs typeface="Arial" panose="020B0604020202020204" pitchFamily="34" charset="0"/>
              </a:rPr>
              <a:t>Consult the 2026 Stroke Rehabilitation Guideline for specific recommendations regarding assessment of each of the following areas of functioning:</a:t>
            </a:r>
          </a:p>
          <a:p>
            <a:pPr marL="515938" indent="-285750">
              <a:spcBef>
                <a:spcPts val="0"/>
              </a:spcBef>
              <a:spcAft>
                <a:spcPts val="1200"/>
              </a:spcAft>
              <a:buClr>
                <a:srgbClr val="D12A31"/>
              </a:buClr>
              <a:buFont typeface="Arial" panose="020B0604020202020204" pitchFamily="34" charset="0"/>
              <a:buChar char="•"/>
            </a:pPr>
            <a:r>
              <a:rPr lang="en-US" kern="100" cap="none" dirty="0">
                <a:solidFill>
                  <a:srgbClr val="000000"/>
                </a:solidFill>
                <a:latin typeface="Lub Dub Medium" panose="020B0603030403020204" pitchFamily="34" charset="0"/>
                <a:ea typeface="Times New Roman" panose="02020603050405020304" pitchFamily="18" charset="0"/>
                <a:cs typeface="Arial" panose="020B0604020202020204" pitchFamily="34" charset="0"/>
              </a:rPr>
              <a:t>Hemiplegic shoulder pain (Section 3.4)</a:t>
            </a:r>
            <a:endParaRPr lang="en-US" kern="100" cap="none" dirty="0">
              <a:latin typeface="Lub Dub Medium" panose="020B0603030403020204" pitchFamily="34" charset="0"/>
              <a:ea typeface="Times" panose="02020603050405020304" pitchFamily="18" charset="0"/>
              <a:cs typeface="Arial" panose="020B0604020202020204" pitchFamily="34" charset="0"/>
            </a:endParaRPr>
          </a:p>
          <a:p>
            <a:pPr marL="515938" indent="-285750">
              <a:spcBef>
                <a:spcPts val="0"/>
              </a:spcBef>
              <a:spcAft>
                <a:spcPts val="1200"/>
              </a:spcAft>
              <a:buClr>
                <a:srgbClr val="D12A31"/>
              </a:buClr>
              <a:buFont typeface="Arial" panose="020B0604020202020204" pitchFamily="34" charset="0"/>
              <a:buChar char="•"/>
            </a:pPr>
            <a:r>
              <a:rPr lang="en-US" cap="none" dirty="0">
                <a:solidFill>
                  <a:schemeClr val="tx1"/>
                </a:solidFill>
                <a:latin typeface="Lub Dub Medium" panose="020B0603030403020204" pitchFamily="34" charset="0"/>
                <a:cs typeface="Arial" panose="020B0604020202020204" pitchFamily="34" charset="0"/>
              </a:rPr>
              <a:t>Motor impairments and activity and mobility (Section 4.2)</a:t>
            </a:r>
          </a:p>
          <a:p>
            <a:pPr marL="515938" indent="-285750">
              <a:spcBef>
                <a:spcPts val="0"/>
              </a:spcBef>
              <a:spcAft>
                <a:spcPts val="1200"/>
              </a:spcAft>
              <a:buClr>
                <a:srgbClr val="D12A31"/>
              </a:buClr>
              <a:buFont typeface="Arial" panose="020B0604020202020204" pitchFamily="34" charset="0"/>
              <a:buChar char="•"/>
            </a:pPr>
            <a:r>
              <a:rPr lang="en-US" cap="none" dirty="0">
                <a:solidFill>
                  <a:schemeClr val="tx1"/>
                </a:solidFill>
                <a:latin typeface="Lub Dub Medium" panose="020B0603030403020204" pitchFamily="34" charset="0"/>
                <a:cs typeface="Arial" panose="020B0604020202020204" pitchFamily="34" charset="0"/>
              </a:rPr>
              <a:t>Communication impairments (Section 4.3)</a:t>
            </a:r>
          </a:p>
          <a:p>
            <a:pPr marL="515938" indent="-285750">
              <a:spcBef>
                <a:spcPts val="0"/>
              </a:spcBef>
              <a:spcAft>
                <a:spcPts val="1200"/>
              </a:spcAft>
              <a:buClr>
                <a:srgbClr val="D12A31"/>
              </a:buClr>
              <a:buFont typeface="Arial" panose="020B0604020202020204" pitchFamily="34" charset="0"/>
              <a:buChar char="•"/>
            </a:pPr>
            <a:r>
              <a:rPr lang="en-US" cap="none" dirty="0">
                <a:solidFill>
                  <a:schemeClr val="tx1"/>
                </a:solidFill>
                <a:latin typeface="Lub Dub Medium" panose="020B0603030403020204" pitchFamily="34" charset="0"/>
                <a:cs typeface="Arial" panose="020B0604020202020204" pitchFamily="34" charset="0"/>
              </a:rPr>
              <a:t>Cognition and perception (Section 4.4)</a:t>
            </a:r>
          </a:p>
          <a:p>
            <a:pPr marL="515938" indent="-285750">
              <a:spcBef>
                <a:spcPts val="0"/>
              </a:spcBef>
              <a:spcAft>
                <a:spcPts val="1200"/>
              </a:spcAft>
              <a:buClr>
                <a:srgbClr val="D12A31"/>
              </a:buClr>
              <a:buFont typeface="Arial" panose="020B0604020202020204" pitchFamily="34" charset="0"/>
              <a:buChar char="•"/>
            </a:pPr>
            <a:r>
              <a:rPr lang="en-US" cap="none" dirty="0">
                <a:solidFill>
                  <a:schemeClr val="tx1"/>
                </a:solidFill>
                <a:latin typeface="Lub Dub Medium" panose="020B0603030403020204" pitchFamily="34" charset="0"/>
                <a:cs typeface="Arial" panose="020B0604020202020204" pitchFamily="34" charset="0"/>
              </a:rPr>
              <a:t>Sensory impairments, including touch, vision, and hearing (Section 4.5</a:t>
            </a:r>
            <a:r>
              <a:rPr lang="en-US" sz="2000" cap="none" dirty="0">
                <a:solidFill>
                  <a:schemeClr val="tx1"/>
                </a:solidFill>
                <a:latin typeface="Arial" panose="020B0604020202020204" pitchFamily="34" charset="0"/>
                <a:cs typeface="Arial" panose="020B0604020202020204" pitchFamily="34" charset="0"/>
              </a:rPr>
              <a:t>)</a:t>
            </a:r>
          </a:p>
        </p:txBody>
      </p:sp>
      <p:pic>
        <p:nvPicPr>
          <p:cNvPr id="7" name="Picture 6">
            <a:extLst>
              <a:ext uri="{FF2B5EF4-FFF2-40B4-BE49-F238E27FC236}">
                <a16:creationId xmlns:a16="http://schemas.microsoft.com/office/drawing/2014/main" id="{3A52C20C-500E-C7ED-AD01-1FD81804B474}"/>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704534" y="4247257"/>
            <a:ext cx="2748208" cy="1891785"/>
          </a:xfrm>
          <a:prstGeom prst="rect">
            <a:avLst/>
          </a:prstGeom>
          <a:effectLst>
            <a:outerShdw blurRad="63500" algn="ctr" rotWithShape="0">
              <a:prstClr val="black">
                <a:alpha val="40000"/>
              </a:prstClr>
            </a:outerShdw>
          </a:effectLst>
        </p:spPr>
      </p:pic>
      <p:pic>
        <p:nvPicPr>
          <p:cNvPr id="9" name="Picture 8">
            <a:extLst>
              <a:ext uri="{FF2B5EF4-FFF2-40B4-BE49-F238E27FC236}">
                <a16:creationId xmlns:a16="http://schemas.microsoft.com/office/drawing/2014/main" id="{49CE90AC-FB6B-969F-9BD3-2B345682B27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4740750" y="4247257"/>
            <a:ext cx="2748208" cy="1891785"/>
          </a:xfrm>
          <a:prstGeom prst="rect">
            <a:avLst/>
          </a:prstGeom>
          <a:effectLst>
            <a:outerShdw blurRad="63500" algn="ctr" rotWithShape="0">
              <a:prstClr val="black">
                <a:alpha val="40000"/>
              </a:prstClr>
            </a:outerShdw>
          </a:effectLst>
        </p:spPr>
      </p:pic>
      <p:pic>
        <p:nvPicPr>
          <p:cNvPr id="11" name="Picture 10">
            <a:extLst>
              <a:ext uri="{FF2B5EF4-FFF2-40B4-BE49-F238E27FC236}">
                <a16:creationId xmlns:a16="http://schemas.microsoft.com/office/drawing/2014/main" id="{B24B0D1E-D27E-FF95-845C-FFABEA123797}"/>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7739259" y="4247257"/>
            <a:ext cx="2748208" cy="1891785"/>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27615759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07586-4D35-99E1-394D-4486C9EC2AA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92659D8-0F94-BBD1-6F53-CC2831EBF054}"/>
              </a:ext>
            </a:extLst>
          </p:cNvPr>
          <p:cNvSpPr txBox="1"/>
          <p:nvPr/>
        </p:nvSpPr>
        <p:spPr>
          <a:xfrm>
            <a:off x="194441" y="1577224"/>
            <a:ext cx="11803118" cy="2169825"/>
          </a:xfrm>
          <a:prstGeom prst="rect">
            <a:avLst/>
          </a:prstGeom>
          <a:noFill/>
        </p:spPr>
        <p:txBody>
          <a:bodyPr wrap="square">
            <a:spAutoFit/>
          </a:bodyPr>
          <a:lstStyle/>
          <a:p>
            <a:pPr algn="ctr">
              <a:spcAft>
                <a:spcPts val="1800"/>
              </a:spcAft>
            </a:pPr>
            <a:r>
              <a:rPr kumimoji="0" lang="en-US" sz="4000" b="0" i="0" u="none" strike="noStrike" kern="1200" cap="all" spc="0" normalizeH="0" baseline="0" noProof="0" dirty="0">
                <a:ln>
                  <a:noFill/>
                </a:ln>
                <a:solidFill>
                  <a:srgbClr val="FFFFFF"/>
                </a:solidFill>
                <a:effectLst/>
                <a:uLnTx/>
                <a:uFillTx/>
                <a:latin typeface="Lub Dub Bold" panose="020B0803030403020204" pitchFamily="34" charset="0"/>
                <a:ea typeface="+mj-ea"/>
                <a:cs typeface="+mj-cs"/>
              </a:rPr>
              <a:t>2026 GUIDELINE FOR Adult Stroke Rehabilitation and Recovery</a:t>
            </a:r>
          </a:p>
          <a:p>
            <a:pPr algn="ctr">
              <a:spcAft>
                <a:spcPts val="1800"/>
              </a:spcAft>
            </a:pPr>
            <a:r>
              <a:rPr kumimoji="0" lang="en-US" sz="4000" b="0" i="1" u="none" strike="noStrike" kern="1200" cap="all" spc="0" normalizeH="0" baseline="0" noProof="0" dirty="0">
                <a:ln>
                  <a:noFill/>
                </a:ln>
                <a:solidFill>
                  <a:srgbClr val="FFFFFF"/>
                </a:solidFill>
                <a:effectLst/>
                <a:uLnTx/>
                <a:uFillTx/>
                <a:latin typeface="Lub Dub Medium" panose="020B0603030403020204" pitchFamily="34" charset="0"/>
                <a:ea typeface="+mj-ea"/>
                <a:cs typeface="+mj-cs"/>
              </a:rPr>
              <a:t>KEY NURSING UPDATES AND REVIEW</a:t>
            </a:r>
            <a:endParaRPr lang="en-US" sz="4000" dirty="0"/>
          </a:p>
        </p:txBody>
      </p:sp>
      <p:sp>
        <p:nvSpPr>
          <p:cNvPr id="4" name="Title 3">
            <a:extLst>
              <a:ext uri="{FF2B5EF4-FFF2-40B4-BE49-F238E27FC236}">
                <a16:creationId xmlns:a16="http://schemas.microsoft.com/office/drawing/2014/main" id="{3E0C2E71-8D96-1F5F-222C-27B27F1F7B06}"/>
              </a:ext>
            </a:extLst>
          </p:cNvPr>
          <p:cNvSpPr>
            <a:spLocks noGrp="1"/>
          </p:cNvSpPr>
          <p:nvPr>
            <p:ph type="ctrTitle"/>
          </p:nvPr>
        </p:nvSpPr>
        <p:spPr>
          <a:xfrm>
            <a:off x="838201" y="4361793"/>
            <a:ext cx="10505682" cy="1522247"/>
          </a:xfrm>
        </p:spPr>
        <p:txBody>
          <a:bodyPr/>
          <a:lstStyle/>
          <a:p>
            <a:r>
              <a:rPr lang="en-US" sz="4000" dirty="0"/>
              <a:t>5. </a:t>
            </a:r>
            <a:r>
              <a:rPr lang="en-US" b="0" cap="none" dirty="0"/>
              <a:t>Sensorimotor Impairments </a:t>
            </a:r>
            <a:br>
              <a:rPr lang="en-US" b="0" cap="none" dirty="0"/>
            </a:br>
            <a:r>
              <a:rPr lang="en-US" b="0" cap="none" dirty="0"/>
              <a:t>and Activities</a:t>
            </a:r>
            <a:endParaRPr lang="en-US" dirty="0"/>
          </a:p>
        </p:txBody>
      </p:sp>
      <p:cxnSp>
        <p:nvCxnSpPr>
          <p:cNvPr id="9" name="Straight Connector 8">
            <a:extLst>
              <a:ext uri="{FF2B5EF4-FFF2-40B4-BE49-F238E27FC236}">
                <a16:creationId xmlns:a16="http://schemas.microsoft.com/office/drawing/2014/main" id="{F06D3B21-ED91-AC60-B68E-5508458285A6}"/>
              </a:ext>
              <a:ext uri="{C183D7F6-B498-43B3-948B-1728B52AA6E4}">
                <adec:decorative xmlns:adec="http://schemas.microsoft.com/office/drawing/2017/decorative" val="1"/>
              </a:ext>
            </a:extLst>
          </p:cNvPr>
          <p:cNvCxnSpPr>
            <a:cxnSpLocks/>
          </p:cNvCxnSpPr>
          <p:nvPr/>
        </p:nvCxnSpPr>
        <p:spPr>
          <a:xfrm>
            <a:off x="1691986" y="4224152"/>
            <a:ext cx="88080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75289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EB856-6B9C-905D-4D8C-5ABA6E4BF514}"/>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0B2CC134-1635-13AA-D1B4-484768902F24}"/>
              </a:ext>
            </a:extLst>
          </p:cNvPr>
          <p:cNvSpPr txBox="1">
            <a:spLocks/>
          </p:cNvSpPr>
          <p:nvPr/>
        </p:nvSpPr>
        <p:spPr>
          <a:xfrm>
            <a:off x="838200" y="363537"/>
            <a:ext cx="10515600" cy="801233"/>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90000"/>
              </a:lnSpc>
              <a:spcBef>
                <a:spcPct val="0"/>
              </a:spcBef>
              <a:buNone/>
              <a:defRPr lang="en-US" sz="3200" b="0" i="0" kern="1200" cap="none" baseline="0">
                <a:solidFill>
                  <a:srgbClr val="D12A31"/>
                </a:solidFill>
                <a:latin typeface="Lub Dub Bold" panose="020B0803030403020204" pitchFamily="34" charset="0"/>
                <a:ea typeface="+mj-ea"/>
                <a:cs typeface="+mj-cs"/>
              </a:defRPr>
            </a:lvl1pPr>
          </a:lstStyle>
          <a:p>
            <a:r>
              <a:rPr lang="en-US"/>
              <a:t>Facets of the Stroke Survivor’s Journey Through Adult Stroke Rehabilitation and Recovery: </a:t>
            </a:r>
            <a:r>
              <a:rPr lang="en-US">
                <a:solidFill>
                  <a:schemeClr val="tx1"/>
                </a:solidFill>
                <a:latin typeface="Lub Dub Condensed" panose="020B0506030403020204" pitchFamily="34" charset="0"/>
              </a:rPr>
              <a:t>Nursing Implications</a:t>
            </a:r>
            <a:endParaRPr lang="en-US" dirty="0">
              <a:solidFill>
                <a:schemeClr val="tx1"/>
              </a:solidFill>
              <a:latin typeface="Lub Dub Condensed" panose="020B0506030403020204" pitchFamily="34" charset="0"/>
            </a:endParaRPr>
          </a:p>
        </p:txBody>
      </p:sp>
      <p:grpSp>
        <p:nvGrpSpPr>
          <p:cNvPr id="2" name="Group 1">
            <a:extLst>
              <a:ext uri="{FF2B5EF4-FFF2-40B4-BE49-F238E27FC236}">
                <a16:creationId xmlns:a16="http://schemas.microsoft.com/office/drawing/2014/main" id="{C080D0BF-E592-EC64-E3BE-5D6C06B0E165}"/>
              </a:ext>
              <a:ext uri="{C183D7F6-B498-43B3-948B-1728B52AA6E4}">
                <adec:decorative xmlns:adec="http://schemas.microsoft.com/office/drawing/2017/decorative" val="1"/>
              </a:ext>
            </a:extLst>
          </p:cNvPr>
          <p:cNvGrpSpPr/>
          <p:nvPr/>
        </p:nvGrpSpPr>
        <p:grpSpPr>
          <a:xfrm>
            <a:off x="272600" y="1398168"/>
            <a:ext cx="11600171" cy="4908036"/>
            <a:chOff x="272600" y="1398168"/>
            <a:chExt cx="11600171" cy="4908036"/>
          </a:xfrm>
        </p:grpSpPr>
        <p:sp>
          <p:nvSpPr>
            <p:cNvPr id="65" name="Rectangle 36">
              <a:extLst>
                <a:ext uri="{FF2B5EF4-FFF2-40B4-BE49-F238E27FC236}">
                  <a16:creationId xmlns:a16="http://schemas.microsoft.com/office/drawing/2014/main" id="{BB0F09D1-8DED-E4AC-31BB-BAA911E9AF5F}"/>
                </a:ext>
              </a:extLst>
            </p:cNvPr>
            <p:cNvSpPr/>
            <p:nvPr/>
          </p:nvSpPr>
          <p:spPr>
            <a:xfrm rot="16200000" flipV="1">
              <a:off x="5788841" y="2035127"/>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id="{F328756C-DECA-BEEA-48A3-B68B1F7FE89A}"/>
                </a:ext>
              </a:extLst>
            </p:cNvPr>
            <p:cNvGrpSpPr/>
            <p:nvPr/>
          </p:nvGrpSpPr>
          <p:grpSpPr>
            <a:xfrm flipH="1">
              <a:off x="272600" y="2213884"/>
              <a:ext cx="4249572" cy="3540457"/>
              <a:chOff x="7537924" y="1947184"/>
              <a:chExt cx="4249572" cy="3540457"/>
            </a:xfrm>
          </p:grpSpPr>
          <p:sp>
            <p:nvSpPr>
              <p:cNvPr id="50" name="Rectangle 36">
                <a:extLst>
                  <a:ext uri="{FF2B5EF4-FFF2-40B4-BE49-F238E27FC236}">
                    <a16:creationId xmlns:a16="http://schemas.microsoft.com/office/drawing/2014/main" id="{60237ECB-7732-5BC2-11F8-0F81315F75EB}"/>
                  </a:ext>
                </a:extLst>
              </p:cNvPr>
              <p:cNvSpPr/>
              <p:nvPr/>
            </p:nvSpPr>
            <p:spPr>
              <a:xfrm>
                <a:off x="7543466" y="2420150"/>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36">
                <a:extLst>
                  <a:ext uri="{FF2B5EF4-FFF2-40B4-BE49-F238E27FC236}">
                    <a16:creationId xmlns:a16="http://schemas.microsoft.com/office/drawing/2014/main" id="{8341B155-F8C5-7239-A47D-270B75DE9F7C}"/>
                  </a:ext>
                </a:extLst>
              </p:cNvPr>
              <p:cNvSpPr/>
              <p:nvPr/>
            </p:nvSpPr>
            <p:spPr>
              <a:xfrm flipV="1">
                <a:off x="7537924" y="4584229"/>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36">
                <a:extLst>
                  <a:ext uri="{FF2B5EF4-FFF2-40B4-BE49-F238E27FC236}">
                    <a16:creationId xmlns:a16="http://schemas.microsoft.com/office/drawing/2014/main" id="{5B2A1BF4-E16F-DD87-3DF3-900D8266AED7}"/>
                  </a:ext>
                </a:extLst>
              </p:cNvPr>
              <p:cNvSpPr/>
              <p:nvPr/>
            </p:nvSpPr>
            <p:spPr>
              <a:xfrm flipV="1">
                <a:off x="7750233" y="3741109"/>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395B2B5C-238D-4D3F-536F-7DF666DAEA64}"/>
                  </a:ext>
                </a:extLst>
              </p:cNvPr>
              <p:cNvSpPr/>
              <p:nvPr/>
            </p:nvSpPr>
            <p:spPr>
              <a:xfrm>
                <a:off x="8266530" y="3260213"/>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2F1979B5-6F91-91FC-2F80-25B8168BCAD4}"/>
                  </a:ext>
                </a:extLst>
              </p:cNvPr>
              <p:cNvSpPr/>
              <p:nvPr/>
            </p:nvSpPr>
            <p:spPr>
              <a:xfrm>
                <a:off x="8266530" y="4573241"/>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D6D158A9-F089-B775-2A56-CCB4FAD1CD38}"/>
                  </a:ext>
                </a:extLst>
              </p:cNvPr>
              <p:cNvSpPr/>
              <p:nvPr/>
            </p:nvSpPr>
            <p:spPr>
              <a:xfrm>
                <a:off x="8266530" y="1947184"/>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Rectangle 36">
              <a:extLst>
                <a:ext uri="{FF2B5EF4-FFF2-40B4-BE49-F238E27FC236}">
                  <a16:creationId xmlns:a16="http://schemas.microsoft.com/office/drawing/2014/main" id="{7DA81FDC-15FC-55D8-C70E-76C25D90FA11}"/>
                </a:ext>
              </a:extLst>
            </p:cNvPr>
            <p:cNvSpPr/>
            <p:nvPr/>
          </p:nvSpPr>
          <p:spPr>
            <a:xfrm>
              <a:off x="7540695" y="2684079"/>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rgbClr val="D12A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36">
              <a:extLst>
                <a:ext uri="{FF2B5EF4-FFF2-40B4-BE49-F238E27FC236}">
                  <a16:creationId xmlns:a16="http://schemas.microsoft.com/office/drawing/2014/main" id="{A57584B0-02C5-AB36-7429-FF5022A779B0}"/>
                </a:ext>
              </a:extLst>
            </p:cNvPr>
            <p:cNvSpPr/>
            <p:nvPr/>
          </p:nvSpPr>
          <p:spPr>
            <a:xfrm flipV="1">
              <a:off x="7535153" y="4848158"/>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36">
              <a:extLst>
                <a:ext uri="{FF2B5EF4-FFF2-40B4-BE49-F238E27FC236}">
                  <a16:creationId xmlns:a16="http://schemas.microsoft.com/office/drawing/2014/main" id="{96319ABF-8F71-414D-D478-D9C761F7BBED}"/>
                </a:ext>
              </a:extLst>
            </p:cNvPr>
            <p:cNvSpPr/>
            <p:nvPr/>
          </p:nvSpPr>
          <p:spPr>
            <a:xfrm flipV="1">
              <a:off x="7747462" y="4005038"/>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36B5A35-2638-FAB7-2F57-4FE61EFA212F}"/>
                </a:ext>
              </a:extLst>
            </p:cNvPr>
            <p:cNvSpPr/>
            <p:nvPr/>
          </p:nvSpPr>
          <p:spPr>
            <a:xfrm>
              <a:off x="4305146" y="2289938"/>
              <a:ext cx="3442138" cy="3442138"/>
            </a:xfrm>
            <a:prstGeom prst="ellipse">
              <a:avLst/>
            </a:prstGeom>
            <a:noFill/>
            <a:ln w="73025" cap="rnd">
              <a:solidFill>
                <a:srgbClr val="D12A3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BCF10D5-11A3-4CFC-A595-F9A1F21C5964}"/>
                </a:ext>
              </a:extLst>
            </p:cNvPr>
            <p:cNvSpPr/>
            <p:nvPr/>
          </p:nvSpPr>
          <p:spPr>
            <a:xfrm>
              <a:off x="5087008" y="2609849"/>
              <a:ext cx="1902371" cy="36963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6BB4FE4B-81FE-4D20-ACE0-B1D55FC97768}"/>
                </a:ext>
              </a:extLst>
            </p:cNvPr>
            <p:cNvSpPr/>
            <p:nvPr/>
          </p:nvSpPr>
          <p:spPr>
            <a:xfrm flipH="1">
              <a:off x="4330930" y="1398168"/>
              <a:ext cx="3350032" cy="53201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9569EEF9-8458-CC27-9537-6FE4DDCB0200}"/>
                </a:ext>
              </a:extLst>
            </p:cNvPr>
            <p:cNvSpPr/>
            <p:nvPr/>
          </p:nvSpPr>
          <p:spPr>
            <a:xfrm>
              <a:off x="8263759" y="3524142"/>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F550BF4F-00AB-4E5C-4211-A7C8E449210A}"/>
                </a:ext>
              </a:extLst>
            </p:cNvPr>
            <p:cNvSpPr/>
            <p:nvPr/>
          </p:nvSpPr>
          <p:spPr>
            <a:xfrm>
              <a:off x="8263759" y="4837170"/>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351F235E-A428-C3F9-61DF-6996582723A0}"/>
                </a:ext>
              </a:extLst>
            </p:cNvPr>
            <p:cNvSpPr/>
            <p:nvPr/>
          </p:nvSpPr>
          <p:spPr>
            <a:xfrm>
              <a:off x="8263759" y="2211113"/>
              <a:ext cx="3520966" cy="914400"/>
            </a:xfrm>
            <a:prstGeom prst="rect">
              <a:avLst/>
            </a:prstGeom>
            <a:solidFill>
              <a:srgbClr val="D12A31"/>
            </a:solidFill>
            <a:ln>
              <a:noFill/>
            </a:ln>
            <a:effectLst>
              <a:outerShdw blurRad="635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FCCD971-C124-28AE-6B98-BB3E17EC8B57}"/>
                </a:ext>
              </a:extLst>
            </p:cNvPr>
            <p:cNvGrpSpPr/>
            <p:nvPr/>
          </p:nvGrpSpPr>
          <p:grpSpPr>
            <a:xfrm>
              <a:off x="4614196" y="2589179"/>
              <a:ext cx="2824039" cy="2843656"/>
              <a:chOff x="4512181" y="2197779"/>
              <a:chExt cx="2824039" cy="2843656"/>
            </a:xfrm>
          </p:grpSpPr>
          <p:sp>
            <p:nvSpPr>
              <p:cNvPr id="8" name="Oval 7">
                <a:extLst>
                  <a:ext uri="{FF2B5EF4-FFF2-40B4-BE49-F238E27FC236}">
                    <a16:creationId xmlns:a16="http://schemas.microsoft.com/office/drawing/2014/main" id="{1EDCA18E-4E08-0627-5082-445C6900B589}"/>
                  </a:ext>
                </a:extLst>
              </p:cNvPr>
              <p:cNvSpPr/>
              <p:nvPr/>
            </p:nvSpPr>
            <p:spPr>
              <a:xfrm>
                <a:off x="4512181" y="2197779"/>
                <a:ext cx="2806756" cy="2806756"/>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B1F7F95B-36F8-2582-6528-C2206BA9C1F1}"/>
                  </a:ext>
                </a:extLst>
              </p:cNvPr>
              <p:cNvPicPr>
                <a:picLocks noChangeAspect="1"/>
              </p:cNvPicPr>
              <p:nvPr/>
            </p:nvPicPr>
            <p:blipFill rotWithShape="1">
              <a:blip>
                <a:extLst>
                  <a:ext uri="{96DAC541-7B7A-43D3-8B79-37D633B846F1}">
                    <asvg:svgBlip xmlns:asvg="http://schemas.microsoft.com/office/drawing/2016/SVG/main" r:embed="rId2"/>
                  </a:ext>
                </a:extLst>
              </a:blip>
              <a:srcRect l="-10595" t="-54636" r="-9900"/>
              <a:stretch>
                <a:fillRect/>
              </a:stretch>
            </p:blipFill>
            <p:spPr>
              <a:xfrm>
                <a:off x="4512704" y="2217919"/>
                <a:ext cx="2823516" cy="2823516"/>
              </a:xfrm>
              <a:prstGeom prst="ellipse">
                <a:avLst/>
              </a:prstGeom>
            </p:spPr>
          </p:pic>
          <p:sp>
            <p:nvSpPr>
              <p:cNvPr id="12" name="TextBox 11">
                <a:extLst>
                  <a:ext uri="{FF2B5EF4-FFF2-40B4-BE49-F238E27FC236}">
                    <a16:creationId xmlns:a16="http://schemas.microsoft.com/office/drawing/2014/main" id="{EFC7B9B5-F9C5-82B1-FAF7-AFA1A5F2B127}"/>
                  </a:ext>
                </a:extLst>
              </p:cNvPr>
              <p:cNvSpPr txBox="1"/>
              <p:nvPr/>
            </p:nvSpPr>
            <p:spPr>
              <a:xfrm>
                <a:off x="4729654" y="2539251"/>
                <a:ext cx="2411889" cy="683392"/>
              </a:xfrm>
              <a:prstGeom prst="rect">
                <a:avLst/>
              </a:prstGeom>
              <a:noFill/>
            </p:spPr>
            <p:txBody>
              <a:bodyPr wrap="square">
                <a:spAutoFit/>
              </a:bodyPr>
              <a:lstStyle/>
              <a:p>
                <a:pPr algn="ctr">
                  <a:lnSpc>
                    <a:spcPct val="80000"/>
                  </a:lnSpc>
                </a:pPr>
                <a:r>
                  <a:rPr lang="en-US" sz="2400" b="1" dirty="0">
                    <a:solidFill>
                      <a:schemeClr val="bg1"/>
                    </a:solidFill>
                    <a:latin typeface="Lub Dub Condensed" panose="020B0506030403020204" pitchFamily="34" charset="0"/>
                  </a:rPr>
                  <a:t>Stroke Survivor and Family</a:t>
                </a:r>
              </a:p>
            </p:txBody>
          </p:sp>
        </p:grpSp>
        <p:sp>
          <p:nvSpPr>
            <p:cNvPr id="18" name="TextBox 17">
              <a:extLst>
                <a:ext uri="{FF2B5EF4-FFF2-40B4-BE49-F238E27FC236}">
                  <a16:creationId xmlns:a16="http://schemas.microsoft.com/office/drawing/2014/main" id="{BF287E86-D1A1-3632-4BB1-DD5178147EFC}"/>
                </a:ext>
              </a:extLst>
            </p:cNvPr>
            <p:cNvSpPr txBox="1"/>
            <p:nvPr/>
          </p:nvSpPr>
          <p:spPr>
            <a:xfrm>
              <a:off x="4776601" y="1481628"/>
              <a:ext cx="2422986" cy="400110"/>
            </a:xfrm>
            <a:prstGeom prst="rect">
              <a:avLst/>
            </a:prstGeom>
            <a:noFill/>
          </p:spPr>
          <p:txBody>
            <a:bodyPr wrap="square">
              <a:spAutoFit/>
            </a:bodyPr>
            <a:lstStyle/>
            <a:p>
              <a:pPr algn="ctr"/>
              <a:r>
                <a:rPr lang="en-US" dirty="0"/>
                <a:t> </a:t>
              </a:r>
              <a:r>
                <a:rPr lang="en-US" sz="2000" dirty="0">
                  <a:latin typeface="Lub Dub Bold" panose="020B0803030403020204" pitchFamily="34" charset="0"/>
                </a:rPr>
                <a:t>Introduction</a:t>
              </a:r>
              <a:endParaRPr lang="en-US" sz="1600" dirty="0"/>
            </a:p>
          </p:txBody>
        </p:sp>
        <p:sp>
          <p:nvSpPr>
            <p:cNvPr id="20" name="TextBox 19">
              <a:extLst>
                <a:ext uri="{FF2B5EF4-FFF2-40B4-BE49-F238E27FC236}">
                  <a16:creationId xmlns:a16="http://schemas.microsoft.com/office/drawing/2014/main" id="{BEA61704-54E8-1993-C0B7-360C4FCDCBC3}"/>
                </a:ext>
              </a:extLst>
            </p:cNvPr>
            <p:cNvSpPr txBox="1"/>
            <p:nvPr/>
          </p:nvSpPr>
          <p:spPr>
            <a:xfrm>
              <a:off x="334198" y="2409459"/>
              <a:ext cx="3404841" cy="584904"/>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Poststroke Rehabilitation Levels of Care</a:t>
              </a:r>
            </a:p>
          </p:txBody>
        </p:sp>
        <p:sp>
          <p:nvSpPr>
            <p:cNvPr id="22" name="TextBox 21">
              <a:extLst>
                <a:ext uri="{FF2B5EF4-FFF2-40B4-BE49-F238E27FC236}">
                  <a16:creationId xmlns:a16="http://schemas.microsoft.com/office/drawing/2014/main" id="{1A48A0D4-C781-3E39-58AC-69BB9AAF6C4E}"/>
                </a:ext>
              </a:extLst>
            </p:cNvPr>
            <p:cNvSpPr txBox="1"/>
            <p:nvPr/>
          </p:nvSpPr>
          <p:spPr>
            <a:xfrm>
              <a:off x="282633" y="3596427"/>
              <a:ext cx="3507971" cy="835870"/>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Prevention and Management of Comorbidities</a:t>
              </a:r>
              <a:endParaRPr lang="en-US" sz="1600" dirty="0"/>
            </a:p>
          </p:txBody>
        </p:sp>
        <p:sp>
          <p:nvSpPr>
            <p:cNvPr id="24" name="TextBox 23">
              <a:extLst>
                <a:ext uri="{FF2B5EF4-FFF2-40B4-BE49-F238E27FC236}">
                  <a16:creationId xmlns:a16="http://schemas.microsoft.com/office/drawing/2014/main" id="{E54D9A04-9EEB-C8DC-D7ED-1E91C4F092B2}"/>
                </a:ext>
              </a:extLst>
            </p:cNvPr>
            <p:cNvSpPr txBox="1"/>
            <p:nvPr/>
          </p:nvSpPr>
          <p:spPr>
            <a:xfrm>
              <a:off x="761804" y="5167246"/>
              <a:ext cx="2549629" cy="343427"/>
            </a:xfrm>
            <a:prstGeom prst="rect">
              <a:avLst/>
            </a:prstGeom>
            <a:noFill/>
          </p:spPr>
          <p:txBody>
            <a:bodyPr wrap="square">
              <a:spAutoFit/>
            </a:bodyPr>
            <a:lstStyle/>
            <a:p>
              <a:pPr algn="ctr">
                <a:lnSpc>
                  <a:spcPct val="80000"/>
                </a:lnSpc>
              </a:pPr>
              <a:r>
                <a:rPr lang="en-US" sz="2000" kern="1200" dirty="0"/>
                <a:t> </a:t>
              </a:r>
              <a:r>
                <a:rPr lang="en-US" sz="2000" dirty="0">
                  <a:latin typeface="Lub Dub Bold" panose="020B0803030403020204" pitchFamily="34" charset="0"/>
                </a:rPr>
                <a:t>Assessment</a:t>
              </a:r>
            </a:p>
          </p:txBody>
        </p:sp>
        <p:sp>
          <p:nvSpPr>
            <p:cNvPr id="28" name="TextBox 27">
              <a:extLst>
                <a:ext uri="{FF2B5EF4-FFF2-40B4-BE49-F238E27FC236}">
                  <a16:creationId xmlns:a16="http://schemas.microsoft.com/office/drawing/2014/main" id="{E9D18B8A-B8CD-9929-59F9-DB79F67F5683}"/>
                </a:ext>
              </a:extLst>
            </p:cNvPr>
            <p:cNvSpPr txBox="1"/>
            <p:nvPr/>
          </p:nvSpPr>
          <p:spPr>
            <a:xfrm>
              <a:off x="8612463" y="3701657"/>
              <a:ext cx="2773680" cy="584904"/>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Cognition and Communication</a:t>
              </a:r>
            </a:p>
          </p:txBody>
        </p:sp>
        <p:sp>
          <p:nvSpPr>
            <p:cNvPr id="30" name="TextBox 29">
              <a:extLst>
                <a:ext uri="{FF2B5EF4-FFF2-40B4-BE49-F238E27FC236}">
                  <a16:creationId xmlns:a16="http://schemas.microsoft.com/office/drawing/2014/main" id="{F736BFE9-25B0-2F51-C837-3DD76B5E3EA3}"/>
                </a:ext>
              </a:extLst>
            </p:cNvPr>
            <p:cNvSpPr txBox="1"/>
            <p:nvPr/>
          </p:nvSpPr>
          <p:spPr>
            <a:xfrm>
              <a:off x="8188194" y="4917673"/>
              <a:ext cx="3684577" cy="806439"/>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Transitions in Care and Community Rehabilitation, </a:t>
              </a:r>
              <a:r>
                <a:rPr lang="en-US" dirty="0">
                  <a:latin typeface="Lub Dub Condensed" panose="020B0506030403020204" pitchFamily="34" charset="0"/>
                </a:rPr>
                <a:t>including family caregiver support</a:t>
              </a:r>
              <a:endParaRPr lang="en-US" sz="2000" dirty="0">
                <a:latin typeface="Lub Dub Condensed" panose="020B0506030403020204" pitchFamily="34" charset="0"/>
              </a:endParaRPr>
            </a:p>
          </p:txBody>
        </p:sp>
      </p:grpSp>
      <p:sp>
        <p:nvSpPr>
          <p:cNvPr id="4" name="Title 3">
            <a:extLst>
              <a:ext uri="{FF2B5EF4-FFF2-40B4-BE49-F238E27FC236}">
                <a16:creationId xmlns:a16="http://schemas.microsoft.com/office/drawing/2014/main" id="{3961D350-AA5E-7101-466C-AB11BA50367F}"/>
              </a:ext>
            </a:extLst>
          </p:cNvPr>
          <p:cNvSpPr>
            <a:spLocks noGrp="1"/>
          </p:cNvSpPr>
          <p:nvPr>
            <p:ph type="title"/>
          </p:nvPr>
        </p:nvSpPr>
        <p:spPr>
          <a:xfrm>
            <a:off x="8484166" y="2204755"/>
            <a:ext cx="3030502" cy="801233"/>
          </a:xfrm>
        </p:spPr>
        <p:txBody>
          <a:bodyPr>
            <a:normAutofit fontScale="90000"/>
          </a:bodyPr>
          <a:lstStyle/>
          <a:p>
            <a:pPr algn="ctr">
              <a:lnSpc>
                <a:spcPct val="80000"/>
              </a:lnSpc>
            </a:pPr>
            <a:r>
              <a:rPr lang="en-US" sz="2000" dirty="0">
                <a:solidFill>
                  <a:schemeClr val="bg1"/>
                </a:solidFill>
              </a:rPr>
              <a:t>Sensory Motor Impairments and Activities</a:t>
            </a:r>
            <a:endParaRPr lang="en-US" sz="1600" dirty="0">
              <a:solidFill>
                <a:schemeClr val="bg1"/>
              </a:solidFill>
            </a:endParaRPr>
          </a:p>
        </p:txBody>
      </p:sp>
    </p:spTree>
    <p:extLst>
      <p:ext uri="{BB962C8B-B14F-4D97-AF65-F5344CB8AC3E}">
        <p14:creationId xmlns:p14="http://schemas.microsoft.com/office/powerpoint/2010/main" val="2054846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FB4DD-7941-5FC1-D350-95CFDAEC51E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89F87F7-081F-4BA0-10F5-A5F6D12EA4A0}"/>
              </a:ext>
            </a:extLst>
          </p:cNvPr>
          <p:cNvSpPr>
            <a:spLocks noGrp="1"/>
          </p:cNvSpPr>
          <p:nvPr>
            <p:ph type="title"/>
          </p:nvPr>
        </p:nvSpPr>
        <p:spPr/>
        <p:txBody>
          <a:bodyPr/>
          <a:lstStyle/>
          <a:p>
            <a:r>
              <a:rPr lang="en-US" dirty="0"/>
              <a:t>Recommendations 5.1: </a:t>
            </a:r>
            <a:br>
              <a:rPr lang="en-US" dirty="0"/>
            </a:br>
            <a:r>
              <a:rPr lang="en-US" b="1" dirty="0">
                <a:solidFill>
                  <a:schemeClr val="tx1"/>
                </a:solidFill>
                <a:latin typeface="Lub Dub Condensed" panose="020B0506030403020204" pitchFamily="34" charset="0"/>
              </a:rPr>
              <a:t>Physical Activity</a:t>
            </a:r>
          </a:p>
        </p:txBody>
      </p:sp>
      <p:graphicFrame>
        <p:nvGraphicFramePr>
          <p:cNvPr id="5" name="Table 4">
            <a:extLst>
              <a:ext uri="{FF2B5EF4-FFF2-40B4-BE49-F238E27FC236}">
                <a16:creationId xmlns:a16="http://schemas.microsoft.com/office/drawing/2014/main" id="{E8FCBBEA-5E14-3093-FFE8-1F1CC4E313FA}"/>
              </a:ext>
            </a:extLst>
          </p:cNvPr>
          <p:cNvGraphicFramePr>
            <a:graphicFrameLocks noGrp="1"/>
          </p:cNvGraphicFramePr>
          <p:nvPr>
            <p:extLst>
              <p:ext uri="{D42A27DB-BD31-4B8C-83A1-F6EECF244321}">
                <p14:modId xmlns:p14="http://schemas.microsoft.com/office/powerpoint/2010/main" val="2289881119"/>
              </p:ext>
            </p:extLst>
          </p:nvPr>
        </p:nvGraphicFramePr>
        <p:xfrm>
          <a:off x="835573" y="1460820"/>
          <a:ext cx="10536620" cy="4326041"/>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1281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63537">
                <a:tc>
                  <a:txBody>
                    <a:bodyPr/>
                    <a:lstStyle/>
                    <a:p>
                      <a:pPr marL="0" marR="0" algn="ctr">
                        <a:lnSpc>
                          <a:spcPct val="115000"/>
                        </a:lnSpc>
                        <a:spcBef>
                          <a:spcPts val="400"/>
                        </a:spcBef>
                        <a:spcAft>
                          <a:spcPts val="1200"/>
                        </a:spcAft>
                        <a:buNone/>
                      </a:pPr>
                      <a:r>
                        <a:rPr lang="en-US" sz="1800" b="1" kern="1200" spc="-50" dirty="0">
                          <a:solidFill>
                            <a:srgbClr val="231F20"/>
                          </a:solidFill>
                          <a:effectLst/>
                          <a:latin typeface="Lub Dub Bold" panose="020B0803030403020204" pitchFamily="34" charset="0"/>
                          <a:ea typeface="Times New Roman" panose="02020603050405020304" pitchFamily="18" charset="0"/>
                          <a:cs typeface="Arial" panose="020B0604020202020204" pitchFamily="34" charset="0"/>
                        </a:rPr>
                        <a:t>1</a:t>
                      </a:r>
                      <a:endParaRPr lang="en-US" sz="1800" b="1" dirty="0">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a:lnSpc>
                          <a:spcPct val="115000"/>
                        </a:lnSpc>
                        <a:spcBef>
                          <a:spcPts val="400"/>
                        </a:spcBef>
                        <a:spcAft>
                          <a:spcPts val="1200"/>
                        </a:spcAft>
                        <a:buNone/>
                      </a:pPr>
                      <a:r>
                        <a:rPr lang="en-US" sz="1800" b="1" kern="1200" spc="-50"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endParaRPr lang="en-US" sz="18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mj-lt"/>
                        <a:buNone/>
                        <a:tabLst/>
                        <a:defRPr/>
                      </a:pPr>
                      <a:r>
                        <a:rPr lang="en-US" sz="1300" b="0" dirty="0">
                          <a:effectLst/>
                          <a:latin typeface="Lub Dub Medium" panose="020B0603030403020204" pitchFamily="34" charset="0"/>
                          <a:ea typeface="Times New Roman" panose="02020603050405020304" pitchFamily="18" charset="0"/>
                          <a:cs typeface="Arial" panose="020B0604020202020204" pitchFamily="34" charset="0"/>
                        </a:rPr>
                        <a:t>I</a:t>
                      </a:r>
                      <a:r>
                        <a:rPr lang="en-US" sz="1300" b="0" dirty="0">
                          <a:effectLst/>
                          <a:latin typeface="Lub Dub Medium" panose="020B0603030403020204" pitchFamily="34" charset="0"/>
                          <a:ea typeface="Times" panose="02020603050405020304" pitchFamily="18" charset="0"/>
                          <a:cs typeface="Arial" panose="020B0604020202020204" pitchFamily="34" charset="0"/>
                        </a:rPr>
                        <a:t>n persons with stroke, an individually tailored exercise program is indicated to optimize physical health, including cardiorespiratory fitness, mobility and to reduce the risk of future vascular events.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957721"/>
                  </a:ext>
                </a:extLst>
              </a:tr>
              <a:tr h="582398">
                <a:tc>
                  <a:txBody>
                    <a:bodyPr/>
                    <a:lstStyle/>
                    <a:p>
                      <a:pPr marL="0" marR="0" algn="ctr">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1</a:t>
                      </a:r>
                      <a:endPar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kern="1200" spc="-50"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endPar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participation in a program of exercise or physical activity commencing in rehabilitation and continuing at home or in the community is recommended to optimize cognitive health.</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0957289"/>
                  </a:ext>
                </a:extLst>
              </a:tr>
              <a:tr h="582398">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exercise guidelines of 150-300 minutes of moderate intensity physical activity per week with 3–5 days/week of aerobic training and 2–3 days/week of strength training and balance training are recommended to achieve health benefits.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960649"/>
                  </a:ext>
                </a:extLst>
              </a:tr>
              <a:tr h="431406">
                <a:tc>
                  <a:txBody>
                    <a:bodyPr/>
                    <a:lstStyle/>
                    <a:p>
                      <a:pPr marL="0" marR="0" algn="ctr">
                        <a:lnSpc>
                          <a:spcPct val="115000"/>
                        </a:lnSpc>
                        <a:spcBef>
                          <a:spcPts val="355"/>
                        </a:spcBef>
                        <a:spcAft>
                          <a:spcPts val="1200"/>
                        </a:spcAft>
                        <a:buNone/>
                      </a:pPr>
                      <a:r>
                        <a:rPr lang="en-US" sz="1800" b="1" dirty="0">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C-EO</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patients with stroke, clinicians working collaboratively with persons with stroke while keeping exercise guidelines and the person’s preferences in mind are recommended to determine an appropriate and achievable physical activity program.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1265667"/>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exercise programs combined with behavior change techniques can be beneficial to increase daily physical activity.</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C-LD</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physical activity can be measured with valid measurement instruments, devices, and other technology to guide physical activity planning with the patient and caregivers.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bl>
          </a:graphicData>
        </a:graphic>
      </p:graphicFrame>
    </p:spTree>
    <p:extLst>
      <p:ext uri="{BB962C8B-B14F-4D97-AF65-F5344CB8AC3E}">
        <p14:creationId xmlns:p14="http://schemas.microsoft.com/office/powerpoint/2010/main" val="9359471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8FF15-F834-619F-B1EB-1E5EBE98C61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AC39120-1DF8-DA29-1719-CF49BB20963A}"/>
              </a:ext>
            </a:extLst>
          </p:cNvPr>
          <p:cNvSpPr>
            <a:spLocks noGrp="1"/>
          </p:cNvSpPr>
          <p:nvPr>
            <p:ph type="title"/>
          </p:nvPr>
        </p:nvSpPr>
        <p:spPr/>
        <p:txBody>
          <a:bodyPr/>
          <a:lstStyle/>
          <a:p>
            <a:r>
              <a:rPr lang="en-US" dirty="0"/>
              <a:t>Recommendations 5.2: </a:t>
            </a:r>
            <a:br>
              <a:rPr lang="en-US" dirty="0"/>
            </a:br>
            <a:r>
              <a:rPr lang="en-US" b="1" dirty="0">
                <a:solidFill>
                  <a:schemeClr val="tx1"/>
                </a:solidFill>
                <a:latin typeface="Lub Dub Condensed" panose="020B0506030403020204" pitchFamily="34" charset="0"/>
              </a:rPr>
              <a:t>Limb Apraxia</a:t>
            </a:r>
          </a:p>
        </p:txBody>
      </p:sp>
      <p:graphicFrame>
        <p:nvGraphicFramePr>
          <p:cNvPr id="5" name="Table 4">
            <a:extLst>
              <a:ext uri="{FF2B5EF4-FFF2-40B4-BE49-F238E27FC236}">
                <a16:creationId xmlns:a16="http://schemas.microsoft.com/office/drawing/2014/main" id="{AC404A98-FCCB-117A-379A-CDD7A3231392}"/>
              </a:ext>
            </a:extLst>
          </p:cNvPr>
          <p:cNvGraphicFramePr>
            <a:graphicFrameLocks noGrp="1"/>
          </p:cNvGraphicFramePr>
          <p:nvPr>
            <p:extLst>
              <p:ext uri="{D42A27DB-BD31-4B8C-83A1-F6EECF244321}">
                <p14:modId xmlns:p14="http://schemas.microsoft.com/office/powerpoint/2010/main" val="1954363257"/>
              </p:ext>
            </p:extLst>
          </p:nvPr>
        </p:nvGraphicFramePr>
        <p:xfrm>
          <a:off x="835573" y="1588389"/>
          <a:ext cx="10536620" cy="144595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1281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and limb apraxia, strategy training or gesture training can be considered to improve motor abilities.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C-LD</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limb apraxia, task practice can be considered to reduce apraxia.</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bl>
          </a:graphicData>
        </a:graphic>
      </p:graphicFrame>
      <p:pic>
        <p:nvPicPr>
          <p:cNvPr id="4" name="Picture 3">
            <a:extLst>
              <a:ext uri="{FF2B5EF4-FFF2-40B4-BE49-F238E27FC236}">
                <a16:creationId xmlns:a16="http://schemas.microsoft.com/office/drawing/2014/main" id="{0624BB43-D5C3-92CF-1945-317305E9480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540816" y="3269102"/>
            <a:ext cx="3417978" cy="2352835"/>
          </a:xfrm>
          <a:prstGeom prst="rect">
            <a:avLst/>
          </a:prstGeom>
          <a:effectLst>
            <a:outerShdw blurRad="63500" algn="ctr" rotWithShape="0">
              <a:prstClr val="black">
                <a:alpha val="40000"/>
              </a:prstClr>
            </a:outerShdw>
          </a:effectLst>
        </p:spPr>
      </p:pic>
      <p:pic>
        <p:nvPicPr>
          <p:cNvPr id="21" name="Picture 20">
            <a:extLst>
              <a:ext uri="{FF2B5EF4-FFF2-40B4-BE49-F238E27FC236}">
                <a16:creationId xmlns:a16="http://schemas.microsoft.com/office/drawing/2014/main" id="{0BBEC95B-57C6-5AC5-1C54-73D1F0A09023}"/>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9167511" y="3269102"/>
            <a:ext cx="2199312" cy="2352835"/>
          </a:xfrm>
          <a:prstGeom prst="rect">
            <a:avLst/>
          </a:prstGeom>
          <a:effectLst>
            <a:outerShdw blurRad="63500" algn="ctr" rotWithShape="0">
              <a:prstClr val="black">
                <a:alpha val="40000"/>
              </a:prstClr>
            </a:outerShdw>
          </a:effectLst>
        </p:spPr>
      </p:pic>
      <p:sp>
        <p:nvSpPr>
          <p:cNvPr id="6" name="TextBox 5">
            <a:extLst>
              <a:ext uri="{FF2B5EF4-FFF2-40B4-BE49-F238E27FC236}">
                <a16:creationId xmlns:a16="http://schemas.microsoft.com/office/drawing/2014/main" id="{F8DD6134-E7AF-36D6-9040-C21AB58B2D91}"/>
              </a:ext>
            </a:extLst>
          </p:cNvPr>
          <p:cNvSpPr txBox="1"/>
          <p:nvPr/>
        </p:nvSpPr>
        <p:spPr>
          <a:xfrm>
            <a:off x="939452" y="3331619"/>
            <a:ext cx="4133589" cy="2308324"/>
          </a:xfrm>
          <a:prstGeom prst="rect">
            <a:avLst/>
          </a:prstGeom>
          <a:noFill/>
        </p:spPr>
        <p:txBody>
          <a:bodyPr wrap="square">
            <a:spAutoFit/>
          </a:bodyPr>
          <a:lstStyle/>
          <a:p>
            <a:r>
              <a:rPr lang="en-US" sz="1600" dirty="0">
                <a:effectLst/>
                <a:latin typeface="Lub Dub Bold" panose="020B0803030403020204" pitchFamily="34" charset="0"/>
              </a:rPr>
              <a:t>Apraxia of limbs: </a:t>
            </a:r>
            <a:r>
              <a:rPr lang="en-US" sz="1600" dirty="0">
                <a:effectLst/>
                <a:latin typeface="Lub Dub Medium" panose="020B0603030403020204" pitchFamily="34" charset="0"/>
              </a:rPr>
              <a:t>Upper limb apraxia is a brain-based motor disorder causing trouble with skilled, purposeful arm and hand movements, like ideomotor, ideational, and limb-kinetic types. It happens even when muscles are strong and sensations work fine, usually after a stroke or brain injury on the left side of the brain</a:t>
            </a:r>
            <a:endParaRPr lang="en-US" sz="4000" dirty="0">
              <a:latin typeface="Lub Dub Medium" panose="020B0603030403020204" pitchFamily="34" charset="0"/>
            </a:endParaRPr>
          </a:p>
        </p:txBody>
      </p:sp>
    </p:spTree>
    <p:extLst>
      <p:ext uri="{BB962C8B-B14F-4D97-AF65-F5344CB8AC3E}">
        <p14:creationId xmlns:p14="http://schemas.microsoft.com/office/powerpoint/2010/main" val="15785119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C671F-4E9E-8372-5FD2-B3F8E8FAED2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DC6C509-C004-2821-0BD2-128A1EBDA541}"/>
              </a:ext>
            </a:extLst>
          </p:cNvPr>
          <p:cNvSpPr>
            <a:spLocks noGrp="1"/>
          </p:cNvSpPr>
          <p:nvPr>
            <p:ph type="title"/>
          </p:nvPr>
        </p:nvSpPr>
        <p:spPr/>
        <p:txBody>
          <a:bodyPr/>
          <a:lstStyle/>
          <a:p>
            <a:r>
              <a:rPr lang="en-US" dirty="0"/>
              <a:t>Recommendations 5.3: </a:t>
            </a:r>
            <a:br>
              <a:rPr lang="en-US" dirty="0"/>
            </a:br>
            <a:r>
              <a:rPr lang="en-US" b="1" dirty="0">
                <a:solidFill>
                  <a:schemeClr val="tx1"/>
                </a:solidFill>
                <a:latin typeface="Lub Dub Condensed" panose="020B0506030403020204" pitchFamily="34" charset="0"/>
              </a:rPr>
              <a:t>Management of Spasticity</a:t>
            </a:r>
          </a:p>
        </p:txBody>
      </p:sp>
      <p:graphicFrame>
        <p:nvGraphicFramePr>
          <p:cNvPr id="5" name="Table 4">
            <a:extLst>
              <a:ext uri="{FF2B5EF4-FFF2-40B4-BE49-F238E27FC236}">
                <a16:creationId xmlns:a16="http://schemas.microsoft.com/office/drawing/2014/main" id="{B0A40E4F-0F36-ACA1-F526-AD9A4E822389}"/>
              </a:ext>
            </a:extLst>
          </p:cNvPr>
          <p:cNvGraphicFramePr>
            <a:graphicFrameLocks noGrp="1"/>
          </p:cNvGraphicFramePr>
          <p:nvPr>
            <p:extLst>
              <p:ext uri="{D42A27DB-BD31-4B8C-83A1-F6EECF244321}">
                <p14:modId xmlns:p14="http://schemas.microsoft.com/office/powerpoint/2010/main" val="2758371507"/>
              </p:ext>
            </p:extLst>
          </p:nvPr>
        </p:nvGraphicFramePr>
        <p:xfrm>
          <a:off x="835573" y="1738701"/>
          <a:ext cx="10536620" cy="292423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1281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stroke-related upper extremity spasticity, targeted injection of botulinum toxin into localized upper limb muscles is recommended to reduce spasticity, improve passive range of motion and limb positioning, and improve dressing and hygiene.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stroke-related lower extremity spasticity, targeted injection of botulinum toxin into lower limb muscles is recommended to reduce spasticity that interferes with gait.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with generalized spasticity, oral </a:t>
                      </a:r>
                      <a:r>
                        <a:rPr lang="en-US" sz="1300" b="0" dirty="0" err="1">
                          <a:effectLst/>
                          <a:latin typeface="Lub Dub Medium" panose="020B0603030403020204" pitchFamily="34" charset="0"/>
                          <a:ea typeface="Times" panose="02020603050405020304" pitchFamily="18" charset="0"/>
                          <a:cs typeface="Arial" panose="020B0604020202020204" pitchFamily="34" charset="0"/>
                        </a:rPr>
                        <a:t>antispasticity</a:t>
                      </a:r>
                      <a:r>
                        <a:rPr lang="en-US" sz="1300" b="0" dirty="0">
                          <a:effectLst/>
                          <a:latin typeface="Lub Dub Medium" panose="020B0603030403020204" pitchFamily="34" charset="0"/>
                          <a:ea typeface="Times" panose="02020603050405020304" pitchFamily="18" charset="0"/>
                          <a:cs typeface="Arial" panose="020B0604020202020204" pitchFamily="34" charset="0"/>
                        </a:rPr>
                        <a:t> agents may be useful for reducing spasticity but may result in dose-limiting sedation, weakness, or other side effects.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0116346"/>
                  </a:ext>
                </a:extLst>
              </a:tr>
              <a:tr h="431406">
                <a:tc>
                  <a:txBody>
                    <a:bodyPr/>
                    <a:lstStyle/>
                    <a:p>
                      <a:pPr marL="0" marR="0" lvl="0" indent="0" algn="ctr" defTabSz="914400" rtl="0" eaLnBrk="1" fontAlgn="auto" latinLnBrk="0" hangingPunct="1">
                        <a:lnSpc>
                          <a:spcPct val="80000"/>
                        </a:lnSpc>
                        <a:spcBef>
                          <a:spcPts val="355"/>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Lub Dub Bold" panose="020B0803030403020204" pitchFamily="34" charset="0"/>
                          <a:ea typeface="Times" panose="02020603050405020304" pitchFamily="18" charset="0"/>
                          <a:cs typeface="Arial" panose="020B0604020202020204" pitchFamily="34" charset="0"/>
                        </a:rPr>
                        <a:t>3: </a:t>
                      </a:r>
                      <a:br>
                        <a:rPr kumimoji="0" lang="en-US" sz="1800" b="1" i="0" u="none" strike="noStrike" kern="1200" cap="none" spc="0" normalizeH="0" baseline="0" noProof="0" dirty="0">
                          <a:ln>
                            <a:noFill/>
                          </a:ln>
                          <a:solidFill>
                            <a:srgbClr val="000000"/>
                          </a:solidFill>
                          <a:effectLst/>
                          <a:uLnTx/>
                          <a:uFillTx/>
                          <a:latin typeface="Lub Dub Bold" panose="020B0803030403020204" pitchFamily="34" charset="0"/>
                          <a:ea typeface="Times" panose="02020603050405020304" pitchFamily="18" charset="0"/>
                          <a:cs typeface="Arial" panose="020B0604020202020204" pitchFamily="34" charset="0"/>
                        </a:rPr>
                      </a:br>
                      <a:r>
                        <a:rPr kumimoji="0" lang="en-US" sz="1200" b="1" i="0" u="none" strike="noStrike" kern="1200" cap="none" spc="0" normalizeH="0" baseline="0" noProof="0" dirty="0">
                          <a:ln>
                            <a:noFill/>
                          </a:ln>
                          <a:solidFill>
                            <a:srgbClr val="000000"/>
                          </a:solidFill>
                          <a:effectLst/>
                          <a:uLnTx/>
                          <a:uFillTx/>
                          <a:latin typeface="Lub Dub Condensed" panose="020B0506030403020204" pitchFamily="34" charset="0"/>
                          <a:ea typeface="Times" panose="02020603050405020304" pitchFamily="18" charset="0"/>
                          <a:cs typeface="Arial" panose="020B0604020202020204" pitchFamily="34" charset="0"/>
                        </a:rPr>
                        <a:t>No Benefit</a:t>
                      </a:r>
                      <a:endParaRPr kumimoji="0" lang="en-US" sz="1800" b="1" i="0" u="none" strike="noStrike" kern="1200" cap="none" spc="0" normalizeH="0" baseline="0" noProof="0" dirty="0">
                        <a:ln>
                          <a:noFill/>
                        </a:ln>
                        <a:solidFill>
                          <a:srgbClr val="000000"/>
                        </a:solidFill>
                        <a:effectLst/>
                        <a:uLnTx/>
                        <a:uFillTx/>
                        <a:latin typeface="Lub Dub Condensed" panose="020B0506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F7F"/>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the use of splints and taping are not recommended for prevention of wrist and finger spasticity.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0806166"/>
                  </a:ext>
                </a:extLst>
              </a:tr>
            </a:tbl>
          </a:graphicData>
        </a:graphic>
      </p:graphicFrame>
    </p:spTree>
    <p:extLst>
      <p:ext uri="{BB962C8B-B14F-4D97-AF65-F5344CB8AC3E}">
        <p14:creationId xmlns:p14="http://schemas.microsoft.com/office/powerpoint/2010/main" val="18212692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2441F-92A2-2930-9545-B0CD737D7C4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2C3E01F-16D1-33BD-4F26-4CC22F42909C}"/>
              </a:ext>
            </a:extLst>
          </p:cNvPr>
          <p:cNvSpPr>
            <a:spLocks noGrp="1"/>
          </p:cNvSpPr>
          <p:nvPr>
            <p:ph type="title"/>
          </p:nvPr>
        </p:nvSpPr>
        <p:spPr/>
        <p:txBody>
          <a:bodyPr/>
          <a:lstStyle/>
          <a:p>
            <a:r>
              <a:rPr lang="en-US" dirty="0"/>
              <a:t>Recommendations 5.4: </a:t>
            </a:r>
            <a:br>
              <a:rPr lang="en-US" dirty="0"/>
            </a:br>
            <a:r>
              <a:rPr lang="en-US" b="1" dirty="0">
                <a:solidFill>
                  <a:schemeClr val="tx1"/>
                </a:solidFill>
                <a:latin typeface="Lub Dub Condensed" panose="020B0506030403020204" pitchFamily="34" charset="0"/>
              </a:rPr>
              <a:t>Balance and Ataxia</a:t>
            </a:r>
          </a:p>
        </p:txBody>
      </p:sp>
      <p:graphicFrame>
        <p:nvGraphicFramePr>
          <p:cNvPr id="5" name="Table 4">
            <a:extLst>
              <a:ext uri="{FF2B5EF4-FFF2-40B4-BE49-F238E27FC236}">
                <a16:creationId xmlns:a16="http://schemas.microsoft.com/office/drawing/2014/main" id="{5747A0CD-67A1-68B1-56D2-63A7E5A8DD23}"/>
              </a:ext>
            </a:extLst>
          </p:cNvPr>
          <p:cNvGraphicFramePr>
            <a:graphicFrameLocks noGrp="1"/>
          </p:cNvGraphicFramePr>
          <p:nvPr>
            <p:extLst>
              <p:ext uri="{D42A27DB-BD31-4B8C-83A1-F6EECF244321}">
                <p14:modId xmlns:p14="http://schemas.microsoft.com/office/powerpoint/2010/main" val="2394848869"/>
              </p:ext>
            </p:extLst>
          </p:nvPr>
        </p:nvGraphicFramePr>
        <p:xfrm>
          <a:off x="835573" y="1375285"/>
          <a:ext cx="10536620" cy="202507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1281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0"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Persons with stroke should be prescribed and fitted with an assistive device or orthosis if appropriate to improve balance and decrease fall risk.</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0" dirty="0">
                          <a:effectLst/>
                          <a:latin typeface="Lub Dub Bold" panose="020B0803030403020204" pitchFamily="34" charset="0"/>
                          <a:ea typeface="Times New Roman" panose="02020603050405020304" pitchFamily="18" charset="0"/>
                          <a:cs typeface="Arial" panose="020B0604020202020204" pitchFamily="34" charset="0"/>
                        </a:rPr>
                        <a:t>C-EO</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Persons with stroke should be evaluated for balance, balance confidence, and fall risk to establish an appropriate treatment plan.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0" dirty="0">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Tai Chi can be beneficial to improve balance.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3950804"/>
                  </a:ext>
                </a:extLst>
              </a:tr>
            </a:tbl>
          </a:graphicData>
        </a:graphic>
      </p:graphicFrame>
      <p:pic>
        <p:nvPicPr>
          <p:cNvPr id="4" name="Picture 3">
            <a:extLst>
              <a:ext uri="{FF2B5EF4-FFF2-40B4-BE49-F238E27FC236}">
                <a16:creationId xmlns:a16="http://schemas.microsoft.com/office/drawing/2014/main" id="{57825F32-703A-52E3-2676-8264E8985CF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704534" y="3633023"/>
            <a:ext cx="2748208" cy="1891785"/>
          </a:xfrm>
          <a:prstGeom prst="rect">
            <a:avLst/>
          </a:prstGeom>
          <a:effectLst>
            <a:outerShdw blurRad="63500" algn="ctr" rotWithShape="0">
              <a:prstClr val="black">
                <a:alpha val="40000"/>
              </a:prstClr>
            </a:outerShdw>
          </a:effectLst>
        </p:spPr>
      </p:pic>
      <p:pic>
        <p:nvPicPr>
          <p:cNvPr id="21" name="Picture 20">
            <a:extLst>
              <a:ext uri="{FF2B5EF4-FFF2-40B4-BE49-F238E27FC236}">
                <a16:creationId xmlns:a16="http://schemas.microsoft.com/office/drawing/2014/main" id="{2347EECC-BAE1-6866-9A11-82AE83EF21EE}"/>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4740750" y="3633023"/>
            <a:ext cx="2748208" cy="1891785"/>
          </a:xfrm>
          <a:prstGeom prst="rect">
            <a:avLst/>
          </a:prstGeom>
          <a:effectLst>
            <a:outerShdw blurRad="63500" algn="ctr" rotWithShape="0">
              <a:prstClr val="black">
                <a:alpha val="40000"/>
              </a:prstClr>
            </a:outerShdw>
          </a:effectLst>
        </p:spPr>
      </p:pic>
      <p:pic>
        <p:nvPicPr>
          <p:cNvPr id="25" name="Picture 24">
            <a:extLst>
              <a:ext uri="{FF2B5EF4-FFF2-40B4-BE49-F238E27FC236}">
                <a16:creationId xmlns:a16="http://schemas.microsoft.com/office/drawing/2014/main" id="{69D6CD0E-36F0-0CD2-1523-ACA9529A551A}"/>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7739259" y="3633023"/>
            <a:ext cx="2748208" cy="1891785"/>
          </a:xfrm>
          <a:prstGeom prst="rect">
            <a:avLst/>
          </a:prstGeom>
          <a:effectLst>
            <a:outerShdw blurRad="63500" algn="ctr" rotWithShape="0">
              <a:prstClr val="black">
                <a:alpha val="40000"/>
              </a:prstClr>
            </a:outerShdw>
          </a:effectLst>
        </p:spPr>
      </p:pic>
      <p:sp>
        <p:nvSpPr>
          <p:cNvPr id="19" name="TextBox 18">
            <a:extLst>
              <a:ext uri="{FF2B5EF4-FFF2-40B4-BE49-F238E27FC236}">
                <a16:creationId xmlns:a16="http://schemas.microsoft.com/office/drawing/2014/main" id="{BB550A5C-C341-6945-CA44-942701FB1030}"/>
              </a:ext>
            </a:extLst>
          </p:cNvPr>
          <p:cNvSpPr txBox="1"/>
          <p:nvPr/>
        </p:nvSpPr>
        <p:spPr>
          <a:xfrm>
            <a:off x="1182873" y="5649463"/>
            <a:ext cx="9826255" cy="480131"/>
          </a:xfrm>
          <a:prstGeom prst="rect">
            <a:avLst/>
          </a:prstGeom>
          <a:noFill/>
        </p:spPr>
        <p:txBody>
          <a:bodyPr wrap="square">
            <a:spAutoFit/>
          </a:bodyPr>
          <a:lstStyle/>
          <a:p>
            <a:pPr algn="ctr">
              <a:lnSpc>
                <a:spcPct val="90000"/>
              </a:lnSpc>
            </a:pPr>
            <a:r>
              <a:rPr lang="en-US" sz="1400" dirty="0">
                <a:latin typeface="Lub Dub Bold" panose="020B0803030403020204" pitchFamily="34" charset="0"/>
              </a:rPr>
              <a:t>Improving balance can decrease fall risk, but if left undetected or untreated, balance impairments can result in a cascade of serious, undesirable, and expensive events, including falls, fractures and hospitalization.</a:t>
            </a:r>
          </a:p>
        </p:txBody>
      </p:sp>
    </p:spTree>
    <p:extLst>
      <p:ext uri="{BB962C8B-B14F-4D97-AF65-F5344CB8AC3E}">
        <p14:creationId xmlns:p14="http://schemas.microsoft.com/office/powerpoint/2010/main" val="34896195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5A37C-1B88-5915-1E6C-BFC216BF374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3122DCE-9091-2609-F55F-34DDCD412CF0}"/>
              </a:ext>
            </a:extLst>
          </p:cNvPr>
          <p:cNvSpPr>
            <a:spLocks noGrp="1"/>
          </p:cNvSpPr>
          <p:nvPr>
            <p:ph type="title"/>
          </p:nvPr>
        </p:nvSpPr>
        <p:spPr/>
        <p:txBody>
          <a:bodyPr/>
          <a:lstStyle/>
          <a:p>
            <a:r>
              <a:rPr lang="en-US" dirty="0"/>
              <a:t>Recommendations 5.5: </a:t>
            </a:r>
            <a:br>
              <a:rPr lang="en-US" dirty="0"/>
            </a:br>
            <a:r>
              <a:rPr lang="en-US" b="1" dirty="0">
                <a:solidFill>
                  <a:schemeClr val="tx1"/>
                </a:solidFill>
                <a:latin typeface="Lub Dub Condensed" panose="020B0506030403020204" pitchFamily="34" charset="0"/>
              </a:rPr>
              <a:t>Gait and Mobility</a:t>
            </a:r>
          </a:p>
        </p:txBody>
      </p:sp>
      <p:graphicFrame>
        <p:nvGraphicFramePr>
          <p:cNvPr id="5" name="Table 4">
            <a:extLst>
              <a:ext uri="{FF2B5EF4-FFF2-40B4-BE49-F238E27FC236}">
                <a16:creationId xmlns:a16="http://schemas.microsoft.com/office/drawing/2014/main" id="{6E6CB7E6-D5D0-1AD7-F546-2BE1BE000F03}"/>
              </a:ext>
            </a:extLst>
          </p:cNvPr>
          <p:cNvGraphicFramePr>
            <a:graphicFrameLocks noGrp="1"/>
          </p:cNvGraphicFramePr>
          <p:nvPr>
            <p:extLst>
              <p:ext uri="{D42A27DB-BD31-4B8C-83A1-F6EECF244321}">
                <p14:modId xmlns:p14="http://schemas.microsoft.com/office/powerpoint/2010/main" val="3173161841"/>
              </p:ext>
            </p:extLst>
          </p:nvPr>
        </p:nvGraphicFramePr>
        <p:xfrm>
          <a:off x="835573" y="1504240"/>
          <a:ext cx="10536620" cy="428059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1281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For persons with stroke, an evidence-based, goal-oriented, multi-disciplinary physical rehabilitation program is recommended to improve gait and mobility.</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For persons with stroke, task-specific training focused on overground walking, stepping, and balance is recommended to improve gait and mobility.</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For persons with stroke, interactive gait training with *exergames or virtual reality can be effective to improve walking speed, endurance, mobility, balance, and gait spatiotemporal kinematics.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0116346"/>
                  </a:ext>
                </a:extLst>
              </a:tr>
              <a:tr h="431406">
                <a:tc>
                  <a:txBody>
                    <a:bodyPr/>
                    <a:lstStyle/>
                    <a:p>
                      <a:pPr marL="0" marR="0" lvl="0" indent="0" algn="ctr" defTabSz="914400" rtl="0" eaLnBrk="1" fontAlgn="auto" latinLnBrk="0" hangingPunct="1">
                        <a:lnSpc>
                          <a:spcPct val="80000"/>
                        </a:lnSpc>
                        <a:spcBef>
                          <a:spcPts val="355"/>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Lub Dub Bold" panose="020B0803030403020204" pitchFamily="34" charset="0"/>
                          <a:ea typeface="Times" panose="02020603050405020304" pitchFamily="18" charset="0"/>
                          <a:cs typeface="Arial" panose="020B0604020202020204" pitchFamily="34" charset="0"/>
                        </a:rPr>
                        <a:t>2a</a:t>
                      </a:r>
                      <a:endParaRPr kumimoji="0" lang="en-US" sz="1800" b="1" i="0" u="none" strike="noStrike" kern="1200" cap="none" spc="0" normalizeH="0" baseline="0" noProof="0" dirty="0">
                        <a:ln>
                          <a:noFill/>
                        </a:ln>
                        <a:solidFill>
                          <a:srgbClr val="000000"/>
                        </a:solidFill>
                        <a:effectLst/>
                        <a:uLnTx/>
                        <a:uFillTx/>
                        <a:latin typeface="Lub Dub Condensed" panose="020B0506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For persons with stroke, at least four to eight weeks of high dose therapy (i.e. 1-2 hour sessions, 5 times per week, with moderate to vigorous cardiovascular intensity, and increased stepping repetitions) can be effective at improving walking speed and walking endurance.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0806166"/>
                  </a:ext>
                </a:extLst>
              </a:tr>
              <a:tr h="431406">
                <a:tc>
                  <a:txBody>
                    <a:bodyPr/>
                    <a:lstStyle/>
                    <a:p>
                      <a:pPr marL="0" marR="0" lvl="0" indent="0" algn="ctr" defTabSz="914400" rtl="0" eaLnBrk="1" fontAlgn="auto" latinLnBrk="0" hangingPunct="1">
                        <a:lnSpc>
                          <a:spcPct val="80000"/>
                        </a:lnSpc>
                        <a:spcBef>
                          <a:spcPts val="355"/>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For persons with stroke, functional electrical stimulation of the affected leg combined with an exercise program may be considered as a restorative therapy for improving gait kinematics, walking endurance, balance, and mobility.</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0039079"/>
                  </a:ext>
                </a:extLst>
              </a:tr>
              <a:tr h="431406">
                <a:tc>
                  <a:txBody>
                    <a:bodyPr/>
                    <a:lstStyle/>
                    <a:p>
                      <a:pPr marL="0" marR="0" lvl="0" indent="0" algn="ctr" defTabSz="914400" rtl="0" eaLnBrk="1" fontAlgn="auto" latinLnBrk="0" hangingPunct="1">
                        <a:lnSpc>
                          <a:spcPct val="80000"/>
                        </a:lnSpc>
                        <a:spcBef>
                          <a:spcPts val="355"/>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For persons with chronic stroke, water-based exercises may be considered to improve walking speed, balance, and mobility.</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2021325"/>
                  </a:ext>
                </a:extLst>
              </a:tr>
            </a:tbl>
          </a:graphicData>
        </a:graphic>
      </p:graphicFrame>
    </p:spTree>
    <p:extLst>
      <p:ext uri="{BB962C8B-B14F-4D97-AF65-F5344CB8AC3E}">
        <p14:creationId xmlns:p14="http://schemas.microsoft.com/office/powerpoint/2010/main" val="2241289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DE9A80-4E5B-7BD2-8482-D05A0A569068}"/>
              </a:ext>
            </a:extLst>
          </p:cNvPr>
          <p:cNvSpPr>
            <a:spLocks noGrp="1"/>
          </p:cNvSpPr>
          <p:nvPr>
            <p:ph type="ctrTitle"/>
          </p:nvPr>
        </p:nvSpPr>
        <p:spPr>
          <a:xfrm>
            <a:off x="5154647" y="939483"/>
            <a:ext cx="7037353" cy="653885"/>
          </a:xfrm>
        </p:spPr>
        <p:txBody>
          <a:bodyPr>
            <a:normAutofit/>
          </a:bodyPr>
          <a:lstStyle/>
          <a:p>
            <a:pPr algn="ctr"/>
            <a:r>
              <a:rPr lang="en-US" sz="4000" dirty="0"/>
              <a:t>Slide Set Developed By:</a:t>
            </a:r>
          </a:p>
        </p:txBody>
      </p:sp>
      <p:sp>
        <p:nvSpPr>
          <p:cNvPr id="5" name="Subtitle 4">
            <a:extLst>
              <a:ext uri="{FF2B5EF4-FFF2-40B4-BE49-F238E27FC236}">
                <a16:creationId xmlns:a16="http://schemas.microsoft.com/office/drawing/2014/main" id="{4F1E13BC-6FA1-E6CE-37D0-EB9015AE9126}"/>
              </a:ext>
            </a:extLst>
          </p:cNvPr>
          <p:cNvSpPr>
            <a:spLocks noGrp="1"/>
          </p:cNvSpPr>
          <p:nvPr>
            <p:ph type="subTitle" idx="1"/>
          </p:nvPr>
        </p:nvSpPr>
        <p:spPr>
          <a:xfrm>
            <a:off x="5556890" y="1666941"/>
            <a:ext cx="6232867" cy="4807011"/>
          </a:xfrm>
        </p:spPr>
        <p:txBody>
          <a:bodyPr>
            <a:normAutofit/>
          </a:bodyPr>
          <a:lstStyle/>
          <a:p>
            <a:pPr algn="ctr">
              <a:spcBef>
                <a:spcPts val="0"/>
              </a:spcBef>
              <a:spcAft>
                <a:spcPts val="1200"/>
              </a:spcAft>
            </a:pPr>
            <a:r>
              <a:rPr lang="en-US" sz="2400" dirty="0">
                <a:latin typeface="Lub Dub Bold" panose="020B0803030403020204" pitchFamily="34" charset="0"/>
              </a:rPr>
              <a:t>Anne Deutsch, PhD, RN, CRRN </a:t>
            </a:r>
            <a:br>
              <a:rPr lang="en-US" dirty="0"/>
            </a:br>
            <a:r>
              <a:rPr lang="en-US" sz="1800" dirty="0">
                <a:latin typeface="Lub Dub Condensed" panose="020B0506030403020204" pitchFamily="34" charset="0"/>
              </a:rPr>
              <a:t>Guideline Writing Group Member</a:t>
            </a:r>
          </a:p>
          <a:p>
            <a:pPr algn="ctr">
              <a:spcBef>
                <a:spcPts val="0"/>
              </a:spcBef>
              <a:spcAft>
                <a:spcPts val="1200"/>
              </a:spcAft>
            </a:pPr>
            <a:r>
              <a:rPr lang="en-US" sz="2400" dirty="0">
                <a:latin typeface="Lub Dub Bold" panose="020B0803030403020204" pitchFamily="34" charset="0"/>
              </a:rPr>
              <a:t>Tamilyn Bakas, PhD, RN, FAAN, FAHA </a:t>
            </a:r>
            <a:br>
              <a:rPr lang="en-US" dirty="0">
                <a:latin typeface="Lub Dub Bold" panose="020B0803030403020204" pitchFamily="34" charset="0"/>
              </a:rPr>
            </a:br>
            <a:r>
              <a:rPr lang="en-US" sz="1800" dirty="0">
                <a:latin typeface="Lub Dub Condensed" panose="020B0506030403020204" pitchFamily="34" charset="0"/>
              </a:rPr>
              <a:t>Peer Review Committee Member</a:t>
            </a:r>
          </a:p>
          <a:p>
            <a:pPr algn="ctr">
              <a:spcBef>
                <a:spcPts val="0"/>
              </a:spcBef>
              <a:spcAft>
                <a:spcPts val="1200"/>
              </a:spcAft>
            </a:pPr>
            <a:r>
              <a:rPr lang="en-US" sz="2400" dirty="0">
                <a:latin typeface="Lub Dub Bold" panose="020B0803030403020204" pitchFamily="34" charset="0"/>
              </a:rPr>
              <a:t>Anne Leonard, BSN, MPH, RN, FAHA </a:t>
            </a:r>
            <a:br>
              <a:rPr lang="en-US" dirty="0"/>
            </a:br>
            <a:r>
              <a:rPr lang="en-US" sz="1800" dirty="0">
                <a:latin typeface="Lub Dub Condensed" panose="020B0506030403020204" pitchFamily="34" charset="0"/>
              </a:rPr>
              <a:t>AHA – National Senior Director for Science and Medicine</a:t>
            </a:r>
            <a:br>
              <a:rPr lang="en-US" sz="1800" dirty="0">
                <a:latin typeface="Lub Dub Condensed" panose="020B0506030403020204" pitchFamily="34" charset="0"/>
              </a:rPr>
            </a:br>
            <a:br>
              <a:rPr lang="en-US" dirty="0"/>
            </a:br>
            <a:r>
              <a:rPr lang="en-US" sz="1800" dirty="0"/>
              <a:t>on behalf of the: </a:t>
            </a:r>
            <a:br>
              <a:rPr lang="en-US" dirty="0"/>
            </a:br>
            <a:r>
              <a:rPr lang="en-US" sz="2400" dirty="0"/>
              <a:t>2026 Guideline for Adult Stroke Rehabilitation and Recovery: </a:t>
            </a:r>
            <a:br>
              <a:rPr lang="en-US" sz="2400" dirty="0"/>
            </a:br>
            <a:r>
              <a:rPr lang="en-US" sz="2400" dirty="0"/>
              <a:t>A Guideline From the </a:t>
            </a:r>
            <a:br>
              <a:rPr lang="en-US" sz="2400" dirty="0"/>
            </a:br>
            <a:r>
              <a:rPr lang="en-US" sz="2400" dirty="0"/>
              <a:t>American Heart Association and </a:t>
            </a:r>
            <a:br>
              <a:rPr lang="en-US" sz="2400" dirty="0"/>
            </a:br>
            <a:r>
              <a:rPr lang="en-US" sz="2400" dirty="0"/>
              <a:t>American Stroke Association</a:t>
            </a:r>
            <a:br>
              <a:rPr lang="en-US" sz="2400" dirty="0"/>
            </a:br>
            <a:r>
              <a:rPr lang="en-US" sz="1400" b="1" dirty="0">
                <a:latin typeface="Lub Dub Condensed" panose="020B0506030403020204" pitchFamily="34" charset="0"/>
                <a:hlinkClick r:id="rId3">
                  <a:extLst>
                    <a:ext uri="{A12FA001-AC4F-418D-AE19-62706E023703}">
                      <ahyp:hlinkClr xmlns:ahyp="http://schemas.microsoft.com/office/drawing/2018/hyperlinkcolor" val="tx"/>
                    </a:ext>
                  </a:extLst>
                </a:hlinkClick>
              </a:rPr>
              <a:t>https://www.ahajournals.org/doi/10.1161/STR.0000000000000536 </a:t>
            </a:r>
            <a:endParaRPr lang="en-US" sz="1600" b="1" i="1" dirty="0">
              <a:latin typeface="Lub Dub Condensed" panose="020B0506030403020204" pitchFamily="34" charset="0"/>
            </a:endParaRPr>
          </a:p>
        </p:txBody>
      </p:sp>
    </p:spTree>
    <p:extLst>
      <p:ext uri="{BB962C8B-B14F-4D97-AF65-F5344CB8AC3E}">
        <p14:creationId xmlns:p14="http://schemas.microsoft.com/office/powerpoint/2010/main" val="27842194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6526F-819A-9269-65BB-89BB811AF09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1F329D2-AA8C-3E02-63F1-9F4D648C90D8}"/>
              </a:ext>
            </a:extLst>
          </p:cNvPr>
          <p:cNvSpPr>
            <a:spLocks noGrp="1"/>
          </p:cNvSpPr>
          <p:nvPr>
            <p:ph type="title"/>
          </p:nvPr>
        </p:nvSpPr>
        <p:spPr>
          <a:xfrm>
            <a:off x="838200" y="363538"/>
            <a:ext cx="10515600" cy="1230799"/>
          </a:xfrm>
        </p:spPr>
        <p:txBody>
          <a:bodyPr/>
          <a:lstStyle/>
          <a:p>
            <a:r>
              <a:rPr lang="en-US" dirty="0"/>
              <a:t>Recommendations 5.6: </a:t>
            </a:r>
            <a:br>
              <a:rPr lang="en-US" dirty="0"/>
            </a:br>
            <a:r>
              <a:rPr lang="en-US" b="1" dirty="0">
                <a:solidFill>
                  <a:schemeClr val="tx1"/>
                </a:solidFill>
                <a:latin typeface="Lub Dub Condensed" panose="020B0506030403020204" pitchFamily="34" charset="0"/>
              </a:rPr>
              <a:t>Upper Extremity Activity, Including ADLs, IADLs, Touch, and Proprioception</a:t>
            </a:r>
          </a:p>
        </p:txBody>
      </p:sp>
      <p:graphicFrame>
        <p:nvGraphicFramePr>
          <p:cNvPr id="5" name="Table 4">
            <a:extLst>
              <a:ext uri="{FF2B5EF4-FFF2-40B4-BE49-F238E27FC236}">
                <a16:creationId xmlns:a16="http://schemas.microsoft.com/office/drawing/2014/main" id="{124C9BDF-8615-9A26-DB76-D566DB91776D}"/>
              </a:ext>
            </a:extLst>
          </p:cNvPr>
          <p:cNvGraphicFramePr>
            <a:graphicFrameLocks noGrp="1"/>
          </p:cNvGraphicFramePr>
          <p:nvPr>
            <p:extLst>
              <p:ext uri="{D42A27DB-BD31-4B8C-83A1-F6EECF244321}">
                <p14:modId xmlns:p14="http://schemas.microsoft.com/office/powerpoint/2010/main" val="3388875151"/>
              </p:ext>
            </p:extLst>
          </p:nvPr>
        </p:nvGraphicFramePr>
        <p:xfrm>
          <a:off x="835573" y="1703532"/>
          <a:ext cx="10536620" cy="234511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1281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post-stroke hemiparesis, activities of daily living (ADL) training tailored to individual needs and eventual discharge setting is useful to achieve an optimal level of independence.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Persons with stroke should receive instrumental activities of daily living (IADL) training tailored to individual needs and eventual discharge setting for optimal function.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repetitive, graded functional tasks such as with task-specific training (including </a:t>
                      </a:r>
                      <a:r>
                        <a:rPr lang="en-US" sz="1300" kern="1200" dirty="0">
                          <a:solidFill>
                            <a:schemeClr val="tx1"/>
                          </a:solidFill>
                          <a:effectLst/>
                          <a:latin typeface="Lub Dub Medium" panose="020B0603030403020204"/>
                          <a:ea typeface="+mn-ea"/>
                          <a:cs typeface="+mn-cs"/>
                        </a:rPr>
                        <a:t>constraint-induced movement therapy [</a:t>
                      </a:r>
                      <a:r>
                        <a:rPr lang="en-US" sz="1300" b="0" dirty="0">
                          <a:effectLst/>
                          <a:latin typeface="Lub Dub Medium" panose="020B0603030403020204" pitchFamily="34" charset="0"/>
                          <a:ea typeface="Times" panose="02020603050405020304" pitchFamily="18" charset="0"/>
                          <a:cs typeface="Arial" panose="020B0604020202020204" pitchFamily="34" charset="0"/>
                        </a:rPr>
                        <a:t>CIMT] and its modified versions) should be practiced to improve ADL performance and motor function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3950804"/>
                  </a:ext>
                </a:extLst>
              </a:tr>
            </a:tbl>
          </a:graphicData>
        </a:graphic>
      </p:graphicFrame>
      <p:pic>
        <p:nvPicPr>
          <p:cNvPr id="32" name="Picture 31">
            <a:extLst>
              <a:ext uri="{FF2B5EF4-FFF2-40B4-BE49-F238E27FC236}">
                <a16:creationId xmlns:a16="http://schemas.microsoft.com/office/drawing/2014/main" id="{7D0ED131-3049-50D4-E99C-514FEDC3008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701244" y="4249729"/>
            <a:ext cx="4047914" cy="1995480"/>
          </a:xfrm>
          <a:prstGeom prst="rect">
            <a:avLst/>
          </a:prstGeom>
          <a:effectLst>
            <a:outerShdw blurRad="63500" algn="ctr" rotWithShape="0">
              <a:prstClr val="black">
                <a:alpha val="40000"/>
              </a:prstClr>
            </a:outerShdw>
          </a:effectLst>
        </p:spPr>
      </p:pic>
      <p:pic>
        <p:nvPicPr>
          <p:cNvPr id="34" name="Picture 33">
            <a:extLst>
              <a:ext uri="{FF2B5EF4-FFF2-40B4-BE49-F238E27FC236}">
                <a16:creationId xmlns:a16="http://schemas.microsoft.com/office/drawing/2014/main" id="{7183685E-E344-2313-D15C-F14A9FCF3743}"/>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6162885" y="4259156"/>
            <a:ext cx="4047914" cy="1991308"/>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10601496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8760D-95AF-3995-2B62-107D9A5F6DE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ECFCB6B-7103-B181-BB1C-5F193F347C99}"/>
              </a:ext>
            </a:extLst>
          </p:cNvPr>
          <p:cNvSpPr>
            <a:spLocks noGrp="1"/>
          </p:cNvSpPr>
          <p:nvPr>
            <p:ph type="title"/>
          </p:nvPr>
        </p:nvSpPr>
        <p:spPr>
          <a:xfrm>
            <a:off x="838200" y="363538"/>
            <a:ext cx="10515600" cy="1207353"/>
          </a:xfrm>
        </p:spPr>
        <p:txBody>
          <a:bodyPr/>
          <a:lstStyle/>
          <a:p>
            <a:r>
              <a:rPr lang="en-US" dirty="0"/>
              <a:t>Recommendations 5.7: </a:t>
            </a:r>
            <a:br>
              <a:rPr lang="en-US" dirty="0"/>
            </a:br>
            <a:r>
              <a:rPr lang="en-US" b="1" dirty="0">
                <a:solidFill>
                  <a:schemeClr val="tx1"/>
                </a:solidFill>
                <a:latin typeface="Lub Dub Condensed" panose="020B0506030403020204" pitchFamily="34" charset="0"/>
              </a:rPr>
              <a:t>Adaptive Equipment, Durable Medical Devices, Orthotics, and Wheelchairs</a:t>
            </a:r>
          </a:p>
        </p:txBody>
      </p:sp>
      <p:graphicFrame>
        <p:nvGraphicFramePr>
          <p:cNvPr id="5" name="Table 4">
            <a:extLst>
              <a:ext uri="{FF2B5EF4-FFF2-40B4-BE49-F238E27FC236}">
                <a16:creationId xmlns:a16="http://schemas.microsoft.com/office/drawing/2014/main" id="{F7DC68D3-E0EF-3903-352C-0E02121F997C}"/>
              </a:ext>
            </a:extLst>
          </p:cNvPr>
          <p:cNvGraphicFramePr>
            <a:graphicFrameLocks noGrp="1"/>
          </p:cNvGraphicFramePr>
          <p:nvPr>
            <p:extLst>
              <p:ext uri="{D42A27DB-BD31-4B8C-83A1-F6EECF244321}">
                <p14:modId xmlns:p14="http://schemas.microsoft.com/office/powerpoint/2010/main" val="1970878735"/>
              </p:ext>
            </p:extLst>
          </p:nvPr>
        </p:nvGraphicFramePr>
        <p:xfrm>
          <a:off x="835573" y="1988794"/>
          <a:ext cx="10536620" cy="330523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1281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poststroke hemiplegia, using an ankle foot orthosis (AFO) or functional electrical stimulation (FES) is recommended to improve balance and mobility.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who have activity limitations or participation restrictions, adaptive and assistive devices should be used to improve engagement in activities and participation.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who have gait or balance impairments, ambulatory assistive devices (e.g., cane, walker) should be used to improve mobility efficiency and safety as needed.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0116346"/>
                  </a:ext>
                </a:extLst>
              </a:tr>
              <a:tr h="431406">
                <a:tc>
                  <a:txBody>
                    <a:bodyPr/>
                    <a:lstStyle/>
                    <a:p>
                      <a:pPr marL="0" marR="0" lvl="0" indent="0" algn="ctr" defTabSz="914400" rtl="0" eaLnBrk="1" fontAlgn="auto" latinLnBrk="0" hangingPunct="1">
                        <a:lnSpc>
                          <a:spcPct val="80000"/>
                        </a:lnSpc>
                        <a:spcBef>
                          <a:spcPts val="355"/>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Lub Dub Bold" panose="020B0803030403020204" pitchFamily="34" charset="0"/>
                          <a:ea typeface="Times" panose="02020603050405020304" pitchFamily="18" charset="0"/>
                          <a:cs typeface="Arial" panose="020B0604020202020204" pitchFamily="34" charset="0"/>
                        </a:rPr>
                        <a:t>1</a:t>
                      </a:r>
                      <a:endParaRPr kumimoji="0" lang="en-US" sz="1800" b="1" i="0" u="none" strike="noStrike" kern="1200" cap="none" spc="0" normalizeH="0" baseline="0" noProof="0" dirty="0">
                        <a:ln>
                          <a:noFill/>
                        </a:ln>
                        <a:solidFill>
                          <a:srgbClr val="000000"/>
                        </a:solidFill>
                        <a:effectLst/>
                        <a:uLnTx/>
                        <a:uFillTx/>
                        <a:latin typeface="Lub Dub Condensed" panose="020B0506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C-LD</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who are non-ambulatory or have limited walking ability, wheelchairs should be used to support household and community mobility.</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0806166"/>
                  </a:ext>
                </a:extLst>
              </a:tr>
              <a:tr h="431406">
                <a:tc>
                  <a:txBody>
                    <a:bodyPr/>
                    <a:lstStyle/>
                    <a:p>
                      <a:pPr marL="0" marR="0" lvl="0" indent="0" algn="ctr" defTabSz="914400" rtl="0" eaLnBrk="1" fontAlgn="auto" latinLnBrk="0" hangingPunct="1">
                        <a:lnSpc>
                          <a:spcPct val="80000"/>
                        </a:lnSpc>
                        <a:spcBef>
                          <a:spcPts val="355"/>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chronic stroke who have moderate to severe limitations in upper limb capacity, the use of static orthotics is not well established to reduce spasticity or improve hand function.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0039079"/>
                  </a:ext>
                </a:extLst>
              </a:tr>
            </a:tbl>
          </a:graphicData>
        </a:graphic>
      </p:graphicFrame>
    </p:spTree>
    <p:extLst>
      <p:ext uri="{BB962C8B-B14F-4D97-AF65-F5344CB8AC3E}">
        <p14:creationId xmlns:p14="http://schemas.microsoft.com/office/powerpoint/2010/main" val="37505205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47A03-0DDE-3DDB-92E9-9F93C7F36E3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722994D-F027-6FE0-1866-C1938755A7AD}"/>
              </a:ext>
            </a:extLst>
          </p:cNvPr>
          <p:cNvSpPr>
            <a:spLocks noGrp="1"/>
          </p:cNvSpPr>
          <p:nvPr>
            <p:ph type="title"/>
          </p:nvPr>
        </p:nvSpPr>
        <p:spPr>
          <a:xfrm>
            <a:off x="838200" y="363539"/>
            <a:ext cx="10515600" cy="832216"/>
          </a:xfrm>
        </p:spPr>
        <p:txBody>
          <a:bodyPr/>
          <a:lstStyle/>
          <a:p>
            <a:r>
              <a:rPr lang="en-US" dirty="0"/>
              <a:t>Recommendations 5.8 (Part 1): </a:t>
            </a:r>
            <a:br>
              <a:rPr lang="en-US" dirty="0"/>
            </a:br>
            <a:r>
              <a:rPr lang="en-US" b="1" dirty="0">
                <a:solidFill>
                  <a:schemeClr val="tx1"/>
                </a:solidFill>
                <a:latin typeface="Lub Dub Condensed" panose="020B0506030403020204" pitchFamily="34" charset="0"/>
              </a:rPr>
              <a:t>Lifestyle Modification and Management: </a:t>
            </a:r>
            <a:r>
              <a:rPr lang="en-US" dirty="0">
                <a:solidFill>
                  <a:schemeClr val="tx1"/>
                </a:solidFill>
                <a:latin typeface="Lub Dub Condensed" panose="020B0506030403020204" pitchFamily="34" charset="0"/>
              </a:rPr>
              <a:t>Exercise</a:t>
            </a:r>
          </a:p>
        </p:txBody>
      </p:sp>
      <p:graphicFrame>
        <p:nvGraphicFramePr>
          <p:cNvPr id="5" name="Table 4">
            <a:extLst>
              <a:ext uri="{FF2B5EF4-FFF2-40B4-BE49-F238E27FC236}">
                <a16:creationId xmlns:a16="http://schemas.microsoft.com/office/drawing/2014/main" id="{024A3112-47D9-E657-092C-2F0A960E73DD}"/>
              </a:ext>
            </a:extLst>
          </p:cNvPr>
          <p:cNvGraphicFramePr>
            <a:graphicFrameLocks noGrp="1"/>
          </p:cNvGraphicFramePr>
          <p:nvPr>
            <p:extLst>
              <p:ext uri="{D42A27DB-BD31-4B8C-83A1-F6EECF244321}">
                <p14:modId xmlns:p14="http://schemas.microsoft.com/office/powerpoint/2010/main" val="4115146484"/>
              </p:ext>
            </p:extLst>
          </p:nvPr>
        </p:nvGraphicFramePr>
        <p:xfrm>
          <a:off x="835573" y="1966216"/>
          <a:ext cx="10536620" cy="351859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1281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who are physically able, engaging in at least moderate-intensity aerobic activity for a minimum of 10 minutes 4 times a week or vigorous-intensity aerobic activity for a minimum of 20 minutes twice a week is indicated to lower the risk of recurrent stroke and the composite cardiovascular end point of recurrent stroke, </a:t>
                      </a:r>
                      <a:r>
                        <a:rPr lang="en-US" sz="1300" b="0" kern="1200" dirty="0">
                          <a:solidFill>
                            <a:schemeClr val="tx1"/>
                          </a:solidFill>
                          <a:effectLst/>
                          <a:latin typeface="Lub Dub Medium" panose="020B0603030403020204"/>
                          <a:ea typeface="+mn-ea"/>
                          <a:cs typeface="+mn-cs"/>
                        </a:rPr>
                        <a:t>myocardial infarction</a:t>
                      </a:r>
                      <a:r>
                        <a:rPr lang="en-US" sz="1300" b="0" dirty="0">
                          <a:effectLst/>
                          <a:latin typeface="Lub Dub Medium" panose="020B0603030403020204" pitchFamily="34" charset="0"/>
                          <a:ea typeface="Times" panose="02020603050405020304" pitchFamily="18" charset="0"/>
                          <a:cs typeface="Arial" panose="020B0604020202020204" pitchFamily="34" charset="0"/>
                        </a:rPr>
                        <a:t>, or vascular death.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who are physically able, engaging in exercise classes that includes counseling to improve physical activity behavior can be beneficial for reducing cardiometabolic risk factors and increasing leisure-time physical activity participation.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deficits after stroke that impair their ability to exercise, supervision of an exercise program* by a health care professional, in addition to routine rehabilitation, can be beneficial for secondary stroke prevention.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0116346"/>
                  </a:ext>
                </a:extLst>
              </a:tr>
              <a:tr h="431406">
                <a:tc>
                  <a:txBody>
                    <a:bodyPr/>
                    <a:lstStyle/>
                    <a:p>
                      <a:pPr marL="0" marR="0" lvl="0" indent="0" algn="ctr" defTabSz="914400" rtl="0" eaLnBrk="1" fontAlgn="auto" latinLnBrk="0" hangingPunct="1">
                        <a:lnSpc>
                          <a:spcPct val="80000"/>
                        </a:lnSpc>
                        <a:spcBef>
                          <a:spcPts val="355"/>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Lub Dub Bold" panose="020B0803030403020204" pitchFamily="34" charset="0"/>
                          <a:ea typeface="Times" panose="02020603050405020304" pitchFamily="18" charset="0"/>
                          <a:cs typeface="Arial" panose="020B0604020202020204" pitchFamily="34" charset="0"/>
                        </a:rPr>
                        <a:t>2b</a:t>
                      </a:r>
                      <a:endParaRPr kumimoji="0" lang="en-US" sz="1800" b="1" i="0" u="none" strike="noStrike" kern="1200" cap="none" spc="0" normalizeH="0" baseline="0" noProof="0" dirty="0">
                        <a:ln>
                          <a:noFill/>
                        </a:ln>
                        <a:solidFill>
                          <a:srgbClr val="000000"/>
                        </a:solidFill>
                        <a:effectLst/>
                        <a:uLnTx/>
                        <a:uFillTx/>
                        <a:latin typeface="Lub Dub Condensed" panose="020B0506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breaking up long uninterrupted sedentary periods with short periods of standing or light exercise every 30 minutes may be reasonable to improve cardiovascular health.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0806166"/>
                  </a:ext>
                </a:extLst>
              </a:tr>
            </a:tbl>
          </a:graphicData>
        </a:graphic>
      </p:graphicFrame>
    </p:spTree>
    <p:extLst>
      <p:ext uri="{BB962C8B-B14F-4D97-AF65-F5344CB8AC3E}">
        <p14:creationId xmlns:p14="http://schemas.microsoft.com/office/powerpoint/2010/main" val="40302034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6C7E3-A9AD-BEAB-1549-1005FAE4510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DE447CC-98EA-75E0-D4CF-D45757E2D095}"/>
              </a:ext>
            </a:extLst>
          </p:cNvPr>
          <p:cNvSpPr>
            <a:spLocks noGrp="1"/>
          </p:cNvSpPr>
          <p:nvPr>
            <p:ph type="title"/>
          </p:nvPr>
        </p:nvSpPr>
        <p:spPr>
          <a:xfrm>
            <a:off x="838200" y="363539"/>
            <a:ext cx="10515600" cy="832216"/>
          </a:xfrm>
        </p:spPr>
        <p:txBody>
          <a:bodyPr/>
          <a:lstStyle/>
          <a:p>
            <a:r>
              <a:rPr lang="en-US" dirty="0"/>
              <a:t>Recommendations 5.8 (Part 2): </a:t>
            </a:r>
            <a:br>
              <a:rPr lang="en-US" dirty="0"/>
            </a:br>
            <a:r>
              <a:rPr lang="en-US" b="1" dirty="0">
                <a:solidFill>
                  <a:schemeClr val="tx1"/>
                </a:solidFill>
                <a:latin typeface="Lub Dub Condensed" panose="020B0506030403020204" pitchFamily="34" charset="0"/>
              </a:rPr>
              <a:t>Lifestyle Modification and Management: </a:t>
            </a:r>
            <a:r>
              <a:rPr lang="en-US" dirty="0">
                <a:solidFill>
                  <a:schemeClr val="tx1"/>
                </a:solidFill>
                <a:latin typeface="Lub Dub Condensed" panose="020B0506030403020204" pitchFamily="34" charset="0"/>
              </a:rPr>
              <a:t>Nutrition</a:t>
            </a:r>
          </a:p>
        </p:txBody>
      </p:sp>
      <p:graphicFrame>
        <p:nvGraphicFramePr>
          <p:cNvPr id="5" name="Table 4">
            <a:extLst>
              <a:ext uri="{FF2B5EF4-FFF2-40B4-BE49-F238E27FC236}">
                <a16:creationId xmlns:a16="http://schemas.microsoft.com/office/drawing/2014/main" id="{A3B72A31-E621-BD38-90FC-109F2E9061C1}"/>
              </a:ext>
            </a:extLst>
          </p:cNvPr>
          <p:cNvGraphicFramePr>
            <a:graphicFrameLocks noGrp="1"/>
          </p:cNvGraphicFramePr>
          <p:nvPr>
            <p:extLst>
              <p:ext uri="{D42A27DB-BD31-4B8C-83A1-F6EECF244321}">
                <p14:modId xmlns:p14="http://schemas.microsoft.com/office/powerpoint/2010/main" val="683177483"/>
              </p:ext>
            </p:extLst>
          </p:nvPr>
        </p:nvGraphicFramePr>
        <p:xfrm>
          <a:off x="835573" y="1574578"/>
          <a:ext cx="10536620" cy="1463168"/>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44966">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a Mediterranean diet is reasonable to reduce the risk of recurrent stroke.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reducing dietary sodium by ≥1 g/day as part of healthy eating is recommended to decrease the risk of stroke, major cardiovascular events, and mortality.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bl>
          </a:graphicData>
        </a:graphic>
      </p:graphicFrame>
      <p:pic>
        <p:nvPicPr>
          <p:cNvPr id="19" name="Picture 18">
            <a:extLst>
              <a:ext uri="{FF2B5EF4-FFF2-40B4-BE49-F238E27FC236}">
                <a16:creationId xmlns:a16="http://schemas.microsoft.com/office/drawing/2014/main" id="{E992054A-D749-C657-96C6-F1560B3A9ED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701244" y="3525626"/>
            <a:ext cx="4047914" cy="2561088"/>
          </a:xfrm>
          <a:prstGeom prst="rect">
            <a:avLst/>
          </a:prstGeom>
          <a:effectLst>
            <a:outerShdw blurRad="63500" algn="ctr" rotWithShape="0">
              <a:prstClr val="black">
                <a:alpha val="40000"/>
              </a:prstClr>
            </a:outerShdw>
          </a:effectLst>
        </p:spPr>
      </p:pic>
      <p:pic>
        <p:nvPicPr>
          <p:cNvPr id="26" name="Picture 25">
            <a:extLst>
              <a:ext uri="{FF2B5EF4-FFF2-40B4-BE49-F238E27FC236}">
                <a16:creationId xmlns:a16="http://schemas.microsoft.com/office/drawing/2014/main" id="{D6C39E10-6116-9315-C2DA-4124547A93D3}"/>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6162885" y="3525626"/>
            <a:ext cx="4047914" cy="2556916"/>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23338801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AE8A0-2A25-FD0A-808D-3647C095B4A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24F333C-2ED8-80C2-71ED-1D012F0930AD}"/>
              </a:ext>
            </a:extLst>
          </p:cNvPr>
          <p:cNvSpPr>
            <a:spLocks noGrp="1"/>
          </p:cNvSpPr>
          <p:nvPr>
            <p:ph type="title"/>
          </p:nvPr>
        </p:nvSpPr>
        <p:spPr>
          <a:xfrm>
            <a:off x="838200" y="363539"/>
            <a:ext cx="10515600" cy="832216"/>
          </a:xfrm>
        </p:spPr>
        <p:txBody>
          <a:bodyPr/>
          <a:lstStyle/>
          <a:p>
            <a:r>
              <a:rPr lang="en-US" dirty="0"/>
              <a:t>Recommendations 5.8 (Part 3): </a:t>
            </a:r>
            <a:br>
              <a:rPr lang="en-US" dirty="0"/>
            </a:br>
            <a:r>
              <a:rPr lang="en-US" b="1" dirty="0">
                <a:solidFill>
                  <a:schemeClr val="tx1"/>
                </a:solidFill>
                <a:latin typeface="Lub Dub Condensed" panose="020B0506030403020204" pitchFamily="34" charset="0"/>
              </a:rPr>
              <a:t>Lifestyle Modification and Management: </a:t>
            </a:r>
            <a:r>
              <a:rPr lang="en-US" dirty="0">
                <a:solidFill>
                  <a:schemeClr val="tx1"/>
                </a:solidFill>
                <a:latin typeface="Lub Dub Condensed" panose="020B0506030403020204" pitchFamily="34" charset="0"/>
              </a:rPr>
              <a:t>Smoking Cessation</a:t>
            </a:r>
          </a:p>
        </p:txBody>
      </p:sp>
      <p:graphicFrame>
        <p:nvGraphicFramePr>
          <p:cNvPr id="5" name="Table 4">
            <a:extLst>
              <a:ext uri="{FF2B5EF4-FFF2-40B4-BE49-F238E27FC236}">
                <a16:creationId xmlns:a16="http://schemas.microsoft.com/office/drawing/2014/main" id="{F82DC759-9DD1-93D4-631E-F030F0C925A9}"/>
              </a:ext>
            </a:extLst>
          </p:cNvPr>
          <p:cNvGraphicFramePr>
            <a:graphicFrameLocks noGrp="1"/>
          </p:cNvGraphicFramePr>
          <p:nvPr>
            <p:extLst>
              <p:ext uri="{D42A27DB-BD31-4B8C-83A1-F6EECF244321}">
                <p14:modId xmlns:p14="http://schemas.microsoft.com/office/powerpoint/2010/main" val="185252878"/>
              </p:ext>
            </p:extLst>
          </p:nvPr>
        </p:nvGraphicFramePr>
        <p:xfrm>
          <a:off x="835573" y="1452880"/>
          <a:ext cx="10536620" cy="1879495"/>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491055">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694220">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600" b="0" dirty="0">
                          <a:effectLst/>
                          <a:latin typeface="Lub Dub Medium" panose="020B0603030403020204" pitchFamily="34" charset="0"/>
                          <a:ea typeface="Times" panose="02020603050405020304" pitchFamily="18" charset="0"/>
                          <a:cs typeface="Arial" panose="020B0604020202020204" pitchFamily="34" charset="0"/>
                        </a:rPr>
                        <a:t>In persons with stroke who smoke tobacco, counseling with or without drug therapy is recommended to assist in quitting smoking.</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694220">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600" b="0" dirty="0">
                          <a:effectLst/>
                          <a:latin typeface="Lub Dub Medium" panose="020B0603030403020204" pitchFamily="34" charset="0"/>
                          <a:ea typeface="Times" panose="02020603050405020304" pitchFamily="18" charset="0"/>
                          <a:cs typeface="Arial" panose="020B0604020202020204" pitchFamily="34" charset="0"/>
                        </a:rPr>
                        <a:t>Persons with stroke should avoid secondhand smoke to reduce post-stroke mortality and recurrent stroke risk.</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bl>
          </a:graphicData>
        </a:graphic>
      </p:graphicFrame>
      <p:pic>
        <p:nvPicPr>
          <p:cNvPr id="19" name="Picture 18">
            <a:extLst>
              <a:ext uri="{FF2B5EF4-FFF2-40B4-BE49-F238E27FC236}">
                <a16:creationId xmlns:a16="http://schemas.microsoft.com/office/drawing/2014/main" id="{09AF5947-8DE6-30EB-8F78-ED7BA6DA66B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4072043" y="3525626"/>
            <a:ext cx="4047914" cy="2561088"/>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41481658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B945F-63C7-136F-FD89-591C3A722E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91B2DEA-1F07-9ED4-2A6E-3C7CD3DB9CAD}"/>
              </a:ext>
            </a:extLst>
          </p:cNvPr>
          <p:cNvSpPr>
            <a:spLocks noGrp="1"/>
          </p:cNvSpPr>
          <p:nvPr>
            <p:ph type="title"/>
          </p:nvPr>
        </p:nvSpPr>
        <p:spPr>
          <a:xfrm>
            <a:off x="838200" y="363539"/>
            <a:ext cx="10515600" cy="832216"/>
          </a:xfrm>
        </p:spPr>
        <p:txBody>
          <a:bodyPr/>
          <a:lstStyle/>
          <a:p>
            <a:r>
              <a:rPr lang="en-US" dirty="0"/>
              <a:t>Recommendations 5.8 (Part 4): </a:t>
            </a:r>
            <a:br>
              <a:rPr lang="en-US" dirty="0"/>
            </a:br>
            <a:r>
              <a:rPr lang="en-US" b="1" dirty="0">
                <a:solidFill>
                  <a:schemeClr val="tx1"/>
                </a:solidFill>
                <a:latin typeface="Lub Dub Condensed" panose="020B0506030403020204" pitchFamily="34" charset="0"/>
              </a:rPr>
              <a:t>Lifestyle Modification and Management: </a:t>
            </a:r>
            <a:r>
              <a:rPr lang="en-US" dirty="0">
                <a:solidFill>
                  <a:schemeClr val="tx1"/>
                </a:solidFill>
                <a:latin typeface="Lub Dub Condensed" panose="020B0506030403020204" pitchFamily="34" charset="0"/>
              </a:rPr>
              <a:t>Substance Use and Alcohol</a:t>
            </a:r>
          </a:p>
        </p:txBody>
      </p:sp>
      <p:graphicFrame>
        <p:nvGraphicFramePr>
          <p:cNvPr id="5" name="Table 4">
            <a:extLst>
              <a:ext uri="{FF2B5EF4-FFF2-40B4-BE49-F238E27FC236}">
                <a16:creationId xmlns:a16="http://schemas.microsoft.com/office/drawing/2014/main" id="{190BD7BF-6A8C-3ECE-41D2-51426EEF3C63}"/>
              </a:ext>
            </a:extLst>
          </p:cNvPr>
          <p:cNvGraphicFramePr>
            <a:graphicFrameLocks noGrp="1"/>
          </p:cNvGraphicFramePr>
          <p:nvPr>
            <p:extLst>
              <p:ext uri="{D42A27DB-BD31-4B8C-83A1-F6EECF244321}">
                <p14:modId xmlns:p14="http://schemas.microsoft.com/office/powerpoint/2010/main" val="2655815651"/>
              </p:ext>
            </p:extLst>
          </p:nvPr>
        </p:nvGraphicFramePr>
        <p:xfrm>
          <a:off x="835573" y="1270000"/>
          <a:ext cx="10536620" cy="2323253"/>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463973">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880332">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stroke who have more than 2 drinks of alcohol per day for men and more than 1 drink of alcohol per day for women, counseling, education, and behavioral strategies to abstain from or reduce alcohol consumption should be offered to decrease stroke and major cardiovascular event risk.</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655934">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stroke who have a substance use disorder (drugs or alcohol), specialized addiction treatment is recommended to manage dependency and reduce risk of recurrent stroke and mortality.</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bl>
          </a:graphicData>
        </a:graphic>
      </p:graphicFrame>
      <p:pic>
        <p:nvPicPr>
          <p:cNvPr id="19" name="Picture 18">
            <a:extLst>
              <a:ext uri="{FF2B5EF4-FFF2-40B4-BE49-F238E27FC236}">
                <a16:creationId xmlns:a16="http://schemas.microsoft.com/office/drawing/2014/main" id="{AA83E60A-642D-6E96-D56B-EDA7D3B5BC8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711404" y="3738986"/>
            <a:ext cx="4047914" cy="2561088"/>
          </a:xfrm>
          <a:prstGeom prst="rect">
            <a:avLst/>
          </a:prstGeom>
          <a:effectLst>
            <a:outerShdw blurRad="63500" algn="ctr" rotWithShape="0">
              <a:prstClr val="black">
                <a:alpha val="40000"/>
              </a:prstClr>
            </a:outerShdw>
          </a:effectLst>
        </p:spPr>
      </p:pic>
      <p:pic>
        <p:nvPicPr>
          <p:cNvPr id="26" name="Picture 25">
            <a:extLst>
              <a:ext uri="{FF2B5EF4-FFF2-40B4-BE49-F238E27FC236}">
                <a16:creationId xmlns:a16="http://schemas.microsoft.com/office/drawing/2014/main" id="{753D595F-62F9-D811-5896-8F2C8949DC13}"/>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6203525" y="3737022"/>
            <a:ext cx="4047914" cy="2556916"/>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26220474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7DCD3-F9B7-619A-5B36-AFDB681B36A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EDD592F-A0BD-0CEE-891F-008CBA33E888}"/>
              </a:ext>
            </a:extLst>
          </p:cNvPr>
          <p:cNvSpPr>
            <a:spLocks noGrp="1"/>
          </p:cNvSpPr>
          <p:nvPr>
            <p:ph type="title"/>
          </p:nvPr>
        </p:nvSpPr>
        <p:spPr>
          <a:xfrm>
            <a:off x="838200" y="363539"/>
            <a:ext cx="10515600" cy="832216"/>
          </a:xfrm>
        </p:spPr>
        <p:txBody>
          <a:bodyPr/>
          <a:lstStyle/>
          <a:p>
            <a:r>
              <a:rPr lang="en-US" dirty="0"/>
              <a:t>Recommendations 5.9: </a:t>
            </a:r>
            <a:br>
              <a:rPr lang="en-US" dirty="0"/>
            </a:br>
            <a:r>
              <a:rPr lang="en-US" b="1" dirty="0">
                <a:solidFill>
                  <a:schemeClr val="tx1"/>
                </a:solidFill>
                <a:latin typeface="Lub Dub Condensed" panose="020B0506030403020204" pitchFamily="34" charset="0"/>
              </a:rPr>
              <a:t>Treatment and Interventions for Visual Impairments</a:t>
            </a:r>
            <a:endParaRPr lang="en-US" dirty="0">
              <a:solidFill>
                <a:schemeClr val="tx1"/>
              </a:solidFill>
              <a:latin typeface="Lub Dub Condensed" panose="020B0506030403020204" pitchFamily="34" charset="0"/>
            </a:endParaRPr>
          </a:p>
        </p:txBody>
      </p:sp>
      <p:graphicFrame>
        <p:nvGraphicFramePr>
          <p:cNvPr id="5" name="Table 4">
            <a:extLst>
              <a:ext uri="{FF2B5EF4-FFF2-40B4-BE49-F238E27FC236}">
                <a16:creationId xmlns:a16="http://schemas.microsoft.com/office/drawing/2014/main" id="{4D65641F-E21C-9E74-A3B2-7B1499E44715}"/>
              </a:ext>
            </a:extLst>
          </p:cNvPr>
          <p:cNvGraphicFramePr>
            <a:graphicFrameLocks noGrp="1"/>
          </p:cNvGraphicFramePr>
          <p:nvPr>
            <p:extLst>
              <p:ext uri="{D42A27DB-BD31-4B8C-83A1-F6EECF244321}">
                <p14:modId xmlns:p14="http://schemas.microsoft.com/office/powerpoint/2010/main" val="143335216"/>
              </p:ext>
            </p:extLst>
          </p:nvPr>
        </p:nvGraphicFramePr>
        <p:xfrm>
          <a:off x="835573" y="1504240"/>
          <a:ext cx="10536620" cy="162883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44966">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convergence insufficiency post stroke, eye exercises are recommended to improve ocular convergence.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eye movement deficits post stroke, compensatory training can be useful for improving performance of ADLs.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bl>
          </a:graphicData>
        </a:graphic>
      </p:graphicFrame>
      <p:pic>
        <p:nvPicPr>
          <p:cNvPr id="19" name="Picture 18">
            <a:extLst>
              <a:ext uri="{FF2B5EF4-FFF2-40B4-BE49-F238E27FC236}">
                <a16:creationId xmlns:a16="http://schemas.microsoft.com/office/drawing/2014/main" id="{CBD61BD6-30B1-5543-5FFA-12AFB2388BE0}"/>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701244" y="3525626"/>
            <a:ext cx="4047914" cy="2561088"/>
          </a:xfrm>
          <a:prstGeom prst="rect">
            <a:avLst/>
          </a:prstGeom>
          <a:effectLst>
            <a:outerShdw blurRad="63500" algn="ctr" rotWithShape="0">
              <a:prstClr val="black">
                <a:alpha val="40000"/>
              </a:prstClr>
            </a:outerShdw>
          </a:effectLst>
        </p:spPr>
      </p:pic>
      <p:pic>
        <p:nvPicPr>
          <p:cNvPr id="26" name="Picture 25">
            <a:extLst>
              <a:ext uri="{FF2B5EF4-FFF2-40B4-BE49-F238E27FC236}">
                <a16:creationId xmlns:a16="http://schemas.microsoft.com/office/drawing/2014/main" id="{F8A7A630-88B9-074A-BE8F-DCF0A07A789D}"/>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6162885" y="3525626"/>
            <a:ext cx="4047914" cy="2556916"/>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28465760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FC6BD-B338-EAC3-C2B8-EFF0AAFD71A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8124DD9-119A-A016-0145-0106C1F266A8}"/>
              </a:ext>
            </a:extLst>
          </p:cNvPr>
          <p:cNvSpPr>
            <a:spLocks noGrp="1"/>
          </p:cNvSpPr>
          <p:nvPr>
            <p:ph type="title"/>
          </p:nvPr>
        </p:nvSpPr>
        <p:spPr>
          <a:xfrm>
            <a:off x="838200" y="363539"/>
            <a:ext cx="10515600" cy="832216"/>
          </a:xfrm>
        </p:spPr>
        <p:txBody>
          <a:bodyPr/>
          <a:lstStyle/>
          <a:p>
            <a:r>
              <a:rPr lang="en-US" dirty="0"/>
              <a:t>Recommendations 5.10 (Part 1): </a:t>
            </a:r>
            <a:br>
              <a:rPr lang="en-US" dirty="0"/>
            </a:br>
            <a:r>
              <a:rPr lang="en-US" b="1" dirty="0">
                <a:solidFill>
                  <a:schemeClr val="tx1"/>
                </a:solidFill>
                <a:latin typeface="Lub Dub Condensed" panose="020B0506030403020204" pitchFamily="34" charset="0"/>
              </a:rPr>
              <a:t>Dysphagia Screening</a:t>
            </a:r>
            <a:endParaRPr lang="en-US" dirty="0">
              <a:solidFill>
                <a:schemeClr val="tx1"/>
              </a:solidFill>
              <a:latin typeface="Lub Dub Condensed" panose="020B0506030403020204" pitchFamily="34" charset="0"/>
            </a:endParaRPr>
          </a:p>
        </p:txBody>
      </p:sp>
      <p:graphicFrame>
        <p:nvGraphicFramePr>
          <p:cNvPr id="5" name="Table 4">
            <a:extLst>
              <a:ext uri="{FF2B5EF4-FFF2-40B4-BE49-F238E27FC236}">
                <a16:creationId xmlns:a16="http://schemas.microsoft.com/office/drawing/2014/main" id="{DA670D85-1FDC-83AC-62B2-A6E9904D2148}"/>
              </a:ext>
            </a:extLst>
          </p:cNvPr>
          <p:cNvGraphicFramePr>
            <a:graphicFrameLocks noGrp="1"/>
          </p:cNvGraphicFramePr>
          <p:nvPr>
            <p:extLst>
              <p:ext uri="{D42A27DB-BD31-4B8C-83A1-F6EECF244321}">
                <p14:modId xmlns:p14="http://schemas.microsoft.com/office/powerpoint/2010/main" val="257617692"/>
              </p:ext>
            </p:extLst>
          </p:nvPr>
        </p:nvGraphicFramePr>
        <p:xfrm>
          <a:off x="835573" y="1351840"/>
          <a:ext cx="10536620" cy="487495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1281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For persons with acute stroke, dysphagia screening should be performed as soon as possible (within 24 hours of admission) and before the person begins eating, drinking, or receiving oral medications to identify individuals for a full evaluation.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For persons with stroke, dysphagia screening should be performed using a formal, validated tool that, at minimum, includes observing attempts to swallow liquids of different volumes to identify those at risk for dysphagia.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For persons with stroke and suspected dysphagia, instrumented swallow studies should be chosen over non-instrumented or “bedside” swallow studies to verify the presence/absence of aspiration, to determine the biomechanical reasons for dysphagia, to identify the least restrictive oral diet, and to guide the treatment plan with greater precision.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0116346"/>
                  </a:ext>
                </a:extLst>
              </a:tr>
              <a:tr h="431406">
                <a:tc>
                  <a:txBody>
                    <a:bodyPr/>
                    <a:lstStyle/>
                    <a:p>
                      <a:pPr marL="0" marR="0" lvl="0" indent="0" algn="ctr" defTabSz="914400" rtl="0" eaLnBrk="1" fontAlgn="auto" latinLnBrk="0" hangingPunct="1">
                        <a:lnSpc>
                          <a:spcPct val="100000"/>
                        </a:lnSpc>
                        <a:spcBef>
                          <a:spcPts val="355"/>
                        </a:spcBef>
                        <a:spcAft>
                          <a:spcPts val="1200"/>
                        </a:spcAft>
                        <a:buClrTx/>
                        <a:buSzTx/>
                        <a:buFontTx/>
                        <a:buNone/>
                        <a:tabLst/>
                        <a:defRPr/>
                      </a:pPr>
                      <a:r>
                        <a:rPr lang="en-US" sz="1800" b="1" kern="1200" spc="-50" noProof="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For persons with stroke, dysphagia screening is reasonable by a speech-language pathologist, nurse, or other trained healthcare provider to identify those at risk for dysphagia.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0806166"/>
                  </a:ext>
                </a:extLst>
              </a:tr>
              <a:tr h="431406">
                <a:tc>
                  <a:txBody>
                    <a:bodyPr/>
                    <a:lstStyle/>
                    <a:p>
                      <a:pPr marL="0" marR="0" lvl="0" indent="0" algn="ctr" defTabSz="914400" rtl="0" eaLnBrk="1" fontAlgn="auto" latinLnBrk="0" hangingPunct="1">
                        <a:lnSpc>
                          <a:spcPct val="100000"/>
                        </a:lnSpc>
                        <a:spcBef>
                          <a:spcPts val="355"/>
                        </a:spcBef>
                        <a:spcAft>
                          <a:spcPts val="1200"/>
                        </a:spcAft>
                        <a:buClrTx/>
                        <a:buSzTx/>
                        <a:buFontTx/>
                        <a:buNone/>
                        <a:tabLst/>
                        <a:defRPr/>
                      </a:pPr>
                      <a:r>
                        <a:rPr lang="en-US" sz="1800" b="1" kern="1200" spc="-50" noProof="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receiving instrumented swallow studies, it is reasonable to assess pill swallowing to determine safe and efficient methods of oral medication administration.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7825843"/>
                  </a:ext>
                </a:extLst>
              </a:tr>
              <a:tr h="431406">
                <a:tc>
                  <a:txBody>
                    <a:bodyPr/>
                    <a:lstStyle/>
                    <a:p>
                      <a:pPr marL="0" marR="0" lvl="0" indent="0" algn="ctr" defTabSz="914400" rtl="0" eaLnBrk="1" fontAlgn="auto" latinLnBrk="0" hangingPunct="1">
                        <a:lnSpc>
                          <a:spcPct val="100000"/>
                        </a:lnSpc>
                        <a:spcBef>
                          <a:spcPts val="355"/>
                        </a:spcBef>
                        <a:spcAft>
                          <a:spcPts val="1200"/>
                        </a:spcAft>
                        <a:buClrTx/>
                        <a:buSzTx/>
                        <a:buFontTx/>
                        <a:buNone/>
                        <a:tabLst/>
                        <a:defRPr/>
                      </a:pPr>
                      <a:r>
                        <a:rPr lang="en-US" sz="1800" b="1" kern="1200" spc="-50" noProof="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dysphagia after stroke, repeated comprehensive swallowing assessment is reasonable within 3 months of discharge from the acute setting to facilitate dysphagia recovery and to identify the least restrictive oral diet.</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331361"/>
                  </a:ext>
                </a:extLst>
              </a:tr>
            </a:tbl>
          </a:graphicData>
        </a:graphic>
      </p:graphicFrame>
      <p:grpSp>
        <p:nvGrpSpPr>
          <p:cNvPr id="23" name="Group 22">
            <a:extLst>
              <a:ext uri="{FF2B5EF4-FFF2-40B4-BE49-F238E27FC236}">
                <a16:creationId xmlns:a16="http://schemas.microsoft.com/office/drawing/2014/main" id="{C786D593-6787-FA84-D141-E2A4E262876E}"/>
              </a:ext>
              <a:ext uri="{C183D7F6-B498-43B3-948B-1728B52AA6E4}">
                <adec:decorative xmlns:adec="http://schemas.microsoft.com/office/drawing/2017/decorative" val="1"/>
              </a:ext>
            </a:extLst>
          </p:cNvPr>
          <p:cNvGrpSpPr/>
          <p:nvPr/>
        </p:nvGrpSpPr>
        <p:grpSpPr>
          <a:xfrm>
            <a:off x="10614581" y="5985374"/>
            <a:ext cx="1432875" cy="746934"/>
            <a:chOff x="10614581" y="5985374"/>
            <a:chExt cx="1432875" cy="746934"/>
          </a:xfrm>
        </p:grpSpPr>
        <p:sp>
          <p:nvSpPr>
            <p:cNvPr id="18" name="Rectangle 17">
              <a:extLst>
                <a:ext uri="{FF2B5EF4-FFF2-40B4-BE49-F238E27FC236}">
                  <a16:creationId xmlns:a16="http://schemas.microsoft.com/office/drawing/2014/main" id="{1D6879DE-BFAD-851E-6752-F0F3DC7578B3}"/>
                </a:ext>
              </a:extLst>
            </p:cNvPr>
            <p:cNvSpPr/>
            <p:nvPr/>
          </p:nvSpPr>
          <p:spPr>
            <a:xfrm>
              <a:off x="10614581" y="6014301"/>
              <a:ext cx="593889" cy="6787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BD2435A-5942-09AC-6D8B-C50768EEBE55}"/>
                </a:ext>
              </a:extLst>
            </p:cNvPr>
            <p:cNvSpPr/>
            <p:nvPr/>
          </p:nvSpPr>
          <p:spPr>
            <a:xfrm>
              <a:off x="10729274" y="6202837"/>
              <a:ext cx="1318182" cy="5294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heart with a cigarette in it&#10;&#10;AI-generated content may be incorrect.">
              <a:extLst>
                <a:ext uri="{FF2B5EF4-FFF2-40B4-BE49-F238E27FC236}">
                  <a16:creationId xmlns:a16="http://schemas.microsoft.com/office/drawing/2014/main" id="{BE72FF88-66DA-E8E1-D365-799CA748CF7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678509" y="5985374"/>
              <a:ext cx="1335153" cy="688025"/>
            </a:xfrm>
            <a:prstGeom prst="rect">
              <a:avLst/>
            </a:prstGeom>
          </p:spPr>
        </p:pic>
      </p:grpSp>
    </p:spTree>
    <p:extLst>
      <p:ext uri="{BB962C8B-B14F-4D97-AF65-F5344CB8AC3E}">
        <p14:creationId xmlns:p14="http://schemas.microsoft.com/office/powerpoint/2010/main" val="26501781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864F8-0784-3A2F-D35E-99849AC1C65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0F954D3-8A6A-5B99-4587-594306E6F8E1}"/>
              </a:ext>
            </a:extLst>
          </p:cNvPr>
          <p:cNvSpPr>
            <a:spLocks noGrp="1"/>
          </p:cNvSpPr>
          <p:nvPr>
            <p:ph type="title"/>
          </p:nvPr>
        </p:nvSpPr>
        <p:spPr>
          <a:xfrm>
            <a:off x="838200" y="363539"/>
            <a:ext cx="10515600" cy="832216"/>
          </a:xfrm>
        </p:spPr>
        <p:txBody>
          <a:bodyPr/>
          <a:lstStyle/>
          <a:p>
            <a:r>
              <a:rPr lang="en-US" dirty="0"/>
              <a:t>Recommendations 5.10 (Part 2): </a:t>
            </a:r>
            <a:br>
              <a:rPr lang="en-US" dirty="0"/>
            </a:br>
            <a:r>
              <a:rPr lang="en-US" b="1" dirty="0">
                <a:solidFill>
                  <a:schemeClr val="tx1"/>
                </a:solidFill>
                <a:latin typeface="Lub Dub Condensed" panose="020B0506030403020204" pitchFamily="34" charset="0"/>
              </a:rPr>
              <a:t>Dysphagia Management</a:t>
            </a:r>
            <a:endParaRPr lang="en-US" dirty="0">
              <a:solidFill>
                <a:schemeClr val="tx1"/>
              </a:solidFill>
              <a:latin typeface="Lub Dub Condensed" panose="020B0506030403020204" pitchFamily="34" charset="0"/>
            </a:endParaRPr>
          </a:p>
        </p:txBody>
      </p:sp>
      <p:graphicFrame>
        <p:nvGraphicFramePr>
          <p:cNvPr id="5" name="Table 4">
            <a:extLst>
              <a:ext uri="{FF2B5EF4-FFF2-40B4-BE49-F238E27FC236}">
                <a16:creationId xmlns:a16="http://schemas.microsoft.com/office/drawing/2014/main" id="{3EBF45FC-C82F-0FBF-5EDD-97D99B09ED73}"/>
              </a:ext>
            </a:extLst>
          </p:cNvPr>
          <p:cNvGraphicFramePr>
            <a:graphicFrameLocks noGrp="1"/>
          </p:cNvGraphicFramePr>
          <p:nvPr>
            <p:extLst>
              <p:ext uri="{D42A27DB-BD31-4B8C-83A1-F6EECF244321}">
                <p14:modId xmlns:p14="http://schemas.microsoft.com/office/powerpoint/2010/main" val="3047895332"/>
              </p:ext>
            </p:extLst>
          </p:nvPr>
        </p:nvGraphicFramePr>
        <p:xfrm>
          <a:off x="3754619" y="1785594"/>
          <a:ext cx="7605043" cy="333571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5839305">
                  <a:extLst>
                    <a:ext uri="{9D8B030D-6E8A-4147-A177-3AD203B41FA5}">
                      <a16:colId xmlns:a16="http://schemas.microsoft.com/office/drawing/2014/main" val="1835649645"/>
                    </a:ext>
                  </a:extLst>
                </a:gridCol>
              </a:tblGrid>
              <a:tr h="344966">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For patients with stroke-associated dysphagia, behavioral swallowing treatment is effective for improving swallowing function, increasing tolerance of food textures, reducing the risk of negative health outcomes, and improving quality of life.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For patients with stroke-associated dysphagia, biofeedback can be a useful addition to behavioral swallowing treatment for improving swallowing function, increasing tolerance of food textures, and improving quality of life.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For patients with stroke-associated dysphagia, pharyngeal electrical stimulation may be considered to improve swallowing function, increase tolerance of food textures, reduce the risk of negative health outcomes, and improve quality of life.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79094"/>
                  </a:ext>
                </a:extLst>
              </a:tr>
            </a:tbl>
          </a:graphicData>
        </a:graphic>
      </p:graphicFrame>
      <p:pic>
        <p:nvPicPr>
          <p:cNvPr id="6" name="Picture 5" descr="Image from Restivo, Domenico &amp; Hamdy, Shaheen. (2018). Pharyngeal electrical stimulation device for the treatment of neurogenic dysphagia: technology update. Medical Devices: Evidence and Research. 11. 21-26. 10.2147/MDER.S122287. &#10;">
            <a:extLst>
              <a:ext uri="{FF2B5EF4-FFF2-40B4-BE49-F238E27FC236}">
                <a16:creationId xmlns:a16="http://schemas.microsoft.com/office/drawing/2014/main" id="{A53F9B52-01F2-7171-5E2C-2D9A39937C4E}"/>
              </a:ex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287078" y="1785725"/>
            <a:ext cx="3253154" cy="3220030"/>
          </a:xfrm>
          <a:prstGeom prst="rect">
            <a:avLst/>
          </a:prstGeom>
          <a:effectLst>
            <a:outerShdw blurRad="63500" algn="ctr" rotWithShape="0">
              <a:prstClr val="black">
                <a:alpha val="40000"/>
              </a:prstClr>
            </a:outerShdw>
          </a:effectLst>
        </p:spPr>
      </p:pic>
      <p:sp>
        <p:nvSpPr>
          <p:cNvPr id="10" name="TextBox 9">
            <a:extLst>
              <a:ext uri="{FF2B5EF4-FFF2-40B4-BE49-F238E27FC236}">
                <a16:creationId xmlns:a16="http://schemas.microsoft.com/office/drawing/2014/main" id="{E1296A25-84A1-8E8C-5E6A-46267D562961}"/>
              </a:ext>
              <a:ext uri="{C183D7F6-B498-43B3-948B-1728B52AA6E4}">
                <adec:decorative xmlns:adec="http://schemas.microsoft.com/office/drawing/2017/decorative" val="1"/>
              </a:ext>
            </a:extLst>
          </p:cNvPr>
          <p:cNvSpPr txBox="1"/>
          <p:nvPr/>
        </p:nvSpPr>
        <p:spPr>
          <a:xfrm>
            <a:off x="785446" y="5072283"/>
            <a:ext cx="2825262" cy="584775"/>
          </a:xfrm>
          <a:prstGeom prst="rect">
            <a:avLst/>
          </a:prstGeom>
          <a:noFill/>
        </p:spPr>
        <p:txBody>
          <a:bodyPr wrap="square">
            <a:spAutoFit/>
          </a:bodyPr>
          <a:lstStyle/>
          <a:p>
            <a:pPr algn="r"/>
            <a:r>
              <a:rPr lang="en-US" sz="800" dirty="0">
                <a:latin typeface="Lub Dub Condensed" panose="020B0506030403020204" pitchFamily="34" charset="0"/>
              </a:rPr>
              <a:t>Restivo, Domenico &amp; Hamdy, Shaheen. (2018). Pharyngeal electrical stimulation device for the treatment of neurogenic dysphagia: technology update. Medical Devices: Evidence and Research. 11. 21-26. 10.2147/MDER.S122287. </a:t>
            </a:r>
          </a:p>
        </p:txBody>
      </p:sp>
    </p:spTree>
    <p:extLst>
      <p:ext uri="{BB962C8B-B14F-4D97-AF65-F5344CB8AC3E}">
        <p14:creationId xmlns:p14="http://schemas.microsoft.com/office/powerpoint/2010/main" val="20711558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84866-1ED4-4944-828F-989A513BC8F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1C52ABC-71BA-416A-00E5-2B059897FFB8}"/>
              </a:ext>
            </a:extLst>
          </p:cNvPr>
          <p:cNvSpPr>
            <a:spLocks noGrp="1"/>
          </p:cNvSpPr>
          <p:nvPr>
            <p:ph type="title"/>
          </p:nvPr>
        </p:nvSpPr>
        <p:spPr>
          <a:xfrm>
            <a:off x="838200" y="363539"/>
            <a:ext cx="10515600" cy="832216"/>
          </a:xfrm>
        </p:spPr>
        <p:txBody>
          <a:bodyPr/>
          <a:lstStyle/>
          <a:p>
            <a:r>
              <a:rPr kumimoji="0" lang="en-US" sz="2900" b="0" i="0" u="none" strike="noStrike" kern="1200" cap="none" spc="0" normalizeH="0" baseline="0" noProof="0" dirty="0">
                <a:ln>
                  <a:noFill/>
                </a:ln>
                <a:solidFill>
                  <a:srgbClr val="D12A31"/>
                </a:solidFill>
                <a:effectLst/>
                <a:uLnTx/>
                <a:uFillTx/>
                <a:latin typeface="Lub Dub Bold" panose="020B0803030403020204" pitchFamily="34" charset="0"/>
                <a:ea typeface="+mj-ea"/>
                <a:cs typeface="+mj-cs"/>
              </a:rPr>
              <a:t>Recommendations 5.10 (Part 3): </a:t>
            </a:r>
            <a:br>
              <a:rPr kumimoji="0" lang="en-US" sz="2900" b="0" i="0" u="none" strike="noStrike" kern="1200" cap="none" spc="0" normalizeH="0" baseline="0" noProof="0" dirty="0">
                <a:ln>
                  <a:noFill/>
                </a:ln>
                <a:solidFill>
                  <a:srgbClr val="D12A31"/>
                </a:solidFill>
                <a:effectLst/>
                <a:uLnTx/>
                <a:uFillTx/>
                <a:latin typeface="Lub Dub Bold" panose="020B0803030403020204" pitchFamily="34" charset="0"/>
                <a:ea typeface="+mj-ea"/>
                <a:cs typeface="+mj-cs"/>
              </a:rPr>
            </a:br>
            <a:r>
              <a:rPr kumimoji="0" lang="en-US" sz="2900" b="1" i="0" u="none" strike="noStrike" kern="1200" cap="none" spc="0" normalizeH="0" baseline="0" noProof="0" dirty="0">
                <a:ln>
                  <a:noFill/>
                </a:ln>
                <a:solidFill>
                  <a:srgbClr val="000000"/>
                </a:solidFill>
                <a:effectLst/>
                <a:uLnTx/>
                <a:uFillTx/>
                <a:latin typeface="Lub Dub Condensed" panose="020B0506030403020204" pitchFamily="34" charset="0"/>
                <a:ea typeface="+mj-ea"/>
                <a:cs typeface="+mj-cs"/>
              </a:rPr>
              <a:t>Dysphagia Management</a:t>
            </a:r>
            <a:endParaRPr lang="en-US" dirty="0">
              <a:solidFill>
                <a:schemeClr val="tx1"/>
              </a:solidFill>
              <a:latin typeface="Lub Dub Condensed" panose="020B0506030403020204" pitchFamily="34" charset="0"/>
            </a:endParaRPr>
          </a:p>
        </p:txBody>
      </p:sp>
      <p:graphicFrame>
        <p:nvGraphicFramePr>
          <p:cNvPr id="5" name="Table 4">
            <a:extLst>
              <a:ext uri="{FF2B5EF4-FFF2-40B4-BE49-F238E27FC236}">
                <a16:creationId xmlns:a16="http://schemas.microsoft.com/office/drawing/2014/main" id="{059E9541-524B-DCEF-2C74-AE7EC8ACC1B3}"/>
              </a:ext>
            </a:extLst>
          </p:cNvPr>
          <p:cNvGraphicFramePr>
            <a:graphicFrameLocks noGrp="1"/>
          </p:cNvGraphicFramePr>
          <p:nvPr>
            <p:extLst>
              <p:ext uri="{D42A27DB-BD31-4B8C-83A1-F6EECF244321}">
                <p14:modId xmlns:p14="http://schemas.microsoft.com/office/powerpoint/2010/main" val="3249154231"/>
              </p:ext>
            </p:extLst>
          </p:nvPr>
        </p:nvGraphicFramePr>
        <p:xfrm>
          <a:off x="835573" y="1290320"/>
          <a:ext cx="10536620" cy="205611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457207">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918524">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For patients with stroke-associated dysphagia, effectiveness of neuromuscular electrical stimulation in addition to behavioral swallowing treatment is unknown for improving swallowing function, increasing tolerance of food textures, and improving quality of life.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680388">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For patients with stroke-associated sialorrhea, medical management with atropine or botulinum toxin injection may be effective at reducing symptoms of drooling.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bl>
          </a:graphicData>
        </a:graphic>
      </p:graphicFrame>
      <p:pic>
        <p:nvPicPr>
          <p:cNvPr id="19" name="Picture 18">
            <a:extLst>
              <a:ext uri="{FF2B5EF4-FFF2-40B4-BE49-F238E27FC236}">
                <a16:creationId xmlns:a16="http://schemas.microsoft.com/office/drawing/2014/main" id="{D0F4DBE8-A35C-5614-3055-3D822BA25EB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701244" y="3525626"/>
            <a:ext cx="4047914" cy="2561088"/>
          </a:xfrm>
          <a:prstGeom prst="rect">
            <a:avLst/>
          </a:prstGeom>
          <a:effectLst>
            <a:outerShdw blurRad="63500" algn="ctr" rotWithShape="0">
              <a:prstClr val="black">
                <a:alpha val="40000"/>
              </a:prstClr>
            </a:outerShdw>
          </a:effectLst>
        </p:spPr>
      </p:pic>
      <p:pic>
        <p:nvPicPr>
          <p:cNvPr id="26" name="Picture 25">
            <a:extLst>
              <a:ext uri="{FF2B5EF4-FFF2-40B4-BE49-F238E27FC236}">
                <a16:creationId xmlns:a16="http://schemas.microsoft.com/office/drawing/2014/main" id="{DCC51D1D-B343-DC47-D2AA-9F763966AC1C}"/>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6162885" y="3525626"/>
            <a:ext cx="4047914" cy="2556916"/>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2515574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D34A906-045D-1209-DA90-CF9B613E1480}"/>
              </a:ext>
            </a:extLst>
          </p:cNvPr>
          <p:cNvSpPr txBox="1"/>
          <p:nvPr/>
        </p:nvSpPr>
        <p:spPr>
          <a:xfrm>
            <a:off x="194441" y="1577224"/>
            <a:ext cx="11803118" cy="2169825"/>
          </a:xfrm>
          <a:prstGeom prst="rect">
            <a:avLst/>
          </a:prstGeom>
          <a:noFill/>
        </p:spPr>
        <p:txBody>
          <a:bodyPr wrap="square">
            <a:spAutoFit/>
          </a:bodyPr>
          <a:lstStyle/>
          <a:p>
            <a:pPr algn="ctr">
              <a:spcAft>
                <a:spcPts val="1800"/>
              </a:spcAft>
            </a:pPr>
            <a:r>
              <a:rPr kumimoji="0" lang="en-US" sz="4000" b="0" i="0" u="none" strike="noStrike" kern="1200" cap="all" spc="0" normalizeH="0" baseline="0" noProof="0" dirty="0">
                <a:ln>
                  <a:noFill/>
                </a:ln>
                <a:solidFill>
                  <a:srgbClr val="FFFFFF"/>
                </a:solidFill>
                <a:effectLst/>
                <a:uLnTx/>
                <a:uFillTx/>
                <a:latin typeface="Lub Dub Bold" panose="020B0803030403020204" pitchFamily="34" charset="0"/>
                <a:ea typeface="+mj-ea"/>
                <a:cs typeface="+mj-cs"/>
              </a:rPr>
              <a:t>2026 GUIDELINE FOR Adult Stroke Rehabilitation and Recovery</a:t>
            </a:r>
          </a:p>
          <a:p>
            <a:pPr algn="ctr">
              <a:spcAft>
                <a:spcPts val="1800"/>
              </a:spcAft>
            </a:pPr>
            <a:r>
              <a:rPr kumimoji="0" lang="en-US" sz="4000" b="0" i="1" u="none" strike="noStrike" kern="1200" cap="all" spc="0" normalizeH="0" baseline="0" noProof="0" dirty="0">
                <a:ln>
                  <a:noFill/>
                </a:ln>
                <a:solidFill>
                  <a:srgbClr val="FFFFFF"/>
                </a:solidFill>
                <a:effectLst/>
                <a:uLnTx/>
                <a:uFillTx/>
                <a:latin typeface="Lub Dub Medium" panose="020B0603030403020204" pitchFamily="34" charset="0"/>
                <a:ea typeface="+mj-ea"/>
                <a:cs typeface="+mj-cs"/>
              </a:rPr>
              <a:t>KEY NURSING UPDATES AND REVIEW</a:t>
            </a:r>
            <a:endParaRPr lang="en-US" sz="4000" dirty="0"/>
          </a:p>
        </p:txBody>
      </p:sp>
      <p:sp>
        <p:nvSpPr>
          <p:cNvPr id="4" name="Title 3">
            <a:extLst>
              <a:ext uri="{FF2B5EF4-FFF2-40B4-BE49-F238E27FC236}">
                <a16:creationId xmlns:a16="http://schemas.microsoft.com/office/drawing/2014/main" id="{10D6D1AC-2532-F675-F510-1C41BE8E8572}"/>
              </a:ext>
            </a:extLst>
          </p:cNvPr>
          <p:cNvSpPr>
            <a:spLocks noGrp="1"/>
          </p:cNvSpPr>
          <p:nvPr>
            <p:ph type="ctrTitle"/>
          </p:nvPr>
        </p:nvSpPr>
        <p:spPr>
          <a:xfrm>
            <a:off x="838201" y="4361793"/>
            <a:ext cx="10505682" cy="1522247"/>
          </a:xfrm>
        </p:spPr>
        <p:txBody>
          <a:bodyPr/>
          <a:lstStyle/>
          <a:p>
            <a:r>
              <a:rPr lang="en-US" sz="4000" dirty="0"/>
              <a:t>1. </a:t>
            </a:r>
            <a:r>
              <a:rPr lang="en-US" b="0" cap="none" dirty="0"/>
              <a:t>Introduction</a:t>
            </a:r>
            <a:endParaRPr lang="en-US" dirty="0"/>
          </a:p>
        </p:txBody>
      </p:sp>
      <p:cxnSp>
        <p:nvCxnSpPr>
          <p:cNvPr id="9" name="Straight Connector 8">
            <a:extLst>
              <a:ext uri="{FF2B5EF4-FFF2-40B4-BE49-F238E27FC236}">
                <a16:creationId xmlns:a16="http://schemas.microsoft.com/office/drawing/2014/main" id="{30FCF45A-9C1E-4604-DE71-9B00065D4EF2}"/>
              </a:ext>
              <a:ext uri="{C183D7F6-B498-43B3-948B-1728B52AA6E4}">
                <adec:decorative xmlns:adec="http://schemas.microsoft.com/office/drawing/2017/decorative" val="1"/>
              </a:ext>
            </a:extLst>
          </p:cNvPr>
          <p:cNvCxnSpPr>
            <a:cxnSpLocks/>
          </p:cNvCxnSpPr>
          <p:nvPr/>
        </p:nvCxnSpPr>
        <p:spPr>
          <a:xfrm>
            <a:off x="1691986" y="4224152"/>
            <a:ext cx="88080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34575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AE32C-128B-039E-BF49-EB305FEC9C8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F9DD758-E48F-804D-234F-B1D62989728B}"/>
              </a:ext>
            </a:extLst>
          </p:cNvPr>
          <p:cNvSpPr>
            <a:spLocks noGrp="1"/>
          </p:cNvSpPr>
          <p:nvPr>
            <p:ph type="title"/>
          </p:nvPr>
        </p:nvSpPr>
        <p:spPr>
          <a:xfrm>
            <a:off x="838200" y="363539"/>
            <a:ext cx="10515600" cy="832216"/>
          </a:xfrm>
        </p:spPr>
        <p:txBody>
          <a:bodyPr/>
          <a:lstStyle/>
          <a:p>
            <a:r>
              <a:rPr lang="en-US" dirty="0"/>
              <a:t>Recommendations 5.10 (Part 4): </a:t>
            </a:r>
            <a:br>
              <a:rPr lang="en-US" dirty="0"/>
            </a:br>
            <a:r>
              <a:rPr lang="en-US" b="1" dirty="0">
                <a:solidFill>
                  <a:schemeClr val="tx1"/>
                </a:solidFill>
                <a:latin typeface="Lub Dub Condensed" panose="020B0506030403020204" pitchFamily="34" charset="0"/>
              </a:rPr>
              <a:t>Dysphagia Nutritional Support</a:t>
            </a:r>
            <a:endParaRPr lang="en-US" dirty="0">
              <a:solidFill>
                <a:schemeClr val="tx1"/>
              </a:solidFill>
              <a:latin typeface="Lub Dub Condensed" panose="020B0506030403020204" pitchFamily="34" charset="0"/>
            </a:endParaRPr>
          </a:p>
        </p:txBody>
      </p:sp>
      <p:graphicFrame>
        <p:nvGraphicFramePr>
          <p:cNvPr id="5" name="Table 4">
            <a:extLst>
              <a:ext uri="{FF2B5EF4-FFF2-40B4-BE49-F238E27FC236}">
                <a16:creationId xmlns:a16="http://schemas.microsoft.com/office/drawing/2014/main" id="{DB7570AD-85A6-BC7E-4D5B-0112042B85D9}"/>
              </a:ext>
            </a:extLst>
          </p:cNvPr>
          <p:cNvGraphicFramePr>
            <a:graphicFrameLocks noGrp="1"/>
          </p:cNvGraphicFramePr>
          <p:nvPr>
            <p:extLst>
              <p:ext uri="{D42A27DB-BD31-4B8C-83A1-F6EECF244321}">
                <p14:modId xmlns:p14="http://schemas.microsoft.com/office/powerpoint/2010/main" val="390946512"/>
              </p:ext>
            </p:extLst>
          </p:nvPr>
        </p:nvGraphicFramePr>
        <p:xfrm>
          <a:off x="835573" y="1668363"/>
          <a:ext cx="10536620" cy="3775610"/>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475583">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672347">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For patients with stroke-associated dysphagia in the acute phase, early nutrition support is recommended to improve nutritional status, improve functional outcomes, and reduce adverse events.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672347">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For patients with stroke-associated dysphagia in the subacute and chronic phases, nutritional support can be effective for improving functional outcomes.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r h="902360">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For patients with stroke-associated dysphagia, percutaneous gastrostomy tubes are recommended in preference to nasogastric tubes for improving nutritional status and reducing adverse events in patients with dysphagia with a chronic inability to swallow safely.</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0116346"/>
                  </a:ext>
                </a:extLst>
              </a:tr>
              <a:tr h="902360">
                <a:tc>
                  <a:txBody>
                    <a:bodyPr/>
                    <a:lstStyle/>
                    <a:p>
                      <a:pPr marL="0" marR="0" lvl="0" indent="0" algn="ctr" defTabSz="914400" rtl="0" eaLnBrk="1" fontAlgn="auto" latinLnBrk="0" hangingPunct="1">
                        <a:lnSpc>
                          <a:spcPct val="100000"/>
                        </a:lnSpc>
                        <a:spcBef>
                          <a:spcPts val="355"/>
                        </a:spcBef>
                        <a:spcAft>
                          <a:spcPts val="1200"/>
                        </a:spcAft>
                        <a:buClrTx/>
                        <a:buSzTx/>
                        <a:buFontTx/>
                        <a:buNone/>
                        <a:tabLst/>
                        <a:defRPr/>
                      </a:pPr>
                      <a:r>
                        <a:rPr lang="en-US" sz="1800" b="1" kern="1200" spc="-50" noProof="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For patients with stroke-associated dysphagia, it is reasonable to consider </a:t>
                      </a:r>
                      <a:r>
                        <a:rPr lang="en-US" sz="1400" b="0" dirty="0" err="1">
                          <a:effectLst/>
                          <a:latin typeface="Lub Dub Medium" panose="020B0603030403020204" pitchFamily="34" charset="0"/>
                          <a:ea typeface="Times" panose="02020603050405020304" pitchFamily="18" charset="0"/>
                          <a:cs typeface="Arial" panose="020B0604020202020204" pitchFamily="34" charset="0"/>
                        </a:rPr>
                        <a:t>nasojejunal</a:t>
                      </a:r>
                      <a:r>
                        <a:rPr lang="en-US" sz="1400" b="0" dirty="0">
                          <a:effectLst/>
                          <a:latin typeface="Lub Dub Medium" panose="020B0603030403020204" pitchFamily="34" charset="0"/>
                          <a:ea typeface="Times" panose="02020603050405020304" pitchFamily="18" charset="0"/>
                          <a:cs typeface="Arial" panose="020B0604020202020204" pitchFamily="34" charset="0"/>
                        </a:rPr>
                        <a:t> tubes or intermittent </a:t>
                      </a:r>
                      <a:r>
                        <a:rPr lang="en-US" sz="1400" b="0" dirty="0" err="1">
                          <a:effectLst/>
                          <a:latin typeface="Lub Dub Medium" panose="020B0603030403020204" pitchFamily="34" charset="0"/>
                          <a:ea typeface="Times" panose="02020603050405020304" pitchFamily="18" charset="0"/>
                          <a:cs typeface="Arial" panose="020B0604020202020204" pitchFamily="34" charset="0"/>
                        </a:rPr>
                        <a:t>oroesophageal</a:t>
                      </a:r>
                      <a:r>
                        <a:rPr lang="en-US" sz="1400" b="0" dirty="0">
                          <a:effectLst/>
                          <a:latin typeface="Lub Dub Medium" panose="020B0603030403020204" pitchFamily="34" charset="0"/>
                          <a:ea typeface="Times" panose="02020603050405020304" pitchFamily="18" charset="0"/>
                          <a:cs typeface="Arial" panose="020B0604020202020204" pitchFamily="34" charset="0"/>
                        </a:rPr>
                        <a:t> tube feeding over nasogastric tubes for short term nutritional support for patients who cannot swallow safely.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0806166"/>
                  </a:ext>
                </a:extLst>
              </a:tr>
            </a:tbl>
          </a:graphicData>
        </a:graphic>
      </p:graphicFrame>
    </p:spTree>
    <p:extLst>
      <p:ext uri="{BB962C8B-B14F-4D97-AF65-F5344CB8AC3E}">
        <p14:creationId xmlns:p14="http://schemas.microsoft.com/office/powerpoint/2010/main" val="23563841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00E55-F69B-1650-6581-9E9079D15F1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EA7B718-0A11-16DE-5B59-8CD9AF88B7D6}"/>
              </a:ext>
            </a:extLst>
          </p:cNvPr>
          <p:cNvSpPr txBox="1"/>
          <p:nvPr/>
        </p:nvSpPr>
        <p:spPr>
          <a:xfrm>
            <a:off x="194441" y="1577224"/>
            <a:ext cx="11803118" cy="2169825"/>
          </a:xfrm>
          <a:prstGeom prst="rect">
            <a:avLst/>
          </a:prstGeom>
          <a:noFill/>
        </p:spPr>
        <p:txBody>
          <a:bodyPr wrap="square">
            <a:spAutoFit/>
          </a:bodyPr>
          <a:lstStyle/>
          <a:p>
            <a:pPr algn="ctr">
              <a:spcAft>
                <a:spcPts val="1800"/>
              </a:spcAft>
            </a:pPr>
            <a:r>
              <a:rPr kumimoji="0" lang="en-US" sz="4000" b="0" i="0" u="none" strike="noStrike" kern="1200" cap="all" spc="0" normalizeH="0" baseline="0" noProof="0" dirty="0">
                <a:ln>
                  <a:noFill/>
                </a:ln>
                <a:solidFill>
                  <a:srgbClr val="FFFFFF"/>
                </a:solidFill>
                <a:effectLst/>
                <a:uLnTx/>
                <a:uFillTx/>
                <a:latin typeface="Lub Dub Bold" panose="020B0803030403020204" pitchFamily="34" charset="0"/>
                <a:ea typeface="+mj-ea"/>
                <a:cs typeface="+mj-cs"/>
              </a:rPr>
              <a:t>2026 GUIDELINE FOR Adult Stroke Rehabilitation and Recovery</a:t>
            </a:r>
          </a:p>
          <a:p>
            <a:pPr algn="ctr">
              <a:spcAft>
                <a:spcPts val="1800"/>
              </a:spcAft>
            </a:pPr>
            <a:r>
              <a:rPr kumimoji="0" lang="en-US" sz="4000" b="0" i="1" u="none" strike="noStrike" kern="1200" cap="all" spc="0" normalizeH="0" baseline="0" noProof="0" dirty="0">
                <a:ln>
                  <a:noFill/>
                </a:ln>
                <a:solidFill>
                  <a:srgbClr val="FFFFFF"/>
                </a:solidFill>
                <a:effectLst/>
                <a:uLnTx/>
                <a:uFillTx/>
                <a:latin typeface="Lub Dub Medium" panose="020B0603030403020204" pitchFamily="34" charset="0"/>
                <a:ea typeface="+mj-ea"/>
                <a:cs typeface="+mj-cs"/>
              </a:rPr>
              <a:t>KEY NURSING UPDATES AND REVIEW</a:t>
            </a:r>
            <a:endParaRPr lang="en-US" sz="4000" dirty="0"/>
          </a:p>
        </p:txBody>
      </p:sp>
      <p:sp>
        <p:nvSpPr>
          <p:cNvPr id="4" name="Title 3">
            <a:extLst>
              <a:ext uri="{FF2B5EF4-FFF2-40B4-BE49-F238E27FC236}">
                <a16:creationId xmlns:a16="http://schemas.microsoft.com/office/drawing/2014/main" id="{2D8B3B4D-C5DB-5947-19BF-40D07BB9F408}"/>
              </a:ext>
            </a:extLst>
          </p:cNvPr>
          <p:cNvSpPr>
            <a:spLocks noGrp="1"/>
          </p:cNvSpPr>
          <p:nvPr>
            <p:ph type="ctrTitle"/>
          </p:nvPr>
        </p:nvSpPr>
        <p:spPr>
          <a:xfrm>
            <a:off x="838201" y="4361793"/>
            <a:ext cx="10505682" cy="1522247"/>
          </a:xfrm>
        </p:spPr>
        <p:txBody>
          <a:bodyPr/>
          <a:lstStyle/>
          <a:p>
            <a:r>
              <a:rPr lang="en-US" sz="4000" dirty="0"/>
              <a:t>6. </a:t>
            </a:r>
            <a:r>
              <a:rPr lang="en-US" b="0" cap="none" dirty="0"/>
              <a:t>Cognition and Communication </a:t>
            </a:r>
            <a:endParaRPr lang="en-US" dirty="0"/>
          </a:p>
        </p:txBody>
      </p:sp>
      <p:cxnSp>
        <p:nvCxnSpPr>
          <p:cNvPr id="9" name="Straight Connector 8">
            <a:extLst>
              <a:ext uri="{FF2B5EF4-FFF2-40B4-BE49-F238E27FC236}">
                <a16:creationId xmlns:a16="http://schemas.microsoft.com/office/drawing/2014/main" id="{596B5798-FC66-84DF-8587-0C412815E592}"/>
              </a:ext>
              <a:ext uri="{C183D7F6-B498-43B3-948B-1728B52AA6E4}">
                <adec:decorative xmlns:adec="http://schemas.microsoft.com/office/drawing/2017/decorative" val="1"/>
              </a:ext>
            </a:extLst>
          </p:cNvPr>
          <p:cNvCxnSpPr>
            <a:cxnSpLocks/>
          </p:cNvCxnSpPr>
          <p:nvPr/>
        </p:nvCxnSpPr>
        <p:spPr>
          <a:xfrm>
            <a:off x="1691986" y="4224152"/>
            <a:ext cx="88080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93939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922A6-1563-3ECB-12F3-7D97111650F7}"/>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FA73C3AB-193D-A11F-D7BC-C2861C0C9B16}"/>
              </a:ext>
            </a:extLst>
          </p:cNvPr>
          <p:cNvSpPr txBox="1">
            <a:spLocks/>
          </p:cNvSpPr>
          <p:nvPr/>
        </p:nvSpPr>
        <p:spPr>
          <a:xfrm>
            <a:off x="838200" y="363537"/>
            <a:ext cx="10515600" cy="801233"/>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90000"/>
              </a:lnSpc>
              <a:spcBef>
                <a:spcPct val="0"/>
              </a:spcBef>
              <a:buNone/>
              <a:defRPr lang="en-US" sz="3200" b="0" i="0" kern="1200" cap="none" baseline="0">
                <a:solidFill>
                  <a:srgbClr val="D12A31"/>
                </a:solidFill>
                <a:latin typeface="Lub Dub Bold" panose="020B0803030403020204" pitchFamily="34" charset="0"/>
                <a:ea typeface="+mj-ea"/>
                <a:cs typeface="+mj-cs"/>
              </a:defRPr>
            </a:lvl1pPr>
          </a:lstStyle>
          <a:p>
            <a:r>
              <a:rPr lang="en-US"/>
              <a:t>Facets of the Stroke Survivor’s Journey Through Adult Stroke Rehabilitation and Recovery: </a:t>
            </a:r>
            <a:r>
              <a:rPr lang="en-US">
                <a:solidFill>
                  <a:schemeClr val="tx1"/>
                </a:solidFill>
                <a:latin typeface="Lub Dub Condensed" panose="020B0506030403020204" pitchFamily="34" charset="0"/>
              </a:rPr>
              <a:t>Nursing Implications</a:t>
            </a:r>
            <a:endParaRPr lang="en-US" dirty="0">
              <a:solidFill>
                <a:schemeClr val="tx1"/>
              </a:solidFill>
              <a:latin typeface="Lub Dub Condensed" panose="020B0506030403020204" pitchFamily="34" charset="0"/>
            </a:endParaRPr>
          </a:p>
        </p:txBody>
      </p:sp>
      <p:grpSp>
        <p:nvGrpSpPr>
          <p:cNvPr id="2" name="Group 1">
            <a:extLst>
              <a:ext uri="{FF2B5EF4-FFF2-40B4-BE49-F238E27FC236}">
                <a16:creationId xmlns:a16="http://schemas.microsoft.com/office/drawing/2014/main" id="{5D0BD5DB-B591-4146-C4D8-CC0E37328158}"/>
              </a:ext>
              <a:ext uri="{C183D7F6-B498-43B3-948B-1728B52AA6E4}">
                <adec:decorative xmlns:adec="http://schemas.microsoft.com/office/drawing/2017/decorative" val="1"/>
              </a:ext>
            </a:extLst>
          </p:cNvPr>
          <p:cNvGrpSpPr/>
          <p:nvPr/>
        </p:nvGrpSpPr>
        <p:grpSpPr>
          <a:xfrm>
            <a:off x="272600" y="1398168"/>
            <a:ext cx="11600171" cy="4908036"/>
            <a:chOff x="272600" y="1398168"/>
            <a:chExt cx="11600171" cy="4908036"/>
          </a:xfrm>
        </p:grpSpPr>
        <p:sp>
          <p:nvSpPr>
            <p:cNvPr id="65" name="Rectangle 36">
              <a:extLst>
                <a:ext uri="{FF2B5EF4-FFF2-40B4-BE49-F238E27FC236}">
                  <a16:creationId xmlns:a16="http://schemas.microsoft.com/office/drawing/2014/main" id="{077D992A-4966-E61E-182C-E6BCE1D7DC99}"/>
                </a:ext>
              </a:extLst>
            </p:cNvPr>
            <p:cNvSpPr/>
            <p:nvPr/>
          </p:nvSpPr>
          <p:spPr>
            <a:xfrm rot="16200000" flipV="1">
              <a:off x="5788841" y="2035127"/>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id="{C0A7FA18-DB04-6053-CCF5-8A3907665785}"/>
                </a:ext>
              </a:extLst>
            </p:cNvPr>
            <p:cNvGrpSpPr/>
            <p:nvPr/>
          </p:nvGrpSpPr>
          <p:grpSpPr>
            <a:xfrm flipH="1">
              <a:off x="272600" y="2213884"/>
              <a:ext cx="4249572" cy="3540457"/>
              <a:chOff x="7537924" y="1947184"/>
              <a:chExt cx="4249572" cy="3540457"/>
            </a:xfrm>
          </p:grpSpPr>
          <p:sp>
            <p:nvSpPr>
              <p:cNvPr id="50" name="Rectangle 36">
                <a:extLst>
                  <a:ext uri="{FF2B5EF4-FFF2-40B4-BE49-F238E27FC236}">
                    <a16:creationId xmlns:a16="http://schemas.microsoft.com/office/drawing/2014/main" id="{DABE10D7-642F-A761-8BE9-21AB5FD95B65}"/>
                  </a:ext>
                </a:extLst>
              </p:cNvPr>
              <p:cNvSpPr/>
              <p:nvPr/>
            </p:nvSpPr>
            <p:spPr>
              <a:xfrm>
                <a:off x="7543466" y="2420150"/>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36">
                <a:extLst>
                  <a:ext uri="{FF2B5EF4-FFF2-40B4-BE49-F238E27FC236}">
                    <a16:creationId xmlns:a16="http://schemas.microsoft.com/office/drawing/2014/main" id="{0CA19922-AF17-1B41-0899-828BF975F01F}"/>
                  </a:ext>
                </a:extLst>
              </p:cNvPr>
              <p:cNvSpPr/>
              <p:nvPr/>
            </p:nvSpPr>
            <p:spPr>
              <a:xfrm flipV="1">
                <a:off x="7537924" y="4584229"/>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36">
                <a:extLst>
                  <a:ext uri="{FF2B5EF4-FFF2-40B4-BE49-F238E27FC236}">
                    <a16:creationId xmlns:a16="http://schemas.microsoft.com/office/drawing/2014/main" id="{910D2052-2BA6-BB7A-5800-1990AA467FB9}"/>
                  </a:ext>
                </a:extLst>
              </p:cNvPr>
              <p:cNvSpPr/>
              <p:nvPr/>
            </p:nvSpPr>
            <p:spPr>
              <a:xfrm flipV="1">
                <a:off x="7750233" y="3741109"/>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97B11275-5F49-B9ED-32E9-CADE90719358}"/>
                  </a:ext>
                </a:extLst>
              </p:cNvPr>
              <p:cNvSpPr/>
              <p:nvPr/>
            </p:nvSpPr>
            <p:spPr>
              <a:xfrm>
                <a:off x="8266530" y="3260213"/>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54B0FEB7-9413-42FD-836D-0511DACAABC9}"/>
                  </a:ext>
                </a:extLst>
              </p:cNvPr>
              <p:cNvSpPr/>
              <p:nvPr/>
            </p:nvSpPr>
            <p:spPr>
              <a:xfrm>
                <a:off x="8266530" y="4573241"/>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652C5667-7389-64A9-0C38-FCAFCC0166E6}"/>
                  </a:ext>
                </a:extLst>
              </p:cNvPr>
              <p:cNvSpPr/>
              <p:nvPr/>
            </p:nvSpPr>
            <p:spPr>
              <a:xfrm>
                <a:off x="8266530" y="1947184"/>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Rectangle 36">
              <a:extLst>
                <a:ext uri="{FF2B5EF4-FFF2-40B4-BE49-F238E27FC236}">
                  <a16:creationId xmlns:a16="http://schemas.microsoft.com/office/drawing/2014/main" id="{BBEE382E-3703-3E67-15B6-24BA8493811F}"/>
                </a:ext>
              </a:extLst>
            </p:cNvPr>
            <p:cNvSpPr/>
            <p:nvPr/>
          </p:nvSpPr>
          <p:spPr>
            <a:xfrm>
              <a:off x="7540695" y="2684079"/>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36">
              <a:extLst>
                <a:ext uri="{FF2B5EF4-FFF2-40B4-BE49-F238E27FC236}">
                  <a16:creationId xmlns:a16="http://schemas.microsoft.com/office/drawing/2014/main" id="{5305DFE4-802D-B463-9515-38F5EEEBD029}"/>
                </a:ext>
              </a:extLst>
            </p:cNvPr>
            <p:cNvSpPr/>
            <p:nvPr/>
          </p:nvSpPr>
          <p:spPr>
            <a:xfrm flipV="1">
              <a:off x="7535153" y="4848158"/>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36">
              <a:extLst>
                <a:ext uri="{FF2B5EF4-FFF2-40B4-BE49-F238E27FC236}">
                  <a16:creationId xmlns:a16="http://schemas.microsoft.com/office/drawing/2014/main" id="{39CB8036-AE71-E407-FA35-25EA17C64681}"/>
                </a:ext>
              </a:extLst>
            </p:cNvPr>
            <p:cNvSpPr/>
            <p:nvPr/>
          </p:nvSpPr>
          <p:spPr>
            <a:xfrm flipV="1">
              <a:off x="7747462" y="4005038"/>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rgbClr val="D12A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80C330EE-C887-C4B1-7C28-6A2497BB1731}"/>
                </a:ext>
              </a:extLst>
            </p:cNvPr>
            <p:cNvSpPr/>
            <p:nvPr/>
          </p:nvSpPr>
          <p:spPr>
            <a:xfrm>
              <a:off x="4305146" y="2289938"/>
              <a:ext cx="3442138" cy="3442138"/>
            </a:xfrm>
            <a:prstGeom prst="ellipse">
              <a:avLst/>
            </a:prstGeom>
            <a:noFill/>
            <a:ln w="73025" cap="rnd">
              <a:solidFill>
                <a:srgbClr val="D12A3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7BF3A7E-7888-43D9-ABEB-8493CFC922DC}"/>
                </a:ext>
              </a:extLst>
            </p:cNvPr>
            <p:cNvSpPr/>
            <p:nvPr/>
          </p:nvSpPr>
          <p:spPr>
            <a:xfrm>
              <a:off x="5087008" y="2609849"/>
              <a:ext cx="1902371" cy="36963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AFB474CA-79A0-D8F2-0F27-D78C564FCD5E}"/>
                </a:ext>
              </a:extLst>
            </p:cNvPr>
            <p:cNvSpPr/>
            <p:nvPr/>
          </p:nvSpPr>
          <p:spPr>
            <a:xfrm flipH="1">
              <a:off x="4330930" y="1398168"/>
              <a:ext cx="3350032" cy="53201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513AAD8E-74E8-646C-6D7A-E54DBA798D04}"/>
                </a:ext>
              </a:extLst>
            </p:cNvPr>
            <p:cNvSpPr/>
            <p:nvPr/>
          </p:nvSpPr>
          <p:spPr>
            <a:xfrm>
              <a:off x="8263759" y="3524142"/>
              <a:ext cx="3520966" cy="914400"/>
            </a:xfrm>
            <a:prstGeom prst="rect">
              <a:avLst/>
            </a:prstGeom>
            <a:solidFill>
              <a:srgbClr val="D12A31"/>
            </a:solidFill>
            <a:ln>
              <a:noFill/>
            </a:ln>
            <a:effectLst>
              <a:outerShdw blurRad="635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5A6C6D7A-92CD-F627-AA71-BC94DE2277E3}"/>
                </a:ext>
              </a:extLst>
            </p:cNvPr>
            <p:cNvSpPr/>
            <p:nvPr/>
          </p:nvSpPr>
          <p:spPr>
            <a:xfrm>
              <a:off x="8263759" y="4837170"/>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433F306E-A60D-34D1-E4B9-1F761B93C144}"/>
                </a:ext>
              </a:extLst>
            </p:cNvPr>
            <p:cNvSpPr/>
            <p:nvPr/>
          </p:nvSpPr>
          <p:spPr>
            <a:xfrm>
              <a:off x="8263759" y="2211113"/>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1C2B42C0-07D7-88C1-AC9D-7A22291F0C13}"/>
                </a:ext>
              </a:extLst>
            </p:cNvPr>
            <p:cNvGrpSpPr/>
            <p:nvPr/>
          </p:nvGrpSpPr>
          <p:grpSpPr>
            <a:xfrm>
              <a:off x="4614196" y="2589179"/>
              <a:ext cx="2824039" cy="2843656"/>
              <a:chOff x="4512181" y="2197779"/>
              <a:chExt cx="2824039" cy="2843656"/>
            </a:xfrm>
          </p:grpSpPr>
          <p:sp>
            <p:nvSpPr>
              <p:cNvPr id="8" name="Oval 7">
                <a:extLst>
                  <a:ext uri="{FF2B5EF4-FFF2-40B4-BE49-F238E27FC236}">
                    <a16:creationId xmlns:a16="http://schemas.microsoft.com/office/drawing/2014/main" id="{70AE6033-766F-EBFB-6872-4C9EC15B9253}"/>
                  </a:ext>
                </a:extLst>
              </p:cNvPr>
              <p:cNvSpPr/>
              <p:nvPr/>
            </p:nvSpPr>
            <p:spPr>
              <a:xfrm>
                <a:off x="4512181" y="2197779"/>
                <a:ext cx="2806756" cy="2806756"/>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0A1D2228-39E6-6EDC-61AD-BB66AD598B18}"/>
                  </a:ext>
                </a:extLst>
              </p:cNvPr>
              <p:cNvPicPr>
                <a:picLocks noChangeAspect="1"/>
              </p:cNvPicPr>
              <p:nvPr/>
            </p:nvPicPr>
            <p:blipFill rotWithShape="1">
              <a:blip>
                <a:extLst>
                  <a:ext uri="{96DAC541-7B7A-43D3-8B79-37D633B846F1}">
                    <asvg:svgBlip xmlns:asvg="http://schemas.microsoft.com/office/drawing/2016/SVG/main" r:embed="rId2"/>
                  </a:ext>
                </a:extLst>
              </a:blip>
              <a:srcRect l="-10595" t="-54636" r="-9900"/>
              <a:stretch>
                <a:fillRect/>
              </a:stretch>
            </p:blipFill>
            <p:spPr>
              <a:xfrm>
                <a:off x="4512704" y="2217919"/>
                <a:ext cx="2823516" cy="2823516"/>
              </a:xfrm>
              <a:prstGeom prst="ellipse">
                <a:avLst/>
              </a:prstGeom>
            </p:spPr>
          </p:pic>
          <p:sp>
            <p:nvSpPr>
              <p:cNvPr id="12" name="TextBox 11">
                <a:extLst>
                  <a:ext uri="{FF2B5EF4-FFF2-40B4-BE49-F238E27FC236}">
                    <a16:creationId xmlns:a16="http://schemas.microsoft.com/office/drawing/2014/main" id="{877F8BDE-7514-251A-8C7B-60C68070727E}"/>
                  </a:ext>
                </a:extLst>
              </p:cNvPr>
              <p:cNvSpPr txBox="1"/>
              <p:nvPr/>
            </p:nvSpPr>
            <p:spPr>
              <a:xfrm>
                <a:off x="4729654" y="2539251"/>
                <a:ext cx="2411889" cy="683392"/>
              </a:xfrm>
              <a:prstGeom prst="rect">
                <a:avLst/>
              </a:prstGeom>
              <a:noFill/>
            </p:spPr>
            <p:txBody>
              <a:bodyPr wrap="square">
                <a:spAutoFit/>
              </a:bodyPr>
              <a:lstStyle/>
              <a:p>
                <a:pPr algn="ctr">
                  <a:lnSpc>
                    <a:spcPct val="80000"/>
                  </a:lnSpc>
                </a:pPr>
                <a:r>
                  <a:rPr lang="en-US" sz="2400" b="1" dirty="0">
                    <a:solidFill>
                      <a:schemeClr val="bg1"/>
                    </a:solidFill>
                    <a:latin typeface="Lub Dub Condensed" panose="020B0506030403020204" pitchFamily="34" charset="0"/>
                  </a:rPr>
                  <a:t>Stroke Survivor and Family</a:t>
                </a:r>
              </a:p>
            </p:txBody>
          </p:sp>
        </p:grpSp>
        <p:sp>
          <p:nvSpPr>
            <p:cNvPr id="18" name="TextBox 17">
              <a:extLst>
                <a:ext uri="{FF2B5EF4-FFF2-40B4-BE49-F238E27FC236}">
                  <a16:creationId xmlns:a16="http://schemas.microsoft.com/office/drawing/2014/main" id="{1EAAB668-75E0-45E8-98FA-ED41B931403D}"/>
                </a:ext>
              </a:extLst>
            </p:cNvPr>
            <p:cNvSpPr txBox="1"/>
            <p:nvPr/>
          </p:nvSpPr>
          <p:spPr>
            <a:xfrm>
              <a:off x="4776601" y="1481628"/>
              <a:ext cx="2422986" cy="400110"/>
            </a:xfrm>
            <a:prstGeom prst="rect">
              <a:avLst/>
            </a:prstGeom>
            <a:noFill/>
          </p:spPr>
          <p:txBody>
            <a:bodyPr wrap="square">
              <a:spAutoFit/>
            </a:bodyPr>
            <a:lstStyle/>
            <a:p>
              <a:pPr algn="ctr"/>
              <a:r>
                <a:rPr lang="en-US" dirty="0"/>
                <a:t> </a:t>
              </a:r>
              <a:r>
                <a:rPr lang="en-US" sz="2000" dirty="0">
                  <a:latin typeface="Lub Dub Bold" panose="020B0803030403020204" pitchFamily="34" charset="0"/>
                </a:rPr>
                <a:t>Introduction</a:t>
              </a:r>
              <a:endParaRPr lang="en-US" sz="1600" dirty="0"/>
            </a:p>
          </p:txBody>
        </p:sp>
        <p:sp>
          <p:nvSpPr>
            <p:cNvPr id="20" name="TextBox 19">
              <a:extLst>
                <a:ext uri="{FF2B5EF4-FFF2-40B4-BE49-F238E27FC236}">
                  <a16:creationId xmlns:a16="http://schemas.microsoft.com/office/drawing/2014/main" id="{BD717904-4BC6-E917-DB7E-18D4B82A70B7}"/>
                </a:ext>
              </a:extLst>
            </p:cNvPr>
            <p:cNvSpPr txBox="1"/>
            <p:nvPr/>
          </p:nvSpPr>
          <p:spPr>
            <a:xfrm>
              <a:off x="334198" y="2409459"/>
              <a:ext cx="3404841" cy="584904"/>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Poststroke Rehabilitation Levels of Care</a:t>
              </a:r>
            </a:p>
          </p:txBody>
        </p:sp>
        <p:sp>
          <p:nvSpPr>
            <p:cNvPr id="22" name="TextBox 21">
              <a:extLst>
                <a:ext uri="{FF2B5EF4-FFF2-40B4-BE49-F238E27FC236}">
                  <a16:creationId xmlns:a16="http://schemas.microsoft.com/office/drawing/2014/main" id="{2CECE762-C380-900C-862A-62602A17DF4C}"/>
                </a:ext>
              </a:extLst>
            </p:cNvPr>
            <p:cNvSpPr txBox="1"/>
            <p:nvPr/>
          </p:nvSpPr>
          <p:spPr>
            <a:xfrm>
              <a:off x="282633" y="3596427"/>
              <a:ext cx="3507971" cy="835870"/>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Prevention and Management of Comorbidities</a:t>
              </a:r>
              <a:endParaRPr lang="en-US" sz="1600" dirty="0"/>
            </a:p>
          </p:txBody>
        </p:sp>
        <p:sp>
          <p:nvSpPr>
            <p:cNvPr id="24" name="TextBox 23">
              <a:extLst>
                <a:ext uri="{FF2B5EF4-FFF2-40B4-BE49-F238E27FC236}">
                  <a16:creationId xmlns:a16="http://schemas.microsoft.com/office/drawing/2014/main" id="{989D2E6C-7A21-94A1-578B-0BEA5A6904CA}"/>
                </a:ext>
              </a:extLst>
            </p:cNvPr>
            <p:cNvSpPr txBox="1"/>
            <p:nvPr/>
          </p:nvSpPr>
          <p:spPr>
            <a:xfrm>
              <a:off x="761804" y="5167246"/>
              <a:ext cx="2549629" cy="343427"/>
            </a:xfrm>
            <a:prstGeom prst="rect">
              <a:avLst/>
            </a:prstGeom>
            <a:noFill/>
          </p:spPr>
          <p:txBody>
            <a:bodyPr wrap="square">
              <a:spAutoFit/>
            </a:bodyPr>
            <a:lstStyle/>
            <a:p>
              <a:pPr algn="ctr">
                <a:lnSpc>
                  <a:spcPct val="80000"/>
                </a:lnSpc>
              </a:pPr>
              <a:r>
                <a:rPr lang="en-US" sz="2000" kern="1200" dirty="0"/>
                <a:t> </a:t>
              </a:r>
              <a:r>
                <a:rPr lang="en-US" sz="2000" dirty="0">
                  <a:latin typeface="Lub Dub Bold" panose="020B0803030403020204" pitchFamily="34" charset="0"/>
                </a:rPr>
                <a:t>Assessment</a:t>
              </a:r>
            </a:p>
          </p:txBody>
        </p:sp>
        <p:sp>
          <p:nvSpPr>
            <p:cNvPr id="26" name="TextBox 25">
              <a:extLst>
                <a:ext uri="{FF2B5EF4-FFF2-40B4-BE49-F238E27FC236}">
                  <a16:creationId xmlns:a16="http://schemas.microsoft.com/office/drawing/2014/main" id="{D095D8F6-1861-940B-3A17-7294E5673004}"/>
                </a:ext>
              </a:extLst>
            </p:cNvPr>
            <p:cNvSpPr txBox="1"/>
            <p:nvPr/>
          </p:nvSpPr>
          <p:spPr>
            <a:xfrm>
              <a:off x="8805854" y="2281106"/>
              <a:ext cx="2386898" cy="835870"/>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Sensory Motor Impairments and Activities</a:t>
              </a:r>
              <a:endParaRPr lang="en-US" sz="1600" dirty="0"/>
            </a:p>
          </p:txBody>
        </p:sp>
        <p:sp>
          <p:nvSpPr>
            <p:cNvPr id="30" name="TextBox 29">
              <a:extLst>
                <a:ext uri="{FF2B5EF4-FFF2-40B4-BE49-F238E27FC236}">
                  <a16:creationId xmlns:a16="http://schemas.microsoft.com/office/drawing/2014/main" id="{F08E1A3D-9928-5596-84FD-AD02B9365816}"/>
                </a:ext>
              </a:extLst>
            </p:cNvPr>
            <p:cNvSpPr txBox="1"/>
            <p:nvPr/>
          </p:nvSpPr>
          <p:spPr>
            <a:xfrm>
              <a:off x="8188194" y="4917673"/>
              <a:ext cx="3684577" cy="806439"/>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Transitions in Care and Community Rehabilitation, </a:t>
              </a:r>
              <a:r>
                <a:rPr lang="en-US" dirty="0">
                  <a:latin typeface="Lub Dub Condensed" panose="020B0506030403020204" pitchFamily="34" charset="0"/>
                </a:rPr>
                <a:t>including family caregiver support</a:t>
              </a:r>
              <a:endParaRPr lang="en-US" sz="2000" dirty="0">
                <a:latin typeface="Lub Dub Condensed" panose="020B0506030403020204" pitchFamily="34" charset="0"/>
              </a:endParaRPr>
            </a:p>
          </p:txBody>
        </p:sp>
      </p:grpSp>
      <p:sp>
        <p:nvSpPr>
          <p:cNvPr id="4" name="Title 3">
            <a:extLst>
              <a:ext uri="{FF2B5EF4-FFF2-40B4-BE49-F238E27FC236}">
                <a16:creationId xmlns:a16="http://schemas.microsoft.com/office/drawing/2014/main" id="{D7BEDCE7-A8A4-3E9C-20C7-D8557905626B}"/>
              </a:ext>
            </a:extLst>
          </p:cNvPr>
          <p:cNvSpPr>
            <a:spLocks noGrp="1"/>
          </p:cNvSpPr>
          <p:nvPr>
            <p:ph type="title"/>
          </p:nvPr>
        </p:nvSpPr>
        <p:spPr>
          <a:xfrm>
            <a:off x="8484165" y="3536843"/>
            <a:ext cx="3030502" cy="741645"/>
          </a:xfrm>
        </p:spPr>
        <p:txBody>
          <a:bodyPr>
            <a:normAutofit/>
          </a:bodyPr>
          <a:lstStyle/>
          <a:p>
            <a:pPr algn="ctr">
              <a:lnSpc>
                <a:spcPct val="80000"/>
              </a:lnSpc>
            </a:pPr>
            <a:r>
              <a:rPr lang="en-US" sz="2000" dirty="0">
                <a:solidFill>
                  <a:schemeClr val="bg1"/>
                </a:solidFill>
              </a:rPr>
              <a:t>Cognition and Communication</a:t>
            </a:r>
          </a:p>
        </p:txBody>
      </p:sp>
    </p:spTree>
    <p:extLst>
      <p:ext uri="{BB962C8B-B14F-4D97-AF65-F5344CB8AC3E}">
        <p14:creationId xmlns:p14="http://schemas.microsoft.com/office/powerpoint/2010/main" val="13289246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499EA-67EC-224E-4670-C00E0D2D5AB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F45623B-2A4C-2EF5-AFB1-22336DF975FD}"/>
              </a:ext>
            </a:extLst>
          </p:cNvPr>
          <p:cNvSpPr>
            <a:spLocks noGrp="1"/>
          </p:cNvSpPr>
          <p:nvPr>
            <p:ph type="title"/>
          </p:nvPr>
        </p:nvSpPr>
        <p:spPr>
          <a:xfrm>
            <a:off x="838200" y="363539"/>
            <a:ext cx="10515600" cy="1219076"/>
          </a:xfrm>
        </p:spPr>
        <p:txBody>
          <a:bodyPr/>
          <a:lstStyle/>
          <a:p>
            <a:r>
              <a:rPr lang="en-US" dirty="0"/>
              <a:t>Recommendations 6.1: </a:t>
            </a:r>
            <a:br>
              <a:rPr lang="en-US" dirty="0"/>
            </a:br>
            <a:r>
              <a:rPr lang="en-US" b="1" dirty="0">
                <a:solidFill>
                  <a:schemeClr val="tx1"/>
                </a:solidFill>
                <a:latin typeface="Lub Dub Condensed" panose="020B0506030403020204" pitchFamily="34" charset="0"/>
              </a:rPr>
              <a:t>Non-Pharmacological Interventions for Cognitive Impairment, Including Memory</a:t>
            </a:r>
            <a:endParaRPr lang="en-US" dirty="0">
              <a:solidFill>
                <a:schemeClr val="tx1"/>
              </a:solidFill>
              <a:latin typeface="Lub Dub Condensed" panose="020B0506030403020204" pitchFamily="34" charset="0"/>
            </a:endParaRPr>
          </a:p>
        </p:txBody>
      </p:sp>
      <p:graphicFrame>
        <p:nvGraphicFramePr>
          <p:cNvPr id="5" name="Table 4">
            <a:extLst>
              <a:ext uri="{FF2B5EF4-FFF2-40B4-BE49-F238E27FC236}">
                <a16:creationId xmlns:a16="http://schemas.microsoft.com/office/drawing/2014/main" id="{AFDC0B24-BCEE-E804-45D8-AD53C955B34C}"/>
              </a:ext>
            </a:extLst>
          </p:cNvPr>
          <p:cNvGraphicFramePr>
            <a:graphicFrameLocks noGrp="1"/>
          </p:cNvGraphicFramePr>
          <p:nvPr>
            <p:extLst>
              <p:ext uri="{D42A27DB-BD31-4B8C-83A1-F6EECF244321}">
                <p14:modId xmlns:p14="http://schemas.microsoft.com/office/powerpoint/2010/main" val="527390406"/>
              </p:ext>
            </p:extLst>
          </p:nvPr>
        </p:nvGraphicFramePr>
        <p:xfrm>
          <a:off x="3754619" y="1976980"/>
          <a:ext cx="7605043" cy="351859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5839305">
                  <a:extLst>
                    <a:ext uri="{9D8B030D-6E8A-4147-A177-3AD203B41FA5}">
                      <a16:colId xmlns:a16="http://schemas.microsoft.com/office/drawing/2014/main" val="1835649645"/>
                    </a:ext>
                  </a:extLst>
                </a:gridCol>
              </a:tblGrid>
              <a:tr h="344966">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stroke with cognitive impairments, supervised moderate to high intensity technology-supported cognitive training programs that are tailored and adaptive to performance are recommended to improve global cognition, attention and working memory.</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stroke with cognitive impairments, a combination of cognitive training and physical activity is reasonable to improve global cognition, working memory and delayed recall.</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C-LD</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stroke and cognitive impairments, rehabilitation that incorporates cognitively focused and contextually relevant daily life activities is reasonable for improving global cognition, working memory and executive functions.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79094"/>
                  </a:ext>
                </a:extLst>
              </a:tr>
            </a:tbl>
          </a:graphicData>
        </a:graphic>
      </p:graphicFrame>
      <p:pic>
        <p:nvPicPr>
          <p:cNvPr id="21" name="Picture 20">
            <a:extLst>
              <a:ext uri="{FF2B5EF4-FFF2-40B4-BE49-F238E27FC236}">
                <a16:creationId xmlns:a16="http://schemas.microsoft.com/office/drawing/2014/main" id="{BA71768C-77FE-E046-2077-482C0A2ED6E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287078" y="1913859"/>
            <a:ext cx="3253154" cy="3625703"/>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4088760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8D28C-798C-BE96-3E38-5B9B49478D4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FE28F01-8708-08C9-EFA5-671365EB9B11}"/>
              </a:ext>
            </a:extLst>
          </p:cNvPr>
          <p:cNvSpPr>
            <a:spLocks noGrp="1"/>
          </p:cNvSpPr>
          <p:nvPr>
            <p:ph type="title"/>
          </p:nvPr>
        </p:nvSpPr>
        <p:spPr>
          <a:xfrm>
            <a:off x="838200" y="363539"/>
            <a:ext cx="10515600" cy="827308"/>
          </a:xfrm>
        </p:spPr>
        <p:txBody>
          <a:bodyPr/>
          <a:lstStyle/>
          <a:p>
            <a:r>
              <a:rPr lang="en-US" dirty="0"/>
              <a:t>Recommendations 6.2 (Part 1): </a:t>
            </a:r>
            <a:br>
              <a:rPr lang="en-US" dirty="0"/>
            </a:br>
            <a:r>
              <a:rPr lang="en-US" b="1" dirty="0">
                <a:solidFill>
                  <a:schemeClr val="tx1"/>
                </a:solidFill>
                <a:latin typeface="Lub Dub Condensed" panose="020B0506030403020204" pitchFamily="34" charset="0"/>
              </a:rPr>
              <a:t>Acquired Communication Disorders: </a:t>
            </a:r>
            <a:r>
              <a:rPr lang="en-US" dirty="0" err="1">
                <a:solidFill>
                  <a:schemeClr val="tx1"/>
                </a:solidFill>
                <a:latin typeface="Lub Dub Condensed" panose="020B0506030403020204" pitchFamily="34" charset="0"/>
              </a:rPr>
              <a:t>Apragmatism</a:t>
            </a:r>
            <a:endParaRPr lang="en-US" dirty="0">
              <a:solidFill>
                <a:schemeClr val="tx1"/>
              </a:solidFill>
              <a:latin typeface="Lub Dub Condensed" panose="020B0506030403020204" pitchFamily="34" charset="0"/>
            </a:endParaRPr>
          </a:p>
        </p:txBody>
      </p:sp>
      <p:graphicFrame>
        <p:nvGraphicFramePr>
          <p:cNvPr id="5" name="Table 4">
            <a:extLst>
              <a:ext uri="{FF2B5EF4-FFF2-40B4-BE49-F238E27FC236}">
                <a16:creationId xmlns:a16="http://schemas.microsoft.com/office/drawing/2014/main" id="{BB17FFFD-AA46-B2CE-D256-3117127959BB}"/>
              </a:ext>
            </a:extLst>
          </p:cNvPr>
          <p:cNvGraphicFramePr>
            <a:graphicFrameLocks noGrp="1"/>
          </p:cNvGraphicFramePr>
          <p:nvPr>
            <p:extLst>
              <p:ext uri="{D42A27DB-BD31-4B8C-83A1-F6EECF244321}">
                <p14:modId xmlns:p14="http://schemas.microsoft.com/office/powerpoint/2010/main" val="4158962688"/>
              </p:ext>
            </p:extLst>
          </p:nvPr>
        </p:nvGraphicFramePr>
        <p:xfrm>
          <a:off x="3754619" y="1976980"/>
          <a:ext cx="7605043" cy="144595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5839305">
                  <a:extLst>
                    <a:ext uri="{9D8B030D-6E8A-4147-A177-3AD203B41FA5}">
                      <a16:colId xmlns:a16="http://schemas.microsoft.com/office/drawing/2014/main" val="1835649645"/>
                    </a:ext>
                  </a:extLst>
                </a:gridCol>
              </a:tblGrid>
              <a:tr h="344966">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stroke and </a:t>
                      </a:r>
                      <a:r>
                        <a:rPr lang="en-US" sz="1400" b="0" dirty="0" err="1">
                          <a:effectLst/>
                          <a:latin typeface="Lub Dub Medium" panose="020B0603030403020204" pitchFamily="34" charset="0"/>
                          <a:ea typeface="Times" panose="02020603050405020304" pitchFamily="18" charset="0"/>
                          <a:cs typeface="Arial" panose="020B0604020202020204" pitchFamily="34" charset="0"/>
                        </a:rPr>
                        <a:t>apragmatism</a:t>
                      </a:r>
                      <a:r>
                        <a:rPr lang="en-US" sz="1400" b="0" dirty="0">
                          <a:effectLst/>
                          <a:latin typeface="Lub Dub Medium" panose="020B0603030403020204" pitchFamily="34" charset="0"/>
                          <a:ea typeface="Times" panose="02020603050405020304" pitchFamily="18" charset="0"/>
                          <a:cs typeface="Arial" panose="020B0604020202020204" pitchFamily="34" charset="0"/>
                        </a:rPr>
                        <a:t>, a referral to speech-language pathology is reasonable to facilitate restorative or compensatory communication related to prosody, language understanding and language use. </a:t>
                      </a:r>
                      <a:r>
                        <a:rPr lang="en-US" sz="1300" b="0" dirty="0">
                          <a:effectLst/>
                          <a:latin typeface="Lub Dub Medium" panose="020B0603030403020204" pitchFamily="34" charset="0"/>
                          <a:ea typeface="Times" panose="02020603050405020304" pitchFamily="18" charset="0"/>
                          <a:cs typeface="Arial" panose="020B0604020202020204" pitchFamily="34" charset="0"/>
                        </a:rPr>
                        <a:t>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bl>
          </a:graphicData>
        </a:graphic>
      </p:graphicFrame>
      <p:pic>
        <p:nvPicPr>
          <p:cNvPr id="21" name="Picture 20">
            <a:extLst>
              <a:ext uri="{FF2B5EF4-FFF2-40B4-BE49-F238E27FC236}">
                <a16:creationId xmlns:a16="http://schemas.microsoft.com/office/drawing/2014/main" id="{CF432725-A417-C40C-D057-625DBC1E26AD}"/>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287078" y="1913859"/>
            <a:ext cx="3253154" cy="3625703"/>
          </a:xfrm>
          <a:prstGeom prst="rect">
            <a:avLst/>
          </a:prstGeom>
          <a:effectLst>
            <a:outerShdw blurRad="63500" algn="ctr" rotWithShape="0">
              <a:prstClr val="black">
                <a:alpha val="40000"/>
              </a:prstClr>
            </a:outerShdw>
          </a:effectLst>
        </p:spPr>
      </p:pic>
      <p:sp>
        <p:nvSpPr>
          <p:cNvPr id="10" name="TextBox 9">
            <a:extLst>
              <a:ext uri="{FF2B5EF4-FFF2-40B4-BE49-F238E27FC236}">
                <a16:creationId xmlns:a16="http://schemas.microsoft.com/office/drawing/2014/main" id="{29DED25D-ED37-CC55-16EA-98C94676E112}"/>
              </a:ext>
            </a:extLst>
          </p:cNvPr>
          <p:cNvSpPr txBox="1"/>
          <p:nvPr/>
        </p:nvSpPr>
        <p:spPr>
          <a:xfrm>
            <a:off x="3724054" y="3669375"/>
            <a:ext cx="7150394" cy="1600438"/>
          </a:xfrm>
          <a:prstGeom prst="rect">
            <a:avLst/>
          </a:prstGeom>
          <a:noFill/>
        </p:spPr>
        <p:txBody>
          <a:bodyPr wrap="square">
            <a:spAutoFit/>
          </a:bodyPr>
          <a:lstStyle/>
          <a:p>
            <a:r>
              <a:rPr lang="en-US" sz="1400" dirty="0" err="1">
                <a:effectLst/>
                <a:latin typeface="Lub Dub Medium" panose="020B0603030403020204" pitchFamily="34" charset="0"/>
                <a:ea typeface="Times" panose="02020603050405020304" pitchFamily="18" charset="0"/>
                <a:cs typeface="Arial" panose="020B0604020202020204" pitchFamily="34" charset="0"/>
              </a:rPr>
              <a:t>Apragmatism</a:t>
            </a:r>
            <a:r>
              <a:rPr lang="en-US" sz="1400" dirty="0">
                <a:effectLst/>
                <a:latin typeface="Lub Dub Medium" panose="020B0603030403020204" pitchFamily="34" charset="0"/>
                <a:ea typeface="Times" panose="02020603050405020304" pitchFamily="18" charset="0"/>
                <a:cs typeface="Arial" panose="020B0604020202020204" pitchFamily="34" charset="0"/>
              </a:rPr>
              <a:t> has been operationally defined as an acquired language disorder that causes difficulty in understanding and conveying the meaning or intent of non-verbal (i.e. gestures, facial expressions, vocal manipulations) and verbal language within a specific context.  </a:t>
            </a:r>
          </a:p>
          <a:p>
            <a:endParaRPr lang="en-US" sz="1400" dirty="0">
              <a:latin typeface="Lub Dub Medium" panose="020B0603030403020204" pitchFamily="34" charset="0"/>
              <a:cs typeface="Arial" panose="020B0604020202020204" pitchFamily="34" charset="0"/>
            </a:endParaRPr>
          </a:p>
          <a:p>
            <a:r>
              <a:rPr lang="en-US" sz="1400" dirty="0">
                <a:latin typeface="Lub Dub Medium" panose="020B0603030403020204" pitchFamily="34" charset="0"/>
                <a:cs typeface="Arial" panose="020B0604020202020204" pitchFamily="34" charset="0"/>
              </a:rPr>
              <a:t>Research for the treatment of </a:t>
            </a:r>
            <a:r>
              <a:rPr lang="en-US" sz="1400" dirty="0" err="1">
                <a:latin typeface="Lub Dub Medium" panose="020B0603030403020204" pitchFamily="34" charset="0"/>
                <a:cs typeface="Arial" panose="020B0604020202020204" pitchFamily="34" charset="0"/>
              </a:rPr>
              <a:t>apragmatism</a:t>
            </a:r>
            <a:r>
              <a:rPr lang="en-US" sz="1400" dirty="0">
                <a:latin typeface="Lub Dub Medium" panose="020B0603030403020204" pitchFamily="34" charset="0"/>
                <a:cs typeface="Arial" panose="020B0604020202020204" pitchFamily="34" charset="0"/>
              </a:rPr>
              <a:t> is in its infancy when compared to aphasia treatment.</a:t>
            </a:r>
          </a:p>
        </p:txBody>
      </p:sp>
    </p:spTree>
    <p:extLst>
      <p:ext uri="{BB962C8B-B14F-4D97-AF65-F5344CB8AC3E}">
        <p14:creationId xmlns:p14="http://schemas.microsoft.com/office/powerpoint/2010/main" val="13338334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45943-8847-9897-FCA8-32B242186F7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282C446-5908-D03D-82F0-6845FBCFC285}"/>
              </a:ext>
            </a:extLst>
          </p:cNvPr>
          <p:cNvSpPr>
            <a:spLocks noGrp="1"/>
          </p:cNvSpPr>
          <p:nvPr>
            <p:ph type="title"/>
          </p:nvPr>
        </p:nvSpPr>
        <p:spPr/>
        <p:txBody>
          <a:bodyPr/>
          <a:lstStyle/>
          <a:p>
            <a:r>
              <a:rPr lang="en-US" dirty="0"/>
              <a:t>Recommendations 6.2 (Part 2): </a:t>
            </a:r>
            <a:br>
              <a:rPr lang="en-US" dirty="0"/>
            </a:br>
            <a:r>
              <a:rPr lang="en-US" b="1" dirty="0">
                <a:solidFill>
                  <a:schemeClr val="tx1"/>
                </a:solidFill>
                <a:latin typeface="Lub Dub Condensed" panose="020B0506030403020204" pitchFamily="34" charset="0"/>
              </a:rPr>
              <a:t>Acquired Communication Disorders: </a:t>
            </a:r>
            <a:r>
              <a:rPr lang="en-US" dirty="0">
                <a:solidFill>
                  <a:schemeClr val="tx1"/>
                </a:solidFill>
                <a:latin typeface="Lub Dub Condensed" panose="020B0506030403020204" pitchFamily="34" charset="0"/>
              </a:rPr>
              <a:t>Aphasia</a:t>
            </a:r>
          </a:p>
        </p:txBody>
      </p:sp>
      <p:graphicFrame>
        <p:nvGraphicFramePr>
          <p:cNvPr id="5" name="Table 4">
            <a:extLst>
              <a:ext uri="{FF2B5EF4-FFF2-40B4-BE49-F238E27FC236}">
                <a16:creationId xmlns:a16="http://schemas.microsoft.com/office/drawing/2014/main" id="{7E3787E8-9A01-4AB9-30DB-3D690C0E3CA8}"/>
              </a:ext>
            </a:extLst>
          </p:cNvPr>
          <p:cNvGraphicFramePr>
            <a:graphicFrameLocks noGrp="1"/>
          </p:cNvGraphicFramePr>
          <p:nvPr>
            <p:extLst>
              <p:ext uri="{D42A27DB-BD31-4B8C-83A1-F6EECF244321}">
                <p14:modId xmlns:p14="http://schemas.microsoft.com/office/powerpoint/2010/main" val="2055815237"/>
              </p:ext>
            </p:extLst>
          </p:nvPr>
        </p:nvGraphicFramePr>
        <p:xfrm>
          <a:off x="835573" y="1178353"/>
          <a:ext cx="10536620" cy="327475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8765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576884">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stroke and aphasia, a variety of speech and language treatment approaches should be administered to facilitate restorative or compensatory communication.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778793">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stroke and aphasia, use of telerehabilitation is reasonable when face-to-face treatment is not possible or impractical to facilitate access to skilled speech-language pathology treatment.</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r h="778793">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stroke and aphasia, computerized treatment may be considered to supplement traditional aphasia treatments implemented by a speech-language pathologist designed to provide remote restorative or compensatory therapy.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6910385"/>
                  </a:ext>
                </a:extLst>
              </a:tr>
              <a:tr h="576884">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stroke and aphasia, group treatment (e.g. community-based treatment groups) may be considered to facilitate restorative, compensatory, and interpersonal communication.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14907"/>
                  </a:ext>
                </a:extLst>
              </a:tr>
            </a:tbl>
          </a:graphicData>
        </a:graphic>
      </p:graphicFrame>
      <p:pic>
        <p:nvPicPr>
          <p:cNvPr id="32" name="Picture 31">
            <a:extLst>
              <a:ext uri="{FF2B5EF4-FFF2-40B4-BE49-F238E27FC236}">
                <a16:creationId xmlns:a16="http://schemas.microsoft.com/office/drawing/2014/main" id="{6AB2327F-6E05-C9D2-20C8-C35913E4257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521654" y="4453112"/>
            <a:ext cx="2748208" cy="1771515"/>
          </a:xfrm>
          <a:prstGeom prst="rect">
            <a:avLst/>
          </a:prstGeom>
          <a:effectLst>
            <a:outerShdw blurRad="63500" algn="ctr" rotWithShape="0">
              <a:prstClr val="black">
                <a:alpha val="40000"/>
              </a:prstClr>
            </a:outerShdw>
          </a:effectLst>
        </p:spPr>
      </p:pic>
      <p:pic>
        <p:nvPicPr>
          <p:cNvPr id="34" name="Picture 33">
            <a:extLst>
              <a:ext uri="{FF2B5EF4-FFF2-40B4-BE49-F238E27FC236}">
                <a16:creationId xmlns:a16="http://schemas.microsoft.com/office/drawing/2014/main" id="{5AD2D67F-C13D-8751-76B0-E07132A7B351}"/>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4729779" y="4489485"/>
            <a:ext cx="2748208" cy="1771515"/>
          </a:xfrm>
          <a:prstGeom prst="rect">
            <a:avLst/>
          </a:prstGeom>
          <a:effectLst>
            <a:outerShdw blurRad="63500" algn="ctr" rotWithShape="0">
              <a:prstClr val="black">
                <a:alpha val="40000"/>
              </a:prstClr>
            </a:outerShdw>
          </a:effectLst>
        </p:spPr>
      </p:pic>
      <p:pic>
        <p:nvPicPr>
          <p:cNvPr id="36" name="Picture 35">
            <a:extLst>
              <a:ext uri="{FF2B5EF4-FFF2-40B4-BE49-F238E27FC236}">
                <a16:creationId xmlns:a16="http://schemas.microsoft.com/office/drawing/2014/main" id="{670228E1-5DC5-BF12-D5AA-7E203567C5DF}"/>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7759579" y="4489485"/>
            <a:ext cx="2748208" cy="1771515"/>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23334445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4849C-AFB0-1E2C-5C27-58F57BF9620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2704AB4-1A22-85D8-DC26-6B097574F13D}"/>
              </a:ext>
            </a:extLst>
          </p:cNvPr>
          <p:cNvSpPr>
            <a:spLocks noGrp="1"/>
          </p:cNvSpPr>
          <p:nvPr>
            <p:ph type="title"/>
          </p:nvPr>
        </p:nvSpPr>
        <p:spPr/>
        <p:txBody>
          <a:bodyPr/>
          <a:lstStyle/>
          <a:p>
            <a:r>
              <a:rPr lang="en-US" dirty="0"/>
              <a:t>Recommendations 6.2 (Part 3): </a:t>
            </a:r>
            <a:br>
              <a:rPr lang="en-US" dirty="0"/>
            </a:br>
            <a:r>
              <a:rPr lang="en-US" b="1" dirty="0">
                <a:solidFill>
                  <a:schemeClr val="tx1"/>
                </a:solidFill>
                <a:latin typeface="Lub Dub Condensed" panose="020B0506030403020204" pitchFamily="34" charset="0"/>
              </a:rPr>
              <a:t>Acquired Communication Disorders: </a:t>
            </a:r>
            <a:r>
              <a:rPr lang="en-US" dirty="0">
                <a:solidFill>
                  <a:schemeClr val="tx1"/>
                </a:solidFill>
                <a:latin typeface="Lub Dub Condensed" panose="020B0506030403020204" pitchFamily="34" charset="0"/>
              </a:rPr>
              <a:t>Hearing Loss</a:t>
            </a:r>
          </a:p>
        </p:txBody>
      </p:sp>
      <p:graphicFrame>
        <p:nvGraphicFramePr>
          <p:cNvPr id="5" name="Table 4">
            <a:extLst>
              <a:ext uri="{FF2B5EF4-FFF2-40B4-BE49-F238E27FC236}">
                <a16:creationId xmlns:a16="http://schemas.microsoft.com/office/drawing/2014/main" id="{97F7DD94-0031-F3DF-7058-1A6CD4782EA5}"/>
              </a:ext>
            </a:extLst>
          </p:cNvPr>
          <p:cNvGraphicFramePr>
            <a:graphicFrameLocks noGrp="1"/>
          </p:cNvGraphicFramePr>
          <p:nvPr>
            <p:extLst>
              <p:ext uri="{D42A27DB-BD31-4B8C-83A1-F6EECF244321}">
                <p14:modId xmlns:p14="http://schemas.microsoft.com/office/powerpoint/2010/main" val="1816862504"/>
              </p:ext>
            </p:extLst>
          </p:nvPr>
        </p:nvGraphicFramePr>
        <p:xfrm>
          <a:off x="835573" y="1659928"/>
          <a:ext cx="10536620" cy="205555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1281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stroke and hearing loss, a referral to an audiologist for the assessment of hearing and auditory processing is indicated to evaluate and mitigate the impact of hearing impairment.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stroke and hearing loss, amplification (e.g. hearing aids) and communication facilitating </a:t>
                      </a:r>
                    </a:p>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strategies (i.e. reducing background noise, maintaining face-to-face posture) are reasonable to reduce the impact of hearing loss.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bl>
          </a:graphicData>
        </a:graphic>
      </p:graphicFrame>
      <p:pic>
        <p:nvPicPr>
          <p:cNvPr id="4" name="Picture 3">
            <a:extLst>
              <a:ext uri="{FF2B5EF4-FFF2-40B4-BE49-F238E27FC236}">
                <a16:creationId xmlns:a16="http://schemas.microsoft.com/office/drawing/2014/main" id="{BACD2B30-B94D-5A09-0350-A0F1F7E5D3E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704534" y="3992587"/>
            <a:ext cx="2748208" cy="1891785"/>
          </a:xfrm>
          <a:prstGeom prst="rect">
            <a:avLst/>
          </a:prstGeom>
          <a:effectLst>
            <a:outerShdw blurRad="63500" algn="ctr" rotWithShape="0">
              <a:prstClr val="black">
                <a:alpha val="40000"/>
              </a:prstClr>
            </a:outerShdw>
          </a:effectLst>
        </p:spPr>
      </p:pic>
      <p:pic>
        <p:nvPicPr>
          <p:cNvPr id="9" name="Picture 8">
            <a:extLst>
              <a:ext uri="{FF2B5EF4-FFF2-40B4-BE49-F238E27FC236}">
                <a16:creationId xmlns:a16="http://schemas.microsoft.com/office/drawing/2014/main" id="{5A6D4CB1-E6BF-1D2A-0968-630F4429298D}"/>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4740750" y="3992587"/>
            <a:ext cx="2748208" cy="1891785"/>
          </a:xfrm>
          <a:prstGeom prst="rect">
            <a:avLst/>
          </a:prstGeom>
          <a:effectLst>
            <a:outerShdw blurRad="63500" algn="ctr" rotWithShape="0">
              <a:prstClr val="black">
                <a:alpha val="40000"/>
              </a:prstClr>
            </a:outerShdw>
          </a:effectLst>
        </p:spPr>
      </p:pic>
      <p:pic>
        <p:nvPicPr>
          <p:cNvPr id="21" name="Picture 20">
            <a:extLst>
              <a:ext uri="{FF2B5EF4-FFF2-40B4-BE49-F238E27FC236}">
                <a16:creationId xmlns:a16="http://schemas.microsoft.com/office/drawing/2014/main" id="{395C20CE-3002-FBAC-4381-0FCD2873DE82}"/>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7739259" y="3992587"/>
            <a:ext cx="2748208" cy="1891785"/>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14126865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EFE97-68E9-1C49-915E-E0C9B2E5F7E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108B61F-33D2-8CBD-510F-D3A6A1284990}"/>
              </a:ext>
            </a:extLst>
          </p:cNvPr>
          <p:cNvSpPr>
            <a:spLocks noGrp="1"/>
          </p:cNvSpPr>
          <p:nvPr>
            <p:ph type="title"/>
          </p:nvPr>
        </p:nvSpPr>
        <p:spPr/>
        <p:txBody>
          <a:bodyPr/>
          <a:lstStyle/>
          <a:p>
            <a:r>
              <a:rPr lang="en-US" dirty="0"/>
              <a:t>Recommendations 6.3: </a:t>
            </a:r>
            <a:br>
              <a:rPr lang="en-US" dirty="0"/>
            </a:br>
            <a:r>
              <a:rPr lang="en-US" b="1" dirty="0">
                <a:solidFill>
                  <a:schemeClr val="tx1"/>
                </a:solidFill>
                <a:latin typeface="Lub Dub Condensed" panose="020B0506030403020204" pitchFamily="34" charset="0"/>
              </a:rPr>
              <a:t>Motor Speech Disorders: </a:t>
            </a:r>
            <a:r>
              <a:rPr lang="en-US" dirty="0">
                <a:solidFill>
                  <a:schemeClr val="tx1"/>
                </a:solidFill>
                <a:latin typeface="Lub Dub Condensed" panose="020B0506030403020204" pitchFamily="34" charset="0"/>
              </a:rPr>
              <a:t>Dysarthria and Apraxia of Speech</a:t>
            </a:r>
          </a:p>
        </p:txBody>
      </p:sp>
      <p:graphicFrame>
        <p:nvGraphicFramePr>
          <p:cNvPr id="5" name="Table 4">
            <a:extLst>
              <a:ext uri="{FF2B5EF4-FFF2-40B4-BE49-F238E27FC236}">
                <a16:creationId xmlns:a16="http://schemas.microsoft.com/office/drawing/2014/main" id="{F3C232FE-0086-9FF8-A4FF-F86CF9A2F0DD}"/>
              </a:ext>
            </a:extLst>
          </p:cNvPr>
          <p:cNvGraphicFramePr>
            <a:graphicFrameLocks noGrp="1"/>
          </p:cNvGraphicFramePr>
          <p:nvPr>
            <p:extLst>
              <p:ext uri="{D42A27DB-BD31-4B8C-83A1-F6EECF244321}">
                <p14:modId xmlns:p14="http://schemas.microsoft.com/office/powerpoint/2010/main" val="3431291965"/>
              </p:ext>
            </p:extLst>
          </p:nvPr>
        </p:nvGraphicFramePr>
        <p:xfrm>
          <a:off x="3754619" y="1508613"/>
          <a:ext cx="7611586" cy="434155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5845848">
                  <a:extLst>
                    <a:ext uri="{9D8B030D-6E8A-4147-A177-3AD203B41FA5}">
                      <a16:colId xmlns:a16="http://schemas.microsoft.com/office/drawing/2014/main" val="1835649645"/>
                    </a:ext>
                  </a:extLst>
                </a:gridCol>
              </a:tblGrid>
              <a:tr h="31281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post-stroke motor speech disorders, behavioral speech interventions are recommended to improve communication effectiveness.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0">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C-LD</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post-stroke motor speech disorders or who have a tracheostomy in situ, augmentative and alternative communication devices and modalities should be used to supplement speech to improve communication effectiveness.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post-stroke motor speech disorders, computer or smartphone-based applications can be beneficial as an adjunct to traditional behavioral speech interventions to improve communication effectiveness.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6910385"/>
                  </a:ext>
                </a:extLst>
              </a:tr>
              <a:tr h="0">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C-LD</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post-stroke motor speech disorders, telerehabilitation may be useful when face-to-face treatment is impossible or impracticable to improve communication effectiveness.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14907"/>
                  </a:ext>
                </a:extLst>
              </a:tr>
            </a:tbl>
          </a:graphicData>
        </a:graphic>
      </p:graphicFrame>
      <p:pic>
        <p:nvPicPr>
          <p:cNvPr id="31" name="Picture 30">
            <a:extLst>
              <a:ext uri="{FF2B5EF4-FFF2-40B4-BE49-F238E27FC236}">
                <a16:creationId xmlns:a16="http://schemas.microsoft.com/office/drawing/2014/main" id="{E302DE51-08B8-A529-44B5-4F39FABB562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287078" y="1467865"/>
            <a:ext cx="3253154" cy="2157838"/>
          </a:xfrm>
          <a:prstGeom prst="rect">
            <a:avLst/>
          </a:prstGeom>
          <a:effectLst>
            <a:outerShdw blurRad="63500" algn="ctr" rotWithShape="0">
              <a:prstClr val="black">
                <a:alpha val="40000"/>
              </a:prstClr>
            </a:outerShdw>
          </a:effectLst>
        </p:spPr>
      </p:pic>
      <p:pic>
        <p:nvPicPr>
          <p:cNvPr id="33" name="Picture 32">
            <a:extLst>
              <a:ext uri="{FF2B5EF4-FFF2-40B4-BE49-F238E27FC236}">
                <a16:creationId xmlns:a16="http://schemas.microsoft.com/office/drawing/2014/main" id="{50EB91D5-F756-63D0-F97D-6EDCCE10A02A}"/>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301255" y="3778675"/>
            <a:ext cx="3253154" cy="2157838"/>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11612903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2585F-CE8B-036C-EAF8-B5AC2D7D2AF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89E698B-5BE9-5C1C-06E5-8DCAC66245B9}"/>
              </a:ext>
            </a:extLst>
          </p:cNvPr>
          <p:cNvSpPr>
            <a:spLocks noGrp="1"/>
          </p:cNvSpPr>
          <p:nvPr>
            <p:ph type="title"/>
          </p:nvPr>
        </p:nvSpPr>
        <p:spPr>
          <a:xfrm>
            <a:off x="838200" y="363539"/>
            <a:ext cx="10515600" cy="845829"/>
          </a:xfrm>
        </p:spPr>
        <p:txBody>
          <a:bodyPr/>
          <a:lstStyle/>
          <a:p>
            <a:r>
              <a:rPr lang="en-US" dirty="0"/>
              <a:t>Recommendations 6.4: </a:t>
            </a:r>
            <a:br>
              <a:rPr lang="en-US" dirty="0"/>
            </a:br>
            <a:r>
              <a:rPr lang="en-US" b="1" dirty="0">
                <a:solidFill>
                  <a:schemeClr val="tx1"/>
                </a:solidFill>
                <a:latin typeface="Lub Dub Condensed" panose="020B0506030403020204" pitchFamily="34" charset="0"/>
              </a:rPr>
              <a:t>Spatial Neglect</a:t>
            </a:r>
            <a:endParaRPr lang="en-US" dirty="0">
              <a:solidFill>
                <a:schemeClr val="tx1"/>
              </a:solidFill>
              <a:latin typeface="Lub Dub Condensed" panose="020B0506030403020204" pitchFamily="34" charset="0"/>
            </a:endParaRPr>
          </a:p>
        </p:txBody>
      </p:sp>
      <p:graphicFrame>
        <p:nvGraphicFramePr>
          <p:cNvPr id="5" name="Table 4">
            <a:extLst>
              <a:ext uri="{FF2B5EF4-FFF2-40B4-BE49-F238E27FC236}">
                <a16:creationId xmlns:a16="http://schemas.microsoft.com/office/drawing/2014/main" id="{9FBC0411-52E8-E96C-CE46-F77920CBCBC9}"/>
              </a:ext>
            </a:extLst>
          </p:cNvPr>
          <p:cNvGraphicFramePr>
            <a:graphicFrameLocks noGrp="1"/>
          </p:cNvGraphicFramePr>
          <p:nvPr>
            <p:extLst>
              <p:ext uri="{D42A27DB-BD31-4B8C-83A1-F6EECF244321}">
                <p14:modId xmlns:p14="http://schemas.microsoft.com/office/powerpoint/2010/main" val="51646222"/>
              </p:ext>
            </p:extLst>
          </p:nvPr>
        </p:nvGraphicFramePr>
        <p:xfrm>
          <a:off x="3754619" y="1428734"/>
          <a:ext cx="7605043" cy="434155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5839305">
                  <a:extLst>
                    <a:ext uri="{9D8B030D-6E8A-4147-A177-3AD203B41FA5}">
                      <a16:colId xmlns:a16="http://schemas.microsoft.com/office/drawing/2014/main" val="1835649645"/>
                    </a:ext>
                  </a:extLst>
                </a:gridCol>
              </a:tblGrid>
              <a:tr h="344966">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stroke and spatial neglect, it is reasonable to use visual eye movement training approaches such as optokinetic stimulation or saccadic/smooth pursuit eye movement training to improve visual-spatial impairment.</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spatial neglect after stroke, mirror therapy in combination with conventional therapy is reasonable to improve functional independence.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spatial neglect after stroke, prism adaptation therapy (visual shift&gt;10 degrees) in combination with conventional therapy may be reasonable to improve long-term spatial impairment and  functional independence, and reduce fall risk.</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79094"/>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spatial neglect after stroke, it might be reasonable to use limb activation or virtual reality to reduce spatial impairment.</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304647"/>
                  </a:ext>
                </a:extLst>
              </a:tr>
            </a:tbl>
          </a:graphicData>
        </a:graphic>
      </p:graphicFrame>
      <p:pic>
        <p:nvPicPr>
          <p:cNvPr id="21" name="Picture 20">
            <a:extLst>
              <a:ext uri="{FF2B5EF4-FFF2-40B4-BE49-F238E27FC236}">
                <a16:creationId xmlns:a16="http://schemas.microsoft.com/office/drawing/2014/main" id="{5AC1F936-B47A-887A-4CFD-106968E9E0A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287078" y="1776208"/>
            <a:ext cx="3253154" cy="3625703"/>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32142182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E04C0-561E-C77B-1428-320B220FFAA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8D5E2E7-74F5-0936-3981-58AA620D28E2}"/>
              </a:ext>
            </a:extLst>
          </p:cNvPr>
          <p:cNvSpPr txBox="1"/>
          <p:nvPr/>
        </p:nvSpPr>
        <p:spPr>
          <a:xfrm>
            <a:off x="194441" y="1577224"/>
            <a:ext cx="11803118" cy="2169825"/>
          </a:xfrm>
          <a:prstGeom prst="rect">
            <a:avLst/>
          </a:prstGeom>
          <a:noFill/>
        </p:spPr>
        <p:txBody>
          <a:bodyPr wrap="square">
            <a:spAutoFit/>
          </a:bodyPr>
          <a:lstStyle/>
          <a:p>
            <a:pPr algn="ctr">
              <a:spcAft>
                <a:spcPts val="1800"/>
              </a:spcAft>
            </a:pPr>
            <a:r>
              <a:rPr kumimoji="0" lang="en-US" sz="4000" b="0" i="0" u="none" strike="noStrike" kern="1200" cap="all" spc="0" normalizeH="0" baseline="0" noProof="0" dirty="0">
                <a:ln>
                  <a:noFill/>
                </a:ln>
                <a:solidFill>
                  <a:srgbClr val="FFFFFF"/>
                </a:solidFill>
                <a:effectLst/>
                <a:uLnTx/>
                <a:uFillTx/>
                <a:latin typeface="Lub Dub Bold" panose="020B0803030403020204" pitchFamily="34" charset="0"/>
                <a:ea typeface="+mj-ea"/>
                <a:cs typeface="+mj-cs"/>
              </a:rPr>
              <a:t>2026 GUIDELINE FOR Adult Stroke Rehabilitation and Recovery</a:t>
            </a:r>
          </a:p>
          <a:p>
            <a:pPr algn="ctr">
              <a:spcAft>
                <a:spcPts val="1800"/>
              </a:spcAft>
            </a:pPr>
            <a:r>
              <a:rPr kumimoji="0" lang="en-US" sz="4000" b="0" i="1" u="none" strike="noStrike" kern="1200" cap="all" spc="0" normalizeH="0" baseline="0" noProof="0" dirty="0">
                <a:ln>
                  <a:noFill/>
                </a:ln>
                <a:solidFill>
                  <a:srgbClr val="FFFFFF"/>
                </a:solidFill>
                <a:effectLst/>
                <a:uLnTx/>
                <a:uFillTx/>
                <a:latin typeface="Lub Dub Medium" panose="020B0603030403020204" pitchFamily="34" charset="0"/>
                <a:ea typeface="+mj-ea"/>
                <a:cs typeface="+mj-cs"/>
              </a:rPr>
              <a:t>KEY NURSING UPDATES AND REVIEW</a:t>
            </a:r>
            <a:endParaRPr lang="en-US" sz="4000" dirty="0"/>
          </a:p>
        </p:txBody>
      </p:sp>
      <p:sp>
        <p:nvSpPr>
          <p:cNvPr id="4" name="Title 3">
            <a:extLst>
              <a:ext uri="{FF2B5EF4-FFF2-40B4-BE49-F238E27FC236}">
                <a16:creationId xmlns:a16="http://schemas.microsoft.com/office/drawing/2014/main" id="{777CCECE-1F70-FC8B-C898-EF3B9243402F}"/>
              </a:ext>
            </a:extLst>
          </p:cNvPr>
          <p:cNvSpPr>
            <a:spLocks noGrp="1"/>
          </p:cNvSpPr>
          <p:nvPr>
            <p:ph type="ctrTitle"/>
          </p:nvPr>
        </p:nvSpPr>
        <p:spPr>
          <a:xfrm>
            <a:off x="838201" y="4361793"/>
            <a:ext cx="10505682" cy="1522247"/>
          </a:xfrm>
        </p:spPr>
        <p:txBody>
          <a:bodyPr/>
          <a:lstStyle/>
          <a:p>
            <a:r>
              <a:rPr lang="en-US" sz="4000" dirty="0"/>
              <a:t>7. </a:t>
            </a:r>
            <a:r>
              <a:rPr lang="en-US" b="0" cap="none" dirty="0"/>
              <a:t>Transitions in Care and </a:t>
            </a:r>
            <a:br>
              <a:rPr lang="en-US" b="0" cap="none" dirty="0"/>
            </a:br>
            <a:r>
              <a:rPr lang="en-US" b="0" cap="none" dirty="0"/>
              <a:t>Community Rehabilitation </a:t>
            </a:r>
            <a:endParaRPr lang="en-US" dirty="0"/>
          </a:p>
        </p:txBody>
      </p:sp>
      <p:cxnSp>
        <p:nvCxnSpPr>
          <p:cNvPr id="9" name="Straight Connector 8">
            <a:extLst>
              <a:ext uri="{FF2B5EF4-FFF2-40B4-BE49-F238E27FC236}">
                <a16:creationId xmlns:a16="http://schemas.microsoft.com/office/drawing/2014/main" id="{1AC886AC-803D-7828-6566-8F7BD8CD3D14}"/>
              </a:ext>
              <a:ext uri="{C183D7F6-B498-43B3-948B-1728B52AA6E4}">
                <adec:decorative xmlns:adec="http://schemas.microsoft.com/office/drawing/2017/decorative" val="1"/>
              </a:ext>
            </a:extLst>
          </p:cNvPr>
          <p:cNvCxnSpPr>
            <a:cxnSpLocks/>
          </p:cNvCxnSpPr>
          <p:nvPr/>
        </p:nvCxnSpPr>
        <p:spPr>
          <a:xfrm>
            <a:off x="1691986" y="4224152"/>
            <a:ext cx="88080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7928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61102-621A-315D-ACC8-1F5AF825EFDD}"/>
            </a:ext>
          </a:extLst>
        </p:cNvPr>
        <p:cNvGrpSpPr/>
        <p:nvPr/>
      </p:nvGrpSpPr>
      <p:grpSpPr>
        <a:xfrm>
          <a:off x="0" y="0"/>
          <a:ext cx="0" cy="0"/>
          <a:chOff x="0" y="0"/>
          <a:chExt cx="0" cy="0"/>
        </a:xfrm>
      </p:grpSpPr>
      <p:sp>
        <p:nvSpPr>
          <p:cNvPr id="65" name="Rectangle 36">
            <a:extLst>
              <a:ext uri="{FF2B5EF4-FFF2-40B4-BE49-F238E27FC236}">
                <a16:creationId xmlns:a16="http://schemas.microsoft.com/office/drawing/2014/main" id="{5D263D1A-7E4A-E094-1F46-E22B33578D37}"/>
              </a:ext>
              <a:ext uri="{C183D7F6-B498-43B3-948B-1728B52AA6E4}">
                <adec:decorative xmlns:adec="http://schemas.microsoft.com/office/drawing/2017/decorative" val="1"/>
              </a:ext>
            </a:extLst>
          </p:cNvPr>
          <p:cNvSpPr/>
          <p:nvPr/>
        </p:nvSpPr>
        <p:spPr>
          <a:xfrm rot="16200000" flipV="1">
            <a:off x="5788841" y="2035127"/>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rgbClr val="D12A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id="{79FFF3B4-F11F-3057-ED27-56B7005B31FA}"/>
              </a:ext>
              <a:ext uri="{C183D7F6-B498-43B3-948B-1728B52AA6E4}">
                <adec:decorative xmlns:adec="http://schemas.microsoft.com/office/drawing/2017/decorative" val="1"/>
              </a:ext>
            </a:extLst>
          </p:cNvPr>
          <p:cNvGrpSpPr/>
          <p:nvPr/>
        </p:nvGrpSpPr>
        <p:grpSpPr>
          <a:xfrm flipH="1">
            <a:off x="272600" y="2213884"/>
            <a:ext cx="4249572" cy="3540457"/>
            <a:chOff x="7537924" y="1947184"/>
            <a:chExt cx="4249572" cy="3540457"/>
          </a:xfrm>
        </p:grpSpPr>
        <p:sp>
          <p:nvSpPr>
            <p:cNvPr id="50" name="Rectangle 36">
              <a:extLst>
                <a:ext uri="{FF2B5EF4-FFF2-40B4-BE49-F238E27FC236}">
                  <a16:creationId xmlns:a16="http://schemas.microsoft.com/office/drawing/2014/main" id="{D6418FBE-1670-9D17-9C37-9EFDA605981B}"/>
                </a:ext>
              </a:extLst>
            </p:cNvPr>
            <p:cNvSpPr/>
            <p:nvPr/>
          </p:nvSpPr>
          <p:spPr>
            <a:xfrm>
              <a:off x="7543466" y="2420150"/>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36">
              <a:extLst>
                <a:ext uri="{FF2B5EF4-FFF2-40B4-BE49-F238E27FC236}">
                  <a16:creationId xmlns:a16="http://schemas.microsoft.com/office/drawing/2014/main" id="{8C6D99C6-E42A-83E7-820D-F9280B67D89A}"/>
                </a:ext>
              </a:extLst>
            </p:cNvPr>
            <p:cNvSpPr/>
            <p:nvPr/>
          </p:nvSpPr>
          <p:spPr>
            <a:xfrm flipV="1">
              <a:off x="7537924" y="4584229"/>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36">
              <a:extLst>
                <a:ext uri="{FF2B5EF4-FFF2-40B4-BE49-F238E27FC236}">
                  <a16:creationId xmlns:a16="http://schemas.microsoft.com/office/drawing/2014/main" id="{E24E2088-71D6-8A1E-AB43-CD1A304C9DEF}"/>
                </a:ext>
              </a:extLst>
            </p:cNvPr>
            <p:cNvSpPr/>
            <p:nvPr/>
          </p:nvSpPr>
          <p:spPr>
            <a:xfrm flipV="1">
              <a:off x="7750233" y="3741109"/>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64694D4A-0804-1A75-6E87-EF4EDA6BF556}"/>
                </a:ext>
              </a:extLst>
            </p:cNvPr>
            <p:cNvSpPr/>
            <p:nvPr/>
          </p:nvSpPr>
          <p:spPr>
            <a:xfrm>
              <a:off x="8266530" y="3260213"/>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FC40C667-A322-B43F-11E6-14691EFECDBE}"/>
                </a:ext>
              </a:extLst>
            </p:cNvPr>
            <p:cNvSpPr/>
            <p:nvPr/>
          </p:nvSpPr>
          <p:spPr>
            <a:xfrm>
              <a:off x="8266530" y="4573241"/>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87440BF6-49EE-3FAB-8068-B7443B0D17A2}"/>
                </a:ext>
              </a:extLst>
            </p:cNvPr>
            <p:cNvSpPr/>
            <p:nvPr/>
          </p:nvSpPr>
          <p:spPr>
            <a:xfrm>
              <a:off x="8266530" y="1947184"/>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Rectangle 36">
            <a:extLst>
              <a:ext uri="{FF2B5EF4-FFF2-40B4-BE49-F238E27FC236}">
                <a16:creationId xmlns:a16="http://schemas.microsoft.com/office/drawing/2014/main" id="{10C2390A-36AA-E918-00EE-07AF755F0949}"/>
              </a:ext>
              <a:ext uri="{C183D7F6-B498-43B3-948B-1728B52AA6E4}">
                <adec:decorative xmlns:adec="http://schemas.microsoft.com/office/drawing/2017/decorative" val="1"/>
              </a:ext>
            </a:extLst>
          </p:cNvPr>
          <p:cNvSpPr/>
          <p:nvPr/>
        </p:nvSpPr>
        <p:spPr>
          <a:xfrm>
            <a:off x="7540695" y="2684079"/>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36">
            <a:extLst>
              <a:ext uri="{FF2B5EF4-FFF2-40B4-BE49-F238E27FC236}">
                <a16:creationId xmlns:a16="http://schemas.microsoft.com/office/drawing/2014/main" id="{B4D44C06-AF18-E368-3DB5-3D02BF075CF7}"/>
              </a:ext>
              <a:ext uri="{C183D7F6-B498-43B3-948B-1728B52AA6E4}">
                <adec:decorative xmlns:adec="http://schemas.microsoft.com/office/drawing/2017/decorative" val="1"/>
              </a:ext>
            </a:extLst>
          </p:cNvPr>
          <p:cNvSpPr/>
          <p:nvPr/>
        </p:nvSpPr>
        <p:spPr>
          <a:xfrm flipV="1">
            <a:off x="7535153" y="4848158"/>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36">
            <a:extLst>
              <a:ext uri="{FF2B5EF4-FFF2-40B4-BE49-F238E27FC236}">
                <a16:creationId xmlns:a16="http://schemas.microsoft.com/office/drawing/2014/main" id="{C53D710D-F8E0-B176-23EB-FDDFCCD51352}"/>
              </a:ext>
              <a:ext uri="{C183D7F6-B498-43B3-948B-1728B52AA6E4}">
                <adec:decorative xmlns:adec="http://schemas.microsoft.com/office/drawing/2017/decorative" val="1"/>
              </a:ext>
            </a:extLst>
          </p:cNvPr>
          <p:cNvSpPr/>
          <p:nvPr/>
        </p:nvSpPr>
        <p:spPr>
          <a:xfrm flipV="1">
            <a:off x="7747462" y="4005038"/>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3B0C3205-E590-B8A6-C025-CA1A60A62D81}"/>
              </a:ext>
              <a:ext uri="{C183D7F6-B498-43B3-948B-1728B52AA6E4}">
                <adec:decorative xmlns:adec="http://schemas.microsoft.com/office/drawing/2017/decorative" val="1"/>
              </a:ext>
            </a:extLst>
          </p:cNvPr>
          <p:cNvSpPr/>
          <p:nvPr/>
        </p:nvSpPr>
        <p:spPr>
          <a:xfrm>
            <a:off x="4305146" y="2289938"/>
            <a:ext cx="3442138" cy="3442138"/>
          </a:xfrm>
          <a:prstGeom prst="ellipse">
            <a:avLst/>
          </a:prstGeom>
          <a:noFill/>
          <a:ln w="73025" cap="rnd">
            <a:solidFill>
              <a:srgbClr val="D12A3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9BDF62-F9BE-7E86-8167-149E248D0C4F}"/>
              </a:ext>
              <a:ext uri="{C183D7F6-B498-43B3-948B-1728B52AA6E4}">
                <adec:decorative xmlns:adec="http://schemas.microsoft.com/office/drawing/2017/decorative" val="1"/>
              </a:ext>
            </a:extLst>
          </p:cNvPr>
          <p:cNvSpPr/>
          <p:nvPr/>
        </p:nvSpPr>
        <p:spPr>
          <a:xfrm>
            <a:off x="5087008" y="2609849"/>
            <a:ext cx="1902371" cy="36963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DBE17C30-04D7-EFC0-A8F2-5392ECAC7024}"/>
              </a:ext>
              <a:ext uri="{C183D7F6-B498-43B3-948B-1728B52AA6E4}">
                <adec:decorative xmlns:adec="http://schemas.microsoft.com/office/drawing/2017/decorative" val="1"/>
              </a:ext>
            </a:extLst>
          </p:cNvPr>
          <p:cNvSpPr/>
          <p:nvPr/>
        </p:nvSpPr>
        <p:spPr>
          <a:xfrm flipH="1">
            <a:off x="4330930" y="1398168"/>
            <a:ext cx="3350032" cy="532014"/>
          </a:xfrm>
          <a:prstGeom prst="rect">
            <a:avLst/>
          </a:prstGeom>
          <a:solidFill>
            <a:srgbClr val="D12A31"/>
          </a:solidFill>
          <a:ln>
            <a:noFill/>
          </a:ln>
          <a:effectLst>
            <a:outerShdw blurRad="635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EECAB426-1CBE-4483-A0D0-1437E47AE54E}"/>
              </a:ext>
              <a:ext uri="{C183D7F6-B498-43B3-948B-1728B52AA6E4}">
                <adec:decorative xmlns:adec="http://schemas.microsoft.com/office/drawing/2017/decorative" val="1"/>
              </a:ext>
            </a:extLst>
          </p:cNvPr>
          <p:cNvSpPr/>
          <p:nvPr/>
        </p:nvSpPr>
        <p:spPr>
          <a:xfrm>
            <a:off x="8263759" y="3524142"/>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64F34949-F01D-F41B-CC1A-6C706AB2D409}"/>
              </a:ext>
              <a:ext uri="{C183D7F6-B498-43B3-948B-1728B52AA6E4}">
                <adec:decorative xmlns:adec="http://schemas.microsoft.com/office/drawing/2017/decorative" val="1"/>
              </a:ext>
            </a:extLst>
          </p:cNvPr>
          <p:cNvSpPr/>
          <p:nvPr/>
        </p:nvSpPr>
        <p:spPr>
          <a:xfrm>
            <a:off x="8263759" y="4837170"/>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5EF4786D-C29C-B650-D198-7439FBA77992}"/>
              </a:ext>
              <a:ext uri="{C183D7F6-B498-43B3-948B-1728B52AA6E4}">
                <adec:decorative xmlns:adec="http://schemas.microsoft.com/office/drawing/2017/decorative" val="1"/>
              </a:ext>
            </a:extLst>
          </p:cNvPr>
          <p:cNvSpPr/>
          <p:nvPr/>
        </p:nvSpPr>
        <p:spPr>
          <a:xfrm>
            <a:off x="8263759" y="2211113"/>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EF2BA69A-5AAD-28F6-2604-EFDA3F19DEFC}"/>
              </a:ext>
            </a:extLst>
          </p:cNvPr>
          <p:cNvSpPr txBox="1">
            <a:spLocks/>
          </p:cNvSpPr>
          <p:nvPr/>
        </p:nvSpPr>
        <p:spPr>
          <a:xfrm>
            <a:off x="838200" y="363537"/>
            <a:ext cx="10515600" cy="801233"/>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90000"/>
              </a:lnSpc>
              <a:spcBef>
                <a:spcPct val="0"/>
              </a:spcBef>
              <a:buNone/>
              <a:defRPr lang="en-US" sz="3200" b="0" i="0" kern="1200" cap="none" baseline="0">
                <a:solidFill>
                  <a:srgbClr val="D12A31"/>
                </a:solidFill>
                <a:latin typeface="Lub Dub Bold" panose="020B0803030403020204" pitchFamily="34" charset="0"/>
                <a:ea typeface="+mj-ea"/>
                <a:cs typeface="+mj-cs"/>
              </a:defRPr>
            </a:lvl1pPr>
          </a:lstStyle>
          <a:p>
            <a:r>
              <a:rPr lang="en-US"/>
              <a:t>Facets of the Stroke Survivor’s Journey Through Adult Stroke Rehabilitation and Recovery: </a:t>
            </a:r>
            <a:r>
              <a:rPr lang="en-US">
                <a:solidFill>
                  <a:schemeClr val="tx1"/>
                </a:solidFill>
                <a:latin typeface="Lub Dub Condensed" panose="020B0506030403020204" pitchFamily="34" charset="0"/>
              </a:rPr>
              <a:t>Nursing Implications</a:t>
            </a:r>
            <a:endParaRPr lang="en-US" dirty="0">
              <a:solidFill>
                <a:schemeClr val="tx1"/>
              </a:solidFill>
              <a:latin typeface="Lub Dub Condensed" panose="020B0506030403020204" pitchFamily="34" charset="0"/>
            </a:endParaRPr>
          </a:p>
        </p:txBody>
      </p:sp>
      <p:sp>
        <p:nvSpPr>
          <p:cNvPr id="4" name="Title 3">
            <a:extLst>
              <a:ext uri="{FF2B5EF4-FFF2-40B4-BE49-F238E27FC236}">
                <a16:creationId xmlns:a16="http://schemas.microsoft.com/office/drawing/2014/main" id="{6E3CD375-5F35-E155-0B86-4282ADDB2796}"/>
              </a:ext>
            </a:extLst>
          </p:cNvPr>
          <p:cNvSpPr>
            <a:spLocks noGrp="1"/>
          </p:cNvSpPr>
          <p:nvPr>
            <p:ph type="title"/>
          </p:nvPr>
        </p:nvSpPr>
        <p:spPr>
          <a:xfrm>
            <a:off x="4499188" y="1301643"/>
            <a:ext cx="3030502" cy="559408"/>
          </a:xfrm>
        </p:spPr>
        <p:txBody>
          <a:bodyPr>
            <a:normAutofit/>
          </a:bodyPr>
          <a:lstStyle/>
          <a:p>
            <a:pPr algn="ctr"/>
            <a:r>
              <a:rPr lang="en-US" sz="2000" dirty="0">
                <a:solidFill>
                  <a:schemeClr val="bg1"/>
                </a:solidFill>
                <a:ea typeface="+mn-ea"/>
                <a:cs typeface="+mn-cs"/>
              </a:rPr>
              <a:t>Introduction</a:t>
            </a:r>
          </a:p>
        </p:txBody>
      </p:sp>
      <p:grpSp>
        <p:nvGrpSpPr>
          <p:cNvPr id="13" name="Group 12">
            <a:extLst>
              <a:ext uri="{FF2B5EF4-FFF2-40B4-BE49-F238E27FC236}">
                <a16:creationId xmlns:a16="http://schemas.microsoft.com/office/drawing/2014/main" id="{6CD0AA1E-1867-F1FE-4790-EDA7D6018477}"/>
              </a:ext>
              <a:ext uri="{C183D7F6-B498-43B3-948B-1728B52AA6E4}">
                <adec:decorative xmlns:adec="http://schemas.microsoft.com/office/drawing/2017/decorative" val="1"/>
              </a:ext>
            </a:extLst>
          </p:cNvPr>
          <p:cNvGrpSpPr/>
          <p:nvPr/>
        </p:nvGrpSpPr>
        <p:grpSpPr>
          <a:xfrm>
            <a:off x="4614196" y="2589179"/>
            <a:ext cx="2824039" cy="2843656"/>
            <a:chOff x="4512181" y="2197779"/>
            <a:chExt cx="2824039" cy="2843656"/>
          </a:xfrm>
        </p:grpSpPr>
        <p:sp>
          <p:nvSpPr>
            <p:cNvPr id="8" name="Oval 7">
              <a:extLst>
                <a:ext uri="{FF2B5EF4-FFF2-40B4-BE49-F238E27FC236}">
                  <a16:creationId xmlns:a16="http://schemas.microsoft.com/office/drawing/2014/main" id="{E86F5BE0-2B55-7409-77CF-15D50EF2A12B}"/>
                </a:ext>
              </a:extLst>
            </p:cNvPr>
            <p:cNvSpPr/>
            <p:nvPr/>
          </p:nvSpPr>
          <p:spPr>
            <a:xfrm>
              <a:off x="4512181" y="2197779"/>
              <a:ext cx="2806756" cy="2806756"/>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0EB8EA6D-2F75-587E-C281-1AA0B4AA7E5C}"/>
                </a:ext>
              </a:extLst>
            </p:cNvPr>
            <p:cNvPicPr>
              <a:picLocks noChangeAspect="1"/>
            </p:cNvPicPr>
            <p:nvPr/>
          </p:nvPicPr>
          <p:blipFill rotWithShape="1">
            <a:blip>
              <a:extLst>
                <a:ext uri="{96DAC541-7B7A-43D3-8B79-37D633B846F1}">
                  <asvg:svgBlip xmlns:asvg="http://schemas.microsoft.com/office/drawing/2016/SVG/main" r:embed="rId2"/>
                </a:ext>
              </a:extLst>
            </a:blip>
            <a:srcRect l="-10595" t="-54636" r="-9900"/>
            <a:stretch>
              <a:fillRect/>
            </a:stretch>
          </p:blipFill>
          <p:spPr>
            <a:xfrm>
              <a:off x="4512704" y="2217919"/>
              <a:ext cx="2823516" cy="2823516"/>
            </a:xfrm>
            <a:prstGeom prst="ellipse">
              <a:avLst/>
            </a:prstGeom>
          </p:spPr>
        </p:pic>
        <p:sp>
          <p:nvSpPr>
            <p:cNvPr id="12" name="TextBox 11">
              <a:extLst>
                <a:ext uri="{FF2B5EF4-FFF2-40B4-BE49-F238E27FC236}">
                  <a16:creationId xmlns:a16="http://schemas.microsoft.com/office/drawing/2014/main" id="{ECDB77B1-0D63-291F-9AFB-1ADF9ADFCF54}"/>
                </a:ext>
              </a:extLst>
            </p:cNvPr>
            <p:cNvSpPr txBox="1"/>
            <p:nvPr/>
          </p:nvSpPr>
          <p:spPr>
            <a:xfrm>
              <a:off x="4729654" y="2539251"/>
              <a:ext cx="2411889" cy="683392"/>
            </a:xfrm>
            <a:prstGeom prst="rect">
              <a:avLst/>
            </a:prstGeom>
            <a:noFill/>
          </p:spPr>
          <p:txBody>
            <a:bodyPr wrap="square">
              <a:spAutoFit/>
            </a:bodyPr>
            <a:lstStyle/>
            <a:p>
              <a:pPr algn="ctr">
                <a:lnSpc>
                  <a:spcPct val="80000"/>
                </a:lnSpc>
              </a:pPr>
              <a:r>
                <a:rPr lang="en-US" sz="2400" b="1" dirty="0">
                  <a:solidFill>
                    <a:schemeClr val="bg1"/>
                  </a:solidFill>
                  <a:latin typeface="Lub Dub Condensed" panose="020B0506030403020204" pitchFamily="34" charset="0"/>
                </a:rPr>
                <a:t>Stroke Survivor and Family</a:t>
              </a:r>
            </a:p>
          </p:txBody>
        </p:sp>
      </p:grpSp>
      <p:sp>
        <p:nvSpPr>
          <p:cNvPr id="20" name="TextBox 19">
            <a:extLst>
              <a:ext uri="{FF2B5EF4-FFF2-40B4-BE49-F238E27FC236}">
                <a16:creationId xmlns:a16="http://schemas.microsoft.com/office/drawing/2014/main" id="{9437A843-42E4-961B-9F6C-0AFC118400A0}"/>
              </a:ext>
              <a:ext uri="{C183D7F6-B498-43B3-948B-1728B52AA6E4}">
                <adec:decorative xmlns:adec="http://schemas.microsoft.com/office/drawing/2017/decorative" val="1"/>
              </a:ext>
            </a:extLst>
          </p:cNvPr>
          <p:cNvSpPr txBox="1"/>
          <p:nvPr/>
        </p:nvSpPr>
        <p:spPr>
          <a:xfrm>
            <a:off x="334198" y="2409459"/>
            <a:ext cx="3404841" cy="584904"/>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Poststroke Rehabilitation Levels of Care</a:t>
            </a:r>
          </a:p>
        </p:txBody>
      </p:sp>
      <p:sp>
        <p:nvSpPr>
          <p:cNvPr id="22" name="TextBox 21">
            <a:extLst>
              <a:ext uri="{FF2B5EF4-FFF2-40B4-BE49-F238E27FC236}">
                <a16:creationId xmlns:a16="http://schemas.microsoft.com/office/drawing/2014/main" id="{56A1A2CA-5168-DB34-34CD-2E628849186F}"/>
              </a:ext>
              <a:ext uri="{C183D7F6-B498-43B3-948B-1728B52AA6E4}">
                <adec:decorative xmlns:adec="http://schemas.microsoft.com/office/drawing/2017/decorative" val="1"/>
              </a:ext>
            </a:extLst>
          </p:cNvPr>
          <p:cNvSpPr txBox="1"/>
          <p:nvPr/>
        </p:nvSpPr>
        <p:spPr>
          <a:xfrm>
            <a:off x="282633" y="3596427"/>
            <a:ext cx="3507971" cy="835870"/>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Prevention and Management of Comorbidities</a:t>
            </a:r>
            <a:endParaRPr lang="en-US" sz="1600" dirty="0"/>
          </a:p>
        </p:txBody>
      </p:sp>
      <p:sp>
        <p:nvSpPr>
          <p:cNvPr id="24" name="TextBox 23">
            <a:extLst>
              <a:ext uri="{FF2B5EF4-FFF2-40B4-BE49-F238E27FC236}">
                <a16:creationId xmlns:a16="http://schemas.microsoft.com/office/drawing/2014/main" id="{BD7604F1-02E5-9432-CC92-872F28E0D794}"/>
              </a:ext>
              <a:ext uri="{C183D7F6-B498-43B3-948B-1728B52AA6E4}">
                <adec:decorative xmlns:adec="http://schemas.microsoft.com/office/drawing/2017/decorative" val="1"/>
              </a:ext>
            </a:extLst>
          </p:cNvPr>
          <p:cNvSpPr txBox="1"/>
          <p:nvPr/>
        </p:nvSpPr>
        <p:spPr>
          <a:xfrm>
            <a:off x="761804" y="5167246"/>
            <a:ext cx="2549629" cy="343427"/>
          </a:xfrm>
          <a:prstGeom prst="rect">
            <a:avLst/>
          </a:prstGeom>
          <a:noFill/>
        </p:spPr>
        <p:txBody>
          <a:bodyPr wrap="square">
            <a:spAutoFit/>
          </a:bodyPr>
          <a:lstStyle/>
          <a:p>
            <a:pPr algn="ctr">
              <a:lnSpc>
                <a:spcPct val="80000"/>
              </a:lnSpc>
            </a:pPr>
            <a:r>
              <a:rPr lang="en-US" sz="2000" kern="1200" dirty="0"/>
              <a:t> </a:t>
            </a:r>
            <a:r>
              <a:rPr lang="en-US" sz="2000" dirty="0">
                <a:latin typeface="Lub Dub Bold" panose="020B0803030403020204" pitchFamily="34" charset="0"/>
              </a:rPr>
              <a:t>Assessment</a:t>
            </a:r>
          </a:p>
        </p:txBody>
      </p:sp>
      <p:sp>
        <p:nvSpPr>
          <p:cNvPr id="26" name="TextBox 25">
            <a:extLst>
              <a:ext uri="{FF2B5EF4-FFF2-40B4-BE49-F238E27FC236}">
                <a16:creationId xmlns:a16="http://schemas.microsoft.com/office/drawing/2014/main" id="{82C8DF5B-C234-B960-D261-C9080916243F}"/>
              </a:ext>
              <a:ext uri="{C183D7F6-B498-43B3-948B-1728B52AA6E4}">
                <adec:decorative xmlns:adec="http://schemas.microsoft.com/office/drawing/2017/decorative" val="1"/>
              </a:ext>
            </a:extLst>
          </p:cNvPr>
          <p:cNvSpPr txBox="1"/>
          <p:nvPr/>
        </p:nvSpPr>
        <p:spPr>
          <a:xfrm>
            <a:off x="8805854" y="2281106"/>
            <a:ext cx="2386898" cy="835870"/>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Sensory Motor Impairments and Activities</a:t>
            </a:r>
            <a:endParaRPr lang="en-US" sz="1600" dirty="0"/>
          </a:p>
        </p:txBody>
      </p:sp>
      <p:sp>
        <p:nvSpPr>
          <p:cNvPr id="28" name="TextBox 27">
            <a:extLst>
              <a:ext uri="{FF2B5EF4-FFF2-40B4-BE49-F238E27FC236}">
                <a16:creationId xmlns:a16="http://schemas.microsoft.com/office/drawing/2014/main" id="{D2DBE23A-5F1A-B46E-CA9E-FF88770CEBCC}"/>
              </a:ext>
              <a:ext uri="{C183D7F6-B498-43B3-948B-1728B52AA6E4}">
                <adec:decorative xmlns:adec="http://schemas.microsoft.com/office/drawing/2017/decorative" val="1"/>
              </a:ext>
            </a:extLst>
          </p:cNvPr>
          <p:cNvSpPr txBox="1"/>
          <p:nvPr/>
        </p:nvSpPr>
        <p:spPr>
          <a:xfrm>
            <a:off x="8612463" y="3701657"/>
            <a:ext cx="2773680" cy="584904"/>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Cognition and Communication</a:t>
            </a:r>
          </a:p>
        </p:txBody>
      </p:sp>
      <p:sp>
        <p:nvSpPr>
          <p:cNvPr id="30" name="TextBox 29">
            <a:extLst>
              <a:ext uri="{FF2B5EF4-FFF2-40B4-BE49-F238E27FC236}">
                <a16:creationId xmlns:a16="http://schemas.microsoft.com/office/drawing/2014/main" id="{C50C6EED-DE03-9077-B80F-1A58107720B1}"/>
              </a:ext>
              <a:ext uri="{C183D7F6-B498-43B3-948B-1728B52AA6E4}">
                <adec:decorative xmlns:adec="http://schemas.microsoft.com/office/drawing/2017/decorative" val="1"/>
              </a:ext>
            </a:extLst>
          </p:cNvPr>
          <p:cNvSpPr txBox="1"/>
          <p:nvPr/>
        </p:nvSpPr>
        <p:spPr>
          <a:xfrm>
            <a:off x="8188194" y="4917673"/>
            <a:ext cx="3684577" cy="806439"/>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Transitions in Care and Community Rehabilitation, </a:t>
            </a:r>
            <a:r>
              <a:rPr lang="en-US" dirty="0">
                <a:latin typeface="Lub Dub Condensed" panose="020B0506030403020204" pitchFamily="34" charset="0"/>
              </a:rPr>
              <a:t>including family caregiver support</a:t>
            </a:r>
            <a:endParaRPr lang="en-US" sz="2000" dirty="0">
              <a:latin typeface="Lub Dub Condensed" panose="020B0506030403020204" pitchFamily="34" charset="0"/>
            </a:endParaRPr>
          </a:p>
        </p:txBody>
      </p:sp>
    </p:spTree>
    <p:extLst>
      <p:ext uri="{BB962C8B-B14F-4D97-AF65-F5344CB8AC3E}">
        <p14:creationId xmlns:p14="http://schemas.microsoft.com/office/powerpoint/2010/main" val="8191453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5D1CB0C3-83EA-287E-7238-6C78E858344D}"/>
              </a:ext>
            </a:extLst>
          </p:cNvPr>
          <p:cNvSpPr txBox="1">
            <a:spLocks/>
          </p:cNvSpPr>
          <p:nvPr/>
        </p:nvSpPr>
        <p:spPr>
          <a:xfrm>
            <a:off x="838200" y="363537"/>
            <a:ext cx="10515600" cy="801233"/>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90000"/>
              </a:lnSpc>
              <a:spcBef>
                <a:spcPct val="0"/>
              </a:spcBef>
              <a:buNone/>
              <a:defRPr lang="en-US" sz="3200" b="0" i="0" kern="1200" cap="none" baseline="0">
                <a:solidFill>
                  <a:srgbClr val="D12A31"/>
                </a:solidFill>
                <a:latin typeface="Lub Dub Bold" panose="020B0803030403020204" pitchFamily="34" charset="0"/>
                <a:ea typeface="+mj-ea"/>
                <a:cs typeface="+mj-cs"/>
              </a:defRPr>
            </a:lvl1pPr>
          </a:lstStyle>
          <a:p>
            <a:r>
              <a:rPr lang="en-US"/>
              <a:t>Facets of the Stroke Survivor’s Journey Through Adult Stroke Rehabilitation and Recovery: </a:t>
            </a:r>
            <a:r>
              <a:rPr lang="en-US">
                <a:solidFill>
                  <a:schemeClr val="tx1"/>
                </a:solidFill>
                <a:latin typeface="Lub Dub Condensed" panose="020B0506030403020204" pitchFamily="34" charset="0"/>
              </a:rPr>
              <a:t>Nursing Implications</a:t>
            </a:r>
            <a:endParaRPr lang="en-US" dirty="0">
              <a:solidFill>
                <a:schemeClr val="tx1"/>
              </a:solidFill>
              <a:latin typeface="Lub Dub Condensed" panose="020B0506030403020204" pitchFamily="34" charset="0"/>
            </a:endParaRPr>
          </a:p>
        </p:txBody>
      </p:sp>
      <p:grpSp>
        <p:nvGrpSpPr>
          <p:cNvPr id="66" name="Group 65">
            <a:extLst>
              <a:ext uri="{FF2B5EF4-FFF2-40B4-BE49-F238E27FC236}">
                <a16:creationId xmlns:a16="http://schemas.microsoft.com/office/drawing/2014/main" id="{0D4F0E56-3A71-0998-B9AA-C61F3E9D5D10}"/>
              </a:ext>
              <a:ext uri="{C183D7F6-B498-43B3-948B-1728B52AA6E4}">
                <adec:decorative xmlns:adec="http://schemas.microsoft.com/office/drawing/2017/decorative" val="1"/>
              </a:ext>
            </a:extLst>
          </p:cNvPr>
          <p:cNvGrpSpPr/>
          <p:nvPr/>
        </p:nvGrpSpPr>
        <p:grpSpPr>
          <a:xfrm>
            <a:off x="272600" y="1398168"/>
            <a:ext cx="11512125" cy="4908036"/>
            <a:chOff x="272600" y="1398168"/>
            <a:chExt cx="11512125" cy="4908036"/>
          </a:xfrm>
        </p:grpSpPr>
        <p:sp>
          <p:nvSpPr>
            <p:cNvPr id="65" name="Rectangle 36">
              <a:extLst>
                <a:ext uri="{FF2B5EF4-FFF2-40B4-BE49-F238E27FC236}">
                  <a16:creationId xmlns:a16="http://schemas.microsoft.com/office/drawing/2014/main" id="{A7D67819-87EF-0E88-7F5C-53D5AAE58097}"/>
                </a:ext>
              </a:extLst>
            </p:cNvPr>
            <p:cNvSpPr/>
            <p:nvPr/>
          </p:nvSpPr>
          <p:spPr>
            <a:xfrm rot="16200000" flipV="1">
              <a:off x="5788841" y="2035127"/>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id="{9037B9B8-2E8C-F7D8-5D99-3D49894FC847}"/>
                </a:ext>
              </a:extLst>
            </p:cNvPr>
            <p:cNvGrpSpPr/>
            <p:nvPr/>
          </p:nvGrpSpPr>
          <p:grpSpPr>
            <a:xfrm flipH="1">
              <a:off x="272600" y="2213884"/>
              <a:ext cx="4249572" cy="3540457"/>
              <a:chOff x="7537924" y="1947184"/>
              <a:chExt cx="4249572" cy="3540457"/>
            </a:xfrm>
          </p:grpSpPr>
          <p:sp>
            <p:nvSpPr>
              <p:cNvPr id="50" name="Rectangle 36">
                <a:extLst>
                  <a:ext uri="{FF2B5EF4-FFF2-40B4-BE49-F238E27FC236}">
                    <a16:creationId xmlns:a16="http://schemas.microsoft.com/office/drawing/2014/main" id="{05DAC3E4-3476-330D-DC1B-108B9ED016F0}"/>
                  </a:ext>
                </a:extLst>
              </p:cNvPr>
              <p:cNvSpPr/>
              <p:nvPr/>
            </p:nvSpPr>
            <p:spPr>
              <a:xfrm>
                <a:off x="7543466" y="2420150"/>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36">
                <a:extLst>
                  <a:ext uri="{FF2B5EF4-FFF2-40B4-BE49-F238E27FC236}">
                    <a16:creationId xmlns:a16="http://schemas.microsoft.com/office/drawing/2014/main" id="{FE541FA0-A27E-928F-0B84-8AC1C41477EC}"/>
                  </a:ext>
                </a:extLst>
              </p:cNvPr>
              <p:cNvSpPr/>
              <p:nvPr/>
            </p:nvSpPr>
            <p:spPr>
              <a:xfrm flipV="1">
                <a:off x="7537924" y="4584229"/>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36">
                <a:extLst>
                  <a:ext uri="{FF2B5EF4-FFF2-40B4-BE49-F238E27FC236}">
                    <a16:creationId xmlns:a16="http://schemas.microsoft.com/office/drawing/2014/main" id="{22F4AC16-87BE-272A-9DD0-50CB3E4201A8}"/>
                  </a:ext>
                </a:extLst>
              </p:cNvPr>
              <p:cNvSpPr/>
              <p:nvPr/>
            </p:nvSpPr>
            <p:spPr>
              <a:xfrm flipV="1">
                <a:off x="7750233" y="3741109"/>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943EB0EF-4430-F6AE-288C-9D176F807FC5}"/>
                  </a:ext>
                </a:extLst>
              </p:cNvPr>
              <p:cNvSpPr/>
              <p:nvPr/>
            </p:nvSpPr>
            <p:spPr>
              <a:xfrm>
                <a:off x="8266530" y="3260213"/>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A34527C6-1690-5235-5593-3A78D16570C1}"/>
                  </a:ext>
                </a:extLst>
              </p:cNvPr>
              <p:cNvSpPr/>
              <p:nvPr/>
            </p:nvSpPr>
            <p:spPr>
              <a:xfrm>
                <a:off x="8266530" y="4573241"/>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57B1A826-CA96-F458-1514-D3B1FFC484BF}"/>
                  </a:ext>
                </a:extLst>
              </p:cNvPr>
              <p:cNvSpPr/>
              <p:nvPr/>
            </p:nvSpPr>
            <p:spPr>
              <a:xfrm>
                <a:off x="8266530" y="1947184"/>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Rectangle 36">
              <a:extLst>
                <a:ext uri="{FF2B5EF4-FFF2-40B4-BE49-F238E27FC236}">
                  <a16:creationId xmlns:a16="http://schemas.microsoft.com/office/drawing/2014/main" id="{1BC8F41B-5F9A-E501-41C2-59E6678FAEA7}"/>
                </a:ext>
              </a:extLst>
            </p:cNvPr>
            <p:cNvSpPr/>
            <p:nvPr/>
          </p:nvSpPr>
          <p:spPr>
            <a:xfrm>
              <a:off x="7540695" y="2684079"/>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36">
              <a:extLst>
                <a:ext uri="{FF2B5EF4-FFF2-40B4-BE49-F238E27FC236}">
                  <a16:creationId xmlns:a16="http://schemas.microsoft.com/office/drawing/2014/main" id="{0EBE45A6-DBF6-B0FE-DB29-48B98845E35E}"/>
                </a:ext>
              </a:extLst>
            </p:cNvPr>
            <p:cNvSpPr/>
            <p:nvPr/>
          </p:nvSpPr>
          <p:spPr>
            <a:xfrm flipV="1">
              <a:off x="7535153" y="4848158"/>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rgbClr val="D12A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36">
              <a:extLst>
                <a:ext uri="{FF2B5EF4-FFF2-40B4-BE49-F238E27FC236}">
                  <a16:creationId xmlns:a16="http://schemas.microsoft.com/office/drawing/2014/main" id="{2335C462-BF07-6A24-9CA8-BAC7ECAECFFB}"/>
                </a:ext>
              </a:extLst>
            </p:cNvPr>
            <p:cNvSpPr/>
            <p:nvPr/>
          </p:nvSpPr>
          <p:spPr>
            <a:xfrm flipV="1">
              <a:off x="7747462" y="4005038"/>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F98F25C-5017-DB72-2640-066C87852DE8}"/>
                </a:ext>
              </a:extLst>
            </p:cNvPr>
            <p:cNvSpPr/>
            <p:nvPr/>
          </p:nvSpPr>
          <p:spPr>
            <a:xfrm>
              <a:off x="4305146" y="2289938"/>
              <a:ext cx="3442138" cy="3442138"/>
            </a:xfrm>
            <a:prstGeom prst="ellipse">
              <a:avLst/>
            </a:prstGeom>
            <a:noFill/>
            <a:ln w="73025" cap="rnd">
              <a:solidFill>
                <a:srgbClr val="D12A3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9BCD183-9273-298A-474C-9DFEFBFDB22C}"/>
                </a:ext>
              </a:extLst>
            </p:cNvPr>
            <p:cNvSpPr/>
            <p:nvPr/>
          </p:nvSpPr>
          <p:spPr>
            <a:xfrm>
              <a:off x="5087008" y="2609849"/>
              <a:ext cx="1902371" cy="36963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CD4D9666-7636-0197-2E09-548C7851E618}"/>
                </a:ext>
              </a:extLst>
            </p:cNvPr>
            <p:cNvSpPr/>
            <p:nvPr/>
          </p:nvSpPr>
          <p:spPr>
            <a:xfrm flipH="1">
              <a:off x="4330930" y="1398168"/>
              <a:ext cx="3350032" cy="53201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38F09EBB-9750-C752-7545-D375F679A933}"/>
                </a:ext>
              </a:extLst>
            </p:cNvPr>
            <p:cNvSpPr/>
            <p:nvPr/>
          </p:nvSpPr>
          <p:spPr>
            <a:xfrm>
              <a:off x="8263759" y="3524142"/>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1D4FB71E-2C65-E13B-B0CD-3E166711633B}"/>
                </a:ext>
              </a:extLst>
            </p:cNvPr>
            <p:cNvSpPr/>
            <p:nvPr/>
          </p:nvSpPr>
          <p:spPr>
            <a:xfrm>
              <a:off x="8263759" y="4837170"/>
              <a:ext cx="3520966" cy="914400"/>
            </a:xfrm>
            <a:prstGeom prst="rect">
              <a:avLst/>
            </a:prstGeom>
            <a:solidFill>
              <a:srgbClr val="D12A31"/>
            </a:solidFill>
            <a:ln>
              <a:noFill/>
            </a:ln>
            <a:effectLst>
              <a:outerShdw blurRad="635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18DB1026-AD17-02F3-C396-7EE7A6275625}"/>
                </a:ext>
              </a:extLst>
            </p:cNvPr>
            <p:cNvSpPr/>
            <p:nvPr/>
          </p:nvSpPr>
          <p:spPr>
            <a:xfrm>
              <a:off x="8263759" y="2211113"/>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DF387805-D1DD-9112-6A93-9B11FE8B9D33}"/>
                </a:ext>
              </a:extLst>
            </p:cNvPr>
            <p:cNvGrpSpPr/>
            <p:nvPr/>
          </p:nvGrpSpPr>
          <p:grpSpPr>
            <a:xfrm>
              <a:off x="4614196" y="2589179"/>
              <a:ext cx="2824039" cy="2843656"/>
              <a:chOff x="4512181" y="2197779"/>
              <a:chExt cx="2824039" cy="2843656"/>
            </a:xfrm>
          </p:grpSpPr>
          <p:sp>
            <p:nvSpPr>
              <p:cNvPr id="8" name="Oval 7">
                <a:extLst>
                  <a:ext uri="{FF2B5EF4-FFF2-40B4-BE49-F238E27FC236}">
                    <a16:creationId xmlns:a16="http://schemas.microsoft.com/office/drawing/2014/main" id="{2F49A19C-0A2C-A61E-ADD0-FC917ED7D228}"/>
                  </a:ext>
                </a:extLst>
              </p:cNvPr>
              <p:cNvSpPr/>
              <p:nvPr/>
            </p:nvSpPr>
            <p:spPr>
              <a:xfrm>
                <a:off x="4512181" y="2197779"/>
                <a:ext cx="2806756" cy="2806756"/>
              </a:xfrm>
              <a:prstGeom prst="ellips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C9851872-BAC9-EAD6-E3F5-C09B70EE2202}"/>
                  </a:ext>
                </a:extLst>
              </p:cNvPr>
              <p:cNvPicPr>
                <a:picLocks noChangeAspect="1"/>
              </p:cNvPicPr>
              <p:nvPr/>
            </p:nvPicPr>
            <p:blipFill rotWithShape="1">
              <a:blip>
                <a:extLst>
                  <a:ext uri="{96DAC541-7B7A-43D3-8B79-37D633B846F1}">
                    <asvg:svgBlip xmlns:asvg="http://schemas.microsoft.com/office/drawing/2016/SVG/main" r:embed="rId2"/>
                  </a:ext>
                </a:extLst>
              </a:blip>
              <a:srcRect l="-10595" t="-54636" r="-9900"/>
              <a:stretch>
                <a:fillRect/>
              </a:stretch>
            </p:blipFill>
            <p:spPr>
              <a:xfrm>
                <a:off x="4512704" y="2217919"/>
                <a:ext cx="2823516" cy="2823516"/>
              </a:xfrm>
              <a:prstGeom prst="ellipse">
                <a:avLst/>
              </a:prstGeom>
            </p:spPr>
          </p:pic>
          <p:sp>
            <p:nvSpPr>
              <p:cNvPr id="12" name="TextBox 11">
                <a:extLst>
                  <a:ext uri="{FF2B5EF4-FFF2-40B4-BE49-F238E27FC236}">
                    <a16:creationId xmlns:a16="http://schemas.microsoft.com/office/drawing/2014/main" id="{FC2A135C-1BFF-A97C-1C6B-66B37A3038C0}"/>
                  </a:ext>
                </a:extLst>
              </p:cNvPr>
              <p:cNvSpPr txBox="1"/>
              <p:nvPr/>
            </p:nvSpPr>
            <p:spPr>
              <a:xfrm>
                <a:off x="4729654" y="2539251"/>
                <a:ext cx="2411889" cy="683392"/>
              </a:xfrm>
              <a:prstGeom prst="rect">
                <a:avLst/>
              </a:prstGeom>
              <a:noFill/>
            </p:spPr>
            <p:txBody>
              <a:bodyPr wrap="square">
                <a:spAutoFit/>
              </a:bodyPr>
              <a:lstStyle/>
              <a:p>
                <a:pPr algn="ctr">
                  <a:lnSpc>
                    <a:spcPct val="80000"/>
                  </a:lnSpc>
                </a:pPr>
                <a:r>
                  <a:rPr lang="en-US" sz="2400" b="1" dirty="0">
                    <a:solidFill>
                      <a:schemeClr val="bg1"/>
                    </a:solidFill>
                    <a:latin typeface="Lub Dub Condensed" panose="020B0506030403020204" pitchFamily="34" charset="0"/>
                  </a:rPr>
                  <a:t>Stroke Survivor and Family</a:t>
                </a:r>
              </a:p>
            </p:txBody>
          </p:sp>
        </p:grpSp>
        <p:sp>
          <p:nvSpPr>
            <p:cNvPr id="18" name="TextBox 17">
              <a:extLst>
                <a:ext uri="{FF2B5EF4-FFF2-40B4-BE49-F238E27FC236}">
                  <a16:creationId xmlns:a16="http://schemas.microsoft.com/office/drawing/2014/main" id="{7CF477A4-1733-FE12-5174-77AC90370499}"/>
                </a:ext>
              </a:extLst>
            </p:cNvPr>
            <p:cNvSpPr txBox="1"/>
            <p:nvPr/>
          </p:nvSpPr>
          <p:spPr>
            <a:xfrm>
              <a:off x="4776601" y="1481628"/>
              <a:ext cx="2422986" cy="400110"/>
            </a:xfrm>
            <a:prstGeom prst="rect">
              <a:avLst/>
            </a:prstGeom>
            <a:noFill/>
          </p:spPr>
          <p:txBody>
            <a:bodyPr wrap="square">
              <a:spAutoFit/>
            </a:bodyPr>
            <a:lstStyle/>
            <a:p>
              <a:pPr algn="ctr"/>
              <a:r>
                <a:rPr lang="en-US" dirty="0"/>
                <a:t> </a:t>
              </a:r>
              <a:r>
                <a:rPr lang="en-US" sz="2000" dirty="0">
                  <a:latin typeface="Lub Dub Bold" panose="020B0803030403020204" pitchFamily="34" charset="0"/>
                </a:rPr>
                <a:t>Introduction</a:t>
              </a:r>
              <a:endParaRPr lang="en-US" sz="1600" dirty="0"/>
            </a:p>
          </p:txBody>
        </p:sp>
        <p:sp>
          <p:nvSpPr>
            <p:cNvPr id="20" name="TextBox 19">
              <a:extLst>
                <a:ext uri="{FF2B5EF4-FFF2-40B4-BE49-F238E27FC236}">
                  <a16:creationId xmlns:a16="http://schemas.microsoft.com/office/drawing/2014/main" id="{76E93544-9C64-C367-B4C5-1FDA8E84A2FB}"/>
                </a:ext>
              </a:extLst>
            </p:cNvPr>
            <p:cNvSpPr txBox="1"/>
            <p:nvPr/>
          </p:nvSpPr>
          <p:spPr>
            <a:xfrm>
              <a:off x="334198" y="2409459"/>
              <a:ext cx="3404841" cy="584904"/>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Poststroke Rehabilitation Levels of Care</a:t>
              </a:r>
            </a:p>
          </p:txBody>
        </p:sp>
        <p:sp>
          <p:nvSpPr>
            <p:cNvPr id="22" name="TextBox 21">
              <a:extLst>
                <a:ext uri="{FF2B5EF4-FFF2-40B4-BE49-F238E27FC236}">
                  <a16:creationId xmlns:a16="http://schemas.microsoft.com/office/drawing/2014/main" id="{6802C46A-DB01-40D3-0C7E-810C4A1AAAA4}"/>
                </a:ext>
              </a:extLst>
            </p:cNvPr>
            <p:cNvSpPr txBox="1"/>
            <p:nvPr/>
          </p:nvSpPr>
          <p:spPr>
            <a:xfrm>
              <a:off x="282633" y="3596427"/>
              <a:ext cx="3507971" cy="835870"/>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Prevention and Management of Comorbidities</a:t>
              </a:r>
              <a:endParaRPr lang="en-US" sz="1600" dirty="0"/>
            </a:p>
          </p:txBody>
        </p:sp>
        <p:sp>
          <p:nvSpPr>
            <p:cNvPr id="24" name="TextBox 23">
              <a:extLst>
                <a:ext uri="{FF2B5EF4-FFF2-40B4-BE49-F238E27FC236}">
                  <a16:creationId xmlns:a16="http://schemas.microsoft.com/office/drawing/2014/main" id="{3A0366E4-87F5-4EF9-ED88-DDA3D36C36B5}"/>
                </a:ext>
              </a:extLst>
            </p:cNvPr>
            <p:cNvSpPr txBox="1"/>
            <p:nvPr/>
          </p:nvSpPr>
          <p:spPr>
            <a:xfrm>
              <a:off x="761804" y="5167246"/>
              <a:ext cx="2549629" cy="343427"/>
            </a:xfrm>
            <a:prstGeom prst="rect">
              <a:avLst/>
            </a:prstGeom>
            <a:noFill/>
          </p:spPr>
          <p:txBody>
            <a:bodyPr wrap="square">
              <a:spAutoFit/>
            </a:bodyPr>
            <a:lstStyle/>
            <a:p>
              <a:pPr algn="ctr">
                <a:lnSpc>
                  <a:spcPct val="80000"/>
                </a:lnSpc>
              </a:pPr>
              <a:r>
                <a:rPr lang="en-US" sz="2000" kern="1200" dirty="0"/>
                <a:t> </a:t>
              </a:r>
              <a:r>
                <a:rPr lang="en-US" sz="2000" dirty="0">
                  <a:latin typeface="Lub Dub Bold" panose="020B0803030403020204" pitchFamily="34" charset="0"/>
                </a:rPr>
                <a:t>Assessment</a:t>
              </a:r>
            </a:p>
          </p:txBody>
        </p:sp>
        <p:sp>
          <p:nvSpPr>
            <p:cNvPr id="26" name="TextBox 25">
              <a:extLst>
                <a:ext uri="{FF2B5EF4-FFF2-40B4-BE49-F238E27FC236}">
                  <a16:creationId xmlns:a16="http://schemas.microsoft.com/office/drawing/2014/main" id="{8EB0F1F5-51C1-C67B-B10A-F2665D83C145}"/>
                </a:ext>
              </a:extLst>
            </p:cNvPr>
            <p:cNvSpPr txBox="1"/>
            <p:nvPr/>
          </p:nvSpPr>
          <p:spPr>
            <a:xfrm>
              <a:off x="8805854" y="2281106"/>
              <a:ext cx="2386898" cy="835870"/>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Sensory Motor Impairments and Activities</a:t>
              </a:r>
              <a:endParaRPr lang="en-US" sz="1600" dirty="0"/>
            </a:p>
          </p:txBody>
        </p:sp>
        <p:sp>
          <p:nvSpPr>
            <p:cNvPr id="28" name="TextBox 27">
              <a:extLst>
                <a:ext uri="{FF2B5EF4-FFF2-40B4-BE49-F238E27FC236}">
                  <a16:creationId xmlns:a16="http://schemas.microsoft.com/office/drawing/2014/main" id="{CF8D272D-5448-B158-7EEA-B25AB9392A7A}"/>
                </a:ext>
              </a:extLst>
            </p:cNvPr>
            <p:cNvSpPr txBox="1"/>
            <p:nvPr/>
          </p:nvSpPr>
          <p:spPr>
            <a:xfrm>
              <a:off x="8612463" y="3701657"/>
              <a:ext cx="2773680" cy="584904"/>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Cognition and Communication</a:t>
              </a:r>
            </a:p>
          </p:txBody>
        </p:sp>
      </p:grpSp>
      <p:sp>
        <p:nvSpPr>
          <p:cNvPr id="4" name="Title 3">
            <a:extLst>
              <a:ext uri="{FF2B5EF4-FFF2-40B4-BE49-F238E27FC236}">
                <a16:creationId xmlns:a16="http://schemas.microsoft.com/office/drawing/2014/main" id="{3A4ADD20-86D5-5E99-6D7B-812A7CF3FD6E}"/>
              </a:ext>
            </a:extLst>
          </p:cNvPr>
          <p:cNvSpPr>
            <a:spLocks noGrp="1"/>
          </p:cNvSpPr>
          <p:nvPr>
            <p:ph type="title"/>
          </p:nvPr>
        </p:nvSpPr>
        <p:spPr>
          <a:xfrm>
            <a:off x="8071557" y="4959243"/>
            <a:ext cx="3917244" cy="764223"/>
          </a:xfrm>
        </p:spPr>
        <p:txBody>
          <a:bodyPr>
            <a:normAutofit fontScale="90000"/>
          </a:bodyPr>
          <a:lstStyle/>
          <a:p>
            <a:pPr algn="ctr">
              <a:lnSpc>
                <a:spcPct val="80000"/>
              </a:lnSpc>
            </a:pPr>
            <a:r>
              <a:rPr lang="en-US" sz="2200" dirty="0">
                <a:solidFill>
                  <a:schemeClr val="bg1"/>
                </a:solidFill>
              </a:rPr>
              <a:t>Transitions in Care and </a:t>
            </a:r>
            <a:br>
              <a:rPr lang="en-US" sz="2200" dirty="0">
                <a:solidFill>
                  <a:schemeClr val="bg1"/>
                </a:solidFill>
              </a:rPr>
            </a:br>
            <a:r>
              <a:rPr lang="en-US" sz="2200" dirty="0">
                <a:solidFill>
                  <a:schemeClr val="bg1"/>
                </a:solidFill>
              </a:rPr>
              <a:t>Community Rehabilitation, </a:t>
            </a:r>
            <a:br>
              <a:rPr lang="en-US" sz="2200" dirty="0">
                <a:solidFill>
                  <a:schemeClr val="bg1"/>
                </a:solidFill>
              </a:rPr>
            </a:br>
            <a:r>
              <a:rPr lang="en-US" sz="2000" dirty="0">
                <a:solidFill>
                  <a:schemeClr val="bg1"/>
                </a:solidFill>
                <a:latin typeface="Lub Dub Condensed" panose="020B0506030403020204" pitchFamily="34" charset="0"/>
              </a:rPr>
              <a:t>including family caregiver support</a:t>
            </a:r>
          </a:p>
        </p:txBody>
      </p:sp>
    </p:spTree>
    <p:extLst>
      <p:ext uri="{BB962C8B-B14F-4D97-AF65-F5344CB8AC3E}">
        <p14:creationId xmlns:p14="http://schemas.microsoft.com/office/powerpoint/2010/main" val="38631810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7FC02-26A1-567D-617E-1000AD26BAC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EC17E81-1CF2-F846-595F-00C45C80AA35}"/>
              </a:ext>
            </a:extLst>
          </p:cNvPr>
          <p:cNvSpPr>
            <a:spLocks noGrp="1"/>
          </p:cNvSpPr>
          <p:nvPr>
            <p:ph type="title"/>
          </p:nvPr>
        </p:nvSpPr>
        <p:spPr>
          <a:xfrm>
            <a:off x="838200" y="363539"/>
            <a:ext cx="10515600" cy="1210080"/>
          </a:xfrm>
        </p:spPr>
        <p:txBody>
          <a:bodyPr/>
          <a:lstStyle/>
          <a:p>
            <a:r>
              <a:rPr lang="en-US" dirty="0"/>
              <a:t>Recommendations 7.1: </a:t>
            </a:r>
            <a:br>
              <a:rPr lang="en-US" dirty="0"/>
            </a:br>
            <a:r>
              <a:rPr lang="en-US" b="1" dirty="0">
                <a:solidFill>
                  <a:schemeClr val="tx1"/>
                </a:solidFill>
                <a:latin typeface="Lub Dub Condensed" panose="020B0506030403020204" pitchFamily="34" charset="0"/>
              </a:rPr>
              <a:t>Ensuring Medical and Rehabilitation Continuity Through the Rehabilitation Process and Into the Community</a:t>
            </a:r>
            <a:endParaRPr lang="en-US" dirty="0">
              <a:solidFill>
                <a:schemeClr val="tx1"/>
              </a:solidFill>
              <a:latin typeface="Lub Dub Condensed" panose="020B0506030403020204" pitchFamily="34" charset="0"/>
            </a:endParaRPr>
          </a:p>
        </p:txBody>
      </p:sp>
      <p:graphicFrame>
        <p:nvGraphicFramePr>
          <p:cNvPr id="5" name="Table 4">
            <a:extLst>
              <a:ext uri="{FF2B5EF4-FFF2-40B4-BE49-F238E27FC236}">
                <a16:creationId xmlns:a16="http://schemas.microsoft.com/office/drawing/2014/main" id="{082F23E7-6CC5-BEAC-7EFD-509F7EBD885A}"/>
              </a:ext>
            </a:extLst>
          </p:cNvPr>
          <p:cNvGraphicFramePr>
            <a:graphicFrameLocks noGrp="1"/>
          </p:cNvGraphicFramePr>
          <p:nvPr>
            <p:extLst>
              <p:ext uri="{D42A27DB-BD31-4B8C-83A1-F6EECF244321}">
                <p14:modId xmlns:p14="http://schemas.microsoft.com/office/powerpoint/2010/main" val="73724975"/>
              </p:ext>
            </p:extLst>
          </p:nvPr>
        </p:nvGraphicFramePr>
        <p:xfrm>
          <a:off x="835573" y="1659928"/>
          <a:ext cx="10536620" cy="162883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1281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hospitalized with stroke, individualized discharge planning in the transition from hospital to home can be useful for physical function, self-management, and patient experience.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C-LD</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For persons hospitalized with stroke, alternative methods of continuity care using telehealth might be considered to deliver transitional care services from hospital to home.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bl>
          </a:graphicData>
        </a:graphic>
      </p:graphicFrame>
      <p:pic>
        <p:nvPicPr>
          <p:cNvPr id="6" name="Picture 5">
            <a:extLst>
              <a:ext uri="{FF2B5EF4-FFF2-40B4-BE49-F238E27FC236}">
                <a16:creationId xmlns:a16="http://schemas.microsoft.com/office/drawing/2014/main" id="{DBF98197-C807-BC92-DB07-8E08CAA82603}"/>
              </a:ext>
              <a:ext uri="{C183D7F6-B498-43B3-948B-1728B52AA6E4}">
                <adec:decorative xmlns:adec="http://schemas.microsoft.com/office/drawing/2017/decorative" val="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724347" y="3224612"/>
            <a:ext cx="6627044" cy="3270434"/>
          </a:xfrm>
          <a:prstGeom prst="rect">
            <a:avLst/>
          </a:prstGeom>
        </p:spPr>
      </p:pic>
      <p:sp>
        <p:nvSpPr>
          <p:cNvPr id="4" name="Text Placeholder 4">
            <a:extLst>
              <a:ext uri="{FF2B5EF4-FFF2-40B4-BE49-F238E27FC236}">
                <a16:creationId xmlns:a16="http://schemas.microsoft.com/office/drawing/2014/main" id="{4FE7B38F-8930-ADB5-1B6C-4FAE667661F3}"/>
              </a:ext>
            </a:extLst>
          </p:cNvPr>
          <p:cNvSpPr txBox="1">
            <a:spLocks/>
          </p:cNvSpPr>
          <p:nvPr/>
        </p:nvSpPr>
        <p:spPr>
          <a:xfrm>
            <a:off x="820345" y="5193793"/>
            <a:ext cx="2312999" cy="1101662"/>
          </a:xfrm>
          <a:prstGeom prst="rect">
            <a:avLst/>
          </a:prstGeom>
        </p:spPr>
        <p:txBody>
          <a:bodyPr vert="horz" lIns="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solidFill>
                <a:latin typeface="Lub Dub Condensed" panose="020B0506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b Dub Medium" panose="020B06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b Dub Medium" panose="020B06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ub Dub Medium" panose="020B06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sysClr val="windowText" lastClr="000000"/>
                </a:solidFill>
                <a:effectLst/>
                <a:uLnTx/>
                <a:uFillTx/>
                <a:latin typeface="Lub Dub Condensed" panose="020B0506030403020204" pitchFamily="34" charset="0"/>
                <a:ea typeface="+mn-ea"/>
                <a:cs typeface="+mn-cs"/>
              </a:rPr>
              <a:t>Abbreviations: </a:t>
            </a:r>
            <a:r>
              <a:rPr kumimoji="0" lang="en-US" sz="1200" b="0" i="0" u="none" strike="noStrike" kern="1200" cap="none" spc="0" normalizeH="0" baseline="0" noProof="0" dirty="0">
                <a:ln>
                  <a:noFill/>
                </a:ln>
                <a:solidFill>
                  <a:sysClr val="windowText" lastClr="000000"/>
                </a:solidFill>
                <a:effectLst/>
                <a:uLnTx/>
                <a:uFillTx/>
                <a:latin typeface="Lub Dub Condensed" panose="020B0506030403020204" pitchFamily="34" charset="0"/>
                <a:ea typeface="+mn-ea"/>
                <a:cs typeface="+mn-cs"/>
              </a:rPr>
              <a:t>SNF indicates skilled nursing facility; IRF, inpatient rehabilitation facility; and LTCH, long-term care hospital. </a:t>
            </a:r>
          </a:p>
        </p:txBody>
      </p:sp>
    </p:spTree>
    <p:extLst>
      <p:ext uri="{BB962C8B-B14F-4D97-AF65-F5344CB8AC3E}">
        <p14:creationId xmlns:p14="http://schemas.microsoft.com/office/powerpoint/2010/main" val="16758647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4B3E9-D9BF-4903-4303-19B9CF1DC43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11B264D-9BB0-73EF-FC38-9E9DCCA1816E}"/>
              </a:ext>
            </a:extLst>
          </p:cNvPr>
          <p:cNvSpPr>
            <a:spLocks noGrp="1"/>
          </p:cNvSpPr>
          <p:nvPr>
            <p:ph type="title"/>
          </p:nvPr>
        </p:nvSpPr>
        <p:spPr>
          <a:xfrm>
            <a:off x="838200" y="363538"/>
            <a:ext cx="10515600" cy="827309"/>
          </a:xfrm>
        </p:spPr>
        <p:txBody>
          <a:bodyPr/>
          <a:lstStyle/>
          <a:p>
            <a:r>
              <a:rPr lang="en-US" dirty="0"/>
              <a:t>Recommendations 7.2: </a:t>
            </a:r>
            <a:br>
              <a:rPr lang="en-US" dirty="0"/>
            </a:br>
            <a:r>
              <a:rPr lang="en-US" b="1" dirty="0">
                <a:solidFill>
                  <a:schemeClr val="tx1"/>
                </a:solidFill>
                <a:latin typeface="Lub Dub Condensed" panose="020B0506030403020204" pitchFamily="34" charset="0"/>
              </a:rPr>
              <a:t>Caregiver Engagement and Support</a:t>
            </a:r>
          </a:p>
        </p:txBody>
      </p:sp>
      <p:graphicFrame>
        <p:nvGraphicFramePr>
          <p:cNvPr id="5" name="Table 4">
            <a:extLst>
              <a:ext uri="{FF2B5EF4-FFF2-40B4-BE49-F238E27FC236}">
                <a16:creationId xmlns:a16="http://schemas.microsoft.com/office/drawing/2014/main" id="{E882F13A-D639-2D51-DA90-FA92D6BDBC9B}"/>
              </a:ext>
            </a:extLst>
          </p:cNvPr>
          <p:cNvGraphicFramePr>
            <a:graphicFrameLocks noGrp="1"/>
          </p:cNvGraphicFramePr>
          <p:nvPr>
            <p:extLst>
              <p:ext uri="{D42A27DB-BD31-4B8C-83A1-F6EECF244321}">
                <p14:modId xmlns:p14="http://schemas.microsoft.com/office/powerpoint/2010/main" val="3384156403"/>
              </p:ext>
            </p:extLst>
          </p:nvPr>
        </p:nvGraphicFramePr>
        <p:xfrm>
          <a:off x="835573" y="1235699"/>
          <a:ext cx="10536620" cy="287851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1281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Active and intentional engagement of caregivers of persons with stroke as early as possible and throughout rehabilitation can be beneficial to improve knowledge about stroke, mental health and caregiver burden.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For persons with stroke, involving caregivers in education and training using teach-back about care and rehabilitation activities can be beneficial to improve patient and caregiver outcomes such as experience of care, activities of daily living and mobility.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r h="782508">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For caregivers of persons with stroke, after acute care discharge, longitudinal participation in a tailored caregiver-focused, multi-component psychosocial or psychoeducational intervention, can be beneficial to improve caregiver mental health, burden and/or family functioning.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3950804"/>
                  </a:ext>
                </a:extLst>
              </a:tr>
            </a:tbl>
          </a:graphicData>
        </a:graphic>
      </p:graphicFrame>
      <p:pic>
        <p:nvPicPr>
          <p:cNvPr id="7" name="Picture 6">
            <a:extLst>
              <a:ext uri="{FF2B5EF4-FFF2-40B4-BE49-F238E27FC236}">
                <a16:creationId xmlns:a16="http://schemas.microsoft.com/office/drawing/2014/main" id="{3F23A356-CB86-1FE4-2ED8-E0B3636F931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704535" y="4896139"/>
            <a:ext cx="2106490" cy="1357859"/>
          </a:xfrm>
          <a:prstGeom prst="rect">
            <a:avLst/>
          </a:prstGeom>
          <a:effectLst>
            <a:outerShdw blurRad="63500" algn="ctr" rotWithShape="0">
              <a:prstClr val="black">
                <a:alpha val="40000"/>
              </a:prstClr>
            </a:outerShdw>
          </a:effectLst>
        </p:spPr>
      </p:pic>
      <p:pic>
        <p:nvPicPr>
          <p:cNvPr id="9" name="Picture 8">
            <a:extLst>
              <a:ext uri="{FF2B5EF4-FFF2-40B4-BE49-F238E27FC236}">
                <a16:creationId xmlns:a16="http://schemas.microsoft.com/office/drawing/2014/main" id="{39EA8D46-441E-2D0A-A637-605CBFAD48F8}"/>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3893319" y="4896139"/>
            <a:ext cx="2106490" cy="1357859"/>
          </a:xfrm>
          <a:prstGeom prst="rect">
            <a:avLst/>
          </a:prstGeom>
          <a:effectLst>
            <a:outerShdw blurRad="63500" algn="ctr" rotWithShape="0">
              <a:prstClr val="black">
                <a:alpha val="40000"/>
              </a:prstClr>
            </a:outerShdw>
          </a:effectLst>
        </p:spPr>
      </p:pic>
      <p:pic>
        <p:nvPicPr>
          <p:cNvPr id="11" name="Picture 10">
            <a:extLst>
              <a:ext uri="{FF2B5EF4-FFF2-40B4-BE49-F238E27FC236}">
                <a16:creationId xmlns:a16="http://schemas.microsoft.com/office/drawing/2014/main" id="{EAB40604-04D1-E8A1-2006-1C2E3631302B}"/>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8270888" y="4896139"/>
            <a:ext cx="2106490" cy="1357859"/>
          </a:xfrm>
          <a:prstGeom prst="rect">
            <a:avLst/>
          </a:prstGeom>
          <a:effectLst>
            <a:outerShdw blurRad="63500" algn="ctr" rotWithShape="0">
              <a:prstClr val="black">
                <a:alpha val="40000"/>
              </a:prstClr>
            </a:outerShdw>
          </a:effectLst>
        </p:spPr>
      </p:pic>
      <p:pic>
        <p:nvPicPr>
          <p:cNvPr id="21" name="Picture 20">
            <a:extLst>
              <a:ext uri="{FF2B5EF4-FFF2-40B4-BE49-F238E27FC236}">
                <a16:creationId xmlns:a16="http://schemas.microsoft.com/office/drawing/2014/main" id="{062136DC-6DDD-E5C6-6316-138582225DA0}"/>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rcRect l="-508"/>
          <a:stretch>
            <a:fillRect/>
          </a:stretch>
        </p:blipFill>
        <p:spPr>
          <a:xfrm>
            <a:off x="6082103" y="4896139"/>
            <a:ext cx="2106490" cy="1357859"/>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6663617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A881D-AFFA-6B68-DBBA-3264979D893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624BEAE-1D7C-E5BE-405F-60CF6112540C}"/>
              </a:ext>
            </a:extLst>
          </p:cNvPr>
          <p:cNvSpPr>
            <a:spLocks noGrp="1"/>
          </p:cNvSpPr>
          <p:nvPr>
            <p:ph type="title"/>
          </p:nvPr>
        </p:nvSpPr>
        <p:spPr>
          <a:xfrm>
            <a:off x="838200" y="363539"/>
            <a:ext cx="10515600" cy="832216"/>
          </a:xfrm>
        </p:spPr>
        <p:txBody>
          <a:bodyPr/>
          <a:lstStyle/>
          <a:p>
            <a:r>
              <a:rPr lang="en-US" dirty="0"/>
              <a:t>Recommendations 7.3: </a:t>
            </a:r>
            <a:br>
              <a:rPr lang="en-US" dirty="0"/>
            </a:br>
            <a:r>
              <a:rPr lang="en-US" b="1" dirty="0">
                <a:solidFill>
                  <a:schemeClr val="tx1"/>
                </a:solidFill>
                <a:latin typeface="Lub Dub Condensed" panose="020B0506030403020204" pitchFamily="34" charset="0"/>
              </a:rPr>
              <a:t>Referral to Community Resources</a:t>
            </a:r>
            <a:endParaRPr lang="en-US" dirty="0">
              <a:solidFill>
                <a:schemeClr val="tx1"/>
              </a:solidFill>
              <a:latin typeface="Lub Dub Condensed" panose="020B0506030403020204" pitchFamily="34" charset="0"/>
            </a:endParaRPr>
          </a:p>
        </p:txBody>
      </p:sp>
      <p:graphicFrame>
        <p:nvGraphicFramePr>
          <p:cNvPr id="5" name="Table 4">
            <a:extLst>
              <a:ext uri="{FF2B5EF4-FFF2-40B4-BE49-F238E27FC236}">
                <a16:creationId xmlns:a16="http://schemas.microsoft.com/office/drawing/2014/main" id="{3D24BC89-50D6-6F83-2291-10B38BFB8CC7}"/>
              </a:ext>
            </a:extLst>
          </p:cNvPr>
          <p:cNvGraphicFramePr>
            <a:graphicFrameLocks noGrp="1"/>
          </p:cNvGraphicFramePr>
          <p:nvPr>
            <p:extLst>
              <p:ext uri="{D42A27DB-BD31-4B8C-83A1-F6EECF244321}">
                <p14:modId xmlns:p14="http://schemas.microsoft.com/office/powerpoint/2010/main" val="304066539"/>
              </p:ext>
            </p:extLst>
          </p:nvPr>
        </p:nvGraphicFramePr>
        <p:xfrm>
          <a:off x="835573" y="1766509"/>
          <a:ext cx="10536620" cy="388435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1281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C-LD</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For persons with stroke and their caregivers, individually tailored information about and referrals to up-to-date community resources should be provided throughout the continuum of care to facilitate access to such services.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For persons with stroke, interactive education (such as teach-back method or two-way communication) with follow-up can be beneficial to improve stroke survivor knowledge and reduce anxiety and depression.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For persons with stroke, administration of the Post-Stroke Checklist (PSC) can be useful to identify stroke-related health problems and inform individualized referrals.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0116346"/>
                  </a:ext>
                </a:extLst>
              </a:tr>
              <a:tr h="431406">
                <a:tc>
                  <a:txBody>
                    <a:bodyPr/>
                    <a:lstStyle/>
                    <a:p>
                      <a:pPr marL="0" marR="0" lvl="0" indent="0" algn="ctr" defTabSz="914400" rtl="0" eaLnBrk="1" fontAlgn="auto" latinLnBrk="0" hangingPunct="1">
                        <a:lnSpc>
                          <a:spcPct val="100000"/>
                        </a:lnSpc>
                        <a:spcBef>
                          <a:spcPts val="355"/>
                        </a:spcBef>
                        <a:spcAft>
                          <a:spcPts val="1200"/>
                        </a:spcAft>
                        <a:buClrTx/>
                        <a:buSzTx/>
                        <a:buFontTx/>
                        <a:buNone/>
                        <a:tabLst/>
                        <a:defRPr/>
                      </a:pPr>
                      <a:r>
                        <a:rPr lang="en-US" sz="1800" b="1" kern="1200" spc="-50" noProof="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For persons with stroke, referral to self-management or lifestyle intervention programs can be useful to improve stroke outcomes.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0806166"/>
                  </a:ext>
                </a:extLst>
              </a:tr>
              <a:tr h="431406">
                <a:tc>
                  <a:txBody>
                    <a:bodyPr/>
                    <a:lstStyle/>
                    <a:p>
                      <a:pPr marL="0" marR="0" lvl="0" indent="0" algn="ctr" defTabSz="914400" rtl="0" eaLnBrk="1" fontAlgn="auto" latinLnBrk="0" hangingPunct="1">
                        <a:lnSpc>
                          <a:spcPct val="100000"/>
                        </a:lnSpc>
                        <a:spcBef>
                          <a:spcPts val="355"/>
                        </a:spcBef>
                        <a:spcAft>
                          <a:spcPts val="1200"/>
                        </a:spcAft>
                        <a:buClrTx/>
                        <a:buSzTx/>
                        <a:buFontTx/>
                        <a:buNone/>
                        <a:tabLst/>
                        <a:defRPr/>
                      </a:pPr>
                      <a:r>
                        <a:rPr lang="en-US" sz="1800" b="1" kern="1200" spc="-50" noProof="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For persons with stroke and caregivers, technology-based stroke health education may be considered to improve stroke knowledge.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7825843"/>
                  </a:ext>
                </a:extLst>
              </a:tr>
            </a:tbl>
          </a:graphicData>
        </a:graphic>
      </p:graphicFrame>
    </p:spTree>
    <p:extLst>
      <p:ext uri="{BB962C8B-B14F-4D97-AF65-F5344CB8AC3E}">
        <p14:creationId xmlns:p14="http://schemas.microsoft.com/office/powerpoint/2010/main" val="36225209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8F32A-3F87-88CE-531E-A29FC7CAE91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D4E34EF-625D-4BF2-16AA-4C1FBE6DE7F6}"/>
              </a:ext>
            </a:extLst>
          </p:cNvPr>
          <p:cNvSpPr>
            <a:spLocks noGrp="1"/>
          </p:cNvSpPr>
          <p:nvPr>
            <p:ph type="title"/>
          </p:nvPr>
        </p:nvSpPr>
        <p:spPr/>
        <p:txBody>
          <a:bodyPr/>
          <a:lstStyle/>
          <a:p>
            <a:r>
              <a:rPr lang="en-US" dirty="0"/>
              <a:t>Examples of Services, Supports, or Referrals</a:t>
            </a:r>
          </a:p>
        </p:txBody>
      </p:sp>
      <p:graphicFrame>
        <p:nvGraphicFramePr>
          <p:cNvPr id="12" name="Table 11">
            <a:extLst>
              <a:ext uri="{FF2B5EF4-FFF2-40B4-BE49-F238E27FC236}">
                <a16:creationId xmlns:a16="http://schemas.microsoft.com/office/drawing/2014/main" id="{10159441-04DD-A133-99A1-34F5CA397E18}"/>
              </a:ext>
            </a:extLst>
          </p:cNvPr>
          <p:cNvGraphicFramePr>
            <a:graphicFrameLocks noGrp="1"/>
          </p:cNvGraphicFramePr>
          <p:nvPr>
            <p:extLst>
              <p:ext uri="{D42A27DB-BD31-4B8C-83A1-F6EECF244321}">
                <p14:modId xmlns:p14="http://schemas.microsoft.com/office/powerpoint/2010/main" val="2339722617"/>
              </p:ext>
            </p:extLst>
          </p:nvPr>
        </p:nvGraphicFramePr>
        <p:xfrm>
          <a:off x="967563" y="1232040"/>
          <a:ext cx="10408178" cy="4870008"/>
        </p:xfrm>
        <a:graphic>
          <a:graphicData uri="http://schemas.openxmlformats.org/drawingml/2006/table">
            <a:tbl>
              <a:tblPr firstRow="1" bandRow="1">
                <a:tableStyleId>{F2DE63D5-997A-4646-A377-4702673A728D}</a:tableStyleId>
              </a:tblPr>
              <a:tblGrid>
                <a:gridCol w="3303223">
                  <a:extLst>
                    <a:ext uri="{9D8B030D-6E8A-4147-A177-3AD203B41FA5}">
                      <a16:colId xmlns:a16="http://schemas.microsoft.com/office/drawing/2014/main" val="1257697078"/>
                    </a:ext>
                  </a:extLst>
                </a:gridCol>
                <a:gridCol w="7104955">
                  <a:extLst>
                    <a:ext uri="{9D8B030D-6E8A-4147-A177-3AD203B41FA5}">
                      <a16:colId xmlns:a16="http://schemas.microsoft.com/office/drawing/2014/main" val="2864624794"/>
                    </a:ext>
                  </a:extLst>
                </a:gridCol>
              </a:tblGrid>
              <a:tr h="330618">
                <a:tc>
                  <a:txBody>
                    <a:bodyPr/>
                    <a:lstStyle/>
                    <a:p>
                      <a:r>
                        <a:rPr lang="en-US" sz="1600" b="0" dirty="0">
                          <a:latin typeface="Lub Dub Bold" panose="020B0803030403020204" pitchFamily="34" charset="0"/>
                        </a:rPr>
                        <a:t>DOMAIN</a:t>
                      </a:r>
                    </a:p>
                  </a:txBody>
                  <a:tcPr/>
                </a:tc>
                <a:tc>
                  <a:txBody>
                    <a:bodyPr/>
                    <a:lstStyle/>
                    <a:p>
                      <a:r>
                        <a:rPr lang="en-US" sz="1600" b="0" dirty="0">
                          <a:latin typeface="Lub Dub Bold" panose="020B0803030403020204" pitchFamily="34" charset="0"/>
                        </a:rPr>
                        <a:t>EXAMPLES</a:t>
                      </a:r>
                    </a:p>
                  </a:txBody>
                  <a:tcPr/>
                </a:tc>
                <a:extLst>
                  <a:ext uri="{0D108BD9-81ED-4DB2-BD59-A6C34878D82A}">
                    <a16:rowId xmlns:a16="http://schemas.microsoft.com/office/drawing/2014/main" val="1227803350"/>
                  </a:ext>
                </a:extLst>
              </a:tr>
              <a:tr h="330618">
                <a:tc>
                  <a:txBody>
                    <a:bodyPr/>
                    <a:lstStyle/>
                    <a:p>
                      <a:r>
                        <a:rPr lang="en-US" sz="1400" dirty="0">
                          <a:latin typeface="Lub Dub Bold" panose="020B0803030403020204" pitchFamily="34" charset="0"/>
                        </a:rPr>
                        <a:t>Rehabilitation Services</a:t>
                      </a:r>
                    </a:p>
                  </a:txBody>
                  <a:tcPr anchor="ctr">
                    <a:solidFill>
                      <a:schemeClr val="bg1">
                        <a:lumMod val="85000"/>
                      </a:schemeClr>
                    </a:solidFill>
                  </a:tcPr>
                </a:tc>
                <a:tc>
                  <a:txBody>
                    <a:bodyPr/>
                    <a:lstStyle/>
                    <a:p>
                      <a:r>
                        <a:rPr lang="en-US" sz="1400" dirty="0">
                          <a:latin typeface="Lub Dub Condensed" panose="020B0506030403020204" pitchFamily="34" charset="0"/>
                        </a:rPr>
                        <a:t>PT, OT, Speech-language, neuropsychology, community centers</a:t>
                      </a:r>
                    </a:p>
                  </a:txBody>
                  <a:tcPr anchor="ctr">
                    <a:solidFill>
                      <a:schemeClr val="bg1">
                        <a:lumMod val="85000"/>
                      </a:schemeClr>
                    </a:solidFill>
                  </a:tcPr>
                </a:tc>
                <a:extLst>
                  <a:ext uri="{0D108BD9-81ED-4DB2-BD59-A6C34878D82A}">
                    <a16:rowId xmlns:a16="http://schemas.microsoft.com/office/drawing/2014/main" val="289726914"/>
                  </a:ext>
                </a:extLst>
              </a:tr>
              <a:tr h="330618">
                <a:tc>
                  <a:txBody>
                    <a:bodyPr/>
                    <a:lstStyle/>
                    <a:p>
                      <a:r>
                        <a:rPr lang="en-US" sz="1400" dirty="0">
                          <a:latin typeface="Lub Dub Bold" panose="020B0803030403020204" pitchFamily="34" charset="0"/>
                        </a:rPr>
                        <a:t>Vocational Support</a:t>
                      </a:r>
                    </a:p>
                  </a:txBody>
                  <a:tcPr anchor="ctr"/>
                </a:tc>
                <a:tc>
                  <a:txBody>
                    <a:bodyPr/>
                    <a:lstStyle/>
                    <a:p>
                      <a:r>
                        <a:rPr lang="en-US" sz="1400" dirty="0">
                          <a:latin typeface="Lub Dub Condensed" panose="020B0506030403020204" pitchFamily="34" charset="0"/>
                        </a:rPr>
                        <a:t>Job retraining, supported employment, workplace accommodation</a:t>
                      </a:r>
                    </a:p>
                  </a:txBody>
                  <a:tcPr anchor="ctr"/>
                </a:tc>
                <a:extLst>
                  <a:ext uri="{0D108BD9-81ED-4DB2-BD59-A6C34878D82A}">
                    <a16:rowId xmlns:a16="http://schemas.microsoft.com/office/drawing/2014/main" val="9382618"/>
                  </a:ext>
                </a:extLst>
              </a:tr>
              <a:tr h="330618">
                <a:tc>
                  <a:txBody>
                    <a:bodyPr/>
                    <a:lstStyle/>
                    <a:p>
                      <a:r>
                        <a:rPr lang="en-US" sz="1400" dirty="0">
                          <a:latin typeface="Lub Dub Bold" panose="020B0803030403020204" pitchFamily="34" charset="0"/>
                        </a:rPr>
                        <a:t>Driving and Transportation Services</a:t>
                      </a:r>
                    </a:p>
                  </a:txBody>
                  <a:tcPr anchor="ctr">
                    <a:solidFill>
                      <a:schemeClr val="bg1">
                        <a:lumMod val="85000"/>
                      </a:schemeClr>
                    </a:solidFill>
                  </a:tcPr>
                </a:tc>
                <a:tc>
                  <a:txBody>
                    <a:bodyPr/>
                    <a:lstStyle/>
                    <a:p>
                      <a:r>
                        <a:rPr lang="en-US" sz="1400" dirty="0">
                          <a:latin typeface="Lub Dub Condensed" panose="020B0506030403020204" pitchFamily="34" charset="0"/>
                        </a:rPr>
                        <a:t>Driving rehabilitation, adaptive equipment, disability transportation</a:t>
                      </a:r>
                    </a:p>
                  </a:txBody>
                  <a:tcPr anchor="ctr">
                    <a:solidFill>
                      <a:schemeClr val="bg1">
                        <a:lumMod val="85000"/>
                      </a:schemeClr>
                    </a:solidFill>
                  </a:tcPr>
                </a:tc>
                <a:extLst>
                  <a:ext uri="{0D108BD9-81ED-4DB2-BD59-A6C34878D82A}">
                    <a16:rowId xmlns:a16="http://schemas.microsoft.com/office/drawing/2014/main" val="208995055"/>
                  </a:ext>
                </a:extLst>
              </a:tr>
              <a:tr h="330618">
                <a:tc>
                  <a:txBody>
                    <a:bodyPr/>
                    <a:lstStyle/>
                    <a:p>
                      <a:r>
                        <a:rPr lang="en-US" sz="1400" dirty="0">
                          <a:latin typeface="Lub Dub Bold" panose="020B0803030403020204" pitchFamily="34" charset="0"/>
                        </a:rPr>
                        <a:t>Social Support</a:t>
                      </a:r>
                    </a:p>
                  </a:txBody>
                  <a:tcPr anchor="ctr"/>
                </a:tc>
                <a:tc>
                  <a:txBody>
                    <a:bodyPr/>
                    <a:lstStyle/>
                    <a:p>
                      <a:r>
                        <a:rPr lang="en-US" sz="1400" dirty="0">
                          <a:latin typeface="Lub Dub Condensed" panose="020B0506030403020204" pitchFamily="34" charset="0"/>
                        </a:rPr>
                        <a:t>Stroke support groups, caregiver support, counseling, online forums</a:t>
                      </a:r>
                    </a:p>
                  </a:txBody>
                  <a:tcPr anchor="ctr"/>
                </a:tc>
                <a:extLst>
                  <a:ext uri="{0D108BD9-81ED-4DB2-BD59-A6C34878D82A}">
                    <a16:rowId xmlns:a16="http://schemas.microsoft.com/office/drawing/2014/main" val="235526947"/>
                  </a:ext>
                </a:extLst>
              </a:tr>
              <a:tr h="330618">
                <a:tc>
                  <a:txBody>
                    <a:bodyPr/>
                    <a:lstStyle/>
                    <a:p>
                      <a:r>
                        <a:rPr lang="en-US" sz="1400" dirty="0">
                          <a:latin typeface="Lub Dub Bold" panose="020B0803030403020204" pitchFamily="34" charset="0"/>
                        </a:rPr>
                        <a:t>Leisure and Recreation Programs</a:t>
                      </a:r>
                    </a:p>
                  </a:txBody>
                  <a:tcPr anchor="ctr">
                    <a:solidFill>
                      <a:schemeClr val="bg1">
                        <a:lumMod val="85000"/>
                      </a:schemeClr>
                    </a:solidFill>
                  </a:tcPr>
                </a:tc>
                <a:tc>
                  <a:txBody>
                    <a:bodyPr/>
                    <a:lstStyle/>
                    <a:p>
                      <a:r>
                        <a:rPr lang="en-US" sz="1400" dirty="0">
                          <a:latin typeface="Lub Dub Condensed" panose="020B0506030403020204" pitchFamily="34" charset="0"/>
                        </a:rPr>
                        <a:t>Adaptive sports, art/music therapy, community center classes</a:t>
                      </a:r>
                    </a:p>
                  </a:txBody>
                  <a:tcPr anchor="ctr">
                    <a:solidFill>
                      <a:schemeClr val="bg1">
                        <a:lumMod val="85000"/>
                      </a:schemeClr>
                    </a:solidFill>
                  </a:tcPr>
                </a:tc>
                <a:extLst>
                  <a:ext uri="{0D108BD9-81ED-4DB2-BD59-A6C34878D82A}">
                    <a16:rowId xmlns:a16="http://schemas.microsoft.com/office/drawing/2014/main" val="3884576699"/>
                  </a:ext>
                </a:extLst>
              </a:tr>
              <a:tr h="330618">
                <a:tc>
                  <a:txBody>
                    <a:bodyPr/>
                    <a:lstStyle/>
                    <a:p>
                      <a:r>
                        <a:rPr lang="en-US" sz="1400" dirty="0">
                          <a:latin typeface="Lub Dub Bold" panose="020B0803030403020204" pitchFamily="34" charset="0"/>
                        </a:rPr>
                        <a:t>Home Support and Respite</a:t>
                      </a:r>
                    </a:p>
                  </a:txBody>
                  <a:tcPr anchor="ctr"/>
                </a:tc>
                <a:tc>
                  <a:txBody>
                    <a:bodyPr/>
                    <a:lstStyle/>
                    <a:p>
                      <a:r>
                        <a:rPr lang="en-US" sz="1400" dirty="0">
                          <a:latin typeface="Lub Dub Condensed" panose="020B0506030403020204" pitchFamily="34" charset="0"/>
                        </a:rPr>
                        <a:t>Respite, adult day care, hospice, Meals on Wheels, State Department of Aging</a:t>
                      </a:r>
                    </a:p>
                  </a:txBody>
                  <a:tcPr anchor="ctr"/>
                </a:tc>
                <a:extLst>
                  <a:ext uri="{0D108BD9-81ED-4DB2-BD59-A6C34878D82A}">
                    <a16:rowId xmlns:a16="http://schemas.microsoft.com/office/drawing/2014/main" val="1362879354"/>
                  </a:ext>
                </a:extLst>
              </a:tr>
              <a:tr h="330618">
                <a:tc>
                  <a:txBody>
                    <a:bodyPr/>
                    <a:lstStyle/>
                    <a:p>
                      <a:r>
                        <a:rPr lang="en-US" sz="1400" dirty="0">
                          <a:latin typeface="Lub Dub Bold" panose="020B0803030403020204" pitchFamily="34" charset="0"/>
                        </a:rPr>
                        <a:t>Financial Aid and Housing</a:t>
                      </a:r>
                    </a:p>
                  </a:txBody>
                  <a:tcPr anchor="ctr">
                    <a:solidFill>
                      <a:schemeClr val="bg1">
                        <a:lumMod val="85000"/>
                      </a:schemeClr>
                    </a:solidFill>
                  </a:tcPr>
                </a:tc>
                <a:tc>
                  <a:txBody>
                    <a:bodyPr/>
                    <a:lstStyle/>
                    <a:p>
                      <a:r>
                        <a:rPr lang="en-US" sz="1400" dirty="0">
                          <a:latin typeface="Lub Dub Condensed" panose="020B0506030403020204" pitchFamily="34" charset="0"/>
                        </a:rPr>
                        <a:t>Housing assistance programs, financial planning, Medicaid, Insurance</a:t>
                      </a:r>
                    </a:p>
                  </a:txBody>
                  <a:tcPr anchor="ctr">
                    <a:solidFill>
                      <a:schemeClr val="bg1">
                        <a:lumMod val="85000"/>
                      </a:schemeClr>
                    </a:solidFill>
                  </a:tcPr>
                </a:tc>
                <a:extLst>
                  <a:ext uri="{0D108BD9-81ED-4DB2-BD59-A6C34878D82A}">
                    <a16:rowId xmlns:a16="http://schemas.microsoft.com/office/drawing/2014/main" val="333642416"/>
                  </a:ext>
                </a:extLst>
              </a:tr>
              <a:tr h="402000">
                <a:tc>
                  <a:txBody>
                    <a:bodyPr/>
                    <a:lstStyle/>
                    <a:p>
                      <a:r>
                        <a:rPr lang="en-US" sz="1400" dirty="0">
                          <a:latin typeface="Lub Dub Bold" panose="020B0803030403020204" pitchFamily="34" charset="0"/>
                        </a:rPr>
                        <a:t>Assistive Devices and Technology</a:t>
                      </a:r>
                    </a:p>
                  </a:txBody>
                  <a:tcPr anchor="ctr"/>
                </a:tc>
                <a:tc>
                  <a:txBody>
                    <a:bodyPr/>
                    <a:lstStyle/>
                    <a:p>
                      <a:r>
                        <a:rPr lang="en-US" sz="1400" dirty="0">
                          <a:latin typeface="Lub Dub Condensed" panose="020B0506030403020204" pitchFamily="34" charset="0"/>
                        </a:rPr>
                        <a:t>Medical equipment, mobility aids, communication devices, home modifications</a:t>
                      </a:r>
                    </a:p>
                  </a:txBody>
                  <a:tcPr anchor="ctr"/>
                </a:tc>
                <a:extLst>
                  <a:ext uri="{0D108BD9-81ED-4DB2-BD59-A6C34878D82A}">
                    <a16:rowId xmlns:a16="http://schemas.microsoft.com/office/drawing/2014/main" val="3048409486"/>
                  </a:ext>
                </a:extLst>
              </a:tr>
              <a:tr h="330618">
                <a:tc>
                  <a:txBody>
                    <a:bodyPr/>
                    <a:lstStyle/>
                    <a:p>
                      <a:r>
                        <a:rPr lang="en-US" sz="1400" dirty="0">
                          <a:latin typeface="Lub Dub Bold" panose="020B0803030403020204" pitchFamily="34" charset="0"/>
                        </a:rPr>
                        <a:t>Education and Navigation</a:t>
                      </a:r>
                    </a:p>
                  </a:txBody>
                  <a:tcPr anchor="ctr">
                    <a:solidFill>
                      <a:schemeClr val="bg1">
                        <a:lumMod val="85000"/>
                      </a:schemeClr>
                    </a:solidFill>
                  </a:tcPr>
                </a:tc>
                <a:tc>
                  <a:txBody>
                    <a:bodyPr/>
                    <a:lstStyle/>
                    <a:p>
                      <a:r>
                        <a:rPr lang="en-US" sz="1400" dirty="0">
                          <a:latin typeface="Lub Dub Condensed" panose="020B0506030403020204" pitchFamily="34" charset="0"/>
                        </a:rPr>
                        <a:t>Community health workers, social workers, workshops, community centers</a:t>
                      </a:r>
                    </a:p>
                  </a:txBody>
                  <a:tcPr anchor="ctr">
                    <a:solidFill>
                      <a:schemeClr val="bg1">
                        <a:lumMod val="85000"/>
                      </a:schemeClr>
                    </a:solidFill>
                  </a:tcPr>
                </a:tc>
                <a:extLst>
                  <a:ext uri="{0D108BD9-81ED-4DB2-BD59-A6C34878D82A}">
                    <a16:rowId xmlns:a16="http://schemas.microsoft.com/office/drawing/2014/main" val="3645497887"/>
                  </a:ext>
                </a:extLst>
              </a:tr>
              <a:tr h="330618">
                <a:tc>
                  <a:txBody>
                    <a:bodyPr/>
                    <a:lstStyle/>
                    <a:p>
                      <a:r>
                        <a:rPr lang="en-US" sz="1400" dirty="0">
                          <a:latin typeface="Lub Dub Bold" panose="020B0803030403020204" pitchFamily="34" charset="0"/>
                        </a:rPr>
                        <a:t>Legal and Advocacy</a:t>
                      </a:r>
                    </a:p>
                  </a:txBody>
                  <a:tcPr anchor="ctr"/>
                </a:tc>
                <a:tc>
                  <a:txBody>
                    <a:bodyPr/>
                    <a:lstStyle/>
                    <a:p>
                      <a:r>
                        <a:rPr lang="en-US" sz="1400" dirty="0">
                          <a:latin typeface="Lub Dub Condensed" panose="020B0506030403020204" pitchFamily="34" charset="0"/>
                        </a:rPr>
                        <a:t>Disability rights organizations, legal aid, patient advocacy groups</a:t>
                      </a:r>
                    </a:p>
                  </a:txBody>
                  <a:tcPr anchor="ctr"/>
                </a:tc>
                <a:extLst>
                  <a:ext uri="{0D108BD9-81ED-4DB2-BD59-A6C34878D82A}">
                    <a16:rowId xmlns:a16="http://schemas.microsoft.com/office/drawing/2014/main" val="3553580254"/>
                  </a:ext>
                </a:extLst>
              </a:tr>
              <a:tr h="578583">
                <a:tc>
                  <a:txBody>
                    <a:bodyPr/>
                    <a:lstStyle/>
                    <a:p>
                      <a:r>
                        <a:rPr lang="en-US" sz="1400" dirty="0">
                          <a:latin typeface="Lub Dub Bold" panose="020B0803030403020204" pitchFamily="34" charset="0"/>
                        </a:rPr>
                        <a:t>Wellness, Nutrition, and </a:t>
                      </a:r>
                      <a:br>
                        <a:rPr lang="en-US" sz="1400" dirty="0">
                          <a:latin typeface="Lub Dub Bold" panose="020B0803030403020204" pitchFamily="34" charset="0"/>
                        </a:rPr>
                      </a:br>
                      <a:r>
                        <a:rPr lang="en-US" sz="1400" dirty="0">
                          <a:latin typeface="Lub Dub Bold" panose="020B0803030403020204" pitchFamily="34" charset="0"/>
                        </a:rPr>
                        <a:t>Self-Management</a:t>
                      </a:r>
                    </a:p>
                  </a:txBody>
                  <a:tcPr anchor="ctr">
                    <a:solidFill>
                      <a:schemeClr val="bg1">
                        <a:lumMod val="85000"/>
                      </a:schemeClr>
                    </a:solidFill>
                  </a:tcPr>
                </a:tc>
                <a:tc>
                  <a:txBody>
                    <a:bodyPr/>
                    <a:lstStyle/>
                    <a:p>
                      <a:r>
                        <a:rPr lang="en-US" sz="1400" dirty="0">
                          <a:latin typeface="Lub Dub Condensed" panose="020B0506030403020204" pitchFamily="34" charset="0"/>
                        </a:rPr>
                        <a:t>Dietician referral, community classes, education materials, coaching, modules, peer mentoring</a:t>
                      </a:r>
                    </a:p>
                  </a:txBody>
                  <a:tcPr anchor="ctr">
                    <a:solidFill>
                      <a:schemeClr val="bg1">
                        <a:lumMod val="85000"/>
                      </a:schemeClr>
                    </a:solidFill>
                  </a:tcPr>
                </a:tc>
                <a:extLst>
                  <a:ext uri="{0D108BD9-81ED-4DB2-BD59-A6C34878D82A}">
                    <a16:rowId xmlns:a16="http://schemas.microsoft.com/office/drawing/2014/main" val="1188627768"/>
                  </a:ext>
                </a:extLst>
              </a:tr>
              <a:tr h="578583">
                <a:tc>
                  <a:txBody>
                    <a:bodyPr/>
                    <a:lstStyle/>
                    <a:p>
                      <a:r>
                        <a:rPr lang="en-US" sz="1400" dirty="0">
                          <a:latin typeface="Lub Dub Bold" panose="020B0803030403020204" pitchFamily="34" charset="0"/>
                        </a:rPr>
                        <a:t>Local, State, National Resources</a:t>
                      </a:r>
                    </a:p>
                  </a:txBody>
                  <a:tcPr anchor="ctr"/>
                </a:tc>
                <a:tc>
                  <a:txBody>
                    <a:bodyPr/>
                    <a:lstStyle/>
                    <a:p>
                      <a:r>
                        <a:rPr lang="en-US" sz="1400" dirty="0">
                          <a:latin typeface="Lub Dub Condensed" panose="020B0506030403020204" pitchFamily="34" charset="0"/>
                        </a:rPr>
                        <a:t>American Heart Association/American Stroke Association Website, Centers for Medicare and Medicaid, State Department of Aging, Faith-based organizations</a:t>
                      </a:r>
                    </a:p>
                  </a:txBody>
                  <a:tcPr anchor="ctr"/>
                </a:tc>
                <a:extLst>
                  <a:ext uri="{0D108BD9-81ED-4DB2-BD59-A6C34878D82A}">
                    <a16:rowId xmlns:a16="http://schemas.microsoft.com/office/drawing/2014/main" val="3777845466"/>
                  </a:ext>
                </a:extLst>
              </a:tr>
            </a:tbl>
          </a:graphicData>
        </a:graphic>
      </p:graphicFrame>
      <p:grpSp>
        <p:nvGrpSpPr>
          <p:cNvPr id="13" name="Group 12">
            <a:extLst>
              <a:ext uri="{FF2B5EF4-FFF2-40B4-BE49-F238E27FC236}">
                <a16:creationId xmlns:a16="http://schemas.microsoft.com/office/drawing/2014/main" id="{C3A9D9B8-8179-5A7E-2964-899ED7C1530E}"/>
              </a:ext>
              <a:ext uri="{C183D7F6-B498-43B3-948B-1728B52AA6E4}">
                <adec:decorative xmlns:adec="http://schemas.microsoft.com/office/drawing/2017/decorative" val="1"/>
              </a:ext>
            </a:extLst>
          </p:cNvPr>
          <p:cNvGrpSpPr/>
          <p:nvPr/>
        </p:nvGrpSpPr>
        <p:grpSpPr>
          <a:xfrm>
            <a:off x="10614581" y="5985374"/>
            <a:ext cx="1432875" cy="746934"/>
            <a:chOff x="10614581" y="5985374"/>
            <a:chExt cx="1432875" cy="746934"/>
          </a:xfrm>
        </p:grpSpPr>
        <p:sp>
          <p:nvSpPr>
            <p:cNvPr id="14" name="Rectangle 13">
              <a:extLst>
                <a:ext uri="{FF2B5EF4-FFF2-40B4-BE49-F238E27FC236}">
                  <a16:creationId xmlns:a16="http://schemas.microsoft.com/office/drawing/2014/main" id="{9C0D6256-FDFE-0807-A91F-B6BF1DAA3D31}"/>
                </a:ext>
              </a:extLst>
            </p:cNvPr>
            <p:cNvSpPr/>
            <p:nvPr/>
          </p:nvSpPr>
          <p:spPr>
            <a:xfrm>
              <a:off x="10614581" y="6014301"/>
              <a:ext cx="593889" cy="6787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BBAD88C-859E-74E4-CFCC-FA6ACF6B5293}"/>
                </a:ext>
              </a:extLst>
            </p:cNvPr>
            <p:cNvSpPr/>
            <p:nvPr/>
          </p:nvSpPr>
          <p:spPr>
            <a:xfrm>
              <a:off x="10729274" y="6202837"/>
              <a:ext cx="1318182" cy="5294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heart with a cigarette in it&#10;&#10;AI-generated content may be incorrect.">
              <a:extLst>
                <a:ext uri="{FF2B5EF4-FFF2-40B4-BE49-F238E27FC236}">
                  <a16:creationId xmlns:a16="http://schemas.microsoft.com/office/drawing/2014/main" id="{F647F805-B509-E039-E3A1-0702EE3B51A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678509" y="5985374"/>
              <a:ext cx="1335153" cy="688025"/>
            </a:xfrm>
            <a:prstGeom prst="rect">
              <a:avLst/>
            </a:prstGeom>
          </p:spPr>
        </p:pic>
      </p:grpSp>
    </p:spTree>
    <p:extLst>
      <p:ext uri="{BB962C8B-B14F-4D97-AF65-F5344CB8AC3E}">
        <p14:creationId xmlns:p14="http://schemas.microsoft.com/office/powerpoint/2010/main" val="38508472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B4850-B973-C8EE-03F2-EDD27A2C362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0134635-A54F-A726-FDDF-FB231FDFBC6E}"/>
              </a:ext>
            </a:extLst>
          </p:cNvPr>
          <p:cNvSpPr>
            <a:spLocks noGrp="1"/>
          </p:cNvSpPr>
          <p:nvPr>
            <p:ph type="title"/>
          </p:nvPr>
        </p:nvSpPr>
        <p:spPr>
          <a:xfrm>
            <a:off x="838200" y="363539"/>
            <a:ext cx="10515600" cy="832216"/>
          </a:xfrm>
        </p:spPr>
        <p:txBody>
          <a:bodyPr/>
          <a:lstStyle/>
          <a:p>
            <a:r>
              <a:rPr lang="en-US" dirty="0"/>
              <a:t>Recommendations 7.4: </a:t>
            </a:r>
            <a:br>
              <a:rPr lang="en-US" dirty="0"/>
            </a:br>
            <a:r>
              <a:rPr lang="en-US" b="1" dirty="0">
                <a:solidFill>
                  <a:schemeClr val="tx1"/>
                </a:solidFill>
                <a:latin typeface="Lub Dub Condensed" panose="020B0506030403020204" pitchFamily="34" charset="0"/>
              </a:rPr>
              <a:t>Community Rehabilitation and Telerehabilitation</a:t>
            </a:r>
            <a:endParaRPr lang="en-US" dirty="0">
              <a:solidFill>
                <a:schemeClr val="tx1"/>
              </a:solidFill>
              <a:latin typeface="Lub Dub Condensed" panose="020B0506030403020204" pitchFamily="34" charset="0"/>
            </a:endParaRPr>
          </a:p>
        </p:txBody>
      </p:sp>
      <p:graphicFrame>
        <p:nvGraphicFramePr>
          <p:cNvPr id="5" name="Table 4">
            <a:extLst>
              <a:ext uri="{FF2B5EF4-FFF2-40B4-BE49-F238E27FC236}">
                <a16:creationId xmlns:a16="http://schemas.microsoft.com/office/drawing/2014/main" id="{63E0B001-D61F-F364-C6F5-6D918C879D97}"/>
              </a:ext>
            </a:extLst>
          </p:cNvPr>
          <p:cNvGraphicFramePr>
            <a:graphicFrameLocks noGrp="1"/>
          </p:cNvGraphicFramePr>
          <p:nvPr>
            <p:extLst>
              <p:ext uri="{D42A27DB-BD31-4B8C-83A1-F6EECF244321}">
                <p14:modId xmlns:p14="http://schemas.microsoft.com/office/powerpoint/2010/main" val="4007227559"/>
              </p:ext>
            </p:extLst>
          </p:nvPr>
        </p:nvGraphicFramePr>
        <p:xfrm>
          <a:off x="835573" y="1766509"/>
          <a:ext cx="10536620" cy="409771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1281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A</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65D93"/>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discharging from hospital with recent stroke, ongoing community- or home-based rehabilitation is recommended when feasible to achieve functional goals.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For persons living at home after stroke, home-based multidisciplinary rehabilitation is a reasonable alternative to clinic-based rehabilitation to achieve functional goals in mobility, self-care and cognitive/communicative function.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For persons living at home after mild to moderate stroke, telerehabilitation therapies are reasonable alternatives to in-person therapies when access to these in-person therapies is limited or absent.</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0116346"/>
                  </a:ext>
                </a:extLst>
              </a:tr>
              <a:tr h="431406">
                <a:tc>
                  <a:txBody>
                    <a:bodyPr/>
                    <a:lstStyle/>
                    <a:p>
                      <a:pPr marL="0" marR="0" lvl="0" indent="0" algn="ctr" defTabSz="914400" rtl="0" eaLnBrk="1" fontAlgn="auto" latinLnBrk="0" hangingPunct="1">
                        <a:lnSpc>
                          <a:spcPct val="100000"/>
                        </a:lnSpc>
                        <a:spcBef>
                          <a:spcPts val="355"/>
                        </a:spcBef>
                        <a:spcAft>
                          <a:spcPts val="1200"/>
                        </a:spcAft>
                        <a:buClrTx/>
                        <a:buSzTx/>
                        <a:buFontTx/>
                        <a:buNone/>
                        <a:tabLst/>
                        <a:defRPr/>
                      </a:pPr>
                      <a:r>
                        <a:rPr lang="en-US" sz="1800" b="1" kern="1200" spc="-50" noProof="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C-LD</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For persons with mild to moderate stroke, participation in community-based exercise programs can be useful to improve strength, mobility, and cardiovascular health.</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0806166"/>
                  </a:ext>
                </a:extLst>
              </a:tr>
              <a:tr h="431406">
                <a:tc>
                  <a:txBody>
                    <a:bodyPr/>
                    <a:lstStyle/>
                    <a:p>
                      <a:pPr marL="0" marR="0" lvl="0" indent="0" algn="ctr" defTabSz="914400" rtl="0" eaLnBrk="1" fontAlgn="auto" latinLnBrk="0" hangingPunct="1">
                        <a:lnSpc>
                          <a:spcPct val="100000"/>
                        </a:lnSpc>
                        <a:spcBef>
                          <a:spcPts val="355"/>
                        </a:spcBef>
                        <a:spcAft>
                          <a:spcPts val="1200"/>
                        </a:spcAft>
                        <a:buClrTx/>
                        <a:buSzTx/>
                        <a:buFontTx/>
                        <a:buNone/>
                        <a:tabLst/>
                        <a:defRPr/>
                      </a:pPr>
                      <a:r>
                        <a:rPr lang="en-US" sz="1800" b="1" kern="1200" spc="-50" noProof="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C-LD</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4D9F0"/>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stroke, coordinated education, therapy and support services during and through the transition from hospital to home may be reasonable to improve stroke survivor self-efficacy, functional ability and quality of life.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7825843"/>
                  </a:ext>
                </a:extLst>
              </a:tr>
            </a:tbl>
          </a:graphicData>
        </a:graphic>
      </p:graphicFrame>
    </p:spTree>
    <p:extLst>
      <p:ext uri="{BB962C8B-B14F-4D97-AF65-F5344CB8AC3E}">
        <p14:creationId xmlns:p14="http://schemas.microsoft.com/office/powerpoint/2010/main" val="5853266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BFAAC-F131-0BDE-69C1-B7BEBBCEA83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BE76527-D989-5705-1DA4-8C33B8525631}"/>
              </a:ext>
            </a:extLst>
          </p:cNvPr>
          <p:cNvSpPr>
            <a:spLocks noGrp="1"/>
          </p:cNvSpPr>
          <p:nvPr>
            <p:ph type="title"/>
          </p:nvPr>
        </p:nvSpPr>
        <p:spPr/>
        <p:txBody>
          <a:bodyPr/>
          <a:lstStyle/>
          <a:p>
            <a:r>
              <a:rPr lang="en-US" dirty="0"/>
              <a:t>Recommendations 7.5: </a:t>
            </a:r>
            <a:br>
              <a:rPr lang="en-US" dirty="0"/>
            </a:br>
            <a:r>
              <a:rPr lang="en-US" b="1" dirty="0">
                <a:solidFill>
                  <a:schemeClr val="tx1"/>
                </a:solidFill>
                <a:latin typeface="Lub Dub Condensed" panose="020B0506030403020204" pitchFamily="34" charset="0"/>
              </a:rPr>
              <a:t>Sexual Function</a:t>
            </a:r>
            <a:endParaRPr lang="en-US" dirty="0">
              <a:solidFill>
                <a:schemeClr val="tx1"/>
              </a:solidFill>
              <a:latin typeface="Lub Dub Condensed" panose="020B0506030403020204" pitchFamily="34" charset="0"/>
            </a:endParaRPr>
          </a:p>
        </p:txBody>
      </p:sp>
      <p:graphicFrame>
        <p:nvGraphicFramePr>
          <p:cNvPr id="5" name="Table 4">
            <a:extLst>
              <a:ext uri="{FF2B5EF4-FFF2-40B4-BE49-F238E27FC236}">
                <a16:creationId xmlns:a16="http://schemas.microsoft.com/office/drawing/2014/main" id="{2A8170EE-F91C-F712-6F6E-D7A55898EDF3}"/>
              </a:ext>
            </a:extLst>
          </p:cNvPr>
          <p:cNvGraphicFramePr>
            <a:graphicFrameLocks noGrp="1"/>
          </p:cNvGraphicFramePr>
          <p:nvPr>
            <p:extLst>
              <p:ext uri="{D42A27DB-BD31-4B8C-83A1-F6EECF244321}">
                <p14:modId xmlns:p14="http://schemas.microsoft.com/office/powerpoint/2010/main" val="1935403537"/>
              </p:ext>
            </p:extLst>
          </p:nvPr>
        </p:nvGraphicFramePr>
        <p:xfrm>
          <a:off x="835573" y="1834394"/>
          <a:ext cx="10536620" cy="884048"/>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1281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In persons with stroke, it may be reasonable for healthcare providers to discuss issues of sexual function.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bl>
          </a:graphicData>
        </a:graphic>
      </p:graphicFrame>
      <p:pic>
        <p:nvPicPr>
          <p:cNvPr id="32" name="Picture 31">
            <a:extLst>
              <a:ext uri="{FF2B5EF4-FFF2-40B4-BE49-F238E27FC236}">
                <a16:creationId xmlns:a16="http://schemas.microsoft.com/office/drawing/2014/main" id="{C4BD622F-9C38-F0F3-0B98-97361029333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704534" y="3168502"/>
            <a:ext cx="2748208" cy="2402958"/>
          </a:xfrm>
          <a:prstGeom prst="rect">
            <a:avLst/>
          </a:prstGeom>
          <a:effectLst>
            <a:outerShdw blurRad="63500" algn="ctr" rotWithShape="0">
              <a:prstClr val="black">
                <a:alpha val="40000"/>
              </a:prstClr>
            </a:outerShdw>
          </a:effectLst>
        </p:spPr>
      </p:pic>
      <p:pic>
        <p:nvPicPr>
          <p:cNvPr id="34" name="Picture 33">
            <a:extLst>
              <a:ext uri="{FF2B5EF4-FFF2-40B4-BE49-F238E27FC236}">
                <a16:creationId xmlns:a16="http://schemas.microsoft.com/office/drawing/2014/main" id="{D9D69EEF-B2F6-DD0D-253A-6FDC9879A06A}"/>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4740750" y="3168502"/>
            <a:ext cx="2748208" cy="2404872"/>
          </a:xfrm>
          <a:prstGeom prst="rect">
            <a:avLst/>
          </a:prstGeom>
          <a:effectLst>
            <a:outerShdw blurRad="63500" algn="ctr" rotWithShape="0">
              <a:prstClr val="black">
                <a:alpha val="40000"/>
              </a:prstClr>
            </a:outerShdw>
          </a:effectLst>
        </p:spPr>
      </p:pic>
      <p:pic>
        <p:nvPicPr>
          <p:cNvPr id="36" name="Picture 35">
            <a:extLst>
              <a:ext uri="{FF2B5EF4-FFF2-40B4-BE49-F238E27FC236}">
                <a16:creationId xmlns:a16="http://schemas.microsoft.com/office/drawing/2014/main" id="{7501BF63-2A40-3554-FD89-2953A78A6017}"/>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7739259" y="3168502"/>
            <a:ext cx="2748208" cy="2404872"/>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13800569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93F00-A481-863A-8AB7-F6E7C8CED7D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D16AF8D-8F77-CFB5-DD8D-A878D2FE29E0}"/>
              </a:ext>
            </a:extLst>
          </p:cNvPr>
          <p:cNvSpPr>
            <a:spLocks noGrp="1"/>
          </p:cNvSpPr>
          <p:nvPr>
            <p:ph type="title"/>
          </p:nvPr>
        </p:nvSpPr>
        <p:spPr>
          <a:xfrm>
            <a:off x="838200" y="363539"/>
            <a:ext cx="8677940" cy="827308"/>
          </a:xfrm>
        </p:spPr>
        <p:txBody>
          <a:bodyPr>
            <a:normAutofit fontScale="90000"/>
          </a:bodyPr>
          <a:lstStyle/>
          <a:p>
            <a:r>
              <a:rPr lang="en-US" dirty="0"/>
              <a:t>Emotional Responses and Pathway During Stroke Recovery</a:t>
            </a:r>
          </a:p>
        </p:txBody>
      </p:sp>
      <p:pic>
        <p:nvPicPr>
          <p:cNvPr id="2" name="Content Placeholder 3" descr="This figure depicts the emotional responses and pathway during stroke recovery. While there is wide variation in the emotional journeys of persons with stroke, this figure illustrates a common path towards well-being and high quality of life, incorporating the possibility of recurrent stressors that can trigger setbacks.">
            <a:extLst>
              <a:ext uri="{FF2B5EF4-FFF2-40B4-BE49-F238E27FC236}">
                <a16:creationId xmlns:a16="http://schemas.microsoft.com/office/drawing/2014/main" id="{7CB82D30-4184-55F8-0BF0-DDDA7462BC52}"/>
              </a:ext>
            </a:extLst>
          </p:cNvPr>
          <p:cNvPicPr>
            <a:picLocks noGrp="1" noChangeAspect="1"/>
          </p:cNvPicPr>
          <p:nvPr>
            <p:ph idx="1"/>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a:xfrm>
            <a:off x="518602" y="1329071"/>
            <a:ext cx="12048283" cy="4644395"/>
          </a:xfrm>
          <a:prstGeom prst="rect">
            <a:avLst/>
          </a:prstGeom>
        </p:spPr>
      </p:pic>
    </p:spTree>
    <p:extLst>
      <p:ext uri="{BB962C8B-B14F-4D97-AF65-F5344CB8AC3E}">
        <p14:creationId xmlns:p14="http://schemas.microsoft.com/office/powerpoint/2010/main" val="109086706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26B1A-85C2-9207-FDDF-37AADCBD28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EE4D665-D88D-9536-B644-2D0F1A3190F7}"/>
              </a:ext>
            </a:extLst>
          </p:cNvPr>
          <p:cNvSpPr>
            <a:spLocks noGrp="1"/>
          </p:cNvSpPr>
          <p:nvPr>
            <p:ph type="title"/>
          </p:nvPr>
        </p:nvSpPr>
        <p:spPr>
          <a:xfrm>
            <a:off x="838200" y="363538"/>
            <a:ext cx="10515600" cy="827309"/>
          </a:xfrm>
        </p:spPr>
        <p:txBody>
          <a:bodyPr/>
          <a:lstStyle/>
          <a:p>
            <a:r>
              <a:rPr lang="en-US" dirty="0"/>
              <a:t>Recommendations 7.6 (Part 1): </a:t>
            </a:r>
            <a:br>
              <a:rPr lang="en-US" dirty="0"/>
            </a:br>
            <a:r>
              <a:rPr lang="en-US" b="1" dirty="0">
                <a:solidFill>
                  <a:schemeClr val="tx1"/>
                </a:solidFill>
                <a:latin typeface="Lub Dub Condensed" panose="020B0506030403020204" pitchFamily="34" charset="0"/>
              </a:rPr>
              <a:t>Recreational, Leisure, and Social Activity Participation</a:t>
            </a:r>
          </a:p>
        </p:txBody>
      </p:sp>
      <p:graphicFrame>
        <p:nvGraphicFramePr>
          <p:cNvPr id="5" name="Table 4">
            <a:extLst>
              <a:ext uri="{FF2B5EF4-FFF2-40B4-BE49-F238E27FC236}">
                <a16:creationId xmlns:a16="http://schemas.microsoft.com/office/drawing/2014/main" id="{8EA45806-C70F-E27B-98E7-FBAFFFF7B4B7}"/>
              </a:ext>
            </a:extLst>
          </p:cNvPr>
          <p:cNvGraphicFramePr>
            <a:graphicFrameLocks noGrp="1"/>
          </p:cNvGraphicFramePr>
          <p:nvPr>
            <p:extLst>
              <p:ext uri="{D42A27DB-BD31-4B8C-83A1-F6EECF244321}">
                <p14:modId xmlns:p14="http://schemas.microsoft.com/office/powerpoint/2010/main" val="340171662"/>
              </p:ext>
            </p:extLst>
          </p:nvPr>
        </p:nvGraphicFramePr>
        <p:xfrm>
          <a:off x="835573" y="1235699"/>
          <a:ext cx="10536620" cy="309187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1281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subacute and chronic stroke, an individualized assessment and treatment plan is recommended to address changes in leisure and social participation patterns to improve quality of life, health, and leisure satisfaction.</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stroke, it is recommended to screen and discuss social health including social isolation, feelings of loneliness, and limited social supports and networks to decrease stroke mortality and secondary stroke risk and improve quality of life.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r h="431406">
                <a:tc>
                  <a:txBody>
                    <a:bodyPr/>
                    <a:lstStyle/>
                    <a:p>
                      <a:pPr marL="0" marR="0" algn="ctr" defTabSz="914400" rtl="0" eaLnBrk="1" latinLnBrk="0" hangingPunct="1">
                        <a:lnSpc>
                          <a:spcPct val="100000"/>
                        </a:lnSpc>
                        <a:spcBef>
                          <a:spcPts val="355"/>
                        </a:spcBef>
                        <a:spcAft>
                          <a:spcPts val="1200"/>
                        </a:spcAft>
                        <a:buNone/>
                      </a:pPr>
                      <a:r>
                        <a:rPr lang="en-US" sz="1800" b="1" kern="1200" spc="-50"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community-dwelling adults post-stroke, it can be beneficial to provide individually tailored leisure education and counseling related to meaningful and healthy leisure engagement to improve quality of life; psychological functioning; leisure satisfaction, engagement, and competence; and reduce perceived leisure barriers.</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3950804"/>
                  </a:ext>
                </a:extLst>
              </a:tr>
            </a:tbl>
          </a:graphicData>
        </a:graphic>
      </p:graphicFrame>
      <p:pic>
        <p:nvPicPr>
          <p:cNvPr id="34" name="Picture 33">
            <a:extLst>
              <a:ext uri="{FF2B5EF4-FFF2-40B4-BE49-F238E27FC236}">
                <a16:creationId xmlns:a16="http://schemas.microsoft.com/office/drawing/2014/main" id="{D373CFC0-5F2B-2643-3966-750970AD074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199461" y="4491515"/>
            <a:ext cx="4047914" cy="1832306"/>
          </a:xfrm>
          <a:prstGeom prst="rect">
            <a:avLst/>
          </a:prstGeom>
          <a:effectLst>
            <a:outerShdw blurRad="63500" algn="ctr" rotWithShape="0">
              <a:prstClr val="black">
                <a:alpha val="40000"/>
              </a:prstClr>
            </a:outerShdw>
          </a:effectLst>
        </p:spPr>
      </p:pic>
      <p:pic>
        <p:nvPicPr>
          <p:cNvPr id="8" name="Picture 7">
            <a:extLst>
              <a:ext uri="{FF2B5EF4-FFF2-40B4-BE49-F238E27FC236}">
                <a16:creationId xmlns:a16="http://schemas.microsoft.com/office/drawing/2014/main" id="{687BD122-E763-08DA-772C-7115F540849A}"/>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1701209" y="4495021"/>
            <a:ext cx="4050792" cy="1828800"/>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26143484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24099-68FE-8746-E21C-9C97E2C72D5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4EF0E34-C84A-E11C-B82D-94AF45E4ACF1}"/>
              </a:ext>
            </a:extLst>
          </p:cNvPr>
          <p:cNvSpPr>
            <a:spLocks noGrp="1"/>
          </p:cNvSpPr>
          <p:nvPr>
            <p:ph type="title"/>
          </p:nvPr>
        </p:nvSpPr>
        <p:spPr/>
        <p:txBody>
          <a:bodyPr/>
          <a:lstStyle/>
          <a:p>
            <a:r>
              <a:rPr kumimoji="0" lang="en-US" sz="2900" b="0" i="0" u="none" strike="noStrike" kern="1200" cap="none" spc="0" normalizeH="0" baseline="0" noProof="0" dirty="0">
                <a:ln>
                  <a:noFill/>
                </a:ln>
                <a:solidFill>
                  <a:srgbClr val="D12A31"/>
                </a:solidFill>
                <a:effectLst/>
                <a:uLnTx/>
                <a:uFillTx/>
                <a:latin typeface="Lub Dub Bold" panose="020B0803030403020204" pitchFamily="34" charset="0"/>
                <a:ea typeface="+mj-ea"/>
                <a:cs typeface="+mj-cs"/>
              </a:rPr>
              <a:t>Recommendations 7.6 (Part 2): </a:t>
            </a:r>
            <a:br>
              <a:rPr kumimoji="0" lang="en-US" sz="2900" b="0" i="0" u="none" strike="noStrike" kern="1200" cap="none" spc="0" normalizeH="0" baseline="0" noProof="0" dirty="0">
                <a:ln>
                  <a:noFill/>
                </a:ln>
                <a:solidFill>
                  <a:srgbClr val="D12A31"/>
                </a:solidFill>
                <a:effectLst/>
                <a:uLnTx/>
                <a:uFillTx/>
                <a:latin typeface="Lub Dub Bold" panose="020B0803030403020204" pitchFamily="34" charset="0"/>
                <a:ea typeface="+mj-ea"/>
                <a:cs typeface="+mj-cs"/>
              </a:rPr>
            </a:br>
            <a:r>
              <a:rPr kumimoji="0" lang="en-US" sz="2900" b="1" i="0" u="none" strike="noStrike" kern="1200" cap="none" spc="0" normalizeH="0" baseline="0" noProof="0" dirty="0">
                <a:ln>
                  <a:noFill/>
                </a:ln>
                <a:solidFill>
                  <a:srgbClr val="000000"/>
                </a:solidFill>
                <a:effectLst/>
                <a:uLnTx/>
                <a:uFillTx/>
                <a:latin typeface="Lub Dub Condensed" panose="020B0506030403020204" pitchFamily="34" charset="0"/>
                <a:ea typeface="+mj-ea"/>
                <a:cs typeface="+mj-cs"/>
              </a:rPr>
              <a:t>Recreational, Leisure, and Social Activity Participation</a:t>
            </a:r>
            <a:endParaRPr lang="en-US" b="1" dirty="0">
              <a:solidFill>
                <a:schemeClr val="tx1"/>
              </a:solidFill>
              <a:latin typeface="Lub Dub Condensed" panose="020B0506030403020204" pitchFamily="34" charset="0"/>
            </a:endParaRPr>
          </a:p>
        </p:txBody>
      </p:sp>
      <p:graphicFrame>
        <p:nvGraphicFramePr>
          <p:cNvPr id="5" name="Table 4">
            <a:extLst>
              <a:ext uri="{FF2B5EF4-FFF2-40B4-BE49-F238E27FC236}">
                <a16:creationId xmlns:a16="http://schemas.microsoft.com/office/drawing/2014/main" id="{8AF53158-28AC-EE54-44D3-15934A623E60}"/>
              </a:ext>
            </a:extLst>
          </p:cNvPr>
          <p:cNvGraphicFramePr>
            <a:graphicFrameLocks noGrp="1"/>
          </p:cNvGraphicFramePr>
          <p:nvPr>
            <p:extLst>
              <p:ext uri="{D42A27DB-BD31-4B8C-83A1-F6EECF244321}">
                <p14:modId xmlns:p14="http://schemas.microsoft.com/office/powerpoint/2010/main" val="234092418"/>
              </p:ext>
            </p:extLst>
          </p:nvPr>
        </p:nvGraphicFramePr>
        <p:xfrm>
          <a:off x="835573" y="1345296"/>
          <a:ext cx="10536620" cy="309187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8770882">
                  <a:extLst>
                    <a:ext uri="{9D8B030D-6E8A-4147-A177-3AD203B41FA5}">
                      <a16:colId xmlns:a16="http://schemas.microsoft.com/office/drawing/2014/main" val="1835649645"/>
                    </a:ext>
                  </a:extLst>
                </a:gridCol>
              </a:tblGrid>
              <a:tr h="312814">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B-NR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stroke, it is recommended that regular engagement in personally meaningful leisure time activity is facilitated through individually tailored education, counseling, caregiver-mediated support, and programming to promote holistic health and reduce post-stroke mortality risk. </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stroke, incorporation of nature-based activities and green space exposure can be beneficial to reduce stroke disability and mortality risk; improve physical, cognitive, social, and psychological functioning; well-being; and quality of life.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094379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2b</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A74B"/>
                    </a:solidFill>
                  </a:tcPr>
                </a:tc>
                <a:tc>
                  <a:txBody>
                    <a:bodyPr/>
                    <a:lstStyle/>
                    <a:p>
                      <a:pPr marL="0" marR="0" algn="ctr" fontAlgn="t">
                        <a:spcBef>
                          <a:spcPts val="355"/>
                        </a:spcBef>
                        <a:buNone/>
                      </a:pPr>
                      <a:r>
                        <a:rPr lang="en-US" sz="1800" b="1">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endPar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stroke, it may be reasonable to incorporate evidence-based leisure/recreation activities such as Tai Chi, Qigong, commercial exergames, visual-arts, yoga, adapted sports, music, immersive commercial video games, Pilates, and dance to support health and recovery.</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487060"/>
                  </a:ext>
                </a:extLst>
              </a:tr>
            </a:tbl>
          </a:graphicData>
        </a:graphic>
      </p:graphicFrame>
      <p:pic>
        <p:nvPicPr>
          <p:cNvPr id="32" name="Picture 31">
            <a:extLst>
              <a:ext uri="{FF2B5EF4-FFF2-40B4-BE49-F238E27FC236}">
                <a16:creationId xmlns:a16="http://schemas.microsoft.com/office/drawing/2014/main" id="{12077753-617C-A33D-DE9A-925A7865E8E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704533" y="4479922"/>
            <a:ext cx="2748208" cy="1771515"/>
          </a:xfrm>
          <a:prstGeom prst="rect">
            <a:avLst/>
          </a:prstGeom>
          <a:effectLst>
            <a:outerShdw blurRad="63500" algn="ctr" rotWithShape="0">
              <a:prstClr val="black">
                <a:alpha val="40000"/>
              </a:prstClr>
            </a:outerShdw>
          </a:effectLst>
        </p:spPr>
      </p:pic>
      <p:pic>
        <p:nvPicPr>
          <p:cNvPr id="34" name="Picture 33">
            <a:extLst>
              <a:ext uri="{FF2B5EF4-FFF2-40B4-BE49-F238E27FC236}">
                <a16:creationId xmlns:a16="http://schemas.microsoft.com/office/drawing/2014/main" id="{404D8C8E-6A6C-6D88-88BE-DFA6A26030B1}"/>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4729779" y="4479922"/>
            <a:ext cx="2748208" cy="1771515"/>
          </a:xfrm>
          <a:prstGeom prst="rect">
            <a:avLst/>
          </a:prstGeom>
          <a:effectLst>
            <a:outerShdw blurRad="63500" algn="ctr" rotWithShape="0">
              <a:prstClr val="black">
                <a:alpha val="40000"/>
              </a:prstClr>
            </a:outerShdw>
          </a:effectLst>
        </p:spPr>
      </p:pic>
      <p:pic>
        <p:nvPicPr>
          <p:cNvPr id="36" name="Picture 35">
            <a:extLst>
              <a:ext uri="{FF2B5EF4-FFF2-40B4-BE49-F238E27FC236}">
                <a16:creationId xmlns:a16="http://schemas.microsoft.com/office/drawing/2014/main" id="{249E93DB-B72E-E5F7-D00A-3CAFF077FDB1}"/>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7755025" y="4479922"/>
            <a:ext cx="2748208" cy="1771515"/>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2427470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6FEDB-6D07-53B8-8481-3C2F88F6B4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211AD1-10CD-D974-67D4-3B1C5972F7FC}"/>
              </a:ext>
            </a:extLst>
          </p:cNvPr>
          <p:cNvSpPr>
            <a:spLocks noGrp="1"/>
          </p:cNvSpPr>
          <p:nvPr>
            <p:ph type="title"/>
          </p:nvPr>
        </p:nvSpPr>
        <p:spPr/>
        <p:txBody>
          <a:bodyPr/>
          <a:lstStyle/>
          <a:p>
            <a:r>
              <a:rPr lang="en-US" dirty="0"/>
              <a:t>Purpose Statement</a:t>
            </a:r>
          </a:p>
        </p:txBody>
      </p:sp>
      <p:sp>
        <p:nvSpPr>
          <p:cNvPr id="3" name="Content Placeholder 2">
            <a:extLst>
              <a:ext uri="{FF2B5EF4-FFF2-40B4-BE49-F238E27FC236}">
                <a16:creationId xmlns:a16="http://schemas.microsoft.com/office/drawing/2014/main" id="{EBE36A18-EDB3-E2F3-9990-D895753F5D85}"/>
              </a:ext>
            </a:extLst>
          </p:cNvPr>
          <p:cNvSpPr>
            <a:spLocks noGrp="1"/>
          </p:cNvSpPr>
          <p:nvPr>
            <p:ph idx="1"/>
          </p:nvPr>
        </p:nvSpPr>
        <p:spPr>
          <a:xfrm>
            <a:off x="838199" y="1082565"/>
            <a:ext cx="10786241" cy="5234151"/>
          </a:xfrm>
        </p:spPr>
        <p:txBody>
          <a:bodyPr/>
          <a:lstStyle/>
          <a:p>
            <a:r>
              <a:rPr lang="en-US" cap="none" dirty="0">
                <a:solidFill>
                  <a:schemeClr val="tx1"/>
                </a:solidFill>
                <a:latin typeface="Lub Dub Condensed" panose="020B0506030403020204" pitchFamily="34" charset="0"/>
              </a:rPr>
              <a:t>This presentation highlights key recommendations from the </a:t>
            </a:r>
            <a:r>
              <a:rPr lang="en-US" i="1" cap="none" dirty="0">
                <a:solidFill>
                  <a:schemeClr val="tx1"/>
                </a:solidFill>
                <a:latin typeface="Lub Dub Condensed" panose="020B0506030403020204" pitchFamily="34" charset="0"/>
              </a:rPr>
              <a:t>2026 Guideline for Adult Stroke Rehabilitation and Recovery </a:t>
            </a:r>
            <a:r>
              <a:rPr lang="en-US" cap="none" dirty="0">
                <a:solidFill>
                  <a:schemeClr val="tx1"/>
                </a:solidFill>
                <a:latin typeface="Lub Dub Condensed" panose="020B0506030403020204" pitchFamily="34" charset="0"/>
              </a:rPr>
              <a:t>that are particularly relevant to nursing practice and can be used by organizations worldwide to standardize clinical practice for the care of adult patients with stroke. Nurses are integral in developing evidence-based systems of rehabilitation care for patients with stroke.  While the entire guideline informs quality care delivery, nurses are uniquely positioned to identify, monitor, and respond to specific clinical situations that directly impact patient outcomes.</a:t>
            </a:r>
            <a:r>
              <a:rPr lang="en-US" cap="none" dirty="0">
                <a:solidFill>
                  <a:schemeClr val="tx1"/>
                </a:solidFill>
                <a:highlight>
                  <a:srgbClr val="FFFF00"/>
                </a:highlight>
                <a:latin typeface="Lub Dub Condensed" panose="020B0506030403020204" pitchFamily="34" charset="0"/>
              </a:rPr>
              <a:t> </a:t>
            </a:r>
          </a:p>
          <a:p>
            <a:r>
              <a:rPr lang="en-US" cap="none" dirty="0">
                <a:solidFill>
                  <a:schemeClr val="tx1"/>
                </a:solidFill>
                <a:latin typeface="Lub Dub Condensed" panose="020B0506030403020204" pitchFamily="34" charset="0"/>
              </a:rPr>
              <a:t>The topics presented here reflect the clinical decisions and assessments that nurses routinely encounter in practice—from prevention of complications and management of comorbidities to ensuring continuity through the rehabilitation process and into the community. This slide deck includes nursing clinical practice care specific to the adult stroke population, emphasizing those points of care where nursing knowledge, vigilance, and clinical judgment make a tangible difference in patient recovery and well-being.  </a:t>
            </a:r>
          </a:p>
          <a:p>
            <a:r>
              <a:rPr lang="en-US" cap="none" dirty="0">
                <a:solidFill>
                  <a:schemeClr val="tx1"/>
                </a:solidFill>
                <a:latin typeface="Lub Dub Condensed" panose="020B0506030403020204" pitchFamily="34" charset="0"/>
              </a:rPr>
              <a:t>By focusing on these specific areas, we aim to strengthen nurses' understanding of evidence-based practices that support organizational efforts to standardize stroke rehabilitation and recovery care and empower nurses to deliver the highest standard of care in their everyday practice. </a:t>
            </a:r>
          </a:p>
          <a:p>
            <a:r>
              <a:rPr lang="en-US" cap="none" dirty="0">
                <a:solidFill>
                  <a:schemeClr val="tx1"/>
                </a:solidFill>
                <a:latin typeface="Lub Dub Condensed" panose="020B0506030403020204" pitchFamily="34" charset="0"/>
              </a:rPr>
              <a:t>This slide deck was adapted from the 2026 Guideline for Adult Stroke Rehabilitation and Recovery.  The Guideline and its references are available at: </a:t>
            </a:r>
            <a:r>
              <a:rPr lang="en-US" cap="none" dirty="0">
                <a:solidFill>
                  <a:schemeClr val="tx1"/>
                </a:solidFill>
                <a:latin typeface="Lub Dub Condensed" panose="020B0506030403020204" pitchFamily="34" charset="0"/>
                <a:hlinkClick r:id="rId3"/>
              </a:rPr>
              <a:t>https://www.ahajournals.org/doi/10.1161/STR.0000000000000536</a:t>
            </a:r>
            <a:endParaRPr lang="en-US" cap="none" dirty="0">
              <a:solidFill>
                <a:schemeClr val="tx1"/>
              </a:solidFill>
              <a:latin typeface="Lub Dub Condensed" panose="020B0506030403020204" pitchFamily="34" charset="0"/>
            </a:endParaRPr>
          </a:p>
        </p:txBody>
      </p:sp>
    </p:spTree>
    <p:extLst>
      <p:ext uri="{BB962C8B-B14F-4D97-AF65-F5344CB8AC3E}">
        <p14:creationId xmlns:p14="http://schemas.microsoft.com/office/powerpoint/2010/main" val="37280790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B886E-C922-8333-A250-E5F741EF78A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0461500-8DDB-A0F0-4840-E8613E9BAEC7}"/>
              </a:ext>
            </a:extLst>
          </p:cNvPr>
          <p:cNvSpPr>
            <a:spLocks noGrp="1"/>
          </p:cNvSpPr>
          <p:nvPr>
            <p:ph type="title"/>
          </p:nvPr>
        </p:nvSpPr>
        <p:spPr>
          <a:xfrm>
            <a:off x="838200" y="363539"/>
            <a:ext cx="10515600" cy="845829"/>
          </a:xfrm>
        </p:spPr>
        <p:txBody>
          <a:bodyPr/>
          <a:lstStyle/>
          <a:p>
            <a:r>
              <a:rPr lang="en-US" dirty="0"/>
              <a:t>Recommendations 7.7: </a:t>
            </a:r>
            <a:br>
              <a:rPr lang="en-US" dirty="0"/>
            </a:br>
            <a:r>
              <a:rPr lang="en-US" b="1" dirty="0">
                <a:solidFill>
                  <a:schemeClr val="tx1"/>
                </a:solidFill>
                <a:latin typeface="Lub Dub Condensed" panose="020B0506030403020204" pitchFamily="34" charset="0"/>
              </a:rPr>
              <a:t>Return to Work</a:t>
            </a:r>
            <a:endParaRPr lang="en-US" dirty="0">
              <a:solidFill>
                <a:schemeClr val="tx1"/>
              </a:solidFill>
              <a:latin typeface="Lub Dub Condensed" panose="020B0506030403020204" pitchFamily="34" charset="0"/>
            </a:endParaRPr>
          </a:p>
        </p:txBody>
      </p:sp>
      <p:graphicFrame>
        <p:nvGraphicFramePr>
          <p:cNvPr id="5" name="Table 4">
            <a:extLst>
              <a:ext uri="{FF2B5EF4-FFF2-40B4-BE49-F238E27FC236}">
                <a16:creationId xmlns:a16="http://schemas.microsoft.com/office/drawing/2014/main" id="{2503938E-CD47-85B5-0DA7-D25CB1C46FC7}"/>
              </a:ext>
            </a:extLst>
          </p:cNvPr>
          <p:cNvGraphicFramePr>
            <a:graphicFrameLocks noGrp="1"/>
          </p:cNvGraphicFramePr>
          <p:nvPr>
            <p:extLst>
              <p:ext uri="{D42A27DB-BD31-4B8C-83A1-F6EECF244321}">
                <p14:modId xmlns:p14="http://schemas.microsoft.com/office/powerpoint/2010/main" val="887676027"/>
              </p:ext>
            </p:extLst>
          </p:nvPr>
        </p:nvGraphicFramePr>
        <p:xfrm>
          <a:off x="3754619" y="2231704"/>
          <a:ext cx="7605043" cy="309187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5839305">
                  <a:extLst>
                    <a:ext uri="{9D8B030D-6E8A-4147-A177-3AD203B41FA5}">
                      <a16:colId xmlns:a16="http://schemas.microsoft.com/office/drawing/2014/main" val="1835649645"/>
                    </a:ext>
                  </a:extLst>
                </a:gridCol>
              </a:tblGrid>
              <a:tr h="344966">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persons with stroke, it is reasonable to provide an early, tailored vocational rehabilitation program delivered by occupational therapy and vocational services to promote return to work.</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For persons with stroke, modified job duties and work adaptations are reasonable to support return to work.</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B-R</a:t>
                      </a:r>
                      <a:endPar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400" b="0" dirty="0">
                          <a:effectLst/>
                          <a:latin typeface="Lub Dub Medium" panose="020B0603030403020204" pitchFamily="34" charset="0"/>
                          <a:ea typeface="Times" panose="02020603050405020304" pitchFamily="18" charset="0"/>
                          <a:cs typeface="Arial" panose="020B0604020202020204" pitchFamily="34" charset="0"/>
                        </a:rPr>
                        <a:t>In individuals living with stroke, fatigue management, cognitive and psychosocial support, and early employer engagement into vocational rehabilitation is reasonable for promoting return to work.</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79094"/>
                  </a:ext>
                </a:extLst>
              </a:tr>
            </a:tbl>
          </a:graphicData>
        </a:graphic>
      </p:graphicFrame>
      <p:pic>
        <p:nvPicPr>
          <p:cNvPr id="21" name="Picture 20">
            <a:extLst>
              <a:ext uri="{FF2B5EF4-FFF2-40B4-BE49-F238E27FC236}">
                <a16:creationId xmlns:a16="http://schemas.microsoft.com/office/drawing/2014/main" id="{02A92C36-EC35-9ED4-9C61-47038905691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287078" y="1776208"/>
            <a:ext cx="3253154" cy="3625703"/>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23835237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09100-7AE6-764F-B4C6-25A75E232D3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D918026-B7EE-1B41-238F-06D13BB73C67}"/>
              </a:ext>
            </a:extLst>
          </p:cNvPr>
          <p:cNvSpPr>
            <a:spLocks noGrp="1"/>
          </p:cNvSpPr>
          <p:nvPr>
            <p:ph type="title"/>
          </p:nvPr>
        </p:nvSpPr>
        <p:spPr>
          <a:xfrm>
            <a:off x="838200" y="363539"/>
            <a:ext cx="10515600" cy="845829"/>
          </a:xfrm>
        </p:spPr>
        <p:txBody>
          <a:bodyPr/>
          <a:lstStyle/>
          <a:p>
            <a:r>
              <a:rPr lang="en-US" dirty="0"/>
              <a:t>Recommendations 7.8: </a:t>
            </a:r>
            <a:br>
              <a:rPr lang="en-US" dirty="0"/>
            </a:br>
            <a:r>
              <a:rPr lang="en-US" b="1" dirty="0">
                <a:solidFill>
                  <a:schemeClr val="tx1"/>
                </a:solidFill>
                <a:latin typeface="Lub Dub Condensed" panose="020B0506030403020204" pitchFamily="34" charset="0"/>
              </a:rPr>
              <a:t>Return to Driving</a:t>
            </a:r>
            <a:endParaRPr lang="en-US" dirty="0">
              <a:solidFill>
                <a:schemeClr val="tx1"/>
              </a:solidFill>
              <a:latin typeface="Lub Dub Condensed" panose="020B0506030403020204" pitchFamily="34" charset="0"/>
            </a:endParaRPr>
          </a:p>
        </p:txBody>
      </p:sp>
      <p:graphicFrame>
        <p:nvGraphicFramePr>
          <p:cNvPr id="5" name="Table 4">
            <a:extLst>
              <a:ext uri="{FF2B5EF4-FFF2-40B4-BE49-F238E27FC236}">
                <a16:creationId xmlns:a16="http://schemas.microsoft.com/office/drawing/2014/main" id="{36428791-3B75-CE22-427F-60EF734000B6}"/>
              </a:ext>
            </a:extLst>
          </p:cNvPr>
          <p:cNvGraphicFramePr>
            <a:graphicFrameLocks noGrp="1"/>
          </p:cNvGraphicFramePr>
          <p:nvPr>
            <p:extLst>
              <p:ext uri="{D42A27DB-BD31-4B8C-83A1-F6EECF244321}">
                <p14:modId xmlns:p14="http://schemas.microsoft.com/office/powerpoint/2010/main" val="82585475"/>
              </p:ext>
            </p:extLst>
          </p:nvPr>
        </p:nvGraphicFramePr>
        <p:xfrm>
          <a:off x="3754619" y="2231704"/>
          <a:ext cx="7605043" cy="2360359"/>
        </p:xfrm>
        <a:graphic>
          <a:graphicData uri="http://schemas.openxmlformats.org/drawingml/2006/table">
            <a:tbl>
              <a:tblPr firstRow="1" firstCol="1" bandRow="1"/>
              <a:tblGrid>
                <a:gridCol w="882869">
                  <a:extLst>
                    <a:ext uri="{9D8B030D-6E8A-4147-A177-3AD203B41FA5}">
                      <a16:colId xmlns:a16="http://schemas.microsoft.com/office/drawing/2014/main" val="808689877"/>
                    </a:ext>
                  </a:extLst>
                </a:gridCol>
                <a:gridCol w="882869">
                  <a:extLst>
                    <a:ext uri="{9D8B030D-6E8A-4147-A177-3AD203B41FA5}">
                      <a16:colId xmlns:a16="http://schemas.microsoft.com/office/drawing/2014/main" val="3152980101"/>
                    </a:ext>
                  </a:extLst>
                </a:gridCol>
                <a:gridCol w="5839305">
                  <a:extLst>
                    <a:ext uri="{9D8B030D-6E8A-4147-A177-3AD203B41FA5}">
                      <a16:colId xmlns:a16="http://schemas.microsoft.com/office/drawing/2014/main" val="1835649645"/>
                    </a:ext>
                  </a:extLst>
                </a:gridCol>
              </a:tblGrid>
              <a:tr h="344966">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COR</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algn="ctr">
                        <a:lnSpc>
                          <a:spcPct val="115000"/>
                        </a:lnSpc>
                        <a:spcBef>
                          <a:spcPts val="1200"/>
                        </a:spcBef>
                        <a:spcAft>
                          <a:spcPts val="1200"/>
                        </a:spcAft>
                        <a:buNone/>
                      </a:pPr>
                      <a:r>
                        <a:rPr lang="en-US" sz="1400" b="1" dirty="0">
                          <a:solidFill>
                            <a:schemeClr val="bg1"/>
                          </a:solidFill>
                          <a:effectLst/>
                          <a:latin typeface="Lub Dub Bold" panose="020B0803030403020204" pitchFamily="34" charset="0"/>
                          <a:ea typeface="Times New Roman" panose="02020603050405020304" pitchFamily="18" charset="0"/>
                          <a:cs typeface="Arial" panose="020B0604020202020204" pitchFamily="34" charset="0"/>
                        </a:rPr>
                        <a:t>LOE</a:t>
                      </a:r>
                      <a:endParaRPr lang="en-US" sz="1400"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lvl="0" indent="0" algn="ctr" defTabSz="914400" rtl="0" eaLnBrk="1" fontAlgn="auto" latinLnBrk="0" hangingPunct="1">
                        <a:lnSpc>
                          <a:spcPct val="115000"/>
                        </a:lnSpc>
                        <a:spcBef>
                          <a:spcPts val="1200"/>
                        </a:spcBef>
                        <a:spcAft>
                          <a:spcPts val="1200"/>
                        </a:spcAft>
                        <a:buClrTx/>
                        <a:buSzTx/>
                        <a:buFontTx/>
                        <a:buNone/>
                        <a:tabLst/>
                        <a:defRPr/>
                      </a:pPr>
                      <a:endParaRPr lang="en-US" sz="1400" b="1" dirty="0">
                        <a:solidFill>
                          <a:schemeClr val="bg1"/>
                        </a:solidFill>
                        <a:effectLst/>
                        <a:latin typeface="Lub Dub Bold" panose="020B0803030403020204" pitchFamily="34" charset="0"/>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1023101500"/>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1</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9C78D"/>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C-LD</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For persons with stroke who have impairments that could impact safe driving (such as cognitive, perceptual, or physical impairments), referral for an on-road test administered by an authorized person is recommended to determine fitness to drive.</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50392"/>
                  </a:ext>
                </a:extLst>
              </a:tr>
              <a:tr h="431406">
                <a:tc>
                  <a:txBody>
                    <a:bodyPr/>
                    <a:lstStyle/>
                    <a:p>
                      <a:pPr marL="0" marR="0" algn="ctr">
                        <a:lnSpc>
                          <a:spcPct val="115000"/>
                        </a:lnSpc>
                        <a:spcBef>
                          <a:spcPts val="355"/>
                        </a:spcBef>
                        <a:spcAft>
                          <a:spcPts val="1200"/>
                        </a:spcAft>
                        <a:buNone/>
                      </a:pPr>
                      <a:r>
                        <a:rPr lang="en-US" sz="1800" b="1" dirty="0">
                          <a:solidFill>
                            <a:schemeClr val="tx1"/>
                          </a:solidFill>
                          <a:effectLst/>
                          <a:latin typeface="Lub Dub Bold" panose="020B0803030403020204" pitchFamily="34" charset="0"/>
                          <a:ea typeface="Times" panose="02020603050405020304" pitchFamily="18" charset="0"/>
                          <a:cs typeface="Arial" panose="020B0604020202020204" pitchFamily="34" charset="0"/>
                        </a:rPr>
                        <a:t>2a</a:t>
                      </a:r>
                    </a:p>
                  </a:txBody>
                  <a:tcPr marT="91440" marB="9144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A68"/>
                    </a:solidFill>
                  </a:tcPr>
                </a:tc>
                <a:tc>
                  <a:txBody>
                    <a:bodyPr/>
                    <a:lstStyle/>
                    <a:p>
                      <a:pPr marL="0" marR="0" algn="ctr" fontAlgn="t">
                        <a:spcBef>
                          <a:spcPts val="355"/>
                        </a:spcBef>
                        <a:buNone/>
                      </a:pPr>
                      <a:r>
                        <a:rPr lang="en-US" sz="1800" b="1" dirty="0">
                          <a:solidFill>
                            <a:schemeClr val="tx1"/>
                          </a:solidFill>
                          <a:effectLst/>
                          <a:latin typeface="Lub Dub Bold" panose="020B0803030403020204" pitchFamily="34" charset="0"/>
                          <a:ea typeface="Times New Roman" panose="02020603050405020304" pitchFamily="18" charset="0"/>
                          <a:cs typeface="Arial" panose="020B0604020202020204" pitchFamily="34" charset="0"/>
                        </a:rPr>
                        <a:t>C-LD</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59BC2"/>
                    </a:solidFill>
                  </a:tcPr>
                </a:tc>
                <a:tc>
                  <a:txBody>
                    <a:bodyPr/>
                    <a:lstStyle/>
                    <a:p>
                      <a:pPr marL="0" marR="0" lvl="0" indent="0">
                        <a:spcBef>
                          <a:spcPts val="0"/>
                        </a:spcBef>
                        <a:spcAft>
                          <a:spcPts val="0"/>
                        </a:spcAft>
                        <a:buFont typeface="+mj-lt"/>
                        <a:buNone/>
                        <a:tabLst>
                          <a:tab pos="457200" algn="l"/>
                        </a:tabLst>
                      </a:pPr>
                      <a:r>
                        <a:rPr lang="en-US" sz="1300" b="0" dirty="0">
                          <a:effectLst/>
                          <a:latin typeface="Lub Dub Medium" panose="020B0603030403020204" pitchFamily="34" charset="0"/>
                          <a:ea typeface="Times" panose="02020603050405020304" pitchFamily="18" charset="0"/>
                          <a:cs typeface="Arial" panose="020B0604020202020204" pitchFamily="34" charset="0"/>
                        </a:rPr>
                        <a:t>For persons with stroke who do not pass an on-road driving test or have impairments that could impact safe driving, driving rehabilitation with an authorized person is reasonable to improve driving capability.</a:t>
                      </a:r>
                    </a:p>
                  </a:txBody>
                  <a:tcPr marT="91440" marB="9144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6539604"/>
                  </a:ext>
                </a:extLst>
              </a:tr>
            </a:tbl>
          </a:graphicData>
        </a:graphic>
      </p:graphicFrame>
      <p:pic>
        <p:nvPicPr>
          <p:cNvPr id="21" name="Picture 20">
            <a:extLst>
              <a:ext uri="{FF2B5EF4-FFF2-40B4-BE49-F238E27FC236}">
                <a16:creationId xmlns:a16="http://schemas.microsoft.com/office/drawing/2014/main" id="{C91EE247-8899-F1AD-12CF-41C3A70669C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t="-589"/>
          <a:stretch>
            <a:fillRect/>
          </a:stretch>
        </p:blipFill>
        <p:spPr>
          <a:xfrm>
            <a:off x="287078" y="1776208"/>
            <a:ext cx="3253154" cy="3625703"/>
          </a:xfrm>
          <a:prstGeom prst="rect">
            <a:avLst/>
          </a:prstGeom>
          <a:effectLst>
            <a:outerShdw blurRad="63500" algn="ctr" rotWithShape="0">
              <a:prstClr val="black">
                <a:alpha val="40000"/>
              </a:prstClr>
            </a:outerShdw>
          </a:effectLst>
        </p:spPr>
      </p:pic>
    </p:spTree>
    <p:extLst>
      <p:ext uri="{BB962C8B-B14F-4D97-AF65-F5344CB8AC3E}">
        <p14:creationId xmlns:p14="http://schemas.microsoft.com/office/powerpoint/2010/main" val="84415962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61C0A-0454-8E50-2554-7EA377AF135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63EC7D4-EBA3-293F-2ED6-AD62809EC2A3}"/>
              </a:ext>
            </a:extLst>
          </p:cNvPr>
          <p:cNvSpPr>
            <a:spLocks noGrp="1"/>
          </p:cNvSpPr>
          <p:nvPr>
            <p:ph type="ctrTitle"/>
          </p:nvPr>
        </p:nvSpPr>
        <p:spPr>
          <a:xfrm>
            <a:off x="838201" y="4361793"/>
            <a:ext cx="10505682" cy="1522247"/>
          </a:xfrm>
        </p:spPr>
        <p:txBody>
          <a:bodyPr/>
          <a:lstStyle/>
          <a:p>
            <a:r>
              <a:rPr lang="en-US" sz="4000" cap="none" dirty="0"/>
              <a:t>Summary and Conclusion</a:t>
            </a:r>
            <a:endParaRPr lang="en-US" cap="none" dirty="0"/>
          </a:p>
        </p:txBody>
      </p:sp>
      <p:sp>
        <p:nvSpPr>
          <p:cNvPr id="8" name="TextBox 7">
            <a:extLst>
              <a:ext uri="{FF2B5EF4-FFF2-40B4-BE49-F238E27FC236}">
                <a16:creationId xmlns:a16="http://schemas.microsoft.com/office/drawing/2014/main" id="{22562348-B2FC-BB9F-FE91-FF42452F4639}"/>
              </a:ext>
            </a:extLst>
          </p:cNvPr>
          <p:cNvSpPr txBox="1"/>
          <p:nvPr/>
        </p:nvSpPr>
        <p:spPr>
          <a:xfrm>
            <a:off x="194441" y="1577224"/>
            <a:ext cx="11803118" cy="2169825"/>
          </a:xfrm>
          <a:prstGeom prst="rect">
            <a:avLst/>
          </a:prstGeom>
          <a:noFill/>
        </p:spPr>
        <p:txBody>
          <a:bodyPr wrap="square">
            <a:spAutoFit/>
          </a:bodyPr>
          <a:lstStyle/>
          <a:p>
            <a:pPr algn="ctr">
              <a:spcAft>
                <a:spcPts val="1800"/>
              </a:spcAft>
            </a:pPr>
            <a:r>
              <a:rPr kumimoji="0" lang="en-US" sz="4000" b="0" i="0" u="none" strike="noStrike" kern="1200" cap="all" spc="0" normalizeH="0" baseline="0" noProof="0" dirty="0">
                <a:ln>
                  <a:noFill/>
                </a:ln>
                <a:solidFill>
                  <a:srgbClr val="FFFFFF"/>
                </a:solidFill>
                <a:effectLst/>
                <a:uLnTx/>
                <a:uFillTx/>
                <a:latin typeface="Lub Dub Bold" panose="020B0803030403020204" pitchFamily="34" charset="0"/>
                <a:ea typeface="+mj-ea"/>
                <a:cs typeface="+mj-cs"/>
              </a:rPr>
              <a:t>2026 GUIDELINE FOR Adult Stroke Rehabilitation and Recovery</a:t>
            </a:r>
          </a:p>
          <a:p>
            <a:pPr algn="ctr">
              <a:spcAft>
                <a:spcPts val="1800"/>
              </a:spcAft>
            </a:pPr>
            <a:r>
              <a:rPr kumimoji="0" lang="en-US" sz="4000" b="0" i="1" u="none" strike="noStrike" kern="1200" cap="all" spc="0" normalizeH="0" baseline="0" noProof="0" dirty="0">
                <a:ln>
                  <a:noFill/>
                </a:ln>
                <a:solidFill>
                  <a:srgbClr val="FFFFFF"/>
                </a:solidFill>
                <a:effectLst/>
                <a:uLnTx/>
                <a:uFillTx/>
                <a:latin typeface="Lub Dub Medium" panose="020B0603030403020204" pitchFamily="34" charset="0"/>
                <a:ea typeface="+mj-ea"/>
                <a:cs typeface="+mj-cs"/>
              </a:rPr>
              <a:t>KEY NURSING UPDATES AND REVIEW</a:t>
            </a:r>
            <a:endParaRPr lang="en-US" sz="4000" dirty="0"/>
          </a:p>
        </p:txBody>
      </p:sp>
      <p:cxnSp>
        <p:nvCxnSpPr>
          <p:cNvPr id="9" name="Straight Connector 8">
            <a:extLst>
              <a:ext uri="{FF2B5EF4-FFF2-40B4-BE49-F238E27FC236}">
                <a16:creationId xmlns:a16="http://schemas.microsoft.com/office/drawing/2014/main" id="{85868A48-DE8E-B969-4B0A-39A644FBF059}"/>
              </a:ext>
              <a:ext uri="{C183D7F6-B498-43B3-948B-1728B52AA6E4}">
                <adec:decorative xmlns:adec="http://schemas.microsoft.com/office/drawing/2017/decorative" val="1"/>
              </a:ext>
            </a:extLst>
          </p:cNvPr>
          <p:cNvCxnSpPr>
            <a:cxnSpLocks/>
          </p:cNvCxnSpPr>
          <p:nvPr/>
        </p:nvCxnSpPr>
        <p:spPr>
          <a:xfrm>
            <a:off x="1691986" y="4224152"/>
            <a:ext cx="88080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85765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A109E-15F4-58BE-8DEA-E360EC702EC3}"/>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8BE48CA2-E21A-9B1C-0641-15B662BA76CE}"/>
              </a:ext>
            </a:extLst>
          </p:cNvPr>
          <p:cNvSpPr txBox="1">
            <a:spLocks/>
          </p:cNvSpPr>
          <p:nvPr/>
        </p:nvSpPr>
        <p:spPr>
          <a:xfrm>
            <a:off x="838200" y="363537"/>
            <a:ext cx="10515600" cy="801233"/>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90000"/>
              </a:lnSpc>
              <a:spcBef>
                <a:spcPct val="0"/>
              </a:spcBef>
              <a:buNone/>
              <a:defRPr lang="en-US" sz="3200" b="0" i="0" kern="1200" cap="none" baseline="0">
                <a:solidFill>
                  <a:srgbClr val="D12A31"/>
                </a:solidFill>
                <a:latin typeface="Lub Dub Bold" panose="020B0803030403020204" pitchFamily="34" charset="0"/>
                <a:ea typeface="+mj-ea"/>
                <a:cs typeface="+mj-cs"/>
              </a:defRPr>
            </a:lvl1pPr>
          </a:lstStyle>
          <a:p>
            <a:r>
              <a:rPr lang="en-US" dirty="0"/>
              <a:t>Facets of the Stroke Survivor’s Journey Through Adult Stroke Rehabilitation and Recovery: </a:t>
            </a:r>
            <a:r>
              <a:rPr lang="en-US" dirty="0">
                <a:solidFill>
                  <a:schemeClr val="tx1"/>
                </a:solidFill>
                <a:latin typeface="Lub Dub Condensed" panose="020B0506030403020204" pitchFamily="34" charset="0"/>
              </a:rPr>
              <a:t>Nursing Implications</a:t>
            </a:r>
          </a:p>
        </p:txBody>
      </p:sp>
      <p:grpSp>
        <p:nvGrpSpPr>
          <p:cNvPr id="5" name="Group 4">
            <a:extLst>
              <a:ext uri="{FF2B5EF4-FFF2-40B4-BE49-F238E27FC236}">
                <a16:creationId xmlns:a16="http://schemas.microsoft.com/office/drawing/2014/main" id="{A81A7C01-804B-6DC9-1004-33968F3AF4AC}"/>
              </a:ext>
              <a:ext uri="{C183D7F6-B498-43B3-948B-1728B52AA6E4}">
                <adec:decorative xmlns:adec="http://schemas.microsoft.com/office/drawing/2017/decorative" val="1"/>
              </a:ext>
            </a:extLst>
          </p:cNvPr>
          <p:cNvGrpSpPr/>
          <p:nvPr/>
        </p:nvGrpSpPr>
        <p:grpSpPr>
          <a:xfrm>
            <a:off x="272600" y="1398168"/>
            <a:ext cx="11600171" cy="4908036"/>
            <a:chOff x="272600" y="1398168"/>
            <a:chExt cx="11600171" cy="4908036"/>
          </a:xfrm>
        </p:grpSpPr>
        <p:grpSp>
          <p:nvGrpSpPr>
            <p:cNvPr id="13" name="Group 12">
              <a:extLst>
                <a:ext uri="{FF2B5EF4-FFF2-40B4-BE49-F238E27FC236}">
                  <a16:creationId xmlns:a16="http://schemas.microsoft.com/office/drawing/2014/main" id="{F692CF34-5607-0802-8670-4411C4E30381}"/>
                </a:ext>
              </a:extLst>
            </p:cNvPr>
            <p:cNvGrpSpPr/>
            <p:nvPr/>
          </p:nvGrpSpPr>
          <p:grpSpPr>
            <a:xfrm>
              <a:off x="4614196" y="2589179"/>
              <a:ext cx="2824039" cy="2843656"/>
              <a:chOff x="4512181" y="2197779"/>
              <a:chExt cx="2824039" cy="2843656"/>
            </a:xfrm>
          </p:grpSpPr>
          <p:sp>
            <p:nvSpPr>
              <p:cNvPr id="8" name="Oval 7">
                <a:extLst>
                  <a:ext uri="{FF2B5EF4-FFF2-40B4-BE49-F238E27FC236}">
                    <a16:creationId xmlns:a16="http://schemas.microsoft.com/office/drawing/2014/main" id="{59F5A96F-5E8A-D106-D434-4A4FD7AAC58B}"/>
                  </a:ext>
                </a:extLst>
              </p:cNvPr>
              <p:cNvSpPr/>
              <p:nvPr/>
            </p:nvSpPr>
            <p:spPr>
              <a:xfrm>
                <a:off x="4512181" y="2197779"/>
                <a:ext cx="2806756" cy="2806756"/>
              </a:xfrm>
              <a:prstGeom prst="ellipse">
                <a:avLst/>
              </a:prstGeom>
              <a:solidFill>
                <a:srgbClr val="D12A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a:extLst>
                  <a:ext uri="{FF2B5EF4-FFF2-40B4-BE49-F238E27FC236}">
                    <a16:creationId xmlns:a16="http://schemas.microsoft.com/office/drawing/2014/main" id="{A8F02A4D-C9F9-8849-AFE7-7EEDC1E6E13F}"/>
                  </a:ext>
                </a:extLst>
              </p:cNvPr>
              <p:cNvPicPr>
                <a:picLocks noChangeAspect="1"/>
              </p:cNvPicPr>
              <p:nvPr/>
            </p:nvPicPr>
            <p:blipFill rotWithShape="1">
              <a:blip>
                <a:extLst>
                  <a:ext uri="{96DAC541-7B7A-43D3-8B79-37D633B846F1}">
                    <asvg:svgBlip xmlns:asvg="http://schemas.microsoft.com/office/drawing/2016/SVG/main" r:embed="rId3"/>
                  </a:ext>
                </a:extLst>
              </a:blip>
              <a:srcRect l="-10595" t="-54636" r="-9900"/>
              <a:stretch>
                <a:fillRect/>
              </a:stretch>
            </p:blipFill>
            <p:spPr>
              <a:xfrm>
                <a:off x="4512704" y="2217919"/>
                <a:ext cx="2823516" cy="2823516"/>
              </a:xfrm>
              <a:prstGeom prst="ellipse">
                <a:avLst/>
              </a:prstGeom>
            </p:spPr>
          </p:pic>
        </p:grpSp>
        <p:sp>
          <p:nvSpPr>
            <p:cNvPr id="65" name="Rectangle 36">
              <a:extLst>
                <a:ext uri="{FF2B5EF4-FFF2-40B4-BE49-F238E27FC236}">
                  <a16:creationId xmlns:a16="http://schemas.microsoft.com/office/drawing/2014/main" id="{7DF2F2BF-43FF-6289-E047-AAEF56E7A9BE}"/>
                </a:ext>
              </a:extLst>
            </p:cNvPr>
            <p:cNvSpPr/>
            <p:nvPr/>
          </p:nvSpPr>
          <p:spPr>
            <a:xfrm rot="16200000" flipV="1">
              <a:off x="5788841" y="2035127"/>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1" name="Group 60">
              <a:extLst>
                <a:ext uri="{FF2B5EF4-FFF2-40B4-BE49-F238E27FC236}">
                  <a16:creationId xmlns:a16="http://schemas.microsoft.com/office/drawing/2014/main" id="{3C4C0BA7-5C0F-E359-2E4F-5973877CCFAF}"/>
                </a:ext>
              </a:extLst>
            </p:cNvPr>
            <p:cNvGrpSpPr/>
            <p:nvPr/>
          </p:nvGrpSpPr>
          <p:grpSpPr>
            <a:xfrm flipH="1">
              <a:off x="272600" y="2213884"/>
              <a:ext cx="4249572" cy="3540457"/>
              <a:chOff x="7537924" y="1947184"/>
              <a:chExt cx="4249572" cy="3540457"/>
            </a:xfrm>
          </p:grpSpPr>
          <p:sp>
            <p:nvSpPr>
              <p:cNvPr id="50" name="Rectangle 36">
                <a:extLst>
                  <a:ext uri="{FF2B5EF4-FFF2-40B4-BE49-F238E27FC236}">
                    <a16:creationId xmlns:a16="http://schemas.microsoft.com/office/drawing/2014/main" id="{4EE47D52-D307-1DA5-FFD6-3F105C344E34}"/>
                  </a:ext>
                </a:extLst>
              </p:cNvPr>
              <p:cNvSpPr/>
              <p:nvPr/>
            </p:nvSpPr>
            <p:spPr>
              <a:xfrm>
                <a:off x="7543466" y="2420150"/>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36">
                <a:extLst>
                  <a:ext uri="{FF2B5EF4-FFF2-40B4-BE49-F238E27FC236}">
                    <a16:creationId xmlns:a16="http://schemas.microsoft.com/office/drawing/2014/main" id="{459BC0C0-2203-3642-1BD3-52A1ADAA3956}"/>
                  </a:ext>
                </a:extLst>
              </p:cNvPr>
              <p:cNvSpPr/>
              <p:nvPr/>
            </p:nvSpPr>
            <p:spPr>
              <a:xfrm flipV="1">
                <a:off x="7537924" y="4584229"/>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36">
                <a:extLst>
                  <a:ext uri="{FF2B5EF4-FFF2-40B4-BE49-F238E27FC236}">
                    <a16:creationId xmlns:a16="http://schemas.microsoft.com/office/drawing/2014/main" id="{1F840A4D-DC2D-0B76-891C-0DE28117A422}"/>
                  </a:ext>
                </a:extLst>
              </p:cNvPr>
              <p:cNvSpPr/>
              <p:nvPr/>
            </p:nvSpPr>
            <p:spPr>
              <a:xfrm flipV="1">
                <a:off x="7750233" y="3741109"/>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A1E462A4-9087-FA0A-E84F-0E1956F05313}"/>
                  </a:ext>
                </a:extLst>
              </p:cNvPr>
              <p:cNvSpPr/>
              <p:nvPr/>
            </p:nvSpPr>
            <p:spPr>
              <a:xfrm>
                <a:off x="8266530" y="3260213"/>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AAF94945-91D1-50F8-4C29-AEFA37F7152F}"/>
                  </a:ext>
                </a:extLst>
              </p:cNvPr>
              <p:cNvSpPr/>
              <p:nvPr/>
            </p:nvSpPr>
            <p:spPr>
              <a:xfrm>
                <a:off x="8266530" y="4573241"/>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Rectangle 59">
                <a:extLst>
                  <a:ext uri="{FF2B5EF4-FFF2-40B4-BE49-F238E27FC236}">
                    <a16:creationId xmlns:a16="http://schemas.microsoft.com/office/drawing/2014/main" id="{174401DE-A20A-9A85-DEDE-2C3CAA188FFF}"/>
                  </a:ext>
                </a:extLst>
              </p:cNvPr>
              <p:cNvSpPr/>
              <p:nvPr/>
            </p:nvSpPr>
            <p:spPr>
              <a:xfrm>
                <a:off x="8266530" y="1947184"/>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7" name="Rectangle 36">
              <a:extLst>
                <a:ext uri="{FF2B5EF4-FFF2-40B4-BE49-F238E27FC236}">
                  <a16:creationId xmlns:a16="http://schemas.microsoft.com/office/drawing/2014/main" id="{80A2F7B9-A09E-55C4-F2A9-6A14A14C2FCC}"/>
                </a:ext>
              </a:extLst>
            </p:cNvPr>
            <p:cNvSpPr/>
            <p:nvPr/>
          </p:nvSpPr>
          <p:spPr>
            <a:xfrm>
              <a:off x="7540695" y="2684079"/>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36">
              <a:extLst>
                <a:ext uri="{FF2B5EF4-FFF2-40B4-BE49-F238E27FC236}">
                  <a16:creationId xmlns:a16="http://schemas.microsoft.com/office/drawing/2014/main" id="{D693DA2F-F3B0-1F9D-F06E-811BE796D768}"/>
                </a:ext>
              </a:extLst>
            </p:cNvPr>
            <p:cNvSpPr/>
            <p:nvPr/>
          </p:nvSpPr>
          <p:spPr>
            <a:xfrm flipV="1">
              <a:off x="7535153" y="4848158"/>
              <a:ext cx="667885" cy="484145"/>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Lst>
              <a:ahLst/>
              <a:cxnLst>
                <a:cxn ang="0">
                  <a:pos x="csX0" y="csY0"/>
                </a:cxn>
                <a:cxn ang="0">
                  <a:pos x="csX1" y="csY1"/>
                </a:cxn>
                <a:cxn ang="0">
                  <a:pos x="csX2" y="csY2"/>
                </a:cxn>
              </a:cxnLst>
              <a:rect l="l" t="t" r="r" b="b"/>
              <a:pathLst>
                <a:path w="1920164" h="484145">
                  <a:moveTo>
                    <a:pt x="0" y="484145"/>
                  </a:moveTo>
                  <a:lnTo>
                    <a:pt x="1194950" y="0"/>
                  </a:lnTo>
                  <a:lnTo>
                    <a:pt x="192016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36">
              <a:extLst>
                <a:ext uri="{FF2B5EF4-FFF2-40B4-BE49-F238E27FC236}">
                  <a16:creationId xmlns:a16="http://schemas.microsoft.com/office/drawing/2014/main" id="{5DF5D043-EAC8-4650-A39D-9C89E696664A}"/>
                </a:ext>
              </a:extLst>
            </p:cNvPr>
            <p:cNvSpPr/>
            <p:nvPr/>
          </p:nvSpPr>
          <p:spPr>
            <a:xfrm flipV="1">
              <a:off x="7747462" y="4005038"/>
              <a:ext cx="458347" cy="0"/>
            </a:xfrm>
            <a:custGeom>
              <a:avLst/>
              <a:gdLst>
                <a:gd name="csX0" fmla="*/ 0 w 725214"/>
                <a:gd name="csY0" fmla="*/ 0 h 725214"/>
                <a:gd name="csX1" fmla="*/ 725214 w 725214"/>
                <a:gd name="csY1" fmla="*/ 0 h 725214"/>
                <a:gd name="csX2" fmla="*/ 725214 w 725214"/>
                <a:gd name="csY2" fmla="*/ 725214 h 725214"/>
                <a:gd name="csX3" fmla="*/ 0 w 725214"/>
                <a:gd name="csY3" fmla="*/ 725214 h 725214"/>
                <a:gd name="csX4" fmla="*/ 0 w 725214"/>
                <a:gd name="csY4" fmla="*/ 0 h 725214"/>
                <a:gd name="csX0" fmla="*/ 725214 w 816654"/>
                <a:gd name="csY0" fmla="*/ 725214 h 816654"/>
                <a:gd name="csX1" fmla="*/ 0 w 816654"/>
                <a:gd name="csY1" fmla="*/ 725214 h 816654"/>
                <a:gd name="csX2" fmla="*/ 0 w 816654"/>
                <a:gd name="csY2" fmla="*/ 0 h 816654"/>
                <a:gd name="csX3" fmla="*/ 725214 w 816654"/>
                <a:gd name="csY3" fmla="*/ 0 h 816654"/>
                <a:gd name="csX4" fmla="*/ 816654 w 816654"/>
                <a:gd name="csY4" fmla="*/ 816654 h 816654"/>
                <a:gd name="csX0" fmla="*/ 725214 w 725214"/>
                <a:gd name="csY0" fmla="*/ 725214 h 725214"/>
                <a:gd name="csX1" fmla="*/ 0 w 725214"/>
                <a:gd name="csY1" fmla="*/ 725214 h 725214"/>
                <a:gd name="csX2" fmla="*/ 0 w 725214"/>
                <a:gd name="csY2" fmla="*/ 0 h 725214"/>
                <a:gd name="csX3" fmla="*/ 725214 w 725214"/>
                <a:gd name="csY3" fmla="*/ 0 h 725214"/>
                <a:gd name="csX0" fmla="*/ 0 w 725214"/>
                <a:gd name="csY0" fmla="*/ 725214 h 725214"/>
                <a:gd name="csX1" fmla="*/ 0 w 725214"/>
                <a:gd name="csY1" fmla="*/ 0 h 725214"/>
                <a:gd name="csX2" fmla="*/ 725214 w 725214"/>
                <a:gd name="csY2" fmla="*/ 0 h 725214"/>
                <a:gd name="csX0" fmla="*/ 0 w 1824568"/>
                <a:gd name="csY0" fmla="*/ 442581 h 442581"/>
                <a:gd name="csX1" fmla="*/ 1099354 w 1824568"/>
                <a:gd name="csY1" fmla="*/ 0 h 442581"/>
                <a:gd name="csX2" fmla="*/ 1824568 w 1824568"/>
                <a:gd name="csY2" fmla="*/ 0 h 442581"/>
                <a:gd name="csX0" fmla="*/ 0 w 1920164"/>
                <a:gd name="csY0" fmla="*/ 484145 h 484145"/>
                <a:gd name="csX1" fmla="*/ 1194950 w 1920164"/>
                <a:gd name="csY1" fmla="*/ 0 h 484145"/>
                <a:gd name="csX2" fmla="*/ 1920164 w 1920164"/>
                <a:gd name="csY2" fmla="*/ 0 h 484145"/>
                <a:gd name="csX0" fmla="*/ 0 w 725214"/>
                <a:gd name="csY0" fmla="*/ 0 h 0"/>
                <a:gd name="csX1" fmla="*/ 725214 w 725214"/>
                <a:gd name="csY1" fmla="*/ 0 h 0"/>
              </a:gdLst>
              <a:ahLst/>
              <a:cxnLst>
                <a:cxn ang="0">
                  <a:pos x="csX0" y="csY0"/>
                </a:cxn>
                <a:cxn ang="0">
                  <a:pos x="csX1" y="csY1"/>
                </a:cxn>
              </a:cxnLst>
              <a:rect l="l" t="t" r="r" b="b"/>
              <a:pathLst>
                <a:path w="725214">
                  <a:moveTo>
                    <a:pt x="0" y="0"/>
                  </a:moveTo>
                  <a:lnTo>
                    <a:pt x="725214" y="0"/>
                  </a:lnTo>
                </a:path>
              </a:pathLst>
            </a:cu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EEEDB311-7A2C-F315-EC77-10BB5AA43AFE}"/>
                </a:ext>
              </a:extLst>
            </p:cNvPr>
            <p:cNvSpPr/>
            <p:nvPr/>
          </p:nvSpPr>
          <p:spPr>
            <a:xfrm>
              <a:off x="4305146" y="2289938"/>
              <a:ext cx="3442138" cy="3442138"/>
            </a:xfrm>
            <a:prstGeom prst="ellipse">
              <a:avLst/>
            </a:prstGeom>
            <a:noFill/>
            <a:ln w="73025" cap="rnd">
              <a:solidFill>
                <a:srgbClr val="D12A3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62">
              <a:extLst>
                <a:ext uri="{FF2B5EF4-FFF2-40B4-BE49-F238E27FC236}">
                  <a16:creationId xmlns:a16="http://schemas.microsoft.com/office/drawing/2014/main" id="{B78E0936-8DBA-7452-98A9-4428DEE19291}"/>
                </a:ext>
              </a:extLst>
            </p:cNvPr>
            <p:cNvSpPr/>
            <p:nvPr/>
          </p:nvSpPr>
          <p:spPr>
            <a:xfrm flipH="1">
              <a:off x="4330930" y="1398168"/>
              <a:ext cx="3350032" cy="53201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22A65CE5-14A0-4D8F-C808-83409A588C37}"/>
                </a:ext>
              </a:extLst>
            </p:cNvPr>
            <p:cNvSpPr/>
            <p:nvPr/>
          </p:nvSpPr>
          <p:spPr>
            <a:xfrm>
              <a:off x="8263759" y="3524142"/>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832412D5-05E4-0114-BCD1-FC425BC83D71}"/>
                </a:ext>
              </a:extLst>
            </p:cNvPr>
            <p:cNvSpPr/>
            <p:nvPr/>
          </p:nvSpPr>
          <p:spPr>
            <a:xfrm>
              <a:off x="8263759" y="4837170"/>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B3DDE826-8270-14F4-9BE8-8DC20856F52B}"/>
                </a:ext>
              </a:extLst>
            </p:cNvPr>
            <p:cNvSpPr/>
            <p:nvPr/>
          </p:nvSpPr>
          <p:spPr>
            <a:xfrm>
              <a:off x="8263759" y="2211113"/>
              <a:ext cx="3520966" cy="914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3F00A94B-7987-773B-F6A0-7A8F9E59FAC2}"/>
                </a:ext>
              </a:extLst>
            </p:cNvPr>
            <p:cNvSpPr txBox="1"/>
            <p:nvPr/>
          </p:nvSpPr>
          <p:spPr>
            <a:xfrm>
              <a:off x="4776601" y="1481628"/>
              <a:ext cx="2422986" cy="400110"/>
            </a:xfrm>
            <a:prstGeom prst="rect">
              <a:avLst/>
            </a:prstGeom>
            <a:noFill/>
          </p:spPr>
          <p:txBody>
            <a:bodyPr wrap="square">
              <a:spAutoFit/>
            </a:bodyPr>
            <a:lstStyle/>
            <a:p>
              <a:pPr algn="ctr"/>
              <a:r>
                <a:rPr lang="en-US" dirty="0"/>
                <a:t> </a:t>
              </a:r>
              <a:r>
                <a:rPr lang="en-US" sz="2000" dirty="0">
                  <a:latin typeface="Lub Dub Bold" panose="020B0803030403020204" pitchFamily="34" charset="0"/>
                </a:rPr>
                <a:t>Introduction</a:t>
              </a:r>
              <a:endParaRPr lang="en-US" sz="1600" dirty="0"/>
            </a:p>
          </p:txBody>
        </p:sp>
        <p:sp>
          <p:nvSpPr>
            <p:cNvPr id="20" name="TextBox 19">
              <a:extLst>
                <a:ext uri="{FF2B5EF4-FFF2-40B4-BE49-F238E27FC236}">
                  <a16:creationId xmlns:a16="http://schemas.microsoft.com/office/drawing/2014/main" id="{B217B8F4-9FD9-5E7B-8663-44D9C8CC3FB3}"/>
                </a:ext>
              </a:extLst>
            </p:cNvPr>
            <p:cNvSpPr txBox="1"/>
            <p:nvPr/>
          </p:nvSpPr>
          <p:spPr>
            <a:xfrm>
              <a:off x="334198" y="2409459"/>
              <a:ext cx="3404841" cy="584904"/>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Poststroke Rehabilitation Levels of Care</a:t>
              </a:r>
            </a:p>
          </p:txBody>
        </p:sp>
        <p:sp>
          <p:nvSpPr>
            <p:cNvPr id="22" name="TextBox 21">
              <a:extLst>
                <a:ext uri="{FF2B5EF4-FFF2-40B4-BE49-F238E27FC236}">
                  <a16:creationId xmlns:a16="http://schemas.microsoft.com/office/drawing/2014/main" id="{8AB5AD1D-8D84-1318-7A05-4944C608E16F}"/>
                </a:ext>
              </a:extLst>
            </p:cNvPr>
            <p:cNvSpPr txBox="1"/>
            <p:nvPr/>
          </p:nvSpPr>
          <p:spPr>
            <a:xfrm>
              <a:off x="282633" y="3596427"/>
              <a:ext cx="3507971" cy="835870"/>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Prevention and Management of Comorbidities</a:t>
              </a:r>
              <a:endParaRPr lang="en-US" sz="1600" dirty="0"/>
            </a:p>
          </p:txBody>
        </p:sp>
        <p:sp>
          <p:nvSpPr>
            <p:cNvPr id="24" name="TextBox 23">
              <a:extLst>
                <a:ext uri="{FF2B5EF4-FFF2-40B4-BE49-F238E27FC236}">
                  <a16:creationId xmlns:a16="http://schemas.microsoft.com/office/drawing/2014/main" id="{0280B325-85E5-19B9-919C-E19B184B2BCC}"/>
                </a:ext>
              </a:extLst>
            </p:cNvPr>
            <p:cNvSpPr txBox="1"/>
            <p:nvPr/>
          </p:nvSpPr>
          <p:spPr>
            <a:xfrm>
              <a:off x="761804" y="5167246"/>
              <a:ext cx="2549629" cy="343427"/>
            </a:xfrm>
            <a:prstGeom prst="rect">
              <a:avLst/>
            </a:prstGeom>
            <a:noFill/>
          </p:spPr>
          <p:txBody>
            <a:bodyPr wrap="square">
              <a:spAutoFit/>
            </a:bodyPr>
            <a:lstStyle/>
            <a:p>
              <a:pPr algn="ctr">
                <a:lnSpc>
                  <a:spcPct val="80000"/>
                </a:lnSpc>
              </a:pPr>
              <a:r>
                <a:rPr lang="en-US" sz="2000" kern="1200" dirty="0"/>
                <a:t> </a:t>
              </a:r>
              <a:r>
                <a:rPr lang="en-US" sz="2000" dirty="0">
                  <a:latin typeface="Lub Dub Bold" panose="020B0803030403020204" pitchFamily="34" charset="0"/>
                </a:rPr>
                <a:t>Assessment</a:t>
              </a:r>
            </a:p>
          </p:txBody>
        </p:sp>
        <p:sp>
          <p:nvSpPr>
            <p:cNvPr id="26" name="TextBox 25">
              <a:extLst>
                <a:ext uri="{FF2B5EF4-FFF2-40B4-BE49-F238E27FC236}">
                  <a16:creationId xmlns:a16="http://schemas.microsoft.com/office/drawing/2014/main" id="{71FD2D79-461F-8E7A-9980-269E377D13D3}"/>
                </a:ext>
              </a:extLst>
            </p:cNvPr>
            <p:cNvSpPr txBox="1"/>
            <p:nvPr/>
          </p:nvSpPr>
          <p:spPr>
            <a:xfrm>
              <a:off x="8805854" y="2281106"/>
              <a:ext cx="2386898" cy="835870"/>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Sensory Motor Impairments and Activities</a:t>
              </a:r>
              <a:endParaRPr lang="en-US" sz="1600" dirty="0"/>
            </a:p>
          </p:txBody>
        </p:sp>
        <p:sp>
          <p:nvSpPr>
            <p:cNvPr id="28" name="TextBox 27">
              <a:extLst>
                <a:ext uri="{FF2B5EF4-FFF2-40B4-BE49-F238E27FC236}">
                  <a16:creationId xmlns:a16="http://schemas.microsoft.com/office/drawing/2014/main" id="{CA51DF04-3A13-0A34-11A3-3D6CBEDD9F1C}"/>
                </a:ext>
              </a:extLst>
            </p:cNvPr>
            <p:cNvSpPr txBox="1"/>
            <p:nvPr/>
          </p:nvSpPr>
          <p:spPr>
            <a:xfrm>
              <a:off x="8612463" y="3701657"/>
              <a:ext cx="2773680" cy="584904"/>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Cognition and Communication</a:t>
              </a:r>
            </a:p>
          </p:txBody>
        </p:sp>
        <p:sp>
          <p:nvSpPr>
            <p:cNvPr id="30" name="TextBox 29">
              <a:extLst>
                <a:ext uri="{FF2B5EF4-FFF2-40B4-BE49-F238E27FC236}">
                  <a16:creationId xmlns:a16="http://schemas.microsoft.com/office/drawing/2014/main" id="{44DDF671-6711-3381-0155-ACA69A9FB30B}"/>
                </a:ext>
              </a:extLst>
            </p:cNvPr>
            <p:cNvSpPr txBox="1"/>
            <p:nvPr/>
          </p:nvSpPr>
          <p:spPr>
            <a:xfrm>
              <a:off x="8188194" y="4917673"/>
              <a:ext cx="3684577" cy="806439"/>
            </a:xfrm>
            <a:prstGeom prst="rect">
              <a:avLst/>
            </a:prstGeom>
            <a:noFill/>
          </p:spPr>
          <p:txBody>
            <a:bodyPr wrap="square">
              <a:spAutoFit/>
            </a:bodyPr>
            <a:lstStyle/>
            <a:p>
              <a:pPr algn="ctr">
                <a:lnSpc>
                  <a:spcPct val="80000"/>
                </a:lnSpc>
              </a:pPr>
              <a:r>
                <a:rPr lang="en-US" sz="2000" dirty="0">
                  <a:latin typeface="Lub Dub Bold" panose="020B0803030403020204" pitchFamily="34" charset="0"/>
                </a:rPr>
                <a:t>Transitions in Care and Community Rehabilitation, </a:t>
              </a:r>
              <a:r>
                <a:rPr lang="en-US" dirty="0">
                  <a:latin typeface="Lub Dub Condensed" panose="020B0506030403020204" pitchFamily="34" charset="0"/>
                </a:rPr>
                <a:t>including family caregiver support</a:t>
              </a:r>
              <a:endParaRPr lang="en-US" sz="2000" dirty="0">
                <a:latin typeface="Lub Dub Condensed" panose="020B0506030403020204" pitchFamily="34" charset="0"/>
              </a:endParaRPr>
            </a:p>
          </p:txBody>
        </p:sp>
        <p:sp>
          <p:nvSpPr>
            <p:cNvPr id="15" name="Rectangle 14">
              <a:extLst>
                <a:ext uri="{FF2B5EF4-FFF2-40B4-BE49-F238E27FC236}">
                  <a16:creationId xmlns:a16="http://schemas.microsoft.com/office/drawing/2014/main" id="{66213E27-3D59-4D2D-FD8A-9A87B689FD1F}"/>
                </a:ext>
              </a:extLst>
            </p:cNvPr>
            <p:cNvSpPr/>
            <p:nvPr/>
          </p:nvSpPr>
          <p:spPr>
            <a:xfrm>
              <a:off x="5087008" y="5373511"/>
              <a:ext cx="1902371" cy="9326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itle 3">
            <a:extLst>
              <a:ext uri="{FF2B5EF4-FFF2-40B4-BE49-F238E27FC236}">
                <a16:creationId xmlns:a16="http://schemas.microsoft.com/office/drawing/2014/main" id="{4891BA49-013A-9261-7122-22EF97353A07}"/>
              </a:ext>
            </a:extLst>
          </p:cNvPr>
          <p:cNvSpPr>
            <a:spLocks noGrp="1"/>
          </p:cNvSpPr>
          <p:nvPr>
            <p:ph type="title"/>
          </p:nvPr>
        </p:nvSpPr>
        <p:spPr>
          <a:xfrm>
            <a:off x="4928165" y="3051421"/>
            <a:ext cx="2217702" cy="559408"/>
          </a:xfrm>
        </p:spPr>
        <p:txBody>
          <a:bodyPr>
            <a:no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Lub Dub Condensed" panose="020B0506030403020204" pitchFamily="34" charset="0"/>
                <a:ea typeface="+mn-ea"/>
                <a:cs typeface="+mn-cs"/>
              </a:rPr>
              <a:t>Stroke Survivor and Family</a:t>
            </a:r>
            <a:endParaRPr lang="en-US" sz="2000" dirty="0">
              <a:ea typeface="+mn-ea"/>
              <a:cs typeface="+mn-cs"/>
            </a:endParaRPr>
          </a:p>
        </p:txBody>
      </p:sp>
    </p:spTree>
    <p:extLst>
      <p:ext uri="{BB962C8B-B14F-4D97-AF65-F5344CB8AC3E}">
        <p14:creationId xmlns:p14="http://schemas.microsoft.com/office/powerpoint/2010/main" val="8983131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C581C-C53A-F8DD-2316-510F8FB49D6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7C73A2A-6A39-8A42-044A-70CBE28B5945}"/>
              </a:ext>
            </a:extLst>
          </p:cNvPr>
          <p:cNvSpPr>
            <a:spLocks noGrp="1"/>
          </p:cNvSpPr>
          <p:nvPr>
            <p:ph type="title"/>
          </p:nvPr>
        </p:nvSpPr>
        <p:spPr/>
        <p:txBody>
          <a:bodyPr/>
          <a:lstStyle/>
          <a:p>
            <a:r>
              <a:rPr lang="en-US" dirty="0"/>
              <a:t>Conclusions</a:t>
            </a:r>
          </a:p>
        </p:txBody>
      </p:sp>
      <p:sp>
        <p:nvSpPr>
          <p:cNvPr id="5" name="Content Placeholder 4">
            <a:extLst>
              <a:ext uri="{FF2B5EF4-FFF2-40B4-BE49-F238E27FC236}">
                <a16:creationId xmlns:a16="http://schemas.microsoft.com/office/drawing/2014/main" id="{CDCC8D73-4592-636F-427C-F5F80BB5E558}"/>
              </a:ext>
            </a:extLst>
          </p:cNvPr>
          <p:cNvSpPr>
            <a:spLocks noGrp="1"/>
          </p:cNvSpPr>
          <p:nvPr>
            <p:ph idx="1"/>
          </p:nvPr>
        </p:nvSpPr>
        <p:spPr>
          <a:xfrm>
            <a:off x="838200" y="1207477"/>
            <a:ext cx="9932582" cy="4537488"/>
          </a:xfrm>
        </p:spPr>
        <p:txBody>
          <a:bodyPr/>
          <a:lstStyle/>
          <a:p>
            <a:pPr marL="515938" indent="-285750">
              <a:spcBef>
                <a:spcPts val="0"/>
              </a:spcBef>
              <a:spcAft>
                <a:spcPts val="1800"/>
              </a:spcAft>
              <a:buClr>
                <a:srgbClr val="D12A31"/>
              </a:buClr>
              <a:buFont typeface="Arial" panose="020B0604020202020204" pitchFamily="34" charset="0"/>
              <a:buChar char="•"/>
            </a:pPr>
            <a:r>
              <a:rPr lang="en-US" cap="none" dirty="0">
                <a:solidFill>
                  <a:schemeClr val="tx1"/>
                </a:solidFill>
                <a:latin typeface="Lub Dub Medium" panose="020B0603030403020204" pitchFamily="34" charset="0"/>
                <a:cs typeface="Arial" panose="020B0604020202020204" pitchFamily="34" charset="0"/>
              </a:rPr>
              <a:t>Key recommendations for nurses have been highlighted in this slide deck. There are more recommendations presented in the guideline document that are applicable to other disciplines or that go into further detail into the rehabilitation care for stroke survivors. </a:t>
            </a:r>
          </a:p>
          <a:p>
            <a:pPr marL="515938" indent="-285750">
              <a:spcBef>
                <a:spcPts val="0"/>
              </a:spcBef>
              <a:spcAft>
                <a:spcPts val="1800"/>
              </a:spcAft>
              <a:buClr>
                <a:srgbClr val="D12A31"/>
              </a:buClr>
              <a:buFont typeface="Arial" panose="020B0604020202020204" pitchFamily="34" charset="0"/>
              <a:buChar char="•"/>
            </a:pPr>
            <a:r>
              <a:rPr lang="en-US" cap="none" dirty="0">
                <a:solidFill>
                  <a:schemeClr val="tx1"/>
                </a:solidFill>
                <a:latin typeface="Lub Dub Medium" panose="020B0603030403020204" pitchFamily="34" charset="0"/>
                <a:cs typeface="Arial" panose="020B0604020202020204" pitchFamily="34" charset="0"/>
              </a:rPr>
              <a:t>We encourage nurses to refer directly to the guideline document for more specifics in the care of stroke survivors across the care continuum. </a:t>
            </a:r>
          </a:p>
          <a:p>
            <a:pPr marL="515938" indent="-285750">
              <a:spcBef>
                <a:spcPts val="0"/>
              </a:spcBef>
              <a:spcAft>
                <a:spcPts val="600"/>
              </a:spcAft>
              <a:buClr>
                <a:srgbClr val="D12A31"/>
              </a:buClr>
              <a:buFont typeface="Arial" panose="020B0604020202020204" pitchFamily="34" charset="0"/>
              <a:buChar char="•"/>
            </a:pPr>
            <a:r>
              <a:rPr lang="en-US" cap="none" dirty="0">
                <a:solidFill>
                  <a:schemeClr val="tx1"/>
                </a:solidFill>
                <a:latin typeface="Lub Dub Medium" panose="020B0603030403020204" pitchFamily="34" charset="0"/>
                <a:cs typeface="Arial" panose="020B0604020202020204" pitchFamily="34" charset="0"/>
              </a:rPr>
              <a:t>Nurses are in an ideal position to: </a:t>
            </a:r>
          </a:p>
          <a:p>
            <a:pPr marL="914400" lvl="1" indent="-339725">
              <a:spcBef>
                <a:spcPts val="0"/>
              </a:spcBef>
              <a:spcAft>
                <a:spcPts val="600"/>
              </a:spcAft>
              <a:buFont typeface="Aptos" panose="020B0004020202020204" pitchFamily="34" charset="0"/>
              <a:buChar char="–"/>
            </a:pPr>
            <a:r>
              <a:rPr lang="en-US" sz="1800" cap="none" dirty="0">
                <a:solidFill>
                  <a:schemeClr val="tx1"/>
                </a:solidFill>
                <a:latin typeface="Lub Dub Medium" panose="020B0603030403020204" pitchFamily="34" charset="0"/>
                <a:cs typeface="Arial" panose="020B0604020202020204" pitchFamily="34" charset="0"/>
              </a:rPr>
              <a:t>Ensure proper care</a:t>
            </a:r>
          </a:p>
          <a:p>
            <a:pPr marL="914400" lvl="1" indent="-339725">
              <a:spcBef>
                <a:spcPts val="0"/>
              </a:spcBef>
              <a:spcAft>
                <a:spcPts val="600"/>
              </a:spcAft>
              <a:buFont typeface="Aptos" panose="020B0004020202020204" pitchFamily="34" charset="0"/>
              <a:buChar char="–"/>
            </a:pPr>
            <a:r>
              <a:rPr lang="en-US" sz="1800" cap="none" dirty="0">
                <a:solidFill>
                  <a:schemeClr val="tx1"/>
                </a:solidFill>
                <a:latin typeface="Lub Dub Medium" panose="020B0603030403020204" pitchFamily="34" charset="0"/>
                <a:cs typeface="Arial" panose="020B0604020202020204" pitchFamily="34" charset="0"/>
              </a:rPr>
              <a:t>Provide referral to healthcare providers</a:t>
            </a:r>
          </a:p>
          <a:p>
            <a:pPr marL="914400" lvl="1" indent="-339725">
              <a:spcBef>
                <a:spcPts val="0"/>
              </a:spcBef>
              <a:spcAft>
                <a:spcPts val="2400"/>
              </a:spcAft>
              <a:buFont typeface="Aptos" panose="020B0004020202020204" pitchFamily="34" charset="0"/>
              <a:buChar char="–"/>
            </a:pPr>
            <a:r>
              <a:rPr lang="en-US" sz="1800" cap="none" dirty="0">
                <a:solidFill>
                  <a:schemeClr val="tx1"/>
                </a:solidFill>
                <a:latin typeface="Lub Dub Medium" panose="020B0603030403020204" pitchFamily="34" charset="0"/>
                <a:cs typeface="Arial" panose="020B0604020202020204" pitchFamily="34" charset="0"/>
              </a:rPr>
              <a:t>Facilitate community reintegration by recommending community resources for stroke survivors and their family caregivers. </a:t>
            </a:r>
          </a:p>
          <a:p>
            <a:pPr marL="515938" indent="-285750">
              <a:spcBef>
                <a:spcPts val="0"/>
              </a:spcBef>
              <a:spcAft>
                <a:spcPts val="1200"/>
              </a:spcAft>
              <a:buClr>
                <a:srgbClr val="D12A31"/>
              </a:buClr>
              <a:buFont typeface="Arial" panose="020B0604020202020204" pitchFamily="34" charset="0"/>
              <a:buChar char="•"/>
            </a:pPr>
            <a:r>
              <a:rPr lang="en-US" cap="none" dirty="0">
                <a:solidFill>
                  <a:schemeClr val="tx1"/>
                </a:solidFill>
                <a:latin typeface="Lub Dub Medium" panose="020B0603030403020204" pitchFamily="34" charset="0"/>
                <a:cs typeface="Arial" panose="020B0604020202020204" pitchFamily="34" charset="0"/>
              </a:rPr>
              <a:t>The 2026 Guideline for Adult stroke rehabilitation and recovery is a valuable resource for nurses to support stroke survivors and their family caregivers throughout the recovery process.</a:t>
            </a:r>
          </a:p>
          <a:p>
            <a:pPr marL="230188">
              <a:spcBef>
                <a:spcPts val="0"/>
              </a:spcBef>
              <a:spcAft>
                <a:spcPts val="1200"/>
              </a:spcAft>
              <a:buClr>
                <a:srgbClr val="D12A31"/>
              </a:buClr>
            </a:pPr>
            <a:r>
              <a:rPr lang="en-US" cap="none" dirty="0">
                <a:solidFill>
                  <a:schemeClr val="tx1"/>
                </a:solidFill>
                <a:latin typeface="Lub Dub Medium" panose="020B0603030403020204" pitchFamily="34" charset="0"/>
                <a:cs typeface="Arial" panose="020B0604020202020204" pitchFamily="34" charset="0"/>
              </a:rPr>
              <a:t>     </a:t>
            </a:r>
            <a:r>
              <a:rPr lang="en-US" cap="none" dirty="0">
                <a:solidFill>
                  <a:schemeClr val="tx1"/>
                </a:solidFill>
                <a:latin typeface="Lub Dub Medium" panose="020B0603030403020204" pitchFamily="34" charset="0"/>
                <a:cs typeface="Arial" panose="020B0604020202020204" pitchFamily="34" charset="0"/>
                <a:hlinkClick r:id="rId3"/>
              </a:rPr>
              <a:t>https://www.ahajournals.org/doi/10.1161/STR.0000000000000536</a:t>
            </a:r>
            <a:endParaRPr lang="en-US" cap="none" dirty="0">
              <a:solidFill>
                <a:schemeClr val="tx1"/>
              </a:solidFill>
              <a:latin typeface="Lub Dub Medium" panose="020B0603030403020204" pitchFamily="34" charset="0"/>
              <a:cs typeface="Arial" panose="020B0604020202020204" pitchFamily="34" charset="0"/>
            </a:endParaRPr>
          </a:p>
        </p:txBody>
      </p:sp>
    </p:spTree>
    <p:extLst>
      <p:ext uri="{BB962C8B-B14F-4D97-AF65-F5344CB8AC3E}">
        <p14:creationId xmlns:p14="http://schemas.microsoft.com/office/powerpoint/2010/main" val="2745407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C57D08A-F664-3FFA-D484-993224D3DCD5}"/>
              </a:ext>
            </a:extLst>
          </p:cNvPr>
          <p:cNvSpPr>
            <a:spLocks noGrp="1"/>
          </p:cNvSpPr>
          <p:nvPr>
            <p:ph type="title"/>
          </p:nvPr>
        </p:nvSpPr>
        <p:spPr>
          <a:xfrm>
            <a:off x="741680" y="594463"/>
            <a:ext cx="2891536" cy="2837795"/>
          </a:xfrm>
        </p:spPr>
        <p:txBody>
          <a:bodyPr>
            <a:noAutofit/>
          </a:bodyPr>
          <a:lstStyle/>
          <a:p>
            <a:r>
              <a:rPr lang="en-US" sz="2400" cap="none" dirty="0"/>
              <a:t>Class </a:t>
            </a:r>
            <a:br>
              <a:rPr lang="en-US" sz="2400" cap="none" dirty="0"/>
            </a:br>
            <a:r>
              <a:rPr lang="en-US" sz="2400" cap="none" dirty="0"/>
              <a:t>(Strength) of Recommendation (COR) and </a:t>
            </a:r>
            <a:br>
              <a:rPr lang="en-US" sz="2400" cap="none" dirty="0"/>
            </a:br>
            <a:r>
              <a:rPr lang="en-US" sz="2400" cap="none" dirty="0"/>
              <a:t>Level (</a:t>
            </a:r>
            <a:r>
              <a:rPr lang="en-US" sz="2400" dirty="0"/>
              <a:t>Quality) </a:t>
            </a:r>
            <a:br>
              <a:rPr lang="en-US" sz="2400" dirty="0"/>
            </a:br>
            <a:r>
              <a:rPr lang="en-US" sz="2400" cap="none" dirty="0"/>
              <a:t>of Evidence (LOE)</a:t>
            </a:r>
            <a:br>
              <a:rPr lang="en-US" sz="2500" cap="none" dirty="0"/>
            </a:br>
            <a:br>
              <a:rPr lang="en-US" sz="2500" cap="none" dirty="0"/>
            </a:br>
            <a:endParaRPr lang="en-US" sz="2500" cap="none" dirty="0"/>
          </a:p>
        </p:txBody>
      </p:sp>
      <p:sp>
        <p:nvSpPr>
          <p:cNvPr id="13" name="Rectangle 12">
            <a:extLst>
              <a:ext uri="{FF2B5EF4-FFF2-40B4-BE49-F238E27FC236}">
                <a16:creationId xmlns:a16="http://schemas.microsoft.com/office/drawing/2014/main" id="{9713C2C5-C490-BCF7-1E14-7D0828455227}"/>
              </a:ext>
              <a:ext uri="{C183D7F6-B498-43B3-948B-1728B52AA6E4}">
                <adec:decorative xmlns:adec="http://schemas.microsoft.com/office/drawing/2017/decorative" val="1"/>
              </a:ext>
            </a:extLst>
          </p:cNvPr>
          <p:cNvSpPr/>
          <p:nvPr/>
        </p:nvSpPr>
        <p:spPr>
          <a:xfrm>
            <a:off x="3102796" y="6328881"/>
            <a:ext cx="6051478" cy="349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5" name="Table 9">
            <a:extLst>
              <a:ext uri="{FF2B5EF4-FFF2-40B4-BE49-F238E27FC236}">
                <a16:creationId xmlns:a16="http://schemas.microsoft.com/office/drawing/2014/main" id="{53E57374-C2A2-437D-49C1-7493DD0647F8}"/>
              </a:ext>
            </a:extLst>
          </p:cNvPr>
          <p:cNvGraphicFramePr>
            <a:graphicFrameLocks noGrp="1"/>
          </p:cNvGraphicFramePr>
          <p:nvPr>
            <p:extLst>
              <p:ext uri="{D42A27DB-BD31-4B8C-83A1-F6EECF244321}">
                <p14:modId xmlns:p14="http://schemas.microsoft.com/office/powerpoint/2010/main" val="864927862"/>
              </p:ext>
            </p:extLst>
          </p:nvPr>
        </p:nvGraphicFramePr>
        <p:xfrm>
          <a:off x="3663697" y="430521"/>
          <a:ext cx="4145280" cy="5623560"/>
        </p:xfrm>
        <a:graphic>
          <a:graphicData uri="http://schemas.openxmlformats.org/drawingml/2006/table">
            <a:tbl>
              <a:tblPr firstRow="1" bandRow="1">
                <a:tableStyleId>{5C22544A-7EE6-4342-B048-85BDC9FD1C3A}</a:tableStyleId>
              </a:tblPr>
              <a:tblGrid>
                <a:gridCol w="4145280">
                  <a:extLst>
                    <a:ext uri="{9D8B030D-6E8A-4147-A177-3AD203B41FA5}">
                      <a16:colId xmlns:a16="http://schemas.microsoft.com/office/drawing/2014/main" val="1003014637"/>
                    </a:ext>
                  </a:extLst>
                </a:gridCol>
              </a:tblGrid>
              <a:tr h="198818">
                <a:tc>
                  <a:txBody>
                    <a:bodyPr/>
                    <a:lstStyle/>
                    <a:p>
                      <a:r>
                        <a:rPr lang="en-US" sz="1000" dirty="0">
                          <a:solidFill>
                            <a:sysClr val="windowText" lastClr="000000"/>
                          </a:solidFill>
                          <a:latin typeface="Lub Dub Condensed" panose="020B0506030403020204" pitchFamily="34" charset="0"/>
                        </a:rPr>
                        <a:t>CLASS (STRENGTH) OF RECOMMENDATION</a:t>
                      </a:r>
                    </a:p>
                  </a:txBody>
                  <a:tcPr>
                    <a:solidFill>
                      <a:srgbClr val="D2D3D5"/>
                    </a:solidFill>
                  </a:tcPr>
                </a:tc>
                <a:extLst>
                  <a:ext uri="{0D108BD9-81ED-4DB2-BD59-A6C34878D82A}">
                    <a16:rowId xmlns:a16="http://schemas.microsoft.com/office/drawing/2014/main" val="242032595"/>
                  </a:ext>
                </a:extLst>
              </a:tr>
              <a:tr h="138900">
                <a:tc>
                  <a:txBody>
                    <a:bodyPr/>
                    <a:lstStyle/>
                    <a:p>
                      <a:r>
                        <a:rPr lang="en-US" sz="1000" b="1" dirty="0">
                          <a:latin typeface="Lub Dub Condensed" panose="020B0506030403020204" pitchFamily="34" charset="0"/>
                        </a:rPr>
                        <a:t>CLASS 1 (STRONG)                                                                              Benefit &gt;&gt;&gt; Risk</a:t>
                      </a:r>
                    </a:p>
                  </a:txBody>
                  <a:tcPr>
                    <a:lnB w="12700" cap="flat" cmpd="sng" algn="ctr">
                      <a:noFill/>
                      <a:prstDash val="solid"/>
                      <a:round/>
                      <a:headEnd type="none" w="med" len="med"/>
                      <a:tailEnd type="none" w="med" len="med"/>
                    </a:lnB>
                    <a:solidFill>
                      <a:srgbClr val="79C78D"/>
                    </a:solidFill>
                  </a:tcPr>
                </a:tc>
                <a:extLst>
                  <a:ext uri="{0D108BD9-81ED-4DB2-BD59-A6C34878D82A}">
                    <a16:rowId xmlns:a16="http://schemas.microsoft.com/office/drawing/2014/main" val="3318596577"/>
                  </a:ext>
                </a:extLst>
              </a:tr>
              <a:tr h="220606">
                <a:tc>
                  <a:txBody>
                    <a:bodyPr/>
                    <a:lstStyle/>
                    <a:p>
                      <a:pPr marL="0" indent="0">
                        <a:buFont typeface="Arial" panose="020B0604020202020204" pitchFamily="34" charset="0"/>
                        <a:buNone/>
                      </a:pPr>
                      <a:r>
                        <a:rPr lang="en-US" sz="900" b="1" dirty="0">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900" dirty="0">
                          <a:latin typeface="Lub Dub Condensed" panose="020B0506030403020204" pitchFamily="34" charset="0"/>
                        </a:rPr>
                        <a:t>Is recommended</a:t>
                      </a:r>
                    </a:p>
                    <a:p>
                      <a:pPr marL="174625" indent="-114300">
                        <a:buFont typeface="Arial" panose="020B0604020202020204" pitchFamily="34" charset="0"/>
                        <a:buChar char="•"/>
                      </a:pPr>
                      <a:r>
                        <a:rPr lang="en-US" sz="900" dirty="0">
                          <a:latin typeface="Lub Dub Condensed" panose="020B0506030403020204" pitchFamily="34" charset="0"/>
                        </a:rPr>
                        <a:t>Is indicated/useful/effective/beneficial</a:t>
                      </a:r>
                    </a:p>
                    <a:p>
                      <a:pPr marL="174625" indent="-114300">
                        <a:buFont typeface="Arial" panose="020B0604020202020204" pitchFamily="34" charset="0"/>
                        <a:buChar char="•"/>
                      </a:pPr>
                      <a:r>
                        <a:rPr lang="en-US" sz="900" dirty="0">
                          <a:latin typeface="Lub Dub Condensed" panose="020B0506030403020204" pitchFamily="34" charset="0"/>
                        </a:rPr>
                        <a:t>Should be performed/administered/other</a:t>
                      </a:r>
                    </a:p>
                    <a:p>
                      <a:pPr marL="174625" indent="-114300">
                        <a:buFont typeface="Arial" panose="020B0604020202020204" pitchFamily="34" charset="0"/>
                        <a:buChar char="•"/>
                      </a:pPr>
                      <a:r>
                        <a:rPr lang="en-US" sz="900" dirty="0">
                          <a:latin typeface="Lub Dub Condensed" panose="020B0506030403020204" pitchFamily="34" charset="0"/>
                        </a:rPr>
                        <a:t>Comparative-Effectiveness Phrases†:</a:t>
                      </a:r>
                    </a:p>
                    <a:p>
                      <a:pPr marL="342900" indent="-171450">
                        <a:buFont typeface="Lub Dub Condensed" panose="020B0506030403020204" pitchFamily="34" charset="0"/>
                        <a:buChar char="−"/>
                      </a:pPr>
                      <a:r>
                        <a:rPr lang="en-US" sz="900" dirty="0">
                          <a:latin typeface="Lub Dub Condensed" panose="020B0506030403020204" pitchFamily="34" charset="0"/>
                        </a:rPr>
                        <a:t>Treatment/strategy A is recommended/indicated in preference to treatment B</a:t>
                      </a:r>
                    </a:p>
                    <a:p>
                      <a:pPr marL="342900" indent="-171450">
                        <a:buFont typeface="Lub Dub Condensed" panose="020B0506030403020204" pitchFamily="34" charset="0"/>
                        <a:buChar char="−"/>
                      </a:pPr>
                      <a:r>
                        <a:rPr lang="en-US" sz="900" dirty="0">
                          <a:latin typeface="Lub Dub Condensed" panose="020B0506030403020204" pitchFamily="34" charset="0"/>
                        </a:rPr>
                        <a:t>Treatment A should be chosen over treatment B</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79C78D"/>
                    </a:solidFill>
                  </a:tcPr>
                </a:tc>
                <a:extLst>
                  <a:ext uri="{0D108BD9-81ED-4DB2-BD59-A6C34878D82A}">
                    <a16:rowId xmlns:a16="http://schemas.microsoft.com/office/drawing/2014/main" val="1208742902"/>
                  </a:ext>
                </a:extLst>
              </a:tr>
              <a:tr h="138900">
                <a:tc>
                  <a:txBody>
                    <a:bodyPr/>
                    <a:lstStyle/>
                    <a:p>
                      <a:pPr marL="0" algn="l" defTabSz="914400" rtl="0" eaLnBrk="1" latinLnBrk="0" hangingPunct="1">
                        <a:tabLst>
                          <a:tab pos="2857500" algn="r"/>
                        </a:tabLst>
                      </a:pPr>
                      <a:r>
                        <a:rPr lang="en-US" sz="1000" b="1" kern="1200" dirty="0">
                          <a:solidFill>
                            <a:schemeClr val="dk1"/>
                          </a:solidFill>
                          <a:latin typeface="Lub Dub Condensed" panose="020B0506030403020204" pitchFamily="34" charset="0"/>
                          <a:ea typeface="+mn-ea"/>
                          <a:cs typeface="+mn-cs"/>
                        </a:rPr>
                        <a:t>CLASS 2a (MODERATE)                                                                        </a:t>
                      </a:r>
                      <a:r>
                        <a:rPr lang="en-US" sz="1000" b="1" dirty="0">
                          <a:latin typeface="Lub Dub Condensed" panose="020B0506030403020204" pitchFamily="34" charset="0"/>
                        </a:rPr>
                        <a:t>Benefit &gt;&gt; Risk</a:t>
                      </a:r>
                      <a:endParaRPr lang="en-US" sz="1000" b="1" kern="1200" dirty="0">
                        <a:solidFill>
                          <a:schemeClr val="dk1"/>
                        </a:solidFill>
                        <a:latin typeface="Lub Dub Condensed" panose="020B0506030403020204" pitchFamily="34" charset="0"/>
                        <a:ea typeface="+mn-ea"/>
                        <a:cs typeface="+mn-cs"/>
                      </a:endParaRP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FFDA68"/>
                    </a:solidFill>
                  </a:tcPr>
                </a:tc>
                <a:extLst>
                  <a:ext uri="{0D108BD9-81ED-4DB2-BD59-A6C34878D82A}">
                    <a16:rowId xmlns:a16="http://schemas.microsoft.com/office/drawing/2014/main" val="3747493110"/>
                  </a:ext>
                </a:extLst>
              </a:tr>
              <a:tr h="198818">
                <a:tc>
                  <a:txBody>
                    <a:bodyPr/>
                    <a:lstStyle/>
                    <a:p>
                      <a:pPr marL="0" indent="0">
                        <a:buFont typeface="Arial" panose="020B0604020202020204" pitchFamily="34" charset="0"/>
                        <a:buNone/>
                      </a:pPr>
                      <a:r>
                        <a:rPr lang="en-US" sz="900" b="1" dirty="0">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900" dirty="0">
                          <a:latin typeface="Lub Dub Condensed" panose="020B0506030403020204" pitchFamily="34" charset="0"/>
                        </a:rPr>
                        <a:t>Is reasonable</a:t>
                      </a:r>
                    </a:p>
                    <a:p>
                      <a:pPr marL="174625" indent="-114300">
                        <a:buFont typeface="Arial" panose="020B0604020202020204" pitchFamily="34" charset="0"/>
                        <a:buChar char="•"/>
                      </a:pPr>
                      <a:r>
                        <a:rPr lang="en-US" sz="900" dirty="0">
                          <a:latin typeface="Lub Dub Condensed" panose="020B0506030403020204" pitchFamily="34" charset="0"/>
                        </a:rPr>
                        <a:t>Can be useful/effective/beneficial</a:t>
                      </a:r>
                    </a:p>
                    <a:p>
                      <a:pPr marL="174625" indent="-114300">
                        <a:buFont typeface="Arial" panose="020B0604020202020204" pitchFamily="34" charset="0"/>
                        <a:buChar char="•"/>
                      </a:pPr>
                      <a:r>
                        <a:rPr lang="en-US" sz="900" dirty="0">
                          <a:latin typeface="Lub Dub Condensed" panose="020B0506030403020204" pitchFamily="34" charset="0"/>
                        </a:rPr>
                        <a:t>Comparative-Effectiveness Phrases†:</a:t>
                      </a:r>
                    </a:p>
                    <a:p>
                      <a:pPr marL="342900" indent="-171450">
                        <a:buFont typeface="Lub Dub Condensed" panose="020B0506030403020204" pitchFamily="34" charset="0"/>
                        <a:buChar char="−"/>
                      </a:pPr>
                      <a:r>
                        <a:rPr lang="en-US" sz="900" dirty="0">
                          <a:latin typeface="Lub Dub Condensed" panose="020B0506030403020204" pitchFamily="34" charset="0"/>
                        </a:rPr>
                        <a:t>Treatment/strategy A is probably recommended/indicated in preference to treatment B</a:t>
                      </a:r>
                    </a:p>
                    <a:p>
                      <a:pPr marL="342900" indent="-171450">
                        <a:buFont typeface="Lub Dub Condensed" panose="020B0506030403020204" pitchFamily="34" charset="0"/>
                        <a:buChar char="−"/>
                      </a:pPr>
                      <a:r>
                        <a:rPr lang="en-US" sz="900" dirty="0">
                          <a:latin typeface="Lub Dub Condensed" panose="020B0506030403020204" pitchFamily="34" charset="0"/>
                        </a:rPr>
                        <a:t>It is reasonable to choose treatment A over treatment B</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DA68"/>
                    </a:solidFill>
                  </a:tcPr>
                </a:tc>
                <a:extLst>
                  <a:ext uri="{0D108BD9-81ED-4DB2-BD59-A6C34878D82A}">
                    <a16:rowId xmlns:a16="http://schemas.microsoft.com/office/drawing/2014/main" val="473413684"/>
                  </a:ext>
                </a:extLst>
              </a:tr>
              <a:tr h="184678">
                <a:tc>
                  <a:txBody>
                    <a:bodyPr/>
                    <a:lstStyle/>
                    <a:p>
                      <a:pPr marL="0" algn="l" defTabSz="914400" rtl="0" eaLnBrk="1" latinLnBrk="0" hangingPunct="1"/>
                      <a:r>
                        <a:rPr lang="en-US" sz="1000" b="1" kern="1200" dirty="0">
                          <a:solidFill>
                            <a:schemeClr val="dk1"/>
                          </a:solidFill>
                          <a:latin typeface="Lub Dub Condensed" panose="020B0506030403020204" pitchFamily="34" charset="0"/>
                          <a:ea typeface="+mn-ea"/>
                          <a:cs typeface="+mn-cs"/>
                        </a:rPr>
                        <a:t>CLASS 2b (Weak)                                                                                     </a:t>
                      </a:r>
                      <a:r>
                        <a:rPr lang="en-US" sz="1000" b="1" dirty="0">
                          <a:latin typeface="Lub Dub Condensed" panose="020B0506030403020204" pitchFamily="34" charset="0"/>
                        </a:rPr>
                        <a:t>Benefit ≥ Risk</a:t>
                      </a:r>
                      <a:endParaRPr lang="en-US" sz="1000" b="1" kern="1200" dirty="0">
                        <a:solidFill>
                          <a:schemeClr val="dk1"/>
                        </a:solidFill>
                        <a:latin typeface="Lub Dub Condensed" panose="020B0506030403020204" pitchFamily="34" charset="0"/>
                        <a:ea typeface="+mn-ea"/>
                        <a:cs typeface="+mn-cs"/>
                      </a:endParaRP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FAA74B"/>
                    </a:solidFill>
                  </a:tcPr>
                </a:tc>
                <a:extLst>
                  <a:ext uri="{0D108BD9-81ED-4DB2-BD59-A6C34878D82A}">
                    <a16:rowId xmlns:a16="http://schemas.microsoft.com/office/drawing/2014/main" val="757579678"/>
                  </a:ext>
                </a:extLst>
              </a:tr>
              <a:tr h="220606">
                <a:tc>
                  <a:txBody>
                    <a:bodyPr/>
                    <a:lstStyle/>
                    <a:p>
                      <a:pPr marL="0" indent="0">
                        <a:buFont typeface="Arial" panose="020B0604020202020204" pitchFamily="34" charset="0"/>
                        <a:buNone/>
                      </a:pPr>
                      <a:r>
                        <a:rPr lang="en-US" sz="900" b="1" dirty="0">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900" dirty="0">
                          <a:latin typeface="Lub Dub Condensed" panose="020B0506030403020204" pitchFamily="34" charset="0"/>
                        </a:rPr>
                        <a:t>May/might be reasonable</a:t>
                      </a:r>
                    </a:p>
                    <a:p>
                      <a:pPr marL="174625" indent="-114300">
                        <a:buFont typeface="Arial" panose="020B0604020202020204" pitchFamily="34" charset="0"/>
                        <a:buChar char="•"/>
                      </a:pPr>
                      <a:r>
                        <a:rPr lang="en-US" sz="900" dirty="0">
                          <a:latin typeface="Lub Dub Condensed" panose="020B0506030403020204" pitchFamily="34" charset="0"/>
                        </a:rPr>
                        <a:t>May/might be considered</a:t>
                      </a:r>
                    </a:p>
                    <a:p>
                      <a:pPr marL="174625" indent="-114300">
                        <a:buFont typeface="Arial" panose="020B0604020202020204" pitchFamily="34" charset="0"/>
                        <a:buChar char="•"/>
                      </a:pPr>
                      <a:r>
                        <a:rPr lang="en-US" sz="900" dirty="0">
                          <a:latin typeface="Lub Dub Condensed" panose="020B0506030403020204" pitchFamily="34" charset="0"/>
                        </a:rPr>
                        <a:t>Usefulness/effectiveness is unknown/unclear/uncertain or not well-established</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A74B"/>
                    </a:solidFill>
                  </a:tcPr>
                </a:tc>
                <a:extLst>
                  <a:ext uri="{0D108BD9-81ED-4DB2-BD59-A6C34878D82A}">
                    <a16:rowId xmlns:a16="http://schemas.microsoft.com/office/drawing/2014/main" val="3998212600"/>
                  </a:ext>
                </a:extLst>
              </a:tr>
              <a:tr h="198818">
                <a:tc>
                  <a:txBody>
                    <a:bodyPr/>
                    <a:lstStyle/>
                    <a:p>
                      <a:r>
                        <a:rPr lang="en-US" sz="1000" b="1" kern="1200" dirty="0">
                          <a:solidFill>
                            <a:schemeClr val="dk1"/>
                          </a:solidFill>
                          <a:latin typeface="Lub Dub Condensed" panose="020B0506030403020204" pitchFamily="34" charset="0"/>
                          <a:ea typeface="+mn-ea"/>
                          <a:cs typeface="+mn-cs"/>
                        </a:rPr>
                        <a:t>CLASS 3: No Benefit (MODERATE)                                                     Benefit = Risk</a:t>
                      </a: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FF7F7F"/>
                    </a:solidFill>
                  </a:tcPr>
                </a:tc>
                <a:extLst>
                  <a:ext uri="{0D108BD9-81ED-4DB2-BD59-A6C34878D82A}">
                    <a16:rowId xmlns:a16="http://schemas.microsoft.com/office/drawing/2014/main" val="2602536859"/>
                  </a:ext>
                </a:extLst>
              </a:tr>
              <a:tr h="277800">
                <a:tc>
                  <a:txBody>
                    <a:bodyPr/>
                    <a:lstStyle/>
                    <a:p>
                      <a:pPr marL="0" indent="0">
                        <a:buFont typeface="Arial" panose="020B0604020202020204" pitchFamily="34" charset="0"/>
                        <a:buNone/>
                      </a:pPr>
                      <a:r>
                        <a:rPr lang="en-US" sz="900" b="1" dirty="0">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900" dirty="0">
                          <a:latin typeface="Lub Dub Condensed" panose="020B0506030403020204" pitchFamily="34" charset="0"/>
                        </a:rPr>
                        <a:t>Is not recommended</a:t>
                      </a:r>
                    </a:p>
                    <a:p>
                      <a:pPr marL="174625" indent="-114300">
                        <a:buFont typeface="Arial" panose="020B0604020202020204" pitchFamily="34" charset="0"/>
                        <a:buChar char="•"/>
                      </a:pPr>
                      <a:r>
                        <a:rPr lang="en-US" sz="900" dirty="0">
                          <a:latin typeface="Lub Dub Condensed" panose="020B0506030403020204" pitchFamily="34" charset="0"/>
                        </a:rPr>
                        <a:t>Is not indicated/useful/effective/beneficial</a:t>
                      </a:r>
                    </a:p>
                    <a:p>
                      <a:pPr marL="174625" indent="-114300">
                        <a:buFont typeface="Arial" panose="020B0604020202020204" pitchFamily="34" charset="0"/>
                        <a:buChar char="•"/>
                      </a:pPr>
                      <a:r>
                        <a:rPr lang="en-US" sz="900" dirty="0">
                          <a:latin typeface="Lub Dub Condensed" panose="020B0506030403020204" pitchFamily="34" charset="0"/>
                        </a:rPr>
                        <a:t>Should not be performed/administered/other</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7F7F"/>
                    </a:solidFill>
                  </a:tcPr>
                </a:tc>
                <a:extLst>
                  <a:ext uri="{0D108BD9-81ED-4DB2-BD59-A6C34878D82A}">
                    <a16:rowId xmlns:a16="http://schemas.microsoft.com/office/drawing/2014/main" val="2650303985"/>
                  </a:ext>
                </a:extLst>
              </a:tr>
              <a:tr h="198818">
                <a:tc>
                  <a:txBody>
                    <a:bodyPr/>
                    <a:lstStyle/>
                    <a:p>
                      <a:r>
                        <a:rPr lang="en-US" sz="1000" b="1" kern="1200" dirty="0">
                          <a:solidFill>
                            <a:schemeClr val="bg1"/>
                          </a:solidFill>
                          <a:latin typeface="Lub Dub Condensed" panose="020B0506030403020204" pitchFamily="34" charset="0"/>
                          <a:ea typeface="+mn-ea"/>
                          <a:cs typeface="+mn-cs"/>
                        </a:rPr>
                        <a:t>CLASS 3: Harm (STRONG)                                                                     Risk &gt; Benefit</a:t>
                      </a: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AF1C08"/>
                    </a:solidFill>
                  </a:tcPr>
                </a:tc>
                <a:extLst>
                  <a:ext uri="{0D108BD9-81ED-4DB2-BD59-A6C34878D82A}">
                    <a16:rowId xmlns:a16="http://schemas.microsoft.com/office/drawing/2014/main" val="3322866847"/>
                  </a:ext>
                </a:extLst>
              </a:tr>
              <a:tr h="198818">
                <a:tc>
                  <a:txBody>
                    <a:bodyPr/>
                    <a:lstStyle/>
                    <a:p>
                      <a:pPr marL="0" indent="0">
                        <a:buFont typeface="Arial" panose="020B0604020202020204" pitchFamily="34" charset="0"/>
                        <a:buNone/>
                      </a:pPr>
                      <a:r>
                        <a:rPr lang="en-US" sz="900" b="1" dirty="0">
                          <a:solidFill>
                            <a:schemeClr val="bg1"/>
                          </a:solidFill>
                          <a:latin typeface="Lub Dub Condensed" panose="020B0506030403020204" pitchFamily="34" charset="0"/>
                        </a:rPr>
                        <a:t>Suggested phrases for writing recommendations:</a:t>
                      </a:r>
                    </a:p>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Potentially harmful</a:t>
                      </a:r>
                    </a:p>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Causes harm</a:t>
                      </a:r>
                    </a:p>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Associated with excess morbidity/mortality</a:t>
                      </a:r>
                    </a:p>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Should not be performed/administered/other</a:t>
                      </a:r>
                    </a:p>
                  </a:txBody>
                  <a:tcPr>
                    <a:lnT w="12700" cap="flat" cmpd="sng" algn="ctr">
                      <a:noFill/>
                      <a:prstDash val="solid"/>
                      <a:round/>
                      <a:headEnd type="none" w="med" len="med"/>
                      <a:tailEnd type="none" w="med" len="med"/>
                    </a:lnT>
                    <a:solidFill>
                      <a:srgbClr val="AF1C08"/>
                    </a:solidFill>
                  </a:tcPr>
                </a:tc>
                <a:extLst>
                  <a:ext uri="{0D108BD9-81ED-4DB2-BD59-A6C34878D82A}">
                    <a16:rowId xmlns:a16="http://schemas.microsoft.com/office/drawing/2014/main" val="1232743771"/>
                  </a:ext>
                </a:extLst>
              </a:tr>
            </a:tbl>
          </a:graphicData>
        </a:graphic>
      </p:graphicFrame>
      <p:graphicFrame>
        <p:nvGraphicFramePr>
          <p:cNvPr id="16" name="Table 9">
            <a:extLst>
              <a:ext uri="{FF2B5EF4-FFF2-40B4-BE49-F238E27FC236}">
                <a16:creationId xmlns:a16="http://schemas.microsoft.com/office/drawing/2014/main" id="{38889733-A7D5-A9A8-2687-12B728CBAABA}"/>
              </a:ext>
            </a:extLst>
          </p:cNvPr>
          <p:cNvGraphicFramePr>
            <a:graphicFrameLocks noGrp="1"/>
          </p:cNvGraphicFramePr>
          <p:nvPr>
            <p:extLst>
              <p:ext uri="{D42A27DB-BD31-4B8C-83A1-F6EECF244321}">
                <p14:modId xmlns:p14="http://schemas.microsoft.com/office/powerpoint/2010/main" val="1289480711"/>
              </p:ext>
            </p:extLst>
          </p:nvPr>
        </p:nvGraphicFramePr>
        <p:xfrm>
          <a:off x="7808977" y="430521"/>
          <a:ext cx="3764280" cy="3834769"/>
        </p:xfrm>
        <a:graphic>
          <a:graphicData uri="http://schemas.openxmlformats.org/drawingml/2006/table">
            <a:tbl>
              <a:tblPr firstRow="1" bandRow="1">
                <a:tableStyleId>{5C22544A-7EE6-4342-B048-85BDC9FD1C3A}</a:tableStyleId>
              </a:tblPr>
              <a:tblGrid>
                <a:gridCol w="3764280">
                  <a:extLst>
                    <a:ext uri="{9D8B030D-6E8A-4147-A177-3AD203B41FA5}">
                      <a16:colId xmlns:a16="http://schemas.microsoft.com/office/drawing/2014/main" val="1003014637"/>
                    </a:ext>
                  </a:extLst>
                </a:gridCol>
              </a:tblGrid>
              <a:tr h="241664">
                <a:tc>
                  <a:txBody>
                    <a:bodyPr/>
                    <a:lstStyle/>
                    <a:p>
                      <a:r>
                        <a:rPr lang="en-US" sz="1000" dirty="0">
                          <a:solidFill>
                            <a:sysClr val="windowText" lastClr="000000"/>
                          </a:solidFill>
                          <a:latin typeface="Lub Dub Condensed" panose="020B0506030403020204" pitchFamily="34" charset="0"/>
                        </a:rPr>
                        <a:t>LEVEL (QUALITY) OF EVIDENCE‡</a:t>
                      </a:r>
                    </a:p>
                  </a:txBody>
                  <a:tcPr>
                    <a:solidFill>
                      <a:srgbClr val="D2D3D5"/>
                    </a:solidFill>
                  </a:tcPr>
                </a:tc>
                <a:extLst>
                  <a:ext uri="{0D108BD9-81ED-4DB2-BD59-A6C34878D82A}">
                    <a16:rowId xmlns:a16="http://schemas.microsoft.com/office/drawing/2014/main" val="242032595"/>
                  </a:ext>
                </a:extLst>
              </a:tr>
              <a:tr h="241664">
                <a:tc>
                  <a:txBody>
                    <a:bodyPr/>
                    <a:lstStyle/>
                    <a:p>
                      <a:r>
                        <a:rPr lang="en-US" sz="1000" b="1" dirty="0">
                          <a:solidFill>
                            <a:schemeClr val="bg1"/>
                          </a:solidFill>
                          <a:latin typeface="Lub Dub Condensed" panose="020B0506030403020204" pitchFamily="34" charset="0"/>
                        </a:rPr>
                        <a:t>LEVEL A</a:t>
                      </a:r>
                    </a:p>
                  </a:txBody>
                  <a:tcPr>
                    <a:lnB w="12700" cap="flat" cmpd="sng" algn="ctr">
                      <a:noFill/>
                      <a:prstDash val="solid"/>
                      <a:round/>
                      <a:headEnd type="none" w="med" len="med"/>
                      <a:tailEnd type="none" w="med" len="med"/>
                    </a:lnB>
                    <a:solidFill>
                      <a:srgbClr val="065D93"/>
                    </a:solidFill>
                  </a:tcPr>
                </a:tc>
                <a:extLst>
                  <a:ext uri="{0D108BD9-81ED-4DB2-BD59-A6C34878D82A}">
                    <a16:rowId xmlns:a16="http://schemas.microsoft.com/office/drawing/2014/main" val="3318596577"/>
                  </a:ext>
                </a:extLst>
              </a:tr>
              <a:tr h="498433">
                <a:tc>
                  <a:txBody>
                    <a:bodyPr/>
                    <a:lstStyle/>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High-quality evidence‡ from more than 1 RCT</a:t>
                      </a:r>
                    </a:p>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Meta-analyses of high-quality RCTs</a:t>
                      </a:r>
                    </a:p>
                    <a:p>
                      <a:pPr marL="174625" indent="-114300">
                        <a:buFont typeface="Arial" panose="020B0604020202020204" pitchFamily="34" charset="0"/>
                        <a:buChar char="•"/>
                      </a:pPr>
                      <a:r>
                        <a:rPr lang="en-US" sz="900" dirty="0">
                          <a:solidFill>
                            <a:schemeClr val="bg1"/>
                          </a:solidFill>
                          <a:latin typeface="Lub Dub Condensed" panose="020B0506030403020204" pitchFamily="34" charset="0"/>
                        </a:rPr>
                        <a:t>One or more RCTs corroborated by high-quality registry studies</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65D93"/>
                    </a:solidFill>
                  </a:tcPr>
                </a:tc>
                <a:extLst>
                  <a:ext uri="{0D108BD9-81ED-4DB2-BD59-A6C34878D82A}">
                    <a16:rowId xmlns:a16="http://schemas.microsoft.com/office/drawing/2014/main" val="1208742902"/>
                  </a:ext>
                </a:extLst>
              </a:tr>
              <a:tr h="241664">
                <a:tc>
                  <a:txBody>
                    <a:bodyPr/>
                    <a:lstStyle/>
                    <a:p>
                      <a:pPr marL="0" algn="l" defTabSz="914400" rtl="0" eaLnBrk="1" latinLnBrk="0" hangingPunct="1">
                        <a:tabLst>
                          <a:tab pos="2857500" algn="r"/>
                        </a:tabLst>
                      </a:pPr>
                      <a:r>
                        <a:rPr lang="en-US" sz="1000" b="1" kern="1200" dirty="0">
                          <a:solidFill>
                            <a:schemeClr val="dk1"/>
                          </a:solidFill>
                          <a:latin typeface="Lub Dub Condensed" panose="020B0506030403020204" pitchFamily="34" charset="0"/>
                          <a:ea typeface="+mn-ea"/>
                          <a:cs typeface="+mn-cs"/>
                        </a:rPr>
                        <a:t>LEVEL B-R                                                                            (Randomized)</a:t>
                      </a: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659BC2"/>
                    </a:solidFill>
                  </a:tcPr>
                </a:tc>
                <a:extLst>
                  <a:ext uri="{0D108BD9-81ED-4DB2-BD59-A6C34878D82A}">
                    <a16:rowId xmlns:a16="http://schemas.microsoft.com/office/drawing/2014/main" val="3747493110"/>
                  </a:ext>
                </a:extLst>
              </a:tr>
              <a:tr h="362496">
                <a:tc>
                  <a:txBody>
                    <a:bodyPr/>
                    <a:lstStyle/>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Moderate-quality evidence</a:t>
                      </a:r>
                      <a:r>
                        <a:rPr lang="en-US" sz="900" dirty="0">
                          <a:latin typeface="Lub Dub Condensed" panose="020B0506030403020204" pitchFamily="34" charset="0"/>
                        </a:rPr>
                        <a:t>‡</a:t>
                      </a:r>
                      <a:r>
                        <a:rPr lang="en-US" sz="900" kern="1200" dirty="0">
                          <a:solidFill>
                            <a:schemeClr val="dk1"/>
                          </a:solidFill>
                          <a:latin typeface="Lub Dub Condensed" panose="020B0506030403020204" pitchFamily="34" charset="0"/>
                          <a:ea typeface="+mn-ea"/>
                          <a:cs typeface="+mn-cs"/>
                        </a:rPr>
                        <a:t> from 1 or more RCTs</a:t>
                      </a:r>
                    </a:p>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Meta-analyses of moderate-quality RCTs</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659BC2"/>
                    </a:solidFill>
                  </a:tcPr>
                </a:tc>
                <a:extLst>
                  <a:ext uri="{0D108BD9-81ED-4DB2-BD59-A6C34878D82A}">
                    <a16:rowId xmlns:a16="http://schemas.microsoft.com/office/drawing/2014/main" val="473413684"/>
                  </a:ext>
                </a:extLst>
              </a:tr>
              <a:tr h="241664">
                <a:tc>
                  <a:txBody>
                    <a:bodyPr/>
                    <a:lstStyle/>
                    <a:p>
                      <a:pPr marL="0" algn="l" defTabSz="914400" rtl="0" eaLnBrk="1" latinLnBrk="0" hangingPunct="1"/>
                      <a:r>
                        <a:rPr lang="en-US" sz="1000" b="1" kern="1200" dirty="0">
                          <a:solidFill>
                            <a:schemeClr val="dk1"/>
                          </a:solidFill>
                          <a:latin typeface="Lub Dub Condensed" panose="020B0506030403020204" pitchFamily="34" charset="0"/>
                          <a:ea typeface="+mn-ea"/>
                          <a:cs typeface="+mn-cs"/>
                        </a:rPr>
                        <a:t>LEVEL B-NR                                                                   (Nonrandomized)</a:t>
                      </a: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659BC2"/>
                    </a:solidFill>
                  </a:tcPr>
                </a:tc>
                <a:extLst>
                  <a:ext uri="{0D108BD9-81ED-4DB2-BD59-A6C34878D82A}">
                    <a16:rowId xmlns:a16="http://schemas.microsoft.com/office/drawing/2014/main" val="757579678"/>
                  </a:ext>
                </a:extLst>
              </a:tr>
              <a:tr h="634369">
                <a:tc>
                  <a:txBody>
                    <a:bodyPr/>
                    <a:lstStyle/>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Moderate-quality evidence</a:t>
                      </a:r>
                      <a:r>
                        <a:rPr lang="en-US" sz="900" dirty="0">
                          <a:latin typeface="Lub Dub Condensed" panose="020B0506030403020204" pitchFamily="34" charset="0"/>
                        </a:rPr>
                        <a:t>‡</a:t>
                      </a:r>
                      <a:r>
                        <a:rPr lang="en-US" sz="900" kern="1200" dirty="0">
                          <a:solidFill>
                            <a:schemeClr val="dk1"/>
                          </a:solidFill>
                          <a:latin typeface="Lub Dub Condensed" panose="020B0506030403020204" pitchFamily="34" charset="0"/>
                          <a:ea typeface="+mn-ea"/>
                          <a:cs typeface="+mn-cs"/>
                        </a:rPr>
                        <a:t> from 1 or more well-designed, well-executed nonrandomized studies, observational studies, or registry studies</a:t>
                      </a:r>
                    </a:p>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Meta-analyses of such studies</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659BC2"/>
                    </a:solidFill>
                  </a:tcPr>
                </a:tc>
                <a:extLst>
                  <a:ext uri="{0D108BD9-81ED-4DB2-BD59-A6C34878D82A}">
                    <a16:rowId xmlns:a16="http://schemas.microsoft.com/office/drawing/2014/main" val="3998212600"/>
                  </a:ext>
                </a:extLst>
              </a:tr>
              <a:tr h="241664">
                <a:tc>
                  <a:txBody>
                    <a:bodyPr/>
                    <a:lstStyle/>
                    <a:p>
                      <a:r>
                        <a:rPr lang="en-US" sz="1000" b="1" kern="1200" dirty="0">
                          <a:solidFill>
                            <a:schemeClr val="dk1"/>
                          </a:solidFill>
                          <a:latin typeface="Lub Dub Condensed" panose="020B0506030403020204" pitchFamily="34" charset="0"/>
                          <a:ea typeface="+mn-ea"/>
                          <a:cs typeface="+mn-cs"/>
                        </a:rPr>
                        <a:t>LEVEL C-LD                                                                          (Limited Data)</a:t>
                      </a: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4D9F0"/>
                    </a:solidFill>
                  </a:tcPr>
                </a:tc>
                <a:extLst>
                  <a:ext uri="{0D108BD9-81ED-4DB2-BD59-A6C34878D82A}">
                    <a16:rowId xmlns:a16="http://schemas.microsoft.com/office/drawing/2014/main" val="2602536859"/>
                  </a:ext>
                </a:extLst>
              </a:tr>
              <a:tr h="634369">
                <a:tc>
                  <a:txBody>
                    <a:bodyPr/>
                    <a:lstStyle/>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Randomized or nonrandomized observational or registry studies with limitations of design or execution</a:t>
                      </a:r>
                    </a:p>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Meta-analyses of such studies</a:t>
                      </a:r>
                    </a:p>
                    <a:p>
                      <a:pPr marL="174625" indent="-114300" algn="l" defTabSz="914400" rtl="0" eaLnBrk="1" latinLnBrk="0" hangingPunct="1">
                        <a:buFont typeface="Arial" panose="020B0604020202020204" pitchFamily="34" charset="0"/>
                        <a:buChar char="•"/>
                      </a:pPr>
                      <a:r>
                        <a:rPr lang="en-US" sz="900" kern="1200" dirty="0">
                          <a:solidFill>
                            <a:schemeClr val="dk1"/>
                          </a:solidFill>
                          <a:latin typeface="Lub Dub Condensed" panose="020B0506030403020204" pitchFamily="34" charset="0"/>
                          <a:ea typeface="+mn-ea"/>
                          <a:cs typeface="+mn-cs"/>
                        </a:rPr>
                        <a:t>Physiological or mechanistic studies in human subjects</a:t>
                      </a:r>
                    </a:p>
                  </a:txBody>
                  <a:tcP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4D9F0"/>
                    </a:solidFill>
                  </a:tcPr>
                </a:tc>
                <a:extLst>
                  <a:ext uri="{0D108BD9-81ED-4DB2-BD59-A6C34878D82A}">
                    <a16:rowId xmlns:a16="http://schemas.microsoft.com/office/drawing/2014/main" val="2650303985"/>
                  </a:ext>
                </a:extLst>
              </a:tr>
              <a:tr h="241664">
                <a:tc>
                  <a:txBody>
                    <a:bodyPr/>
                    <a:lstStyle/>
                    <a:p>
                      <a:r>
                        <a:rPr lang="en-US" sz="1000" b="1" kern="1200" dirty="0">
                          <a:solidFill>
                            <a:schemeClr val="dk1"/>
                          </a:solidFill>
                          <a:latin typeface="Lub Dub Condensed" panose="020B0506030403020204" pitchFamily="34" charset="0"/>
                          <a:ea typeface="+mn-ea"/>
                          <a:cs typeface="+mn-cs"/>
                        </a:rPr>
                        <a:t>LEVEL C-EO                                                                      (Expert Opinion)</a:t>
                      </a:r>
                    </a:p>
                  </a:txBody>
                  <a:tcP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C4D9F0"/>
                    </a:solidFill>
                  </a:tcPr>
                </a:tc>
                <a:extLst>
                  <a:ext uri="{0D108BD9-81ED-4DB2-BD59-A6C34878D82A}">
                    <a16:rowId xmlns:a16="http://schemas.microsoft.com/office/drawing/2014/main" val="3322866847"/>
                  </a:ext>
                </a:extLst>
              </a:tr>
              <a:tr h="226560">
                <a:tc>
                  <a:txBody>
                    <a:bodyPr/>
                    <a:lstStyle/>
                    <a:p>
                      <a:pPr marL="171450" indent="-111125">
                        <a:buFont typeface="Arial" panose="020B0604020202020204" pitchFamily="34" charset="0"/>
                        <a:buChar char="•"/>
                      </a:pPr>
                      <a:r>
                        <a:rPr lang="en-US" sz="900" dirty="0">
                          <a:latin typeface="Lub Dub Condensed" panose="020B0506030403020204" pitchFamily="34" charset="0"/>
                        </a:rPr>
                        <a:t>Consensus of expert opinion based on clinical experience. </a:t>
                      </a:r>
                    </a:p>
                  </a:txBody>
                  <a:tcPr>
                    <a:lnT w="12700" cap="flat" cmpd="sng" algn="ctr">
                      <a:noFill/>
                      <a:prstDash val="solid"/>
                      <a:round/>
                      <a:headEnd type="none" w="med" len="med"/>
                      <a:tailEnd type="none" w="med" len="med"/>
                    </a:lnT>
                    <a:solidFill>
                      <a:srgbClr val="C4D9F0"/>
                    </a:solidFill>
                  </a:tcPr>
                </a:tc>
                <a:extLst>
                  <a:ext uri="{0D108BD9-81ED-4DB2-BD59-A6C34878D82A}">
                    <a16:rowId xmlns:a16="http://schemas.microsoft.com/office/drawing/2014/main" val="1232743771"/>
                  </a:ext>
                </a:extLst>
              </a:tr>
            </a:tbl>
          </a:graphicData>
        </a:graphic>
      </p:graphicFrame>
      <p:sp>
        <p:nvSpPr>
          <p:cNvPr id="26" name="Google Shape;130;p2">
            <a:extLst>
              <a:ext uri="{FF2B5EF4-FFF2-40B4-BE49-F238E27FC236}">
                <a16:creationId xmlns:a16="http://schemas.microsoft.com/office/drawing/2014/main" id="{353A3784-703A-B4C2-59D9-A15613CC7F96}"/>
              </a:ext>
            </a:extLst>
          </p:cNvPr>
          <p:cNvSpPr txBox="1"/>
          <p:nvPr/>
        </p:nvSpPr>
        <p:spPr>
          <a:xfrm>
            <a:off x="789432" y="2881504"/>
            <a:ext cx="2709671" cy="31085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0" dirty="0">
                <a:solidFill>
                  <a:srgbClr val="001D35"/>
                </a:solidFill>
                <a:latin typeface="Lub Dub Condensed" panose="020B0506030403020204" pitchFamily="34" charset="0"/>
                <a:ea typeface="Arial"/>
                <a:cs typeface="Arial"/>
                <a:sym typeface="Arial"/>
              </a:rPr>
              <a:t>COR: </a:t>
            </a:r>
            <a:r>
              <a:rPr lang="en-US" sz="1400" b="0" i="0" dirty="0">
                <a:solidFill>
                  <a:srgbClr val="001D35"/>
                </a:solidFill>
                <a:latin typeface="Lub Dub Condensed" panose="020B0506030403020204" pitchFamily="34" charset="0"/>
                <a:ea typeface="Arial"/>
                <a:cs typeface="Arial"/>
                <a:sym typeface="Arial"/>
              </a:rPr>
              <a:t>The </a:t>
            </a:r>
            <a:r>
              <a:rPr lang="en-US" sz="1400" b="1" i="0" dirty="0">
                <a:solidFill>
                  <a:srgbClr val="001D35"/>
                </a:solidFill>
                <a:latin typeface="Lub Dub Condensed" panose="020B0506030403020204" pitchFamily="34" charset="0"/>
                <a:ea typeface="Arial"/>
                <a:cs typeface="Arial"/>
                <a:sym typeface="Arial"/>
              </a:rPr>
              <a:t>C</a:t>
            </a:r>
            <a:r>
              <a:rPr lang="en-US" sz="1400" b="0" i="0" dirty="0">
                <a:solidFill>
                  <a:srgbClr val="001D35"/>
                </a:solidFill>
                <a:latin typeface="Lub Dub Condensed" panose="020B0506030403020204" pitchFamily="34" charset="0"/>
                <a:ea typeface="Arial"/>
                <a:cs typeface="Arial"/>
                <a:sym typeface="Arial"/>
              </a:rPr>
              <a:t>lass </a:t>
            </a:r>
            <a:r>
              <a:rPr lang="en-US" sz="1400" b="1" i="0" dirty="0">
                <a:solidFill>
                  <a:srgbClr val="001D35"/>
                </a:solidFill>
                <a:latin typeface="Lub Dub Condensed" panose="020B0506030403020204" pitchFamily="34" charset="0"/>
                <a:ea typeface="Arial"/>
                <a:cs typeface="Arial"/>
                <a:sym typeface="Arial"/>
              </a:rPr>
              <a:t>o</a:t>
            </a:r>
            <a:r>
              <a:rPr lang="en-US" sz="1400" b="0" i="0" dirty="0">
                <a:solidFill>
                  <a:srgbClr val="001D35"/>
                </a:solidFill>
                <a:latin typeface="Lub Dub Condensed" panose="020B0506030403020204" pitchFamily="34" charset="0"/>
                <a:ea typeface="Arial"/>
                <a:cs typeface="Arial"/>
                <a:sym typeface="Arial"/>
              </a:rPr>
              <a:t>f </a:t>
            </a:r>
            <a:r>
              <a:rPr lang="en-US" sz="1400" b="1" i="0" dirty="0">
                <a:solidFill>
                  <a:srgbClr val="001D35"/>
                </a:solidFill>
                <a:latin typeface="Lub Dub Condensed" panose="020B0506030403020204" pitchFamily="34" charset="0"/>
                <a:ea typeface="Arial"/>
                <a:cs typeface="Arial"/>
                <a:sym typeface="Arial"/>
              </a:rPr>
              <a:t>R</a:t>
            </a:r>
            <a:r>
              <a:rPr lang="en-US" sz="1400" b="0" i="0" dirty="0">
                <a:solidFill>
                  <a:srgbClr val="001D35"/>
                </a:solidFill>
                <a:latin typeface="Lub Dub Condensed" panose="020B0506030403020204" pitchFamily="34" charset="0"/>
                <a:ea typeface="Arial"/>
                <a:cs typeface="Arial"/>
                <a:sym typeface="Arial"/>
              </a:rPr>
              <a:t>ecommendation indicates the </a:t>
            </a:r>
            <a:r>
              <a:rPr lang="en-US" sz="1400" b="1" i="1" dirty="0">
                <a:solidFill>
                  <a:srgbClr val="001D35"/>
                </a:solidFill>
                <a:latin typeface="Lub Dub Condensed" panose="020B0506030403020204" pitchFamily="34" charset="0"/>
                <a:ea typeface="Arial"/>
                <a:cs typeface="Arial"/>
                <a:sym typeface="Arial"/>
              </a:rPr>
              <a:t>strength</a:t>
            </a:r>
            <a:r>
              <a:rPr lang="en-US" sz="1400" b="0" i="0" dirty="0">
                <a:solidFill>
                  <a:srgbClr val="001D35"/>
                </a:solidFill>
                <a:latin typeface="Lub Dub Condensed" panose="020B0506030403020204" pitchFamily="34" charset="0"/>
                <a:ea typeface="Arial"/>
                <a:cs typeface="Arial"/>
                <a:sym typeface="Arial"/>
              </a:rPr>
              <a:t> of a recommendation, based on the benefits of a treatment weighed against its risks. It's essentially a grade for what a clinician should do. </a:t>
            </a:r>
            <a:endParaRPr sz="1400" dirty="0">
              <a:latin typeface="Lub Dub Condensed" panose="020B0506030403020204" pitchFamily="34" charset="0"/>
            </a:endParaRPr>
          </a:p>
          <a:p>
            <a:pPr marL="0" marR="0" lvl="0" indent="0" algn="l" rtl="0">
              <a:spcBef>
                <a:spcPts val="0"/>
              </a:spcBef>
              <a:spcAft>
                <a:spcPts val="0"/>
              </a:spcAft>
              <a:buNone/>
            </a:pPr>
            <a:endParaRPr sz="1400" dirty="0">
              <a:solidFill>
                <a:srgbClr val="001D35"/>
              </a:solidFill>
              <a:latin typeface="Lub Dub Condensed" panose="020B0506030403020204" pitchFamily="34" charset="0"/>
              <a:ea typeface="Arial"/>
              <a:cs typeface="Arial"/>
              <a:sym typeface="Arial"/>
            </a:endParaRPr>
          </a:p>
          <a:p>
            <a:pPr marL="0" marR="0" lvl="0" indent="0" algn="l" rtl="0">
              <a:spcBef>
                <a:spcPts val="0"/>
              </a:spcBef>
              <a:spcAft>
                <a:spcPts val="0"/>
              </a:spcAft>
              <a:buNone/>
            </a:pPr>
            <a:r>
              <a:rPr lang="en-US" sz="1400" b="1" dirty="0">
                <a:solidFill>
                  <a:srgbClr val="001D35"/>
                </a:solidFill>
                <a:latin typeface="Lub Dub Condensed" panose="020B0506030403020204" pitchFamily="34" charset="0"/>
                <a:ea typeface="Arial"/>
                <a:cs typeface="Arial"/>
                <a:sym typeface="Arial"/>
              </a:rPr>
              <a:t>LOE</a:t>
            </a:r>
            <a:r>
              <a:rPr lang="en-US" sz="1400" dirty="0">
                <a:solidFill>
                  <a:srgbClr val="001D35"/>
                </a:solidFill>
                <a:latin typeface="Lub Dub Condensed" panose="020B0506030403020204" pitchFamily="34" charset="0"/>
                <a:ea typeface="Arial"/>
                <a:cs typeface="Arial"/>
                <a:sym typeface="Arial"/>
              </a:rPr>
              <a:t>: </a:t>
            </a:r>
            <a:r>
              <a:rPr lang="en-US" sz="1400" b="0" i="0" dirty="0">
                <a:solidFill>
                  <a:srgbClr val="001D35"/>
                </a:solidFill>
                <a:latin typeface="Lub Dub Condensed" panose="020B0506030403020204" pitchFamily="34" charset="0"/>
                <a:ea typeface="Arial"/>
                <a:cs typeface="Arial"/>
                <a:sym typeface="Arial"/>
              </a:rPr>
              <a:t>The </a:t>
            </a:r>
            <a:r>
              <a:rPr lang="en-US" sz="1400" b="1" i="0" dirty="0">
                <a:solidFill>
                  <a:srgbClr val="001D35"/>
                </a:solidFill>
                <a:latin typeface="Lub Dub Condensed" panose="020B0506030403020204" pitchFamily="34" charset="0"/>
                <a:ea typeface="Arial"/>
                <a:cs typeface="Arial"/>
                <a:sym typeface="Arial"/>
              </a:rPr>
              <a:t>L</a:t>
            </a:r>
            <a:r>
              <a:rPr lang="en-US" sz="1400" b="0" i="0" dirty="0">
                <a:solidFill>
                  <a:srgbClr val="001D35"/>
                </a:solidFill>
                <a:latin typeface="Lub Dub Condensed" panose="020B0506030403020204" pitchFamily="34" charset="0"/>
                <a:ea typeface="Arial"/>
                <a:cs typeface="Arial"/>
                <a:sym typeface="Arial"/>
              </a:rPr>
              <a:t>evel </a:t>
            </a:r>
            <a:r>
              <a:rPr lang="en-US" sz="1400" b="1" i="0" dirty="0">
                <a:solidFill>
                  <a:srgbClr val="001D35"/>
                </a:solidFill>
                <a:latin typeface="Lub Dub Condensed" panose="020B0506030403020204" pitchFamily="34" charset="0"/>
                <a:ea typeface="Arial"/>
                <a:cs typeface="Arial"/>
                <a:sym typeface="Arial"/>
              </a:rPr>
              <a:t>o</a:t>
            </a:r>
            <a:r>
              <a:rPr lang="en-US" sz="1400" b="0" i="0" dirty="0">
                <a:solidFill>
                  <a:srgbClr val="001D35"/>
                </a:solidFill>
                <a:latin typeface="Lub Dub Condensed" panose="020B0506030403020204" pitchFamily="34" charset="0"/>
                <a:ea typeface="Arial"/>
                <a:cs typeface="Arial"/>
                <a:sym typeface="Arial"/>
              </a:rPr>
              <a:t>f </a:t>
            </a:r>
            <a:r>
              <a:rPr lang="en-US" sz="1400" b="1" i="0" dirty="0">
                <a:solidFill>
                  <a:srgbClr val="001D35"/>
                </a:solidFill>
                <a:latin typeface="Lub Dub Condensed" panose="020B0506030403020204" pitchFamily="34" charset="0"/>
                <a:ea typeface="Arial"/>
                <a:cs typeface="Arial"/>
                <a:sym typeface="Arial"/>
              </a:rPr>
              <a:t>E</a:t>
            </a:r>
            <a:r>
              <a:rPr lang="en-US" sz="1400" b="0" i="0" dirty="0">
                <a:solidFill>
                  <a:srgbClr val="001D35"/>
                </a:solidFill>
                <a:latin typeface="Lub Dub Condensed" panose="020B0506030403020204" pitchFamily="34" charset="0"/>
                <a:ea typeface="Arial"/>
                <a:cs typeface="Arial"/>
                <a:sym typeface="Arial"/>
              </a:rPr>
              <a:t>vidence explains the </a:t>
            </a:r>
            <a:r>
              <a:rPr lang="en-US" sz="1400" b="1" i="1" dirty="0">
                <a:solidFill>
                  <a:srgbClr val="001D35"/>
                </a:solidFill>
                <a:latin typeface="Lub Dub Condensed" panose="020B0506030403020204" pitchFamily="34" charset="0"/>
                <a:ea typeface="Arial"/>
                <a:cs typeface="Arial"/>
                <a:sym typeface="Arial"/>
              </a:rPr>
              <a:t>quality</a:t>
            </a:r>
            <a:r>
              <a:rPr lang="en-US" sz="1400" b="0" i="0" dirty="0">
                <a:solidFill>
                  <a:srgbClr val="001D35"/>
                </a:solidFill>
                <a:latin typeface="Lub Dub Condensed" panose="020B0506030403020204" pitchFamily="34" charset="0"/>
                <a:ea typeface="Arial"/>
                <a:cs typeface="Arial"/>
                <a:sym typeface="Arial"/>
              </a:rPr>
              <a:t> of the scientific research that supports the recommendation. It tells you how confident the experts are in the data behind the recommendation. </a:t>
            </a:r>
            <a:endParaRPr sz="1400" dirty="0">
              <a:solidFill>
                <a:schemeClr val="dk1"/>
              </a:solidFill>
              <a:latin typeface="Lub Dub Condensed" panose="020B0506030403020204" pitchFamily="34" charset="0"/>
              <a:ea typeface="Calibri"/>
              <a:cs typeface="Calibri"/>
              <a:sym typeface="Calibri"/>
            </a:endParaRPr>
          </a:p>
        </p:txBody>
      </p:sp>
      <p:sp>
        <p:nvSpPr>
          <p:cNvPr id="17" name="Text Placeholder 3">
            <a:extLst>
              <a:ext uri="{FF2B5EF4-FFF2-40B4-BE49-F238E27FC236}">
                <a16:creationId xmlns:a16="http://schemas.microsoft.com/office/drawing/2014/main" id="{A402F084-B051-B139-560F-6824E8C19209}"/>
              </a:ext>
            </a:extLst>
          </p:cNvPr>
          <p:cNvSpPr txBox="1">
            <a:spLocks/>
          </p:cNvSpPr>
          <p:nvPr/>
        </p:nvSpPr>
        <p:spPr>
          <a:xfrm>
            <a:off x="7910576" y="4297986"/>
            <a:ext cx="3649543" cy="2078578"/>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Clr>
                <a:srgbClr val="000000"/>
              </a:buClr>
              <a:buNone/>
              <a:defRPr/>
            </a:pPr>
            <a:r>
              <a:rPr lang="en-US" sz="700" dirty="0">
                <a:latin typeface="Lub Dub Condensed" panose="020B0506030403020204" pitchFamily="34" charset="0"/>
                <a:sym typeface="Arial"/>
              </a:rPr>
              <a:t>COR and LOE are determined independently (any COR may be paired with any LOE). </a:t>
            </a:r>
          </a:p>
          <a:p>
            <a:pPr marL="0" indent="0">
              <a:spcBef>
                <a:spcPts val="600"/>
              </a:spcBef>
              <a:buClr>
                <a:srgbClr val="000000"/>
              </a:buClr>
              <a:buNone/>
              <a:defRPr/>
            </a:pPr>
            <a:r>
              <a:rPr lang="en-US" sz="700" dirty="0">
                <a:latin typeface="Lub Dub Condensed" panose="020B0506030403020204" pitchFamily="34" charset="0"/>
                <a:sym typeface="Arial"/>
              </a:rPr>
              <a:t>A recommendation with LOE C does not imply that the recommendation is weak. Many important clinical questions addressed in guidelines do not lend themselves to clinical trials. Although RCTs are unavailable, there may be a very clear clinical consensus that a particular test or therapy is useful or effective.  </a:t>
            </a:r>
          </a:p>
          <a:p>
            <a:pPr marL="233363" indent="-117475">
              <a:spcBef>
                <a:spcPts val="600"/>
              </a:spcBef>
              <a:buClr>
                <a:srgbClr val="000000"/>
              </a:buClr>
              <a:buNone/>
              <a:tabLst>
                <a:tab pos="233363" algn="l"/>
              </a:tabLst>
              <a:defRPr/>
            </a:pPr>
            <a:r>
              <a:rPr lang="en-US" sz="700" dirty="0">
                <a:latin typeface="Lub Dub Condensed" panose="020B0506030403020204" pitchFamily="34" charset="0"/>
                <a:sym typeface="Arial"/>
              </a:rPr>
              <a:t>*	The outcome or result of the intervention should be specified (an improved clinical outcome or increased diagnostic accuracy or incremental prognostic information). </a:t>
            </a:r>
          </a:p>
          <a:p>
            <a:pPr marL="233363" indent="-117475">
              <a:spcBef>
                <a:spcPts val="600"/>
              </a:spcBef>
              <a:buClr>
                <a:srgbClr val="000000"/>
              </a:buClr>
              <a:buNone/>
              <a:tabLst>
                <a:tab pos="233363" algn="l"/>
              </a:tabLst>
              <a:defRPr/>
            </a:pPr>
            <a:r>
              <a:rPr lang="en-US" sz="700" dirty="0">
                <a:latin typeface="Lub Dub Condensed" panose="020B0506030403020204" pitchFamily="34" charset="0"/>
                <a:sym typeface="Arial"/>
              </a:rPr>
              <a:t> </a:t>
            </a:r>
            <a:r>
              <a:rPr lang="en-US" sz="700" b="1" dirty="0">
                <a:latin typeface="Lub Dub Condensed" panose="020B0506030403020204" pitchFamily="34" charset="0"/>
                <a:sym typeface="Arial"/>
              </a:rPr>
              <a:t>†	</a:t>
            </a:r>
            <a:r>
              <a:rPr lang="en-US" sz="700" dirty="0">
                <a:latin typeface="Lub Dub Condensed" panose="020B0506030403020204" pitchFamily="34" charset="0"/>
                <a:sym typeface="Arial"/>
              </a:rPr>
              <a:t>For comparative-effectiveness recommendation (COR 1 and 2a; LOE A and B only), studies that support the use of comparator verbs should involve direct comparisons of the treatments or strategies being evaluated. </a:t>
            </a:r>
          </a:p>
          <a:p>
            <a:pPr marL="233363" indent="-117475">
              <a:spcBef>
                <a:spcPts val="600"/>
              </a:spcBef>
              <a:buClr>
                <a:srgbClr val="000000"/>
              </a:buClr>
              <a:buNone/>
              <a:tabLst>
                <a:tab pos="233363" algn="l"/>
              </a:tabLst>
              <a:defRPr/>
            </a:pPr>
            <a:r>
              <a:rPr lang="en-US" sz="700" b="1" dirty="0">
                <a:latin typeface="Lub Dub Condensed" panose="020B0506030403020204" pitchFamily="34" charset="0"/>
                <a:sym typeface="Arial"/>
              </a:rPr>
              <a:t>‡	</a:t>
            </a:r>
            <a:r>
              <a:rPr lang="en-US" sz="700" dirty="0">
                <a:latin typeface="Lub Dub Condensed" panose="020B0506030403020204" pitchFamily="34" charset="0"/>
                <a:sym typeface="Arial"/>
              </a:rPr>
              <a:t>The method of assessing quality is evolving, including the application of standardized, widely-used, and preferably validated evidence grading tools; and for systematic reviews, the incorporation of an Evidence Review Committee.  </a:t>
            </a:r>
          </a:p>
          <a:p>
            <a:pPr marL="0" indent="0">
              <a:spcBef>
                <a:spcPts val="600"/>
              </a:spcBef>
              <a:buClr>
                <a:srgbClr val="000000"/>
              </a:buClr>
              <a:buNone/>
              <a:defRPr/>
            </a:pPr>
            <a:r>
              <a:rPr lang="en-US" sz="700" dirty="0">
                <a:latin typeface="Lub Dub Condensed" panose="020B0506030403020204" pitchFamily="34" charset="0"/>
                <a:sym typeface="Arial"/>
              </a:rPr>
              <a:t>COR indicates Class of Recommendation; EO, expert opinion; LD, limited </a:t>
            </a:r>
            <a:br>
              <a:rPr lang="en-US" sz="700" dirty="0">
                <a:latin typeface="Lub Dub Condensed" panose="020B0506030403020204" pitchFamily="34" charset="0"/>
                <a:sym typeface="Arial"/>
              </a:rPr>
            </a:br>
            <a:r>
              <a:rPr lang="en-US" sz="700" dirty="0">
                <a:latin typeface="Lub Dub Condensed" panose="020B0506030403020204" pitchFamily="34" charset="0"/>
                <a:sym typeface="Arial"/>
              </a:rPr>
              <a:t>data; LOE, Level of Evidence; NR, nonrandomized; R, randomized; </a:t>
            </a:r>
            <a:br>
              <a:rPr lang="en-US" sz="700" dirty="0">
                <a:latin typeface="Lub Dub Condensed" panose="020B0506030403020204" pitchFamily="34" charset="0"/>
                <a:sym typeface="Arial"/>
              </a:rPr>
            </a:br>
            <a:r>
              <a:rPr lang="en-US" sz="700" dirty="0">
                <a:latin typeface="Lub Dub Condensed" panose="020B0506030403020204" pitchFamily="34" charset="0"/>
                <a:sym typeface="Arial"/>
              </a:rPr>
              <a:t>and RCT, randomized controlled trial. </a:t>
            </a:r>
          </a:p>
        </p:txBody>
      </p:sp>
    </p:spTree>
    <p:extLst>
      <p:ext uri="{BB962C8B-B14F-4D97-AF65-F5344CB8AC3E}">
        <p14:creationId xmlns:p14="http://schemas.microsoft.com/office/powerpoint/2010/main" val="4212447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44C24-EDC7-40B5-8A79-6D0384368DD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7E21800-3F5B-E430-DE54-09332B5410B7}"/>
              </a:ext>
            </a:extLst>
          </p:cNvPr>
          <p:cNvSpPr>
            <a:spLocks noGrp="1"/>
          </p:cNvSpPr>
          <p:nvPr>
            <p:ph type="ctrTitle"/>
          </p:nvPr>
        </p:nvSpPr>
        <p:spPr>
          <a:xfrm>
            <a:off x="838201" y="4361793"/>
            <a:ext cx="10505682" cy="1522247"/>
          </a:xfrm>
        </p:spPr>
        <p:txBody>
          <a:bodyPr/>
          <a:lstStyle/>
          <a:p>
            <a:r>
              <a:rPr lang="en-US" sz="4000" dirty="0"/>
              <a:t>2. </a:t>
            </a:r>
            <a:r>
              <a:rPr lang="en-US" sz="4000" b="0" cap="none" dirty="0"/>
              <a:t>Poststroke</a:t>
            </a:r>
            <a:r>
              <a:rPr lang="en-US" b="0" cap="none" dirty="0"/>
              <a:t> Rehabilitation </a:t>
            </a:r>
            <a:br>
              <a:rPr lang="en-US" b="0" cap="none" dirty="0"/>
            </a:br>
            <a:r>
              <a:rPr lang="en-US" b="0" cap="none" dirty="0"/>
              <a:t>Levels of Care</a:t>
            </a:r>
            <a:endParaRPr lang="en-US" dirty="0"/>
          </a:p>
        </p:txBody>
      </p:sp>
      <p:sp>
        <p:nvSpPr>
          <p:cNvPr id="8" name="TextBox 7">
            <a:extLst>
              <a:ext uri="{FF2B5EF4-FFF2-40B4-BE49-F238E27FC236}">
                <a16:creationId xmlns:a16="http://schemas.microsoft.com/office/drawing/2014/main" id="{7891763E-3084-95D3-A35F-163FFE888188}"/>
              </a:ext>
            </a:extLst>
          </p:cNvPr>
          <p:cNvSpPr txBox="1"/>
          <p:nvPr/>
        </p:nvSpPr>
        <p:spPr>
          <a:xfrm>
            <a:off x="194441" y="1577224"/>
            <a:ext cx="11803118" cy="2169825"/>
          </a:xfrm>
          <a:prstGeom prst="rect">
            <a:avLst/>
          </a:prstGeom>
          <a:noFill/>
        </p:spPr>
        <p:txBody>
          <a:bodyPr wrap="square">
            <a:spAutoFit/>
          </a:bodyPr>
          <a:lstStyle/>
          <a:p>
            <a:pPr algn="ctr">
              <a:spcAft>
                <a:spcPts val="1800"/>
              </a:spcAft>
            </a:pPr>
            <a:r>
              <a:rPr kumimoji="0" lang="en-US" sz="4000" b="0" i="0" u="none" strike="noStrike" kern="1200" cap="all" spc="0" normalizeH="0" baseline="0" noProof="0" dirty="0">
                <a:ln>
                  <a:noFill/>
                </a:ln>
                <a:solidFill>
                  <a:srgbClr val="FFFFFF"/>
                </a:solidFill>
                <a:effectLst/>
                <a:uLnTx/>
                <a:uFillTx/>
                <a:latin typeface="Lub Dub Bold" panose="020B0803030403020204" pitchFamily="34" charset="0"/>
                <a:ea typeface="+mj-ea"/>
                <a:cs typeface="+mj-cs"/>
              </a:rPr>
              <a:t>2026 GUIDELINE FOR Adult Stroke Rehabilitation and Recovery</a:t>
            </a:r>
          </a:p>
          <a:p>
            <a:pPr algn="ctr">
              <a:spcAft>
                <a:spcPts val="1800"/>
              </a:spcAft>
            </a:pPr>
            <a:r>
              <a:rPr kumimoji="0" lang="en-US" sz="4000" b="0" i="1" u="none" strike="noStrike" kern="1200" cap="all" spc="0" normalizeH="0" baseline="0" noProof="0" dirty="0">
                <a:ln>
                  <a:noFill/>
                </a:ln>
                <a:solidFill>
                  <a:srgbClr val="FFFFFF"/>
                </a:solidFill>
                <a:effectLst/>
                <a:uLnTx/>
                <a:uFillTx/>
                <a:latin typeface="Lub Dub Medium" panose="020B0603030403020204" pitchFamily="34" charset="0"/>
                <a:ea typeface="+mj-ea"/>
                <a:cs typeface="+mj-cs"/>
              </a:rPr>
              <a:t>KEY NURSING UPDATES AND REVIEW</a:t>
            </a:r>
            <a:endParaRPr lang="en-US" sz="4000" dirty="0"/>
          </a:p>
        </p:txBody>
      </p:sp>
      <p:cxnSp>
        <p:nvCxnSpPr>
          <p:cNvPr id="9" name="Straight Connector 8">
            <a:extLst>
              <a:ext uri="{FF2B5EF4-FFF2-40B4-BE49-F238E27FC236}">
                <a16:creationId xmlns:a16="http://schemas.microsoft.com/office/drawing/2014/main" id="{1DD3BEB4-8500-0A7B-EAAC-4D69689F1DEF}"/>
              </a:ext>
              <a:ext uri="{C183D7F6-B498-43B3-948B-1728B52AA6E4}">
                <adec:decorative xmlns:adec="http://schemas.microsoft.com/office/drawing/2017/decorative" val="1"/>
              </a:ext>
            </a:extLst>
          </p:cNvPr>
          <p:cNvCxnSpPr>
            <a:cxnSpLocks/>
          </p:cNvCxnSpPr>
          <p:nvPr/>
        </p:nvCxnSpPr>
        <p:spPr>
          <a:xfrm>
            <a:off x="1691986" y="4224152"/>
            <a:ext cx="88080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0194565"/>
      </p:ext>
    </p:extLst>
  </p:cSld>
  <p:clrMapOvr>
    <a:masterClrMapping/>
  </p:clrMapOvr>
</p:sld>
</file>

<file path=ppt/theme/theme1.xml><?xml version="1.0" encoding="utf-8"?>
<a:theme xmlns:a="http://schemas.openxmlformats.org/drawingml/2006/main" name="AHA titles">
  <a:themeElements>
    <a:clrScheme name="AHA">
      <a:dk1>
        <a:srgbClr val="000000"/>
      </a:dk1>
      <a:lt1>
        <a:srgbClr val="FFFFFF"/>
      </a:lt1>
      <a:dk2>
        <a:srgbClr val="4D4D4F"/>
      </a:dk2>
      <a:lt2>
        <a:srgbClr val="FFFFFF"/>
      </a:lt2>
      <a:accent1>
        <a:srgbClr val="C10E20"/>
      </a:accent1>
      <a:accent2>
        <a:srgbClr val="990000"/>
      </a:accent2>
      <a:accent3>
        <a:srgbClr val="636466"/>
      </a:accent3>
      <a:accent4>
        <a:srgbClr val="000000"/>
      </a:accent4>
      <a:accent5>
        <a:srgbClr val="000000"/>
      </a:accent5>
      <a:accent6>
        <a:srgbClr val="000000"/>
      </a:accent6>
      <a:hlink>
        <a:srgbClr val="C10E20"/>
      </a:hlink>
      <a:folHlink>
        <a:srgbClr val="99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HA Corporate Presentation Template 2018_Widescreen_16x9" id="{C7430437-95A4-49A3-890D-D7EA49766727}" vid="{30901790-15FF-4B02-8FB1-8459DA37EAF0}"/>
    </a:ext>
  </a:extLst>
</a:theme>
</file>

<file path=ppt/theme/theme2.xml><?xml version="1.0" encoding="utf-8"?>
<a:theme xmlns:a="http://schemas.openxmlformats.org/drawingml/2006/main" name="AHA text 01">
  <a:themeElements>
    <a:clrScheme name="AHA">
      <a:dk1>
        <a:srgbClr val="000000"/>
      </a:dk1>
      <a:lt1>
        <a:srgbClr val="FFFFFF"/>
      </a:lt1>
      <a:dk2>
        <a:srgbClr val="4D4D4F"/>
      </a:dk2>
      <a:lt2>
        <a:srgbClr val="FFFFFF"/>
      </a:lt2>
      <a:accent1>
        <a:srgbClr val="C10E20"/>
      </a:accent1>
      <a:accent2>
        <a:srgbClr val="990000"/>
      </a:accent2>
      <a:accent3>
        <a:srgbClr val="636466"/>
      </a:accent3>
      <a:accent4>
        <a:srgbClr val="000000"/>
      </a:accent4>
      <a:accent5>
        <a:srgbClr val="000000"/>
      </a:accent5>
      <a:accent6>
        <a:srgbClr val="000000"/>
      </a:accent6>
      <a:hlink>
        <a:srgbClr val="0070C0"/>
      </a:hlink>
      <a:folHlink>
        <a:srgbClr val="99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HA Corporate Presentation Template 2018_Widescreen_16x9" id="{C7430437-95A4-49A3-890D-D7EA49766727}" vid="{B793034C-7C5D-4AD6-B1C2-B890C16E810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f4f22ede-e726-4d3d-b195-8dfd25ae0d91" ContentTypeId="0x01" PreviousValue="false"/>
</file>

<file path=customXml/item2.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escription0 xmlns="64940433-79d5-41bc-a35f-464b2f72126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37C8DF61C1164547A8EB6BDF01DE2F0B" ma:contentTypeVersion="36" ma:contentTypeDescription="Create a new document." ma:contentTypeScope="" ma:versionID="27805eb28396b2544cdaa850c82be4a0">
  <xsd:schema xmlns:xsd="http://www.w3.org/2001/XMLSchema" xmlns:xs="http://www.w3.org/2001/XMLSchema" xmlns:p="http://schemas.microsoft.com/office/2006/metadata/properties" xmlns:ns2="78037a7d-fd1a-4270-bbfc-87b485c7ab3a" xmlns:ns3="http://schemas.microsoft.com/sharepoint/v4" xmlns:ns4="64940433-79d5-41bc-a35f-464b2f72126e" targetNamespace="http://schemas.microsoft.com/office/2006/metadata/properties" ma:root="true" ma:fieldsID="8ba4e7147941f164863f41bcb82b1768" ns2:_="" ns3:_="" ns4:_="">
    <xsd:import namespace="78037a7d-fd1a-4270-bbfc-87b485c7ab3a"/>
    <xsd:import namespace="http://schemas.microsoft.com/sharepoint/v4"/>
    <xsd:import namespace="64940433-79d5-41bc-a35f-464b2f72126e"/>
    <xsd:element name="properties">
      <xsd:complexType>
        <xsd:sequence>
          <xsd:element name="documentManagement">
            <xsd:complexType>
              <xsd:all>
                <xsd:element ref="ns2:SharedWithUsers" minOccurs="0"/>
                <xsd:element ref="ns2:SharingHintHash" minOccurs="0"/>
                <xsd:element ref="ns2:SharedWithDetails" minOccurs="0"/>
                <xsd:element ref="ns3:IconOverlay" minOccurs="0"/>
                <xsd:element ref="ns4:Description0"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EventHashCode" minOccurs="0"/>
                <xsd:element ref="ns4: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037a7d-fd1a-4270-bbfc-87b485c7ab3a" elementFormDefault="qualified">
    <xsd:import namespace="http://schemas.microsoft.com/office/2006/documentManagement/types"/>
    <xsd:import namespace="http://schemas.microsoft.com/office/infopath/2007/PartnerControls"/>
    <xsd:element name="SharedWithUsers" ma:index="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8" nillable="true" ma:displayName="Sharing Hint Hash" ma:internalName="SharingHintHash" ma:readOnly="true">
      <xsd:simpleType>
        <xsd:restriction base="dms:Text"/>
      </xsd:simple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0"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4940433-79d5-41bc-a35f-464b2f72126e" elementFormDefault="qualified">
    <xsd:import namespace="http://schemas.microsoft.com/office/2006/documentManagement/types"/>
    <xsd:import namespace="http://schemas.microsoft.com/office/infopath/2007/PartnerControls"/>
    <xsd:element name="Description0" ma:index="11" nillable="true" ma:displayName="Description" ma:internalName="Description0">
      <xsd:simpleType>
        <xsd:restriction base="dms:Note">
          <xsd:maxLength value="255"/>
        </xsd:restriction>
      </xsd:simpleType>
    </xsd:element>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MediaServiceAutoTags"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DB0317-E6D9-49E3-8177-0DA8F54868A7}">
  <ds:schemaRefs>
    <ds:schemaRef ds:uri="Microsoft.SharePoint.Taxonomy.ContentTypeSync"/>
  </ds:schemaRefs>
</ds:datastoreItem>
</file>

<file path=customXml/itemProps2.xml><?xml version="1.0" encoding="utf-8"?>
<ds:datastoreItem xmlns:ds="http://schemas.openxmlformats.org/officeDocument/2006/customXml" ds:itemID="{D0EEB463-A4E7-4941-98A7-D9A46CFB50CE}">
  <ds:schemaRefs>
    <ds:schemaRef ds:uri="http://www.w3.org/XML/1998/namespace"/>
    <ds:schemaRef ds:uri="http://schemas.microsoft.com/office/infopath/2007/PartnerControls"/>
    <ds:schemaRef ds:uri="http://schemas.microsoft.com/office/2006/documentManagement/types"/>
    <ds:schemaRef ds:uri="http://purl.org/dc/elements/1.1/"/>
    <ds:schemaRef ds:uri="http://purl.org/dc/terms/"/>
    <ds:schemaRef ds:uri="http://schemas.openxmlformats.org/package/2006/metadata/core-properties"/>
    <ds:schemaRef ds:uri="http://purl.org/dc/dcmitype/"/>
    <ds:schemaRef ds:uri="64940433-79d5-41bc-a35f-464b2f72126e"/>
    <ds:schemaRef ds:uri="http://schemas.microsoft.com/sharepoint/v4"/>
    <ds:schemaRef ds:uri="78037a7d-fd1a-4270-bbfc-87b485c7ab3a"/>
    <ds:schemaRef ds:uri="http://schemas.microsoft.com/office/2006/metadata/properties"/>
  </ds:schemaRefs>
</ds:datastoreItem>
</file>

<file path=customXml/itemProps3.xml><?xml version="1.0" encoding="utf-8"?>
<ds:datastoreItem xmlns:ds="http://schemas.openxmlformats.org/officeDocument/2006/customXml" ds:itemID="{785B829D-F04C-4CB5-98D2-BE4A0FB47FF3}">
  <ds:schemaRefs>
    <ds:schemaRef ds:uri="http://schemas.microsoft.com/sharepoint/v3/contenttype/forms"/>
  </ds:schemaRefs>
</ds:datastoreItem>
</file>

<file path=customXml/itemProps4.xml><?xml version="1.0" encoding="utf-8"?>
<ds:datastoreItem xmlns:ds="http://schemas.openxmlformats.org/officeDocument/2006/customXml" ds:itemID="{11EB33CA-112F-4BEA-BBF8-EB1D77B71496}">
  <ds:schemaRefs>
    <ds:schemaRef ds:uri="64940433-79d5-41bc-a35f-464b2f72126e"/>
    <ds:schemaRef ds:uri="78037a7d-fd1a-4270-bbfc-87b485c7ab3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4"/>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AHA Corporate Presentation Template 2018_Widescreen_16x9</Template>
  <TotalTime>14403</TotalTime>
  <Words>9803</Words>
  <Application>Microsoft Office PowerPoint</Application>
  <PresentationFormat>Widescreen</PresentationFormat>
  <Paragraphs>939</Paragraphs>
  <Slides>74</Slides>
  <Notes>39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74</vt:i4>
      </vt:variant>
    </vt:vector>
  </HeadingPairs>
  <TitlesOfParts>
    <vt:vector size="83" baseType="lpstr">
      <vt:lpstr>Aptos</vt:lpstr>
      <vt:lpstr>Arial</vt:lpstr>
      <vt:lpstr>Calibri</vt:lpstr>
      <vt:lpstr>Lub Dub Bold</vt:lpstr>
      <vt:lpstr>Lub Dub Condensed</vt:lpstr>
      <vt:lpstr>Lub Dub Medium</vt:lpstr>
      <vt:lpstr>Times New Roman</vt:lpstr>
      <vt:lpstr>AHA titles</vt:lpstr>
      <vt:lpstr>AHA text 01</vt:lpstr>
      <vt:lpstr>2026 Guideline for Adult Stroke Rehabilitation and Recovery:  A Guideline from the American  Heart Association and  American Stroke Association</vt:lpstr>
      <vt:lpstr>2026 Guideline for Adult Stroke Rehabilitation and Recovery: A Guideline from the American Heart Association and American Stroke Association</vt:lpstr>
      <vt:lpstr>2026 Guideline for Adult Stroke Rehabilitation and Recovery: A Guideline from the American Heart Association and American Stroke Association continued</vt:lpstr>
      <vt:lpstr>Slide Set Developed By:</vt:lpstr>
      <vt:lpstr>1. Introduction</vt:lpstr>
      <vt:lpstr>Introduction</vt:lpstr>
      <vt:lpstr>Purpose Statement</vt:lpstr>
      <vt:lpstr>Class  (Strength) of Recommendation (COR) and  Level (Quality)  of Evidence (LOE)  </vt:lpstr>
      <vt:lpstr>2. Poststroke Rehabilitation  Levels of Care</vt:lpstr>
      <vt:lpstr>Poststroke Rehabilitation  Levels of Care</vt:lpstr>
      <vt:lpstr>The Rehabilitation Program and Levels of Care</vt:lpstr>
      <vt:lpstr>Recommendations 2.1 (Part 1):   Postacute Rehabilitation Care (Levels of Care)</vt:lpstr>
      <vt:lpstr>Recommendations 2.1 (Part 2):   Postacute Rehabilitation Care (Levels of Care)</vt:lpstr>
      <vt:lpstr>3. Prevention and Management  of Comorbidities</vt:lpstr>
      <vt:lpstr>Prevention and Management of Comorbidities</vt:lpstr>
      <vt:lpstr>Recommendations 3.1 (Part 1):   Prevention of Skin Breakdown</vt:lpstr>
      <vt:lpstr>Recommendations 3.1 (Part 2):   Prevention of Contractures</vt:lpstr>
      <vt:lpstr>Recommendations 3.2:   Venous Thromboembolism Prevention</vt:lpstr>
      <vt:lpstr>Recommendations 3.3:   Treatment of Bladder Dysfunction</vt:lpstr>
      <vt:lpstr>Recommendations 3.3:  Treatment of Bowel Dysfunction</vt:lpstr>
      <vt:lpstr>Recommendations 3.4:  Prevention and Treatment of Hemiplegic Shoulder Pain</vt:lpstr>
      <vt:lpstr>Recommendations 3.5:  Central Poststroke Pain</vt:lpstr>
      <vt:lpstr>Recommendations 3.6 (Part 1):  Prevention of Falls</vt:lpstr>
      <vt:lpstr>Recommendations 3.6 (Part 2):  Prevention of Falls</vt:lpstr>
      <vt:lpstr>Recommendations 3.7 (Part 1):  Mental Health Assessment and Treatment of Poststroke Depression and Anxiety, Including Emotional and Behavioral State</vt:lpstr>
      <vt:lpstr>Recommendations 3.7 (Part 2):  Mental Health Assessment and Treatment of Poststroke Depression and Anxiety, Including Emotional and Behavioral State</vt:lpstr>
      <vt:lpstr>Recommendations 3.7 (Part 3):  Mental Health Assessment and Treatment of Poststroke Depression and Anxiety, Including Emotional and Behavioral State</vt:lpstr>
      <vt:lpstr>Recommendations 3.9:  Sleep and Poststroke Fatigue</vt:lpstr>
      <vt:lpstr>4. Assessment</vt:lpstr>
      <vt:lpstr>Assessment</vt:lpstr>
      <vt:lpstr>Recommendations 4.1:  Assessment of Disability and Rehabilitation Needs</vt:lpstr>
      <vt:lpstr>Assessment of Specific Areas of Functioning</vt:lpstr>
      <vt:lpstr>5. Sensorimotor Impairments  and Activities</vt:lpstr>
      <vt:lpstr>Sensory Motor Impairments and Activities</vt:lpstr>
      <vt:lpstr>Recommendations 5.1:  Physical Activity</vt:lpstr>
      <vt:lpstr>Recommendations 5.2:  Limb Apraxia</vt:lpstr>
      <vt:lpstr>Recommendations 5.3:  Management of Spasticity</vt:lpstr>
      <vt:lpstr>Recommendations 5.4:  Balance and Ataxia</vt:lpstr>
      <vt:lpstr>Recommendations 5.5:  Gait and Mobility</vt:lpstr>
      <vt:lpstr>Recommendations 5.6:  Upper Extremity Activity, Including ADLs, IADLs, Touch, and Proprioception</vt:lpstr>
      <vt:lpstr>Recommendations 5.7:  Adaptive Equipment, Durable Medical Devices, Orthotics, and Wheelchairs</vt:lpstr>
      <vt:lpstr>Recommendations 5.8 (Part 1):  Lifestyle Modification and Management: Exercise</vt:lpstr>
      <vt:lpstr>Recommendations 5.8 (Part 2):  Lifestyle Modification and Management: Nutrition</vt:lpstr>
      <vt:lpstr>Recommendations 5.8 (Part 3):  Lifestyle Modification and Management: Smoking Cessation</vt:lpstr>
      <vt:lpstr>Recommendations 5.8 (Part 4):  Lifestyle Modification and Management: Substance Use and Alcohol</vt:lpstr>
      <vt:lpstr>Recommendations 5.9:  Treatment and Interventions for Visual Impairments</vt:lpstr>
      <vt:lpstr>Recommendations 5.10 (Part 1):  Dysphagia Screening</vt:lpstr>
      <vt:lpstr>Recommendations 5.10 (Part 2):  Dysphagia Management</vt:lpstr>
      <vt:lpstr>Recommendations 5.10 (Part 3):  Dysphagia Management</vt:lpstr>
      <vt:lpstr>Recommendations 5.10 (Part 4):  Dysphagia Nutritional Support</vt:lpstr>
      <vt:lpstr>6. Cognition and Communication </vt:lpstr>
      <vt:lpstr>Cognition and Communication</vt:lpstr>
      <vt:lpstr>Recommendations 6.1:  Non-Pharmacological Interventions for Cognitive Impairment, Including Memory</vt:lpstr>
      <vt:lpstr>Recommendations 6.2 (Part 1):  Acquired Communication Disorders: Apragmatism</vt:lpstr>
      <vt:lpstr>Recommendations 6.2 (Part 2):  Acquired Communication Disorders: Aphasia</vt:lpstr>
      <vt:lpstr>Recommendations 6.2 (Part 3):  Acquired Communication Disorders: Hearing Loss</vt:lpstr>
      <vt:lpstr>Recommendations 6.3:  Motor Speech Disorders: Dysarthria and Apraxia of Speech</vt:lpstr>
      <vt:lpstr>Recommendations 6.4:  Spatial Neglect</vt:lpstr>
      <vt:lpstr>7. Transitions in Care and  Community Rehabilitation </vt:lpstr>
      <vt:lpstr>Transitions in Care and  Community Rehabilitation,  including family caregiver support</vt:lpstr>
      <vt:lpstr>Recommendations 7.1:  Ensuring Medical and Rehabilitation Continuity Through the Rehabilitation Process and Into the Community</vt:lpstr>
      <vt:lpstr>Recommendations 7.2:  Caregiver Engagement and Support</vt:lpstr>
      <vt:lpstr>Recommendations 7.3:  Referral to Community Resources</vt:lpstr>
      <vt:lpstr>Examples of Services, Supports, or Referrals</vt:lpstr>
      <vt:lpstr>Recommendations 7.4:  Community Rehabilitation and Telerehabilitation</vt:lpstr>
      <vt:lpstr>Recommendations 7.5:  Sexual Function</vt:lpstr>
      <vt:lpstr>Emotional Responses and Pathway During Stroke Recovery</vt:lpstr>
      <vt:lpstr>Recommendations 7.6 (Part 1):  Recreational, Leisure, and Social Activity Participation</vt:lpstr>
      <vt:lpstr>Recommendations 7.6 (Part 2):  Recreational, Leisure, and Social Activity Participation</vt:lpstr>
      <vt:lpstr>Recommendations 7.7:  Return to Work</vt:lpstr>
      <vt:lpstr>Recommendations 7.8:  Return to Driving</vt:lpstr>
      <vt:lpstr>Summary and Conclusion</vt:lpstr>
      <vt:lpstr>Stroke Survivor and Family</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Guideline for Adult Stroke Rehabilitation and Recovery: A Guideline from the American Heart Association and American Stroke Association</dc:title>
  <dc:creator>AmericanHeartAssociation7@heart.onmicrosoft.com</dc:creator>
  <cp:lastModifiedBy>Ashley Hall</cp:lastModifiedBy>
  <cp:revision>172</cp:revision>
  <cp:lastPrinted>2018-04-11T17:00:49Z</cp:lastPrinted>
  <dcterms:created xsi:type="dcterms:W3CDTF">2025-12-30T16:23:24Z</dcterms:created>
  <dcterms:modified xsi:type="dcterms:W3CDTF">2026-08-19T16:17:38Z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0x01010037C8DF61C1164547A8EB6BDF01DE2F0B</vt:lpwstr>
  </property>
</Properties>
</file>