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4"/>
    <p:sldMasterId id="2147483738" r:id="rId5"/>
    <p:sldMasterId id="2147483707" r:id="rId6"/>
    <p:sldMasterId id="2147483749" r:id="rId7"/>
    <p:sldMasterId id="2147483713" r:id="rId8"/>
    <p:sldMasterId id="2147483724" r:id="rId9"/>
    <p:sldMasterId id="2147483699" r:id="rId10"/>
  </p:sldMasterIdLst>
  <p:notesMasterIdLst>
    <p:notesMasterId r:id="rId188"/>
  </p:notesMasterIdLst>
  <p:handoutMasterIdLst>
    <p:handoutMasterId r:id="rId189"/>
  </p:handoutMasterIdLst>
  <p:sldIdLst>
    <p:sldId id="256" r:id="rId11"/>
    <p:sldId id="259" r:id="rId12"/>
    <p:sldId id="260" r:id="rId13"/>
    <p:sldId id="261"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385"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403" r:id="rId45"/>
    <p:sldId id="274" r:id="rId46"/>
    <p:sldId id="275" r:id="rId47"/>
    <p:sldId id="276" r:id="rId48"/>
    <p:sldId id="277" r:id="rId49"/>
    <p:sldId id="278" r:id="rId50"/>
    <p:sldId id="279" r:id="rId51"/>
    <p:sldId id="280" r:id="rId52"/>
    <p:sldId id="281" r:id="rId53"/>
    <p:sldId id="404"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1" r:id="rId114"/>
    <p:sldId id="342" r:id="rId115"/>
    <p:sldId id="343" r:id="rId116"/>
    <p:sldId id="344" r:id="rId117"/>
    <p:sldId id="345" r:id="rId118"/>
    <p:sldId id="346" r:id="rId119"/>
    <p:sldId id="347" r:id="rId120"/>
    <p:sldId id="348" r:id="rId121"/>
    <p:sldId id="349" r:id="rId122"/>
    <p:sldId id="350" r:id="rId123"/>
    <p:sldId id="351" r:id="rId124"/>
    <p:sldId id="352" r:id="rId125"/>
    <p:sldId id="354" r:id="rId126"/>
    <p:sldId id="353" r:id="rId127"/>
    <p:sldId id="355" r:id="rId128"/>
    <p:sldId id="356" r:id="rId129"/>
    <p:sldId id="357" r:id="rId130"/>
    <p:sldId id="358" r:id="rId131"/>
    <p:sldId id="359" r:id="rId132"/>
    <p:sldId id="360" r:id="rId133"/>
    <p:sldId id="361" r:id="rId134"/>
    <p:sldId id="362" r:id="rId135"/>
    <p:sldId id="363" r:id="rId136"/>
    <p:sldId id="364" r:id="rId137"/>
    <p:sldId id="365" r:id="rId138"/>
    <p:sldId id="366" r:id="rId139"/>
    <p:sldId id="367" r:id="rId140"/>
    <p:sldId id="368" r:id="rId141"/>
    <p:sldId id="369" r:id="rId142"/>
    <p:sldId id="370" r:id="rId143"/>
    <p:sldId id="371" r:id="rId144"/>
    <p:sldId id="372" r:id="rId145"/>
    <p:sldId id="373" r:id="rId146"/>
    <p:sldId id="374" r:id="rId147"/>
    <p:sldId id="375" r:id="rId148"/>
    <p:sldId id="376" r:id="rId149"/>
    <p:sldId id="377" r:id="rId150"/>
    <p:sldId id="378" r:id="rId151"/>
    <p:sldId id="379" r:id="rId152"/>
    <p:sldId id="380" r:id="rId153"/>
    <p:sldId id="381" r:id="rId154"/>
    <p:sldId id="382" r:id="rId155"/>
    <p:sldId id="383" r:id="rId156"/>
    <p:sldId id="384" r:id="rId157"/>
    <p:sldId id="405" r:id="rId158"/>
    <p:sldId id="406" r:id="rId159"/>
    <p:sldId id="407" r:id="rId160"/>
    <p:sldId id="408" r:id="rId161"/>
    <p:sldId id="409" r:id="rId162"/>
    <p:sldId id="410" r:id="rId163"/>
    <p:sldId id="411" r:id="rId164"/>
    <p:sldId id="412" r:id="rId165"/>
    <p:sldId id="413" r:id="rId166"/>
    <p:sldId id="414" r:id="rId167"/>
    <p:sldId id="415" r:id="rId168"/>
    <p:sldId id="437"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Lst>
  <p:sldSz cx="14630400" cy="8229600"/>
  <p:notesSz cx="14630400" cy="82296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85108-4DCF-D465-E27E-65DA981999A6}" name="Amy Talbot" initials="AT" userId="S::amy.talbot@heart.org::6af07838-db14-4285-ae8a-97e190f629c3" providerId="AD"/>
  <p188:author id="{E7AD132B-E611-943C-935D-80DD083CB33F}" name="Maggie Eaton" initials="ME" userId="S::Maggie.Eaton@heart.org::57f63480-263c-4079-992b-f0c735b6b21c" providerId="AD"/>
  <p188:author id="{6D0C94C9-3ED9-601F-1CD0-5C44CAA20D68}" name="Tanisha Gitchuway" initials="" userId="S::Tanisha.Gitchuway@heart.org::42b79c91-3176-4347-9e44-a48c4756fc73" providerId="AD"/>
  <p188:author id="{B16D4BDF-E1AB-1A2D-AE36-645937A22E17}" name="Thomas Getchius" initials="TG" userId="S::Thomas.Getchius@heart.org::ef367eb1-48a1-47b5-860c-f37bfabd7e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dhika Rajgopal Singh" initials="RRS" lastIdx="28" clrIdx="0">
    <p:extLst>
      <p:ext uri="{19B8F6BF-5375-455C-9EA6-DF929625EA0E}">
        <p15:presenceInfo xmlns:p15="http://schemas.microsoft.com/office/powerpoint/2012/main" userId="S::Radhika.Rajgopal.Sin@heart.org::f3491993-44fe-4855-881d-9e0aa5f756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78D"/>
    <a:srgbClr val="FAA74B"/>
    <a:srgbClr val="065D93"/>
    <a:srgbClr val="D9E1F3"/>
    <a:srgbClr val="8A8B8A"/>
    <a:srgbClr val="636466"/>
    <a:srgbClr val="C10E21"/>
    <a:srgbClr val="990000"/>
    <a:srgbClr val="8D2824"/>
    <a:srgbClr val="BD3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5706" autoAdjust="0"/>
  </p:normalViewPr>
  <p:slideViewPr>
    <p:cSldViewPr>
      <p:cViewPr varScale="1">
        <p:scale>
          <a:sx n="81" d="100"/>
          <a:sy n="81" d="100"/>
        </p:scale>
        <p:origin x="144" y="318"/>
      </p:cViewPr>
      <p:guideLst/>
    </p:cSldViewPr>
  </p:slideViewPr>
  <p:notesTextViewPr>
    <p:cViewPr>
      <p:scale>
        <a:sx n="1" d="1"/>
        <a:sy n="1" d="1"/>
      </p:scale>
      <p:origin x="0" y="0"/>
    </p:cViewPr>
  </p:notesTextViewPr>
  <p:notesViewPr>
    <p:cSldViewPr>
      <p:cViewPr varScale="1">
        <p:scale>
          <a:sx n="97" d="100"/>
          <a:sy n="97" d="100"/>
        </p:scale>
        <p:origin x="97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presProps" Target="presProp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viewProps" Target="viewProp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6" Type="http://schemas.openxmlformats.org/officeDocument/2006/relationships/slideMaster" Target="slideMasters/slideMaster3.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theme" Target="theme/theme1.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microsoft.com/office/2018/10/relationships/authors" Target="authors.xml"/><Relationship Id="rId190" Type="http://schemas.openxmlformats.org/officeDocument/2006/relationships/commentAuthors" Target="commentAuthor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customXml" Target="../customXml/item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8" Type="http://schemas.openxmlformats.org/officeDocument/2006/relationships/slide" Target="slides/slide8.xml"/><Relationship Id="rId39"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8C9C6-BC80-4455-9D56-CFCA1805A81D}"/>
              </a:ext>
            </a:extLst>
          </p:cNvPr>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D9AB37C-46DA-4926-94B6-E46BCF06C2A5}"/>
              </a:ext>
            </a:extLst>
          </p:cNvPr>
          <p:cNvSpPr>
            <a:spLocks noGrp="1"/>
          </p:cNvSpPr>
          <p:nvPr>
            <p:ph type="dt" sz="quarter" idx="1"/>
          </p:nvPr>
        </p:nvSpPr>
        <p:spPr>
          <a:xfrm>
            <a:off x="8286750" y="0"/>
            <a:ext cx="6340475" cy="412750"/>
          </a:xfrm>
          <a:prstGeom prst="rect">
            <a:avLst/>
          </a:prstGeom>
        </p:spPr>
        <p:txBody>
          <a:bodyPr vert="horz" lIns="91440" tIns="45720" rIns="91440" bIns="45720" rtlCol="0"/>
          <a:lstStyle>
            <a:lvl1pPr algn="r">
              <a:defRPr sz="1200"/>
            </a:lvl1pPr>
          </a:lstStyle>
          <a:p>
            <a:fld id="{27A3611F-7A02-481D-BC57-382DD2AC28CE}" type="datetimeFigureOut">
              <a:rPr lang="en-US" smtClean="0"/>
              <a:t>3/9/2026</a:t>
            </a:fld>
            <a:endParaRPr lang="en-US" dirty="0"/>
          </a:p>
        </p:txBody>
      </p:sp>
      <p:sp>
        <p:nvSpPr>
          <p:cNvPr id="4" name="Footer Placeholder 3">
            <a:extLst>
              <a:ext uri="{FF2B5EF4-FFF2-40B4-BE49-F238E27FC236}">
                <a16:creationId xmlns:a16="http://schemas.microsoft.com/office/drawing/2014/main" id="{0DDB703C-622C-4E39-86B9-B24BFAC7ED4E}"/>
              </a:ext>
            </a:extLst>
          </p:cNvPr>
          <p:cNvSpPr>
            <a:spLocks noGrp="1"/>
          </p:cNvSpPr>
          <p:nvPr>
            <p:ph type="ftr" sz="quarter" idx="2"/>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E805A1-1A07-4E46-BAFA-7D7741745E40}"/>
              </a:ext>
            </a:extLst>
          </p:cNvPr>
          <p:cNvSpPr>
            <a:spLocks noGrp="1"/>
          </p:cNvSpPr>
          <p:nvPr>
            <p:ph type="sldNum" sz="quarter" idx="3"/>
          </p:nvPr>
        </p:nvSpPr>
        <p:spPr>
          <a:xfrm>
            <a:off x="8286750" y="7816850"/>
            <a:ext cx="6340475" cy="412750"/>
          </a:xfrm>
          <a:prstGeom prst="rect">
            <a:avLst/>
          </a:prstGeom>
        </p:spPr>
        <p:txBody>
          <a:bodyPr vert="horz" lIns="91440" tIns="45720" rIns="91440" bIns="45720" rtlCol="0" anchor="b"/>
          <a:lstStyle>
            <a:lvl1pPr algn="r">
              <a:defRPr sz="1200"/>
            </a:lvl1pPr>
          </a:lstStyle>
          <a:p>
            <a:fld id="{96D0125A-D328-4F75-A91B-A8CEDB63953F}" type="slidenum">
              <a:rPr lang="en-US" smtClean="0"/>
              <a:t>‹#›</a:t>
            </a:fld>
            <a:endParaRPr lang="en-US" dirty="0"/>
          </a:p>
        </p:txBody>
      </p:sp>
    </p:spTree>
    <p:extLst>
      <p:ext uri="{BB962C8B-B14F-4D97-AF65-F5344CB8AC3E}">
        <p14:creationId xmlns:p14="http://schemas.microsoft.com/office/powerpoint/2010/main" val="34616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85EE48BB-5CE7-364D-8AC6-A015D31DA59B}" type="datetimeFigureOut">
              <a:rPr lang="en-US" smtClean="0"/>
              <a:t>3/9/2026</a:t>
            </a:fld>
            <a:endParaRPr lang="en-US" dirty="0"/>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9535E1C7-88C3-9143-9718-91C56336BFCE}" type="slidenum">
              <a:rPr lang="en-US" smtClean="0"/>
              <a:t>‹#›</a:t>
            </a:fld>
            <a:endParaRPr lang="en-US" dirty="0"/>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838790" y="457200"/>
            <a:ext cx="2273091" cy="908633"/>
          </a:xfrm>
          <a:prstGeom prst="rect">
            <a:avLst/>
          </a:prstGeom>
        </p:spPr>
      </p:pic>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528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08286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173248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2443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502400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Tree>
    <p:extLst>
      <p:ext uri="{BB962C8B-B14F-4D97-AF65-F5344CB8AC3E}">
        <p14:creationId xmlns:p14="http://schemas.microsoft.com/office/powerpoint/2010/main" val="2763124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Tree>
    <p:extLst>
      <p:ext uri="{BB962C8B-B14F-4D97-AF65-F5344CB8AC3E}">
        <p14:creationId xmlns:p14="http://schemas.microsoft.com/office/powerpoint/2010/main" val="3411260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B659C271-5C34-4EF1-B447-F0DA22A55F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63521" y="609600"/>
            <a:ext cx="1231983" cy="492466"/>
          </a:xfrm>
          <a:prstGeom prst="rect">
            <a:avLst/>
          </a:prstGeom>
        </p:spPr>
      </p:pic>
    </p:spTree>
    <p:extLst>
      <p:ext uri="{BB962C8B-B14F-4D97-AF65-F5344CB8AC3E}">
        <p14:creationId xmlns:p14="http://schemas.microsoft.com/office/powerpoint/2010/main" val="1734363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4BBAE693-D56F-7448-87FA-F37C077EBB71}"/>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9F0B3A60-FF11-6D47-8544-AACB4B620B6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216D3FA7-52B5-47E9-A111-93C3AAB6DD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609600"/>
            <a:ext cx="1231983" cy="492466"/>
          </a:xfrm>
          <a:prstGeom prst="rect">
            <a:avLst/>
          </a:prstGeom>
        </p:spPr>
      </p:pic>
    </p:spTree>
    <p:extLst>
      <p:ext uri="{BB962C8B-B14F-4D97-AF65-F5344CB8AC3E}">
        <p14:creationId xmlns:p14="http://schemas.microsoft.com/office/powerpoint/2010/main" val="191649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442456" y="564283"/>
            <a:ext cx="2654544" cy="106111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12" name="Subtitle 2">
            <a:extLst>
              <a:ext uri="{FF2B5EF4-FFF2-40B4-BE49-F238E27FC236}">
                <a16:creationId xmlns:a16="http://schemas.microsoft.com/office/drawing/2014/main" id="{59D77126-D501-464C-8E85-B7D943936202}"/>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3" name="Title 1">
            <a:extLst>
              <a:ext uri="{FF2B5EF4-FFF2-40B4-BE49-F238E27FC236}">
                <a16:creationId xmlns:a16="http://schemas.microsoft.com/office/drawing/2014/main" id="{BA48D990-F660-F748-BB05-82ACBE430FD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Text Placeholder 9">
            <a:extLst>
              <a:ext uri="{FF2B5EF4-FFF2-40B4-BE49-F238E27FC236}">
                <a16:creationId xmlns:a16="http://schemas.microsoft.com/office/drawing/2014/main" id="{F35E03D2-EF9E-C247-AD8B-154D56C5B07B}"/>
              </a:ext>
            </a:extLst>
          </p:cNvPr>
          <p:cNvSpPr>
            <a:spLocks noGrp="1"/>
          </p:cNvSpPr>
          <p:nvPr>
            <p:ph type="body" sz="quarter" idx="10" hasCustomPrompt="1"/>
          </p:nvPr>
        </p:nvSpPr>
        <p:spPr>
          <a:xfrm>
            <a:off x="73914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6" name="Oval 5">
            <a:extLst>
              <a:ext uri="{FF2B5EF4-FFF2-40B4-BE49-F238E27FC236}">
                <a16:creationId xmlns:a16="http://schemas.microsoft.com/office/drawing/2014/main" id="{64B34046-8BCE-3D4F-99C7-B68567F1F64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D996E112-1B45-A74F-8501-DD441D00F6CD}"/>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AC8034F5-86AE-4AF9-9B39-63609395BC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609600"/>
            <a:ext cx="1231983" cy="492466"/>
          </a:xfrm>
          <a:prstGeom prst="rect">
            <a:avLst/>
          </a:prstGeom>
        </p:spPr>
      </p:pic>
    </p:spTree>
    <p:extLst>
      <p:ext uri="{BB962C8B-B14F-4D97-AF65-F5344CB8AC3E}">
        <p14:creationId xmlns:p14="http://schemas.microsoft.com/office/powerpoint/2010/main" val="2310481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164BC8B-2DDC-624C-A5E0-17F9D36C6C22}"/>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8" name="Content Placeholder 15">
            <a:extLst>
              <a:ext uri="{FF2B5EF4-FFF2-40B4-BE49-F238E27FC236}">
                <a16:creationId xmlns:a16="http://schemas.microsoft.com/office/drawing/2014/main" id="{61E630F4-058D-094F-B095-F42FA481FDED}"/>
              </a:ext>
            </a:extLst>
          </p:cNvPr>
          <p:cNvSpPr>
            <a:spLocks noGrp="1"/>
          </p:cNvSpPr>
          <p:nvPr>
            <p:ph sz="quarter" idx="14" hasCustomPrompt="1"/>
          </p:nvPr>
        </p:nvSpPr>
        <p:spPr>
          <a:xfrm>
            <a:off x="73914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a:extLst>
              <a:ext uri="{FF2B5EF4-FFF2-40B4-BE49-F238E27FC236}">
                <a16:creationId xmlns:a16="http://schemas.microsoft.com/office/drawing/2014/main" id="{3A499F2E-D4BF-6241-B666-AECAC4376125}"/>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7CD8ABC0-539D-4E40-B8EC-8E2AE223370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2ABCDC6D-A828-4F4A-901D-D307BFA1952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9FA10DA0-4455-3D43-ACD5-EF24C9BDC133}"/>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D0038BC1-865C-4EC7-8442-40094C5B0C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609600"/>
            <a:ext cx="1231983" cy="492466"/>
          </a:xfrm>
          <a:prstGeom prst="rect">
            <a:avLst/>
          </a:prstGeom>
        </p:spPr>
      </p:pic>
    </p:spTree>
    <p:extLst>
      <p:ext uri="{BB962C8B-B14F-4D97-AF65-F5344CB8AC3E}">
        <p14:creationId xmlns:p14="http://schemas.microsoft.com/office/powerpoint/2010/main" val="370495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F22C1C2-FE88-CB4E-9288-00F45F659375}"/>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3" name="Title 1">
            <a:extLst>
              <a:ext uri="{FF2B5EF4-FFF2-40B4-BE49-F238E27FC236}">
                <a16:creationId xmlns:a16="http://schemas.microsoft.com/office/drawing/2014/main" id="{4F7531D0-4694-D142-9626-C24B523FA067}"/>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4" name="Picture Placeholder 9">
            <a:extLst>
              <a:ext uri="{FF2B5EF4-FFF2-40B4-BE49-F238E27FC236}">
                <a16:creationId xmlns:a16="http://schemas.microsoft.com/office/drawing/2014/main" id="{30833C13-1F9B-3C42-9C7D-27E25968D170}"/>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5" name="Oval 4">
            <a:extLst>
              <a:ext uri="{FF2B5EF4-FFF2-40B4-BE49-F238E27FC236}">
                <a16:creationId xmlns:a16="http://schemas.microsoft.com/office/drawing/2014/main" id="{B57A8FD8-0BAD-ED48-BA15-0DD596AE339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8A23F1EA-FE2D-2542-A304-9429368A26B2}"/>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CE911D8C-3F3D-489E-896A-5F75CEFC09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8232" y="577061"/>
            <a:ext cx="1231983" cy="492466"/>
          </a:xfrm>
          <a:prstGeom prst="rect">
            <a:avLst/>
          </a:prstGeom>
        </p:spPr>
      </p:pic>
    </p:spTree>
    <p:extLst>
      <p:ext uri="{BB962C8B-B14F-4D97-AF65-F5344CB8AC3E}">
        <p14:creationId xmlns:p14="http://schemas.microsoft.com/office/powerpoint/2010/main" val="270690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3C3A83-05F3-7249-BE06-6450862A74A5}"/>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Text Placeholder 9">
            <a:extLst>
              <a:ext uri="{FF2B5EF4-FFF2-40B4-BE49-F238E27FC236}">
                <a16:creationId xmlns:a16="http://schemas.microsoft.com/office/drawing/2014/main" id="{26076040-D0B2-F045-83D5-24B463563355}"/>
              </a:ext>
            </a:extLst>
          </p:cNvPr>
          <p:cNvSpPr>
            <a:spLocks noGrp="1"/>
          </p:cNvSpPr>
          <p:nvPr>
            <p:ph type="body" sz="quarter" idx="10" hasCustomPrompt="1"/>
          </p:nvPr>
        </p:nvSpPr>
        <p:spPr>
          <a:xfrm>
            <a:off x="6858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DCF5348A-731F-EA46-96B3-05A1F66489B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D6781F4C-FC8D-D54D-92A4-89280638ABD6}"/>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bject 11">
            <a:extLst>
              <a:ext uri="{FF2B5EF4-FFF2-40B4-BE49-F238E27FC236}">
                <a16:creationId xmlns:a16="http://schemas.microsoft.com/office/drawing/2014/main" id="{C4C3982A-5FE4-4C4E-AE78-0FD3C46F5728}"/>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1" name="Oval 10">
            <a:extLst>
              <a:ext uri="{FF2B5EF4-FFF2-40B4-BE49-F238E27FC236}">
                <a16:creationId xmlns:a16="http://schemas.microsoft.com/office/drawing/2014/main" id="{1CD90073-4747-F844-BDFF-DE623FE3679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7A7C26E4-40D6-E34F-917F-4F7C10793CE1}"/>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087F61C7-185D-4C50-8C61-12BE539DD4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8232" y="577061"/>
            <a:ext cx="1231983" cy="492466"/>
          </a:xfrm>
          <a:prstGeom prst="rect">
            <a:avLst/>
          </a:prstGeom>
        </p:spPr>
      </p:pic>
    </p:spTree>
    <p:extLst>
      <p:ext uri="{BB962C8B-B14F-4D97-AF65-F5344CB8AC3E}">
        <p14:creationId xmlns:p14="http://schemas.microsoft.com/office/powerpoint/2010/main" val="87119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625101B7-49A3-8944-BC1B-6F8DF661DA61}"/>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Content Placeholder 15">
            <a:extLst>
              <a:ext uri="{FF2B5EF4-FFF2-40B4-BE49-F238E27FC236}">
                <a16:creationId xmlns:a16="http://schemas.microsoft.com/office/drawing/2014/main" id="{B174C1E9-BB6B-6B47-820E-D4339AF65BE4}"/>
              </a:ext>
            </a:extLst>
          </p:cNvPr>
          <p:cNvSpPr>
            <a:spLocks noGrp="1"/>
          </p:cNvSpPr>
          <p:nvPr>
            <p:ph sz="quarter" idx="14" hasCustomPrompt="1"/>
          </p:nvPr>
        </p:nvSpPr>
        <p:spPr>
          <a:xfrm>
            <a:off x="6858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4551712B-66B3-5543-B0A3-F298F5E9E69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8085ECD-EEF8-7D48-8630-01864158D03A}"/>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1" name="object 11">
            <a:extLst>
              <a:ext uri="{FF2B5EF4-FFF2-40B4-BE49-F238E27FC236}">
                <a16:creationId xmlns:a16="http://schemas.microsoft.com/office/drawing/2014/main" id="{0FB5E4C0-4D36-294B-921A-D1DEB3D66B64}"/>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 name="Oval 9">
            <a:extLst>
              <a:ext uri="{FF2B5EF4-FFF2-40B4-BE49-F238E27FC236}">
                <a16:creationId xmlns:a16="http://schemas.microsoft.com/office/drawing/2014/main" id="{ADB783BE-9726-EE41-93AA-518A5DAC35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FF36A4CE-E968-1549-B8E8-8D8C4787FEC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D185E008-04A7-4A94-B78C-192CF43E43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8232" y="577061"/>
            <a:ext cx="1231983" cy="492466"/>
          </a:xfrm>
          <a:prstGeom prst="rect">
            <a:avLst/>
          </a:prstGeom>
        </p:spPr>
      </p:pic>
    </p:spTree>
    <p:extLst>
      <p:ext uri="{BB962C8B-B14F-4D97-AF65-F5344CB8AC3E}">
        <p14:creationId xmlns:p14="http://schemas.microsoft.com/office/powerpoint/2010/main" val="170526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80A1-16AE-61C6-7CFF-34D33EB2A04A}"/>
              </a:ext>
            </a:extLst>
          </p:cNvPr>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B31B7-F7B9-382C-EB0C-8955D24A9A1E}"/>
              </a:ext>
            </a:extLst>
          </p:cNvPr>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751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498576" y="642733"/>
            <a:ext cx="2598424" cy="1038680"/>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90383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67B-D58D-AB2C-34E3-D61A90DDF824}"/>
              </a:ext>
            </a:extLst>
          </p:cNvPr>
          <p:cNvSpPr>
            <a:spLocks noGrp="1"/>
          </p:cNvSpPr>
          <p:nvPr>
            <p:ph type="ctrTitle"/>
          </p:nvPr>
        </p:nvSpPr>
        <p:spPr>
          <a:xfrm>
            <a:off x="1828800" y="1346200"/>
            <a:ext cx="10972800" cy="2865438"/>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93BA1B-693A-355D-C7DF-3B70D5150954}"/>
              </a:ext>
            </a:extLst>
          </p:cNvPr>
          <p:cNvSpPr>
            <a:spLocks noGrp="1"/>
          </p:cNvSpPr>
          <p:nvPr>
            <p:ph type="subTitle" idx="1"/>
          </p:nvPr>
        </p:nvSpPr>
        <p:spPr>
          <a:xfrm>
            <a:off x="1828800" y="4322763"/>
            <a:ext cx="10972800" cy="19859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4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609600"/>
            <a:ext cx="1231983" cy="492466"/>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09974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00376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4984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831784" y="533400"/>
            <a:ext cx="1231983"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401383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67" r:id="rId2"/>
    <p:sldLayoutId id="2147483751" r:id="rId3"/>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10402"/>
      </p:ext>
    </p:extLst>
  </p:cSld>
  <p:clrMap bg1="lt1" tx1="dk1" bg2="lt2" tx2="dk2" accent1="accent1" accent2="accent2" accent3="accent3" accent4="accent4" accent5="accent5" accent6="accent6" hlink="hlink" folHlink="folHlink"/>
  <p:sldLayoutIdLst>
    <p:sldLayoutId id="2147483757" r:id="rId1"/>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3708" r:id="rId2"/>
    <p:sldLayoutId id="2147483752" r:id="rId3"/>
    <p:sldLayoutId id="2147483709" r:id="rId4"/>
    <p:sldLayoutId id="2147483753" r:id="rId5"/>
    <p:sldLayoutId id="2147483710" r:id="rId6"/>
    <p:sldLayoutId id="2147483754" r:id="rId7"/>
    <p:sldLayoutId id="2147483711" r:id="rId8"/>
    <p:sldLayoutId id="2147483755" r:id="rId9"/>
    <p:sldLayoutId id="2147483712" r:id="rId10"/>
    <p:sldLayoutId id="21474837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52662"/>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035E415B-D00C-7D4B-92D4-6ECA34AC6D39}"/>
              </a:ext>
            </a:extLst>
          </p:cNvPr>
          <p:cNvSpPr>
            <a:spLocks/>
          </p:cNvSpPr>
          <p:nvPr userDrawn="1"/>
        </p:nvSpPr>
        <p:spPr bwMode="auto">
          <a:xfrm>
            <a:off x="6923586" y="1987550"/>
            <a:ext cx="45719" cy="4489450"/>
          </a:xfrm>
          <a:custGeom>
            <a:avLst/>
            <a:gdLst>
              <a:gd name="T0" fmla="*/ 0 h 5119370"/>
              <a:gd name="T1" fmla="*/ 5118976 h 5119370"/>
            </a:gdLst>
            <a:ahLst/>
            <a:cxnLst>
              <a:cxn ang="0">
                <a:pos x="0" y="T0"/>
              </a:cxn>
              <a:cxn ang="0">
                <a:pos x="0" y="T1"/>
              </a:cxn>
            </a:cxnLst>
            <a:rect l="0" t="0" r="r" b="b"/>
            <a:pathLst>
              <a:path h="5119370">
                <a:moveTo>
                  <a:pt x="0" y="0"/>
                </a:moveTo>
                <a:lnTo>
                  <a:pt x="0" y="5118976"/>
                </a:lnTo>
              </a:path>
            </a:pathLst>
          </a:custGeom>
          <a:noFill/>
          <a:ln w="25400">
            <a:solidFill>
              <a:srgbClr val="626469"/>
            </a:solidFill>
            <a:prstDash val="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 name="object 4">
            <a:extLst>
              <a:ext uri="{FF2B5EF4-FFF2-40B4-BE49-F238E27FC236}">
                <a16:creationId xmlns:a16="http://schemas.microsoft.com/office/drawing/2014/main" id="{81087960-ACC1-9E44-A88B-8BAEE7CDC18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289171A-E85E-9744-8C3D-4C36E29FF8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6" name="Picture 5">
            <a:extLst>
              <a:ext uri="{FF2B5EF4-FFF2-40B4-BE49-F238E27FC236}">
                <a16:creationId xmlns:a16="http://schemas.microsoft.com/office/drawing/2014/main" id="{1F04B597-54DC-4A6E-B393-86DECABEF6A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2763521" y="609600"/>
            <a:ext cx="1231983" cy="492466"/>
          </a:xfrm>
          <a:prstGeom prst="rect">
            <a:avLst/>
          </a:prstGeom>
        </p:spPr>
      </p:pic>
    </p:spTree>
    <p:extLst>
      <p:ext uri="{BB962C8B-B14F-4D97-AF65-F5344CB8AC3E}">
        <p14:creationId xmlns:p14="http://schemas.microsoft.com/office/powerpoint/2010/main" val="2595193367"/>
      </p:ext>
    </p:extLst>
  </p:cSld>
  <p:clrMap bg1="lt1" tx1="dk1" bg2="lt2" tx2="dk2" accent1="accent1" accent2="accent2" accent3="accent3" accent4="accent4" accent5="accent5" accent6="accent6" hlink="hlink" folHlink="folHlink"/>
  <p:sldLayoutIdLst>
    <p:sldLayoutId id="2147483718" r:id="rId1"/>
    <p:sldLayoutId id="2147483750" r:id="rId2"/>
    <p:sldLayoutId id="2147483714" r:id="rId3"/>
    <p:sldLayoutId id="214748371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086F47F-978C-6346-A004-B73C5114D8BF}"/>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C8B6CB7C-356D-6D4E-8FC7-49F827EBF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357090870"/>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87540"/>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hyperlink" Target="https://protect.checkpoint.com/v2/r01/___https:/liposorber.com/posts/expanded-indication-for-kanekas-liposorber-la-15-system/___.YzJ1OmFjYzI6YzpvOmNmN2FiMmFhYTQ1YWYxMzNlZDkzZjk1ZDU5MTFjZjM2Ojc6YjA4YTo1ZGQ1MzE4OTYzODBkYTY3ZmNmMmZmZmIxYzUxNTcxZDMzMzlhZDYzMjc2YTE2MWViZGFjMDFlMTU2N2M2Y2M0OnA6VDpG" TargetMode="Externa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hyperlink" Target="http://dailymed.nlm.nih.gov/dailymed/index.cfm" TargetMode="External"/><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hyperlink" Target="https://www.cardiosmart.org/topics/healthy-living" TargetMode="External"/><Relationship Id="rId2" Type="http://schemas.openxmlformats.org/officeDocument/2006/relationships/hyperlink" Target="https://protect.checkpoint.com/v2/r01/___https:/professional.heart.org/en/guidelines-and-statements/prevent-calculator___.YzJ1OmFjYzI6YzpvOmNmN2FiMmFhYTQ1YWYxMzNlZDkzZjk1ZDU5MTFjZjM2Ojc6YmZmNzpjYzBiOTgxM2M1YzFiZTE5YzQ5YTNmMjYwZmJhMTkwOGM4ZmEzYTg0ZjZjOThkYTAzNDRmYzk1MzI1NzJlMGI2OnA6VDpG" TargetMode="External"/><Relationship Id="rId1" Type="http://schemas.openxmlformats.org/officeDocument/2006/relationships/slideLayout" Target="../slideLayouts/slideLayout10.xml"/><Relationship Id="rId6" Type="http://schemas.openxmlformats.org/officeDocument/2006/relationships/hyperlink" Target="https://protect.checkpoint.com/v2/r01/___https:/pcna.net/resource/heart-healthy-toolbox/___.YzJ1OmFjYzI6YzpvOmNmN2FiMmFhYTQ1YWYxMzNlZDkzZjk1ZDU5MTFjZjM2Ojc6ZDg0MDozZWEwMGM0ZGFiZWRjNzM1YjAxYTk4Y2MwZjhmYmUwNzc2NDUzNDJiZmZmZThhZDM1ZTk5MTI3ODE0Mjg3NDI4OnA6VDpG" TargetMode="External"/><Relationship Id="rId5" Type="http://schemas.openxmlformats.org/officeDocument/2006/relationships/hyperlink" Target="https://protect.checkpoint.com/v2/r01/___https:/www.lipid.org/practicetools/tools/tearsheets___.YzJ1OmFjYzI6YzpvOmNmN2FiMmFhYTQ1YWYxMzNlZDkzZjk1ZDU5MTFjZjM2Ojc6Mjg4MTo2M2NhMGQ2NDVlYzZlNzg1MTE0NGY4MzBmYmZmZDU1MzA4OTk5NDk0NjZhN2Q3OTYyMDdmY2ViYjI0MTVkOGQ3OnA6VDpG" TargetMode="External"/><Relationship Id="rId4" Type="http://schemas.openxmlformats.org/officeDocument/2006/relationships/hyperlink" Target="https://protect.checkpoint.com/v2/r01/___https:/www.heart.org/en/healthy-living/healthy-lifestyle/lifes-essential-8___.YzJ1OmFjYzI6YzpvOmNmN2FiMmFhYTQ1YWYxMzNlZDkzZjk1ZDU5MTFjZjM2Ojc6YTQ5Njo3MzViMmRmZmM2ZDAzYWFkNDBkYTNjOTBjNjM5ZTM1ZTM5NTNmNDZlMDIwZDE0NmE3ZDg2ZWZiZWJkNjdjMWZhOnA6VDp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A42F99-7224-4EEC-9E99-AB3C14B4DD6F}"/>
              </a:ext>
            </a:extLst>
          </p:cNvPr>
          <p:cNvSpPr>
            <a:spLocks noGrp="1"/>
          </p:cNvSpPr>
          <p:nvPr>
            <p:ph type="ctrTitle"/>
          </p:nvPr>
        </p:nvSpPr>
        <p:spPr>
          <a:xfrm>
            <a:off x="228600" y="0"/>
            <a:ext cx="14097000" cy="3879722"/>
          </a:xfrm>
        </p:spPr>
        <p:txBody>
          <a:bodyPr/>
          <a:lstStyle/>
          <a:p>
            <a:pPr algn="ctr"/>
            <a:r>
              <a:rPr lang="en-US" sz="4400" dirty="0"/>
              <a:t>2026 ACC/AHA/ AACVPR/ABC/ACPM/ADA/AGS/</a:t>
            </a:r>
            <a:r>
              <a:rPr lang="en-US" sz="4400" dirty="0" err="1"/>
              <a:t>APhA</a:t>
            </a:r>
            <a:r>
              <a:rPr lang="en-US" sz="4400" dirty="0"/>
              <a:t>/ASPC/NLA/PCNA Guideline on the Management of Dyslipidemia</a:t>
            </a:r>
          </a:p>
        </p:txBody>
      </p:sp>
      <p:sp>
        <p:nvSpPr>
          <p:cNvPr id="2" name="Subtitle 6">
            <a:extLst>
              <a:ext uri="{FF2B5EF4-FFF2-40B4-BE49-F238E27FC236}">
                <a16:creationId xmlns:a16="http://schemas.microsoft.com/office/drawing/2014/main" id="{CCD8C55F-C106-E83F-2C6C-F2C5DDCC3ED8}"/>
              </a:ext>
            </a:extLst>
          </p:cNvPr>
          <p:cNvSpPr>
            <a:spLocks noGrp="1"/>
          </p:cNvSpPr>
          <p:nvPr>
            <p:ph type="subTitle" idx="1"/>
          </p:nvPr>
        </p:nvSpPr>
        <p:spPr>
          <a:xfrm>
            <a:off x="533400" y="4156076"/>
            <a:ext cx="13792200" cy="1311016"/>
          </a:xfrm>
        </p:spPr>
        <p:txBody>
          <a:bodyPr/>
          <a:lstStyle/>
          <a:p>
            <a:r>
              <a:rPr lang="en-US" dirty="0"/>
              <a:t>A Report of the American College of Cardiology/American Heart Association Joint Committee on Clinical Practice Guidelines</a:t>
            </a:r>
          </a:p>
        </p:txBody>
      </p:sp>
      <p:sp>
        <p:nvSpPr>
          <p:cNvPr id="3" name="TextBox 2">
            <a:extLst>
              <a:ext uri="{FF2B5EF4-FFF2-40B4-BE49-F238E27FC236}">
                <a16:creationId xmlns:a16="http://schemas.microsoft.com/office/drawing/2014/main" id="{E9EE7001-92D8-0CE4-6253-BC8798FD2F68}"/>
              </a:ext>
            </a:extLst>
          </p:cNvPr>
          <p:cNvSpPr txBox="1"/>
          <p:nvPr/>
        </p:nvSpPr>
        <p:spPr>
          <a:xfrm>
            <a:off x="575618" y="5638800"/>
            <a:ext cx="13479163" cy="1200329"/>
          </a:xfrm>
          <a:prstGeom prst="rect">
            <a:avLst/>
          </a:prstGeom>
          <a:noFill/>
        </p:spPr>
        <p:txBody>
          <a:bodyPr wrap="square">
            <a:spAutoFit/>
          </a:bodyPr>
          <a:lstStyle/>
          <a:p>
            <a:r>
              <a:rPr lang="en-US" i="1" dirty="0">
                <a:latin typeface="Lub Dub Medium" panose="020B0603030403020204" pitchFamily="34" charset="0"/>
              </a:rPr>
              <a:t>Developed in Collaboration With and Endorsed by the American Association of Cardiovascular and Pulmonary Rehabilitation, Association of Black Cardiologists, American College of Preventive Medicine, American Diabetes Association, American Geriatrics Society, American Pharmacists Association, American Society for Preventive Cardiology, National Lipid Association, and Preventive Cardiovascular Nurses Association </a:t>
            </a:r>
          </a:p>
        </p:txBody>
      </p:sp>
    </p:spTree>
    <p:extLst>
      <p:ext uri="{BB962C8B-B14F-4D97-AF65-F5344CB8AC3E}">
        <p14:creationId xmlns:p14="http://schemas.microsoft.com/office/powerpoint/2010/main" val="173642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EDA4-6D89-BBB8-2BA7-8850738E0FC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C6C545-1896-8769-1DD7-6C321B8670A1}"/>
              </a:ext>
            </a:extLst>
          </p:cNvPr>
          <p:cNvGraphicFramePr>
            <a:graphicFrameLocks noGrp="1"/>
          </p:cNvGraphicFramePr>
          <p:nvPr>
            <p:extLst>
              <p:ext uri="{D42A27DB-BD31-4B8C-83A1-F6EECF244321}">
                <p14:modId xmlns:p14="http://schemas.microsoft.com/office/powerpoint/2010/main" val="3713848101"/>
              </p:ext>
            </p:extLst>
          </p:nvPr>
        </p:nvGraphicFramePr>
        <p:xfrm>
          <a:off x="531415" y="1371600"/>
          <a:ext cx="13567569" cy="6035040"/>
        </p:xfrm>
        <a:graphic>
          <a:graphicData uri="http://schemas.openxmlformats.org/drawingml/2006/table">
            <a:tbl>
              <a:tblPr firstRow="1" firstCol="1" bandRow="1"/>
              <a:tblGrid>
                <a:gridCol w="2161865">
                  <a:extLst>
                    <a:ext uri="{9D8B030D-6E8A-4147-A177-3AD203B41FA5}">
                      <a16:colId xmlns:a16="http://schemas.microsoft.com/office/drawing/2014/main" val="605586813"/>
                    </a:ext>
                  </a:extLst>
                </a:gridCol>
                <a:gridCol w="2310960">
                  <a:extLst>
                    <a:ext uri="{9D8B030D-6E8A-4147-A177-3AD203B41FA5}">
                      <a16:colId xmlns:a16="http://schemas.microsoft.com/office/drawing/2014/main" val="2027932985"/>
                    </a:ext>
                  </a:extLst>
                </a:gridCol>
                <a:gridCol w="3056430">
                  <a:extLst>
                    <a:ext uri="{9D8B030D-6E8A-4147-A177-3AD203B41FA5}">
                      <a16:colId xmlns:a16="http://schemas.microsoft.com/office/drawing/2014/main" val="1986306266"/>
                    </a:ext>
                  </a:extLst>
                </a:gridCol>
                <a:gridCol w="6038314">
                  <a:extLst>
                    <a:ext uri="{9D8B030D-6E8A-4147-A177-3AD203B41FA5}">
                      <a16:colId xmlns:a16="http://schemas.microsoft.com/office/drawing/2014/main" val="3616512306"/>
                    </a:ext>
                  </a:extLst>
                </a:gridCol>
              </a:tblGrid>
              <a:tr h="251280">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666114">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(1.8-4.9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at low (&lt;3%) 10-year estimated risk for ASCVD but with an LDL-C of 160 to 189 mg/dL (4.1-4.9 mmol/L) or a 30-year ASCVD risk ≥10% (for those aged 30-59 years), a moderate-intensity statin is reasonable to reduce cumulative exposure to atherogenic lipoproteins.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832725">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1.8-4.9</a:t>
                      </a: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mmol/L)</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at borderline (3% to &lt;5%) 10-year estimated risk for ASCVD risk in whom a decision is made to initiate statin therapy for primary prevention, a moderate-intensity statin is reasonable to achieve ≥30% to 49% LDL-C reduction and to reduce ASCVD risk.</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507681">
                <a:tc>
                  <a:txBody>
                    <a:bodyPr/>
                    <a:lstStyle/>
                    <a:p>
                      <a:pPr marL="0" marR="0">
                        <a:lnSpc>
                          <a:spcPct val="100000"/>
                        </a:lnSpc>
                        <a:spcAft>
                          <a:spcPts val="800"/>
                        </a:spcAft>
                        <a:buNone/>
                      </a:pPr>
                      <a:r>
                        <a:rPr lang="en-US" sz="1800" b="1"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1.8-4.9</a:t>
                      </a: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mmol/L)</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at intermediate (5% to &lt;10%) 10-year estimated risk for ASCVD, at least a moderate-intensity statin is recommended to achieve ≥30% to 49% LDL-C reduction and to reduce ASCVD risk; for those in the higher end of this risk range, a high-intensity statin is beneficial to further reduce LDL-C by ≥50% and reduce ASCVD risk.</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8F6CDA67-5BD1-3CA8-A0AF-EDBED9601AA0}"/>
              </a:ext>
            </a:extLst>
          </p:cNvPr>
          <p:cNvSpPr>
            <a:spLocks noGrp="1"/>
          </p:cNvSpPr>
          <p:nvPr/>
        </p:nvSpPr>
        <p:spPr>
          <a:xfrm>
            <a:off x="4795836" y="457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1633492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8B9C6-AF1F-9EA8-AC59-C77FDA400B03}"/>
              </a:ext>
            </a:extLst>
          </p:cNvPr>
          <p:cNvSpPr txBox="1"/>
          <p:nvPr/>
        </p:nvSpPr>
        <p:spPr>
          <a:xfrm>
            <a:off x="3834903" y="914400"/>
            <a:ext cx="696059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Severe Hypercholesterolemia With LDL-C ≥190 mg/dL (4.9 mmol/L)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9D4B8A0-F2EE-2A02-E387-AA1724865848}"/>
              </a:ext>
            </a:extLst>
          </p:cNvPr>
          <p:cNvGraphicFramePr>
            <a:graphicFrameLocks noGrp="1"/>
          </p:cNvGraphicFramePr>
          <p:nvPr>
            <p:extLst>
              <p:ext uri="{D42A27DB-BD31-4B8C-83A1-F6EECF244321}">
                <p14:modId xmlns:p14="http://schemas.microsoft.com/office/powerpoint/2010/main" val="1194460060"/>
              </p:ext>
            </p:extLst>
          </p:nvPr>
        </p:nvGraphicFramePr>
        <p:xfrm>
          <a:off x="2586196" y="1981200"/>
          <a:ext cx="9458008" cy="3391593"/>
        </p:xfrm>
        <a:graphic>
          <a:graphicData uri="http://schemas.openxmlformats.org/drawingml/2006/table">
            <a:tbl>
              <a:tblPr firstRow="1" firstCol="1" bandRow="1"/>
              <a:tblGrid>
                <a:gridCol w="1394487">
                  <a:extLst>
                    <a:ext uri="{9D8B030D-6E8A-4147-A177-3AD203B41FA5}">
                      <a16:colId xmlns:a16="http://schemas.microsoft.com/office/drawing/2014/main" val="4152929539"/>
                    </a:ext>
                  </a:extLst>
                </a:gridCol>
                <a:gridCol w="1205614">
                  <a:extLst>
                    <a:ext uri="{9D8B030D-6E8A-4147-A177-3AD203B41FA5}">
                      <a16:colId xmlns:a16="http://schemas.microsoft.com/office/drawing/2014/main" val="3455252525"/>
                    </a:ext>
                  </a:extLst>
                </a:gridCol>
                <a:gridCol w="6857907">
                  <a:extLst>
                    <a:ext uri="{9D8B030D-6E8A-4147-A177-3AD203B41FA5}">
                      <a16:colId xmlns:a16="http://schemas.microsoft.com/office/drawing/2014/main" val="3463620544"/>
                    </a:ext>
                  </a:extLst>
                </a:gridCol>
              </a:tblGrid>
              <a:tr h="229253">
                <a:tc gridSpan="3">
                  <a:txBody>
                    <a:bodyPr/>
                    <a:lstStyle/>
                    <a:p>
                      <a:pPr marL="457200" marR="0" algn="ctr">
                        <a:lnSpc>
                          <a:spcPct val="100000"/>
                        </a:lnSpc>
                        <a:spcAft>
                          <a:spcPts val="0"/>
                        </a:spcAft>
                        <a:buNone/>
                      </a:pPr>
                      <a:r>
                        <a:rPr lang="en-US" sz="1800" b="1" i="1" kern="100" dirty="0">
                          <a:effectLst/>
                          <a:latin typeface="Times New Roman" panose="02020603050405020304" pitchFamily="18" charset="0"/>
                          <a:ea typeface="Aptos" panose="020B0004020202020204" pitchFamily="34" charset="0"/>
                        </a:rPr>
                        <a:t>Severe Hypercholesterolemia With Clinical ASCVD</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092779411"/>
                  </a:ext>
                </a:extLst>
              </a:tr>
              <a:tr h="1696686">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rPr>
                        <a:t>1</a:t>
                      </a:r>
                      <a:endParaRPr lang="en-US" sz="180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5"/>
                      </a:pPr>
                      <a:r>
                        <a:rPr lang="en-US" sz="1800" b="1" kern="100" dirty="0">
                          <a:effectLst/>
                          <a:latin typeface="Times New Roman" panose="02020603050405020304" pitchFamily="18" charset="0"/>
                          <a:ea typeface="Aptos" panose="020B0004020202020204" pitchFamily="34" charset="0"/>
                        </a:rPr>
                        <a:t>In adults with severe hypercholesterolemia with an LDL-C ≥190 mg/dL (4.9 mmol/L)* and clinical ASCVD who are on maximally tolerated statin therapy, the addition of ezetimibe, a PCSK9 </a:t>
                      </a:r>
                      <a:r>
                        <a:rPr lang="en-US" sz="1800" b="1" kern="100" dirty="0" err="1">
                          <a:effectLst/>
                          <a:latin typeface="Times New Roman" panose="02020603050405020304" pitchFamily="18" charset="0"/>
                          <a:ea typeface="Aptos" panose="020B0004020202020204" pitchFamily="34" charset="0"/>
                        </a:rPr>
                        <a:t>mAb</a:t>
                      </a:r>
                      <a:r>
                        <a:rPr lang="en-US" sz="1800" b="1" kern="100" dirty="0">
                          <a:effectLst/>
                          <a:latin typeface="Times New Roman" panose="02020603050405020304" pitchFamily="18" charset="0"/>
                          <a:ea typeface="Aptos" panose="020B0004020202020204" pitchFamily="34" charset="0"/>
                        </a:rPr>
                        <a:t>, and/or bempedoic acid is recommended to achieve a goal of LDL-C &lt;55 mg/dL (1.4 mmol/L) and non–HDL-C &lt;85 mg/dL (2.2 mmol/L) to lower LDL-C and reduce ASCVD risk.</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7929820"/>
                  </a:ext>
                </a:extLst>
              </a:tr>
              <a:tr h="229253">
                <a:tc gridSpan="3">
                  <a:txBody>
                    <a:bodyPr/>
                    <a:lstStyle/>
                    <a:p>
                      <a:pPr marL="457200" marR="0" algn="ctr">
                        <a:lnSpc>
                          <a:spcPct val="100000"/>
                        </a:lnSpc>
                        <a:spcAft>
                          <a:spcPts val="0"/>
                        </a:spcAft>
                        <a:buNone/>
                      </a:pPr>
                      <a:r>
                        <a:rPr lang="en-US" sz="1800" b="1" i="1" kern="100">
                          <a:effectLst/>
                          <a:latin typeface="Times New Roman" panose="02020603050405020304" pitchFamily="18" charset="0"/>
                          <a:ea typeface="Aptos" panose="020B0004020202020204" pitchFamily="34" charset="0"/>
                        </a:rPr>
                        <a:t>Inclisiran in Severe Hypercholesterolemia</a:t>
                      </a:r>
                      <a:endParaRPr lang="en-US" sz="180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85998821"/>
                  </a:ext>
                </a:extLst>
              </a:tr>
              <a:tr h="1146267">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rPr>
                        <a:t>2a</a:t>
                      </a:r>
                      <a:endParaRPr lang="en-US" sz="180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6"/>
                      </a:pPr>
                      <a:r>
                        <a:rPr lang="en-US" sz="1800" b="1" kern="100" dirty="0">
                          <a:effectLst/>
                          <a:latin typeface="Times New Roman" panose="02020603050405020304" pitchFamily="18" charset="0"/>
                          <a:ea typeface="Aptos" panose="020B0004020202020204" pitchFamily="34" charset="0"/>
                        </a:rPr>
                        <a:t>In adults with severe hypercholesterolemia, with or without clinical ASCVD, and LDL-C ≥100 mg/dL (2.6 mmol/L) despite maximally tolerated statin with or without ezetimibe therapy, treatment with </a:t>
                      </a:r>
                      <a:r>
                        <a:rPr lang="en-US" sz="1800" b="1" kern="100" dirty="0" err="1">
                          <a:effectLst/>
                          <a:latin typeface="Times New Roman" panose="02020603050405020304" pitchFamily="18" charset="0"/>
                          <a:ea typeface="Aptos" panose="020B0004020202020204" pitchFamily="34" charset="0"/>
                        </a:rPr>
                        <a:t>inclisiran</a:t>
                      </a:r>
                      <a:r>
                        <a:rPr lang="en-US" sz="1800" b="1" kern="100" dirty="0">
                          <a:effectLst/>
                          <a:latin typeface="Times New Roman" panose="02020603050405020304" pitchFamily="18" charset="0"/>
                          <a:ea typeface="Aptos" panose="020B0004020202020204" pitchFamily="34" charset="0"/>
                        </a:rPr>
                        <a:t> is reasonable to lower LDL-C‡.</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776600"/>
                  </a:ext>
                </a:extLst>
              </a:tr>
            </a:tbl>
          </a:graphicData>
        </a:graphic>
      </p:graphicFrame>
      <p:sp>
        <p:nvSpPr>
          <p:cNvPr id="5" name="TextBox 4">
            <a:extLst>
              <a:ext uri="{FF2B5EF4-FFF2-40B4-BE49-F238E27FC236}">
                <a16:creationId xmlns:a16="http://schemas.microsoft.com/office/drawing/2014/main" id="{DF6FAC93-009F-60CC-1347-CDB8FE4C99E0}"/>
              </a:ext>
            </a:extLst>
          </p:cNvPr>
          <p:cNvSpPr txBox="1"/>
          <p:nvPr/>
        </p:nvSpPr>
        <p:spPr>
          <a:xfrm>
            <a:off x="2586196" y="5485486"/>
            <a:ext cx="9458008" cy="830997"/>
          </a:xfrm>
          <a:prstGeom prst="rect">
            <a:avLst/>
          </a:prstGeom>
          <a:noFill/>
        </p:spPr>
        <p:txBody>
          <a:bodyPr wrap="square">
            <a:spAutoFit/>
          </a:bodyPr>
          <a:lstStyle/>
          <a:p>
            <a:r>
              <a:rPr lang="en-US" sz="1200" dirty="0">
                <a:latin typeface="Lub Dub Medium" panose="020B0603030403020204" pitchFamily="34" charset="0"/>
              </a:rPr>
              <a:t>*Severe hypercholesterolemia with LDL-C &gt;190 mg/dL, non–HDL-C &gt;220 mg/dL, and/or </a:t>
            </a:r>
            <a:r>
              <a:rPr lang="en-US" sz="1200" dirty="0" err="1">
                <a:latin typeface="Lub Dub Medium" panose="020B0603030403020204" pitchFamily="34" charset="0"/>
              </a:rPr>
              <a:t>apoB</a:t>
            </a:r>
            <a:r>
              <a:rPr lang="en-US" sz="1200" dirty="0">
                <a:latin typeface="Lub Dub Medium" panose="020B0603030403020204" pitchFamily="34" charset="0"/>
              </a:rPr>
              <a:t> &gt;140 mg/dL.</a:t>
            </a:r>
          </a:p>
          <a:p>
            <a:endParaRPr lang="en-US" sz="1200" dirty="0">
              <a:latin typeface="Lub Dub Medium" panose="020B0603030403020204" pitchFamily="34" charset="0"/>
            </a:endParaRPr>
          </a:p>
          <a:p>
            <a:r>
              <a:rPr lang="en-US" sz="1200" dirty="0">
                <a:latin typeface="Lub Dub Medium" panose="020B0603030403020204" pitchFamily="34" charset="0"/>
              </a:rPr>
              <a:t>‡Cardiovascular outcomes trials are pending for </a:t>
            </a:r>
            <a:r>
              <a:rPr lang="en-US" sz="1200" dirty="0" err="1">
                <a:latin typeface="Lub Dub Medium" panose="020B0603030403020204" pitchFamily="34" charset="0"/>
              </a:rPr>
              <a:t>inclisiran</a:t>
            </a:r>
            <a:r>
              <a:rPr lang="en-US" sz="1200" dirty="0">
                <a:latin typeface="Lub Dub Medium" panose="020B0603030403020204" pitchFamily="34" charset="0"/>
              </a:rPr>
              <a:t>. It is indicated only to lower LDL-C and is considered a second-line PCSK9i at this time.</a:t>
            </a:r>
          </a:p>
        </p:txBody>
      </p:sp>
    </p:spTree>
    <p:extLst>
      <p:ext uri="{BB962C8B-B14F-4D97-AF65-F5344CB8AC3E}">
        <p14:creationId xmlns:p14="http://schemas.microsoft.com/office/powerpoint/2010/main" val="23882626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101</a:t>
            </a:fld>
            <a:endParaRPr lang="en-US" dirty="0"/>
          </a:p>
        </p:txBody>
      </p:sp>
      <p:sp>
        <p:nvSpPr>
          <p:cNvPr id="2" name="TextBox 1">
            <a:extLst>
              <a:ext uri="{FF2B5EF4-FFF2-40B4-BE49-F238E27FC236}">
                <a16:creationId xmlns:a16="http://schemas.microsoft.com/office/drawing/2014/main" id="{7CDAF295-7761-5224-1EBA-73FA3C50D8A8}"/>
              </a:ext>
            </a:extLst>
          </p:cNvPr>
          <p:cNvSpPr txBox="1"/>
          <p:nvPr/>
        </p:nvSpPr>
        <p:spPr>
          <a:xfrm>
            <a:off x="4089151" y="762000"/>
            <a:ext cx="6452097"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15. </a:t>
            </a:r>
            <a:r>
              <a:rPr lang="en-US" sz="2800" dirty="0" err="1">
                <a:effectLst/>
                <a:latin typeface="Lub Dub Medium" panose="020B0603030403020204" pitchFamily="34" charset="0"/>
                <a:ea typeface="Aptos" panose="020B0004020202020204" pitchFamily="34" charset="0"/>
              </a:rPr>
              <a:t>Liposorber</a:t>
            </a:r>
            <a:r>
              <a:rPr lang="en-US" sz="2800" dirty="0">
                <a:effectLst/>
                <a:latin typeface="Lub Dub Medium" panose="020B0603030403020204" pitchFamily="34" charset="0"/>
                <a:ea typeface="Aptos" panose="020B0004020202020204" pitchFamily="34" charset="0"/>
              </a:rPr>
              <a:t>® (LA-15 System) FDA-Approved Indications for Lipoprotein Apheresis*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969805A-8771-1393-E9FA-127999E115B2}"/>
              </a:ext>
            </a:extLst>
          </p:cNvPr>
          <p:cNvGraphicFramePr>
            <a:graphicFrameLocks noGrp="1"/>
          </p:cNvGraphicFramePr>
          <p:nvPr>
            <p:extLst>
              <p:ext uri="{D42A27DB-BD31-4B8C-83A1-F6EECF244321}">
                <p14:modId xmlns:p14="http://schemas.microsoft.com/office/powerpoint/2010/main" val="3010294216"/>
              </p:ext>
            </p:extLst>
          </p:nvPr>
        </p:nvGraphicFramePr>
        <p:xfrm>
          <a:off x="3181350" y="2420989"/>
          <a:ext cx="8267700" cy="3387621"/>
        </p:xfrm>
        <a:graphic>
          <a:graphicData uri="http://schemas.openxmlformats.org/drawingml/2006/table">
            <a:tbl>
              <a:tblPr firstRow="1" firstCol="1" bandRow="1"/>
              <a:tblGrid>
                <a:gridCol w="914958">
                  <a:extLst>
                    <a:ext uri="{9D8B030D-6E8A-4147-A177-3AD203B41FA5}">
                      <a16:colId xmlns:a16="http://schemas.microsoft.com/office/drawing/2014/main" val="2913695785"/>
                    </a:ext>
                  </a:extLst>
                </a:gridCol>
                <a:gridCol w="7352742">
                  <a:extLst>
                    <a:ext uri="{9D8B030D-6E8A-4147-A177-3AD203B41FA5}">
                      <a16:colId xmlns:a16="http://schemas.microsoft.com/office/drawing/2014/main" val="1368072208"/>
                    </a:ext>
                  </a:extLst>
                </a:gridCol>
              </a:tblGrid>
              <a:tr h="644421">
                <a:tc>
                  <a:txBody>
                    <a:bodyPr/>
                    <a:lstStyle/>
                    <a:p>
                      <a:pPr marL="0" marR="0" algn="ctr">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Patient Group</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Criteria for Treatment</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3166853"/>
                  </a:ext>
                </a:extLst>
              </a:tr>
              <a:tr h="394094">
                <a:tc>
                  <a:txBody>
                    <a:bodyPr/>
                    <a:lstStyle/>
                    <a:p>
                      <a:pPr marL="0" marR="0" algn="ctr">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Group A</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Clinically diagnosed familial hypercholesterolemic homozygotes with LDL-C &gt;500 mg/dL</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382211"/>
                  </a:ext>
                </a:extLst>
              </a:tr>
              <a:tr h="394094">
                <a:tc>
                  <a:txBody>
                    <a:bodyPr/>
                    <a:lstStyle/>
                    <a:p>
                      <a:pPr marL="0" marR="0" algn="ctr">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Group B</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Clinically diagnosed familial hypercholesterolemic heterozygotes with LDL-C ≥300 mg/dL</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5906817"/>
                  </a:ext>
                </a:extLst>
              </a:tr>
              <a:tr h="644421">
                <a:tc>
                  <a:txBody>
                    <a:bodyPr/>
                    <a:lstStyle/>
                    <a:p>
                      <a:pPr marL="0" marR="0" algn="ctr">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Group C</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Clinically diagnosed familial hypercholesterolemic heterozygotes with LDL-C ≥70 mg/dL and either documented coronary artery disease or documented peripheral artery disease</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3040060"/>
                  </a:ext>
                </a:extLst>
              </a:tr>
              <a:tr h="644421">
                <a:tc>
                  <a:txBody>
                    <a:bodyPr/>
                    <a:lstStyle/>
                    <a:p>
                      <a:pPr marL="0" marR="0" algn="ctr">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Group D</a:t>
                      </a:r>
                      <a:endParaRPr lang="en-US"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Clinically diagnosed familial hypercholesterolemic heterozygotes with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 ≥60 mg/dL (or 130 nmol/L) and either documented coronary artery disease or documented peripheral artery disease</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380627"/>
                  </a:ext>
                </a:extLst>
              </a:tr>
            </a:tbl>
          </a:graphicData>
        </a:graphic>
      </p:graphicFrame>
      <p:sp>
        <p:nvSpPr>
          <p:cNvPr id="6" name="TextBox 5">
            <a:extLst>
              <a:ext uri="{FF2B5EF4-FFF2-40B4-BE49-F238E27FC236}">
                <a16:creationId xmlns:a16="http://schemas.microsoft.com/office/drawing/2014/main" id="{C675BD76-A38E-594D-5C6A-30D5BDBAF397}"/>
              </a:ext>
            </a:extLst>
          </p:cNvPr>
          <p:cNvSpPr txBox="1"/>
          <p:nvPr/>
        </p:nvSpPr>
        <p:spPr>
          <a:xfrm>
            <a:off x="2666999" y="5943600"/>
            <a:ext cx="9296400" cy="1450718"/>
          </a:xfrm>
          <a:prstGeom prst="rect">
            <a:avLst/>
          </a:prstGeom>
          <a:noFill/>
        </p:spPr>
        <p:txBody>
          <a:bodyPr wrap="square">
            <a:spAutoFit/>
          </a:bodyPr>
          <a:lstStyle/>
          <a:p>
            <a:pPr marL="228600">
              <a:lnSpc>
                <a:spcPct val="106000"/>
              </a:lnSpc>
            </a:pPr>
            <a:r>
              <a:rPr lang="en-US" sz="1200" dirty="0">
                <a:latin typeface="Lub Dub Medium" panose="020B0603030403020204" pitchFamily="34" charset="0"/>
              </a:rPr>
              <a:t>Disclaimer: The device listed here serves only to illustrate examples of these types of FDA-approved devices. This is not intended to be an endorsement of any commercial product, process, service, or enterprise by the AHA or the ACC.</a:t>
            </a:r>
          </a:p>
          <a:p>
            <a:pPr marL="228600">
              <a:lnSpc>
                <a:spcPct val="106000"/>
              </a:lnSpc>
            </a:pPr>
            <a:endParaRPr lang="en-US" sz="1200" dirty="0">
              <a:latin typeface="Lub Dub Medium" panose="020B0603030403020204" pitchFamily="34" charset="0"/>
            </a:endParaRPr>
          </a:p>
          <a:p>
            <a:pPr marL="228600">
              <a:lnSpc>
                <a:spcPct val="106000"/>
              </a:lnSpc>
            </a:pPr>
            <a:r>
              <a:rPr lang="en-US" sz="1200" kern="100" dirty="0">
                <a:latin typeface="Lub Dub Medium" panose="020B0603030403020204" pitchFamily="34" charset="0"/>
                <a:ea typeface="Aptos" panose="020B0004020202020204" pitchFamily="34" charset="0"/>
              </a:rPr>
              <a:t>*As of January 2025: for updated indications for use, please review the website: </a:t>
            </a:r>
            <a:r>
              <a:rPr lang="en-US" sz="1200" u="sng" kern="100" dirty="0">
                <a:solidFill>
                  <a:srgbClr val="0563C1"/>
                </a:solidFill>
                <a:latin typeface="Lub Dub Medium" panose="020B0603030403020204" pitchFamily="34" charset="0"/>
                <a:ea typeface="Aptos" panose="020B0004020202020204" pitchFamily="34" charset="0"/>
                <a:hlinkClick r:id="rId2"/>
              </a:rPr>
              <a:t>https://liposorber.com/posts/expanded-indication-for-kanekas-liposorber-la-15-system/</a:t>
            </a:r>
            <a:r>
              <a:rPr lang="en-US" sz="1200" kern="100" dirty="0">
                <a:latin typeface="Lub Dub Medium" panose="020B0603030403020204" pitchFamily="34" charset="0"/>
                <a:ea typeface="Aptos" panose="020B0004020202020204" pitchFamily="34" charset="0"/>
              </a:rPr>
              <a:t>  </a:t>
            </a:r>
            <a:endParaRPr lang="en-US" sz="1200" dirty="0">
              <a:latin typeface="Lub Dub Medium" panose="020B0603030403020204" pitchFamily="34" charset="0"/>
            </a:endParaRPr>
          </a:p>
          <a:p>
            <a:pPr marL="228600" marR="0">
              <a:lnSpc>
                <a:spcPct val="106000"/>
              </a:lnSpc>
              <a:buNone/>
            </a:pPr>
            <a:endParaRPr lang="en-US" sz="1200" dirty="0">
              <a:effectLst/>
              <a:latin typeface="Lub Dub Medium" panose="020B0603030403020204" pitchFamily="34" charset="0"/>
              <a:ea typeface="Times New Roman" panose="02020603050405020304" pitchFamily="18" charset="0"/>
            </a:endParaRPr>
          </a:p>
          <a:p>
            <a:pPr marL="228600" marR="0">
              <a:lnSpc>
                <a:spcPct val="106000"/>
              </a:lnSpc>
              <a:spcAft>
                <a:spcPts val="800"/>
              </a:spcAft>
              <a:buNone/>
            </a:pPr>
            <a:r>
              <a:rPr lang="en-US" sz="1200" kern="100" dirty="0">
                <a:effectLst/>
                <a:latin typeface="Lub Dub Medium" panose="020B0603030403020204" pitchFamily="34" charset="0"/>
                <a:ea typeface="Aptos" panose="020B0004020202020204" pitchFamily="34" charset="0"/>
              </a:rPr>
              <a:t>FDA indicates US Food and Drug Administration; LDL-C,  low-density lipoprotein-cholesterol; and </a:t>
            </a:r>
            <a:r>
              <a:rPr lang="en-US" sz="1200" kern="100" dirty="0" err="1">
                <a:effectLst/>
                <a:latin typeface="Lub Dub Medium" panose="020B0603030403020204" pitchFamily="34" charset="0"/>
                <a:ea typeface="Aptos" panose="020B0004020202020204" pitchFamily="34" charset="0"/>
              </a:rPr>
              <a:t>Lp</a:t>
            </a:r>
            <a:r>
              <a:rPr lang="en-US" sz="1200" kern="100" dirty="0">
                <a:effectLst/>
                <a:latin typeface="Lub Dub Medium" panose="020B0603030403020204" pitchFamily="34" charset="0"/>
                <a:ea typeface="Aptos" panose="020B0004020202020204" pitchFamily="34" charset="0"/>
              </a:rPr>
              <a:t>(a), lipoprotein(a).</a:t>
            </a:r>
            <a:endParaRPr lang="en-US" sz="12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6337291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039F0-7EFD-9C92-88C1-927CFD06A69E}"/>
              </a:ext>
            </a:extLst>
          </p:cNvPr>
          <p:cNvSpPr txBox="1"/>
          <p:nvPr/>
        </p:nvSpPr>
        <p:spPr>
          <a:xfrm>
            <a:off x="4089151" y="762000"/>
            <a:ext cx="6452097"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16. Physiological and Secondary Causes of Hypercholesterolemia Due to LDL-C</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A519783-B22C-D316-3758-84C48250586F}"/>
              </a:ext>
            </a:extLst>
          </p:cNvPr>
          <p:cNvGraphicFramePr>
            <a:graphicFrameLocks noGrp="1"/>
          </p:cNvGraphicFramePr>
          <p:nvPr>
            <p:extLst>
              <p:ext uri="{D42A27DB-BD31-4B8C-83A1-F6EECF244321}">
                <p14:modId xmlns:p14="http://schemas.microsoft.com/office/powerpoint/2010/main" val="2468902428"/>
              </p:ext>
            </p:extLst>
          </p:nvPr>
        </p:nvGraphicFramePr>
        <p:xfrm>
          <a:off x="4270539" y="2362200"/>
          <a:ext cx="6089319" cy="4937760"/>
        </p:xfrm>
        <a:graphic>
          <a:graphicData uri="http://schemas.openxmlformats.org/drawingml/2006/table">
            <a:tbl>
              <a:tblPr firstRow="1" firstCol="1" bandRow="1"/>
              <a:tblGrid>
                <a:gridCol w="6089319">
                  <a:extLst>
                    <a:ext uri="{9D8B030D-6E8A-4147-A177-3AD203B41FA5}">
                      <a16:colId xmlns:a16="http://schemas.microsoft.com/office/drawing/2014/main" val="3511226180"/>
                    </a:ext>
                  </a:extLst>
                </a:gridCol>
              </a:tblGrid>
              <a:tr h="130528">
                <a:tc>
                  <a:txBody>
                    <a:bodyPr/>
                    <a:lstStyle/>
                    <a:p>
                      <a:pPr marL="0" marR="0">
                        <a:lnSpc>
                          <a:spcPct val="100000"/>
                        </a:lnSpc>
                        <a:spcAft>
                          <a:spcPts val="800"/>
                        </a:spcAft>
                        <a:buNone/>
                      </a:pPr>
                      <a:r>
                        <a:rPr lang="en-US" sz="1800" b="1">
                          <a:effectLst/>
                          <a:latin typeface="Times New Roman" panose="02020603050405020304" pitchFamily="18" charset="0"/>
                          <a:ea typeface="Aptos" panose="020B0004020202020204" pitchFamily="34" charset="0"/>
                        </a:rPr>
                        <a:t>Dietary factors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1932250"/>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High saturated fat intake</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326813"/>
                  </a:ext>
                </a:extLst>
              </a:tr>
              <a:tr h="130528">
                <a:tc>
                  <a:txBody>
                    <a:bodyPr/>
                    <a:lstStyle/>
                    <a:p>
                      <a:pPr marL="342900" marR="0" lvl="0" indent="-342900">
                        <a:lnSpc>
                          <a:spcPct val="100000"/>
                        </a:lnSpc>
                        <a:spcAft>
                          <a:spcPts val="800"/>
                        </a:spcAft>
                        <a:buSzPct val="56000"/>
                        <a:buFont typeface="Symbol" panose="05050102010706020507" pitchFamily="18" charset="2"/>
                        <a:buChar char=""/>
                        <a:tabLst>
                          <a:tab pos="457200" algn="l"/>
                          <a:tab pos="914400" algn="l"/>
                          <a:tab pos="1371600" algn="l"/>
                          <a:tab pos="1828800" algn="l"/>
                          <a:tab pos="3779520" algn="l"/>
                        </a:tabLst>
                      </a:pPr>
                      <a:r>
                        <a:rPr lang="en-US" sz="1800">
                          <a:effectLst/>
                          <a:latin typeface="Times New Roman" panose="02020603050405020304" pitchFamily="18" charset="0"/>
                          <a:ea typeface="Aptos" panose="020B0004020202020204" pitchFamily="34" charset="0"/>
                        </a:rPr>
                        <a:t>High trans-fat intake	</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8215678"/>
                  </a:ext>
                </a:extLst>
              </a:tr>
              <a:tr h="130528">
                <a:tc>
                  <a:txBody>
                    <a:bodyPr/>
                    <a:lstStyle/>
                    <a:p>
                      <a:pPr marL="342900" marR="0" lvl="0" indent="-342900">
                        <a:lnSpc>
                          <a:spcPct val="100000"/>
                        </a:lnSpc>
                        <a:spcAft>
                          <a:spcPts val="800"/>
                        </a:spcAft>
                        <a:buSzPct val="56000"/>
                        <a:buFont typeface="Symbol" panose="05050102010706020507" pitchFamily="18" charset="2"/>
                        <a:buChar char=""/>
                        <a:tabLst>
                          <a:tab pos="457200" algn="l"/>
                          <a:tab pos="914400" algn="l"/>
                          <a:tab pos="1371600" algn="l"/>
                          <a:tab pos="1828800" algn="l"/>
                          <a:tab pos="3779520" algn="l"/>
                        </a:tabLst>
                      </a:pPr>
                      <a:r>
                        <a:rPr lang="en-US" sz="1800">
                          <a:effectLst/>
                          <a:latin typeface="Times New Roman" panose="02020603050405020304" pitchFamily="18" charset="0"/>
                          <a:ea typeface="Aptos" panose="020B0004020202020204" pitchFamily="34" charset="0"/>
                        </a:rPr>
                        <a:t>High cholesterol intake</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3514771"/>
                  </a:ext>
                </a:extLst>
              </a:tr>
              <a:tr h="130528">
                <a:tc>
                  <a:txBody>
                    <a:bodyPr/>
                    <a:lstStyle/>
                    <a:p>
                      <a:pPr marL="342900" marR="0" lvl="0" indent="-342900">
                        <a:lnSpc>
                          <a:spcPct val="100000"/>
                        </a:lnSpc>
                        <a:spcAft>
                          <a:spcPts val="800"/>
                        </a:spcAft>
                        <a:buSzPct val="56000"/>
                        <a:buFont typeface="Symbol" panose="05050102010706020507" pitchFamily="18" charset="2"/>
                        <a:buChar char=""/>
                        <a:tabLst>
                          <a:tab pos="457200" algn="l"/>
                          <a:tab pos="914400" algn="l"/>
                          <a:tab pos="1371600" algn="l"/>
                          <a:tab pos="1828800" algn="l"/>
                          <a:tab pos="3779520" algn="l"/>
                        </a:tabLst>
                      </a:pPr>
                      <a:r>
                        <a:rPr lang="en-US" sz="1800">
                          <a:effectLst/>
                          <a:latin typeface="Times New Roman" panose="02020603050405020304" pitchFamily="18" charset="0"/>
                          <a:ea typeface="Aptos" panose="020B0004020202020204" pitchFamily="34" charset="0"/>
                        </a:rPr>
                        <a:t>Weight gain	</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701746"/>
                  </a:ext>
                </a:extLst>
              </a:tr>
              <a:tr h="130528">
                <a:tc>
                  <a:txBody>
                    <a:bodyPr/>
                    <a:lstStyle/>
                    <a:p>
                      <a:pPr marL="342900" marR="0" lvl="0" indent="-342900">
                        <a:lnSpc>
                          <a:spcPct val="100000"/>
                        </a:lnSpc>
                        <a:spcAft>
                          <a:spcPts val="800"/>
                        </a:spcAft>
                        <a:buSzPct val="56000"/>
                        <a:buFont typeface="Symbol" panose="05050102010706020507" pitchFamily="18" charset="2"/>
                        <a:buChar char=""/>
                        <a:tabLst>
                          <a:tab pos="457200" algn="l"/>
                          <a:tab pos="914400" algn="l"/>
                          <a:tab pos="1371600" algn="l"/>
                          <a:tab pos="1828800" algn="l"/>
                          <a:tab pos="3779520" algn="l"/>
                        </a:tabLst>
                      </a:pPr>
                      <a:r>
                        <a:rPr lang="en-US" sz="1800">
                          <a:effectLst/>
                          <a:latin typeface="Times New Roman" panose="02020603050405020304" pitchFamily="18" charset="0"/>
                          <a:ea typeface="Aptos" panose="020B0004020202020204" pitchFamily="34" charset="0"/>
                        </a:rPr>
                        <a:t>Rapid weight loss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137719"/>
                  </a:ext>
                </a:extLst>
              </a:tr>
              <a:tr h="130528">
                <a:tc>
                  <a:txBody>
                    <a:bodyPr/>
                    <a:lstStyle/>
                    <a:p>
                      <a:pPr marL="342900" marR="0" lvl="0" indent="-342900">
                        <a:lnSpc>
                          <a:spcPct val="100000"/>
                        </a:lnSpc>
                        <a:spcAft>
                          <a:spcPts val="800"/>
                        </a:spcAft>
                        <a:buSzPct val="56000"/>
                        <a:buFont typeface="Symbol" panose="05050102010706020507" pitchFamily="18" charset="2"/>
                        <a:buChar char=""/>
                        <a:tabLst>
                          <a:tab pos="457200" algn="l"/>
                          <a:tab pos="914400" algn="l"/>
                          <a:tab pos="1371600" algn="l"/>
                          <a:tab pos="1828800" algn="l"/>
                          <a:tab pos="3779520" algn="l"/>
                        </a:tabLst>
                      </a:pPr>
                      <a:r>
                        <a:rPr lang="en-US" sz="1800" dirty="0">
                          <a:effectLst/>
                          <a:latin typeface="Times New Roman" panose="02020603050405020304" pitchFamily="18" charset="0"/>
                          <a:ea typeface="Aptos" panose="020B0004020202020204" pitchFamily="34" charset="0"/>
                        </a:rPr>
                        <a:t>Ketosis </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2251243"/>
                  </a:ext>
                </a:extLst>
              </a:tr>
              <a:tr h="130528">
                <a:tc>
                  <a:txBody>
                    <a:bodyPr/>
                    <a:lstStyle/>
                    <a:p>
                      <a:pPr marL="0" marR="0">
                        <a:lnSpc>
                          <a:spcPct val="100000"/>
                        </a:lnSpc>
                        <a:spcAft>
                          <a:spcPts val="800"/>
                        </a:spcAft>
                        <a:buNone/>
                      </a:pPr>
                      <a:r>
                        <a:rPr lang="en-US" sz="1800" b="1">
                          <a:effectLst/>
                          <a:latin typeface="Times New Roman" panose="02020603050405020304" pitchFamily="18" charset="0"/>
                          <a:ea typeface="Aptos" panose="020B0004020202020204" pitchFamily="34" charset="0"/>
                        </a:rPr>
                        <a:t>Metabolic factors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547518"/>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Hypothyroidism</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9874386"/>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Obstructive liver disease</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7205390"/>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Chronic kidney disease</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89103"/>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Nephrotic syndrome</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829963"/>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Diabetes and other insulin-resistant states (excess small LDL particles)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0915844"/>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Uncontrolled hyperglycemia</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6852164"/>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Cushing syndrome</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73769"/>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Anorexia nervosa</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4139923"/>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Obesity</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218123"/>
                  </a:ext>
                </a:extLst>
              </a:tr>
            </a:tbl>
          </a:graphicData>
        </a:graphic>
      </p:graphicFrame>
      <p:sp>
        <p:nvSpPr>
          <p:cNvPr id="4" name="TextBox 3">
            <a:extLst>
              <a:ext uri="{FF2B5EF4-FFF2-40B4-BE49-F238E27FC236}">
                <a16:creationId xmlns:a16="http://schemas.microsoft.com/office/drawing/2014/main" id="{E89FC17A-9AFF-77C1-4A17-789DA4D90631}"/>
              </a:ext>
            </a:extLst>
          </p:cNvPr>
          <p:cNvSpPr txBox="1"/>
          <p:nvPr/>
        </p:nvSpPr>
        <p:spPr>
          <a:xfrm>
            <a:off x="10541248" y="6284297"/>
            <a:ext cx="3784352" cy="1015663"/>
          </a:xfrm>
          <a:prstGeom prst="rect">
            <a:avLst/>
          </a:prstGeom>
          <a:noFill/>
        </p:spPr>
        <p:txBody>
          <a:bodyPr wrap="square">
            <a:spAutoFit/>
          </a:bodyPr>
          <a:lstStyle/>
          <a:p>
            <a:r>
              <a:rPr lang="en-US" sz="1200" dirty="0">
                <a:latin typeface="Lub Dub Medium" panose="020B0603030403020204" pitchFamily="34" charset="0"/>
              </a:rPr>
              <a:t>Modified with permission from Virani et al. Copyright© 2021 American College of Cardiology Foundation.</a:t>
            </a:r>
          </a:p>
          <a:p>
            <a:endParaRPr lang="en-US" sz="1200" dirty="0">
              <a:latin typeface="Lub Dub Medium" panose="020B0603030403020204" pitchFamily="34" charset="0"/>
            </a:endParaRPr>
          </a:p>
          <a:p>
            <a:r>
              <a:rPr lang="en-US" sz="1200" dirty="0">
                <a:latin typeface="Lub Dub Medium" panose="020B0603030403020204" pitchFamily="34" charset="0"/>
              </a:rPr>
              <a:t>LDL indicates low-density lipoprotein. </a:t>
            </a:r>
          </a:p>
        </p:txBody>
      </p:sp>
    </p:spTree>
    <p:extLst>
      <p:ext uri="{BB962C8B-B14F-4D97-AF65-F5344CB8AC3E}">
        <p14:creationId xmlns:p14="http://schemas.microsoft.com/office/powerpoint/2010/main" val="852849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103</a:t>
            </a:fld>
            <a:endParaRPr lang="en-US" dirty="0"/>
          </a:p>
        </p:txBody>
      </p:sp>
      <p:graphicFrame>
        <p:nvGraphicFramePr>
          <p:cNvPr id="2" name="Table 1">
            <a:extLst>
              <a:ext uri="{FF2B5EF4-FFF2-40B4-BE49-F238E27FC236}">
                <a16:creationId xmlns:a16="http://schemas.microsoft.com/office/drawing/2014/main" id="{FCC4D512-B6D6-44EE-987A-2E2D40A549EA}"/>
              </a:ext>
            </a:extLst>
          </p:cNvPr>
          <p:cNvGraphicFramePr>
            <a:graphicFrameLocks noGrp="1"/>
          </p:cNvGraphicFramePr>
          <p:nvPr>
            <p:extLst>
              <p:ext uri="{D42A27DB-BD31-4B8C-83A1-F6EECF244321}">
                <p14:modId xmlns:p14="http://schemas.microsoft.com/office/powerpoint/2010/main" val="2353773319"/>
              </p:ext>
            </p:extLst>
          </p:nvPr>
        </p:nvGraphicFramePr>
        <p:xfrm>
          <a:off x="4270540" y="2743200"/>
          <a:ext cx="6089319" cy="2743200"/>
        </p:xfrm>
        <a:graphic>
          <a:graphicData uri="http://schemas.openxmlformats.org/drawingml/2006/table">
            <a:tbl>
              <a:tblPr firstRow="1" firstCol="1" bandRow="1"/>
              <a:tblGrid>
                <a:gridCol w="6089319">
                  <a:extLst>
                    <a:ext uri="{9D8B030D-6E8A-4147-A177-3AD203B41FA5}">
                      <a16:colId xmlns:a16="http://schemas.microsoft.com/office/drawing/2014/main" val="1207387465"/>
                    </a:ext>
                  </a:extLst>
                </a:gridCol>
              </a:tblGrid>
              <a:tr h="130528">
                <a:tc>
                  <a:txBody>
                    <a:bodyPr/>
                    <a:lstStyle/>
                    <a:p>
                      <a:pPr marL="0" marR="0">
                        <a:lnSpc>
                          <a:spcPct val="100000"/>
                        </a:lnSpc>
                        <a:spcAft>
                          <a:spcPts val="800"/>
                        </a:spcAft>
                        <a:buNone/>
                      </a:pPr>
                      <a:r>
                        <a:rPr lang="en-US" sz="1800" b="1" dirty="0">
                          <a:effectLst/>
                          <a:latin typeface="Times New Roman" panose="02020603050405020304" pitchFamily="18" charset="0"/>
                          <a:ea typeface="Aptos" panose="020B0004020202020204" pitchFamily="34" charset="0"/>
                        </a:rPr>
                        <a:t>Drugs</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3034514"/>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High-dose thiazide diuretics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878472"/>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Glucocorticoids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9092197"/>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Estrogens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4391955"/>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Androgens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1080015"/>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a:effectLst/>
                          <a:latin typeface="Times New Roman" panose="02020603050405020304" pitchFamily="18" charset="0"/>
                          <a:ea typeface="Aptos" panose="020B0004020202020204" pitchFamily="34" charset="0"/>
                        </a:rPr>
                        <a:t>Atypical antipsychotic drugs</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435002"/>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Cyclosporine</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8129196"/>
                  </a:ext>
                </a:extLst>
              </a:tr>
              <a:tr h="130528">
                <a:tc>
                  <a:txBody>
                    <a:bodyPr/>
                    <a:lstStyle/>
                    <a:p>
                      <a:pPr marL="0" marR="0">
                        <a:lnSpc>
                          <a:spcPct val="100000"/>
                        </a:lnSpc>
                        <a:spcAft>
                          <a:spcPts val="800"/>
                        </a:spcAft>
                        <a:buNone/>
                      </a:pPr>
                      <a:r>
                        <a:rPr lang="en-US" sz="1800" b="1">
                          <a:effectLst/>
                          <a:latin typeface="Times New Roman" panose="02020603050405020304" pitchFamily="18" charset="0"/>
                          <a:ea typeface="Aptos" panose="020B0004020202020204" pitchFamily="34" charset="0"/>
                        </a:rPr>
                        <a:t>Physiological </a:t>
                      </a:r>
                      <a:endParaRPr lang="en-US" sz="180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8236578"/>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Menopausal transition</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8971775"/>
                  </a:ext>
                </a:extLst>
              </a:tr>
              <a:tr h="130528">
                <a:tc>
                  <a:txBody>
                    <a:bodyPr/>
                    <a:lstStyle/>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Aptos" panose="020B0004020202020204" pitchFamily="34" charset="0"/>
                        </a:rPr>
                        <a:t>Pregnancy</a:t>
                      </a:r>
                      <a:endParaRPr lang="en-US" sz="1800" dirty="0">
                        <a:effectLst/>
                        <a:latin typeface="Times New Roman" panose="02020603050405020304" pitchFamily="18" charset="0"/>
                        <a:ea typeface="Times New Roman" panose="02020603050405020304" pitchFamily="18" charset="0"/>
                      </a:endParaRPr>
                    </a:p>
                  </a:txBody>
                  <a:tcPr marL="51327" marR="51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3695786"/>
                  </a:ext>
                </a:extLst>
              </a:tr>
            </a:tbl>
          </a:graphicData>
        </a:graphic>
      </p:graphicFrame>
      <p:sp>
        <p:nvSpPr>
          <p:cNvPr id="3" name="TextBox 2">
            <a:extLst>
              <a:ext uri="{FF2B5EF4-FFF2-40B4-BE49-F238E27FC236}">
                <a16:creationId xmlns:a16="http://schemas.microsoft.com/office/drawing/2014/main" id="{00EBFD87-BAE5-FE8E-6409-8E25D0A1DF9F}"/>
              </a:ext>
            </a:extLst>
          </p:cNvPr>
          <p:cNvSpPr txBox="1"/>
          <p:nvPr/>
        </p:nvSpPr>
        <p:spPr>
          <a:xfrm>
            <a:off x="3835274" y="1066800"/>
            <a:ext cx="6959850"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16. Physiological and Secondary Causes of Hypercholesterolemia Due to LDL-C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14F271FB-4913-5158-EAC3-94CFB2F9BB81}"/>
              </a:ext>
            </a:extLst>
          </p:cNvPr>
          <p:cNvSpPr txBox="1"/>
          <p:nvPr/>
        </p:nvSpPr>
        <p:spPr>
          <a:xfrm>
            <a:off x="4270540" y="5777805"/>
            <a:ext cx="6089319" cy="830997"/>
          </a:xfrm>
          <a:prstGeom prst="rect">
            <a:avLst/>
          </a:prstGeom>
          <a:noFill/>
        </p:spPr>
        <p:txBody>
          <a:bodyPr wrap="square">
            <a:spAutoFit/>
          </a:bodyPr>
          <a:lstStyle/>
          <a:p>
            <a:r>
              <a:rPr lang="en-US" sz="1200" dirty="0">
                <a:latin typeface="Lub Dub Medium" panose="020B0603030403020204" pitchFamily="34" charset="0"/>
              </a:rPr>
              <a:t>Modified with permission from Virani et al. Copyright© 2021 American College of Cardiology Foundation.</a:t>
            </a:r>
          </a:p>
          <a:p>
            <a:endParaRPr lang="en-US" sz="1200" dirty="0">
              <a:latin typeface="Lub Dub Medium" panose="020B0603030403020204" pitchFamily="34" charset="0"/>
            </a:endParaRPr>
          </a:p>
          <a:p>
            <a:r>
              <a:rPr lang="en-US" sz="1200" dirty="0">
                <a:latin typeface="Lub Dub Medium" panose="020B0603030403020204" pitchFamily="34" charset="0"/>
              </a:rPr>
              <a:t>LDL indicates low-density lipoprotein. </a:t>
            </a:r>
          </a:p>
        </p:txBody>
      </p:sp>
    </p:spTree>
    <p:extLst>
      <p:ext uri="{BB962C8B-B14F-4D97-AF65-F5344CB8AC3E}">
        <p14:creationId xmlns:p14="http://schemas.microsoft.com/office/powerpoint/2010/main" val="37607131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53AA6-79D6-F23D-84EE-DFE42D850D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114800" y="0"/>
            <a:ext cx="7543800" cy="7543800"/>
          </a:xfrm>
          <a:prstGeom prst="rect">
            <a:avLst/>
          </a:prstGeom>
          <a:noFill/>
          <a:ln>
            <a:noFill/>
          </a:ln>
        </p:spPr>
      </p:pic>
      <p:sp>
        <p:nvSpPr>
          <p:cNvPr id="3" name="TextBox 2">
            <a:extLst>
              <a:ext uri="{FF2B5EF4-FFF2-40B4-BE49-F238E27FC236}">
                <a16:creationId xmlns:a16="http://schemas.microsoft.com/office/drawing/2014/main" id="{F839C5FF-CB14-AFE6-F930-DF2A1E27A188}"/>
              </a:ext>
            </a:extLst>
          </p:cNvPr>
          <p:cNvSpPr txBox="1"/>
          <p:nvPr/>
        </p:nvSpPr>
        <p:spPr>
          <a:xfrm>
            <a:off x="304800" y="1295400"/>
            <a:ext cx="2667000" cy="320040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7. Evaluation and Management of Severe </a:t>
            </a:r>
            <a:r>
              <a:rPr lang="en-US" sz="2800" dirty="0" err="1">
                <a:effectLst/>
                <a:latin typeface="Lub Dub Medium" panose="020B0603030403020204" pitchFamily="34" charset="0"/>
                <a:ea typeface="Aptos" panose="020B0004020202020204" pitchFamily="34" charset="0"/>
              </a:rPr>
              <a:t>Hypercholest-erolemia</a:t>
            </a:r>
            <a:r>
              <a:rPr lang="en-US" sz="2800" dirty="0">
                <a:effectLst/>
                <a:latin typeface="Lub Dub Medium" panose="020B0603030403020204" pitchFamily="34" charset="0"/>
                <a:ea typeface="Aptos" panose="020B0004020202020204" pitchFamily="34" charset="0"/>
              </a:rPr>
              <a:t> </a:t>
            </a:r>
            <a:endParaRPr lang="en-US" sz="2800" dirty="0">
              <a:effectLst/>
              <a:latin typeface="Lub Dub Medium" panose="020B06030304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340A8FDE-AADE-EBB7-1FB3-7E8FF6B7141B}"/>
              </a:ext>
            </a:extLst>
          </p:cNvPr>
          <p:cNvSpPr txBox="1"/>
          <p:nvPr/>
        </p:nvSpPr>
        <p:spPr>
          <a:xfrm>
            <a:off x="304800" y="5410200"/>
            <a:ext cx="3276600" cy="1938992"/>
          </a:xfrm>
          <a:prstGeom prst="rect">
            <a:avLst/>
          </a:prstGeom>
          <a:noFill/>
        </p:spPr>
        <p:txBody>
          <a:bodyPr wrap="square">
            <a:spAutoFit/>
          </a:bodyPr>
          <a:lstStyle/>
          <a:p>
            <a:r>
              <a:rPr lang="en-US" sz="1200" dirty="0">
                <a:latin typeface="Lub Dub Medium" panose="020B0603030403020204" pitchFamily="34" charset="0"/>
              </a:rPr>
              <a:t>ApoB indicates apolipoprotein B; ASCVD, atherosclerotic cardiovascular disease; CAC, coronary artery calcium; HDL-C, high-density lipoprotein-cholesterol; </a:t>
            </a:r>
            <a:r>
              <a:rPr lang="en-US" sz="1200" dirty="0" err="1">
                <a:latin typeface="Lub Dub Medium" panose="020B0603030403020204" pitchFamily="34" charset="0"/>
              </a:rPr>
              <a:t>HeFH</a:t>
            </a:r>
            <a:r>
              <a:rPr lang="en-US" sz="1200" dirty="0">
                <a:latin typeface="Lub Dub Medium" panose="020B0603030403020204" pitchFamily="34" charset="0"/>
              </a:rPr>
              <a:t>, heterozygous familial hypercholesterolemia; LDL-C, low-density lipoprotein-cholesterol; LLT, lipid-lowering therapy; </a:t>
            </a:r>
            <a:r>
              <a:rPr lang="en-US" sz="1200" dirty="0" err="1">
                <a:latin typeface="Lub Dub Medium" panose="020B0603030403020204" pitchFamily="34" charset="0"/>
              </a:rPr>
              <a:t>mAb</a:t>
            </a:r>
            <a:r>
              <a:rPr lang="en-US" sz="1200" dirty="0">
                <a:latin typeface="Lub Dub Medium" panose="020B0603030403020204" pitchFamily="34" charset="0"/>
              </a:rPr>
              <a:t>, monoclonal antibody;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a:t>
            </a:r>
          </a:p>
        </p:txBody>
      </p:sp>
      <p:sp>
        <p:nvSpPr>
          <p:cNvPr id="7" name="TextBox 6">
            <a:extLst>
              <a:ext uri="{FF2B5EF4-FFF2-40B4-BE49-F238E27FC236}">
                <a16:creationId xmlns:a16="http://schemas.microsoft.com/office/drawing/2014/main" id="{241BA6A1-C760-1197-D6C4-B4D4049485E5}"/>
              </a:ext>
            </a:extLst>
          </p:cNvPr>
          <p:cNvSpPr txBox="1"/>
          <p:nvPr/>
        </p:nvSpPr>
        <p:spPr>
          <a:xfrm>
            <a:off x="11887200" y="5943600"/>
            <a:ext cx="2438400" cy="1405592"/>
          </a:xfrm>
          <a:prstGeom prst="rect">
            <a:avLst/>
          </a:prstGeom>
          <a:noFill/>
        </p:spPr>
        <p:txBody>
          <a:bodyPr wrap="square">
            <a:spAutoFit/>
          </a:bodyPr>
          <a:lstStyle/>
          <a:p>
            <a:r>
              <a:rPr lang="en-US" sz="1200" dirty="0">
                <a:latin typeface="Lub Dub Medium" panose="020B0603030403020204" pitchFamily="34" charset="0"/>
              </a:rPr>
              <a:t>*Related to Lipoprotein Goals for ASCVD Risk Reduction table. </a:t>
            </a:r>
          </a:p>
          <a:p>
            <a:endParaRPr lang="en-US" sz="1200" dirty="0">
              <a:latin typeface="Lub Dub Medium" panose="020B0603030403020204" pitchFamily="34" charset="0"/>
            </a:endParaRPr>
          </a:p>
          <a:p>
            <a:r>
              <a:rPr lang="en-US" sz="1200" dirty="0">
                <a:latin typeface="Lub Dub Medium" panose="020B0603030403020204" pitchFamily="34" charset="0"/>
              </a:rPr>
              <a:t>†Cardiovascular outcomes trials with </a:t>
            </a:r>
            <a:r>
              <a:rPr lang="en-US" sz="1200" dirty="0" err="1">
                <a:latin typeface="Lub Dub Medium" panose="020B0603030403020204" pitchFamily="34" charset="0"/>
              </a:rPr>
              <a:t>inclisiran</a:t>
            </a:r>
            <a:r>
              <a:rPr lang="en-US" sz="1200" dirty="0">
                <a:latin typeface="Lub Dub Medium" panose="020B0603030403020204" pitchFamily="34" charset="0"/>
              </a:rPr>
              <a:t> are pending.</a:t>
            </a:r>
          </a:p>
        </p:txBody>
      </p:sp>
    </p:spTree>
    <p:extLst>
      <p:ext uri="{BB962C8B-B14F-4D97-AF65-F5344CB8AC3E}">
        <p14:creationId xmlns:p14="http://schemas.microsoft.com/office/powerpoint/2010/main" val="37387683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105</a:t>
            </a:fld>
            <a:endParaRPr lang="en-US" dirty="0"/>
          </a:p>
        </p:txBody>
      </p:sp>
      <p:sp>
        <p:nvSpPr>
          <p:cNvPr id="2" name="TextBox 1">
            <a:extLst>
              <a:ext uri="{FF2B5EF4-FFF2-40B4-BE49-F238E27FC236}">
                <a16:creationId xmlns:a16="http://schemas.microsoft.com/office/drawing/2014/main" id="{96F6D619-13DB-805F-156C-31903163FFE5}"/>
              </a:ext>
            </a:extLst>
          </p:cNvPr>
          <p:cNvSpPr txBox="1"/>
          <p:nvPr/>
        </p:nvSpPr>
        <p:spPr>
          <a:xfrm>
            <a:off x="4165537" y="609600"/>
            <a:ext cx="6299326" cy="1815882"/>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Severe Hypercholesterolemia With Clinical or Genetic Confirmation of Homozygous Familial Hypercholesterolemia (</a:t>
            </a:r>
            <a:r>
              <a:rPr lang="en-US" sz="2800" dirty="0" err="1">
                <a:effectLst/>
                <a:latin typeface="Lub Dub Medium" panose="020B0603030403020204" pitchFamily="34" charset="0"/>
                <a:ea typeface="Aptos" panose="020B0004020202020204" pitchFamily="34" charset="0"/>
              </a:rPr>
              <a:t>HoFH</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A2EF55DE-4FBE-23B5-673F-00A66C21960B}"/>
              </a:ext>
            </a:extLst>
          </p:cNvPr>
          <p:cNvGraphicFramePr>
            <a:graphicFrameLocks noGrp="1"/>
          </p:cNvGraphicFramePr>
          <p:nvPr>
            <p:extLst>
              <p:ext uri="{D42A27DB-BD31-4B8C-83A1-F6EECF244321}">
                <p14:modId xmlns:p14="http://schemas.microsoft.com/office/powerpoint/2010/main" val="612913299"/>
              </p:ext>
            </p:extLst>
          </p:nvPr>
        </p:nvGraphicFramePr>
        <p:xfrm>
          <a:off x="3043396" y="2819400"/>
          <a:ext cx="8543608" cy="3919233"/>
        </p:xfrm>
        <a:graphic>
          <a:graphicData uri="http://schemas.openxmlformats.org/drawingml/2006/table">
            <a:tbl>
              <a:tblPr firstRow="1" firstCol="1" bandRow="1"/>
              <a:tblGrid>
                <a:gridCol w="1071404">
                  <a:extLst>
                    <a:ext uri="{9D8B030D-6E8A-4147-A177-3AD203B41FA5}">
                      <a16:colId xmlns:a16="http://schemas.microsoft.com/office/drawing/2014/main" val="1509359364"/>
                    </a:ext>
                  </a:extLst>
                </a:gridCol>
                <a:gridCol w="1122629">
                  <a:extLst>
                    <a:ext uri="{9D8B030D-6E8A-4147-A177-3AD203B41FA5}">
                      <a16:colId xmlns:a16="http://schemas.microsoft.com/office/drawing/2014/main" val="3274677010"/>
                    </a:ext>
                  </a:extLst>
                </a:gridCol>
                <a:gridCol w="6349575">
                  <a:extLst>
                    <a:ext uri="{9D8B030D-6E8A-4147-A177-3AD203B41FA5}">
                      <a16:colId xmlns:a16="http://schemas.microsoft.com/office/drawing/2014/main" val="774537676"/>
                    </a:ext>
                  </a:extLst>
                </a:gridCol>
              </a:tblGrid>
              <a:tr h="1372039">
                <a:tc>
                  <a:txBody>
                    <a:bodyPr/>
                    <a:lstStyle/>
                    <a:p>
                      <a:pPr marL="0" marR="0" algn="ctr">
                        <a:lnSpc>
                          <a:spcPct val="100000"/>
                        </a:lnSpc>
                        <a:spcAft>
                          <a:spcPts val="0"/>
                        </a:spcAft>
                        <a:buNone/>
                      </a:pPr>
                      <a:r>
                        <a:rPr lang="en-US" sz="1800" dirty="0">
                          <a:effectLst/>
                          <a:latin typeface="Times New Roman" panose="02020603050405020304" pitchFamily="18"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rPr>
                        <a:t>Recommendations for Severe Hypercholesterolemia With Clinical or Genetic Confirmation of Homozygous Familial Hypercholesterolemia (</a:t>
                      </a:r>
                      <a:r>
                        <a:rPr lang="en-US" sz="1800" b="1" dirty="0" err="1">
                          <a:effectLst/>
                          <a:latin typeface="Times New Roman" panose="02020603050405020304" pitchFamily="18" charset="0"/>
                          <a:ea typeface="Calibri" panose="020F0502020204030204" pitchFamily="34" charset="0"/>
                        </a:rPr>
                        <a:t>HoFH</a:t>
                      </a:r>
                      <a:r>
                        <a:rPr lang="en-US" sz="1800" b="1" dirty="0">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ndParaRPr>
                    </a:p>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rPr>
                        <a:t>Referenced studies that support recommendations are summarized in the Evidence Table.</a:t>
                      </a:r>
                      <a:endParaRPr lang="en-US" sz="1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8653570"/>
                  </a:ext>
                </a:extLst>
              </a:tr>
              <a:tr h="221045">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COR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LOE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Recommendations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6112738"/>
                  </a:ext>
                </a:extLst>
              </a:tr>
              <a:tr h="1176033">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Aptos" panose="020B0004020202020204" pitchFamily="34"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effectLst/>
                          <a:latin typeface="Times New Roman" panose="02020603050405020304" pitchFamily="18"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Aptos" panose="020B0004020202020204" pitchFamily="34"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Aptos" panose="020B0004020202020204" pitchFamily="34" charset="0"/>
                        </a:rPr>
                        <a:t>In adults with clinical and/or genetic confirmation of </a:t>
                      </a:r>
                      <a:r>
                        <a:rPr lang="en-US" sz="1800" b="1" dirty="0" err="1">
                          <a:effectLst/>
                          <a:latin typeface="Times New Roman" panose="02020603050405020304" pitchFamily="18" charset="0"/>
                          <a:ea typeface="Aptos" panose="020B0004020202020204" pitchFamily="34" charset="0"/>
                        </a:rPr>
                        <a:t>HoFH</a:t>
                      </a:r>
                      <a:r>
                        <a:rPr lang="en-US" sz="1800" b="1" dirty="0">
                          <a:effectLst/>
                          <a:latin typeface="Times New Roman" panose="02020603050405020304" pitchFamily="18" charset="0"/>
                          <a:ea typeface="Aptos" panose="020B0004020202020204" pitchFamily="34" charset="0"/>
                        </a:rPr>
                        <a:t>, consultation with a lipid specialist is recommended for consideration of advanced LDL-C–lowering drug therapies and/or lipoprotein apheresis to lower LDL-C.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503636"/>
                  </a:ext>
                </a:extLst>
              </a:tr>
              <a:tr h="784022">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Aptos" panose="020B0004020202020204" pitchFamily="34"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Aptos" panose="020B0004020202020204" pitchFamily="34" charset="0"/>
                        </a:rPr>
                        <a:t>B-R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Aptos" panose="020B0004020202020204" pitchFamily="34" charset="0"/>
                        </a:rPr>
                        <a:t>In adults with clinical or genetic confirmation of </a:t>
                      </a:r>
                      <a:r>
                        <a:rPr lang="en-US" sz="1800" b="1" dirty="0" err="1">
                          <a:effectLst/>
                          <a:latin typeface="Times New Roman" panose="02020603050405020304" pitchFamily="18" charset="0"/>
                          <a:ea typeface="Aptos" panose="020B0004020202020204" pitchFamily="34" charset="0"/>
                        </a:rPr>
                        <a:t>HoFH</a:t>
                      </a:r>
                      <a:r>
                        <a:rPr lang="en-US" sz="1800" b="1" dirty="0">
                          <a:effectLst/>
                          <a:latin typeface="Times New Roman" panose="02020603050405020304" pitchFamily="18" charset="0"/>
                          <a:ea typeface="Aptos" panose="020B0004020202020204" pitchFamily="34" charset="0"/>
                        </a:rPr>
                        <a:t>, treatment with maximally tolerated statin therapy is recommended to reduce ASCVD risk.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1452059"/>
                  </a:ext>
                </a:extLst>
              </a:tr>
            </a:tbl>
          </a:graphicData>
        </a:graphic>
      </p:graphicFrame>
    </p:spTree>
    <p:extLst>
      <p:ext uri="{BB962C8B-B14F-4D97-AF65-F5344CB8AC3E}">
        <p14:creationId xmlns:p14="http://schemas.microsoft.com/office/powerpoint/2010/main" val="36593701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D334EA-B966-EB58-135C-F5AF46C57F59}"/>
              </a:ext>
            </a:extLst>
          </p:cNvPr>
          <p:cNvSpPr txBox="1"/>
          <p:nvPr/>
        </p:nvSpPr>
        <p:spPr>
          <a:xfrm>
            <a:off x="3987768" y="609600"/>
            <a:ext cx="6654863" cy="1815882"/>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Severe Hypercholesterolemia With Clinical or Genetic Confirmation of Homozygous Familial Hypercholesterolemia (</a:t>
            </a:r>
            <a:r>
              <a:rPr lang="en-US" sz="2800" dirty="0" err="1">
                <a:effectLst/>
                <a:latin typeface="Lub Dub Medium" panose="020B0603030403020204" pitchFamily="34" charset="0"/>
                <a:ea typeface="Aptos" panose="020B0004020202020204" pitchFamily="34" charset="0"/>
              </a:rPr>
              <a:t>HoFH</a:t>
            </a:r>
            <a:r>
              <a:rPr lang="en-US" sz="2800" dirty="0">
                <a:effectLst/>
                <a:latin typeface="Lub Dub Medium" panose="020B0603030403020204" pitchFamily="34" charset="0"/>
                <a:ea typeface="Aptos" panose="020B0004020202020204" pitchFamily="34" charset="0"/>
              </a:rPr>
              <a:t>)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A9A692B-0181-4193-051C-FEAC91A4B228}"/>
              </a:ext>
            </a:extLst>
          </p:cNvPr>
          <p:cNvGraphicFramePr>
            <a:graphicFrameLocks noGrp="1"/>
          </p:cNvGraphicFramePr>
          <p:nvPr>
            <p:extLst>
              <p:ext uri="{D42A27DB-BD31-4B8C-83A1-F6EECF244321}">
                <p14:modId xmlns:p14="http://schemas.microsoft.com/office/powerpoint/2010/main" val="3309373430"/>
              </p:ext>
            </p:extLst>
          </p:nvPr>
        </p:nvGraphicFramePr>
        <p:xfrm>
          <a:off x="3462496" y="2743200"/>
          <a:ext cx="7705407" cy="4114800"/>
        </p:xfrm>
        <a:graphic>
          <a:graphicData uri="http://schemas.openxmlformats.org/drawingml/2006/table">
            <a:tbl>
              <a:tblPr firstRow="1" firstCol="1" bandRow="1"/>
              <a:tblGrid>
                <a:gridCol w="1097508">
                  <a:extLst>
                    <a:ext uri="{9D8B030D-6E8A-4147-A177-3AD203B41FA5}">
                      <a16:colId xmlns:a16="http://schemas.microsoft.com/office/drawing/2014/main" val="4156800670"/>
                    </a:ext>
                  </a:extLst>
                </a:gridCol>
                <a:gridCol w="881271">
                  <a:extLst>
                    <a:ext uri="{9D8B030D-6E8A-4147-A177-3AD203B41FA5}">
                      <a16:colId xmlns:a16="http://schemas.microsoft.com/office/drawing/2014/main" val="3161875694"/>
                    </a:ext>
                  </a:extLst>
                </a:gridCol>
                <a:gridCol w="5726628">
                  <a:extLst>
                    <a:ext uri="{9D8B030D-6E8A-4147-A177-3AD203B41FA5}">
                      <a16:colId xmlns:a16="http://schemas.microsoft.com/office/drawing/2014/main" val="3509568168"/>
                    </a:ext>
                  </a:extLst>
                </a:gridCol>
              </a:tblGrid>
              <a:tr h="967149">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Aptos" panose="020B0004020202020204" pitchFamily="34" charset="0"/>
                        </a:rPr>
                        <a:t>2a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effectLst/>
                          <a:latin typeface="Times New Roman" panose="02020603050405020304" pitchFamily="18" charset="0"/>
                          <a:ea typeface="Aptos" panose="020B0004020202020204" pitchFamily="34"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Aptos" panose="020B0004020202020204" pitchFamily="34" charset="0"/>
                        </a:rPr>
                        <a:t>B-R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Aptos" panose="020B0004020202020204" pitchFamily="34" charset="0"/>
                        </a:rPr>
                        <a:t>In adults with clinical or genetic confirmation of </a:t>
                      </a:r>
                      <a:r>
                        <a:rPr lang="en-US" sz="1800" b="1" dirty="0" err="1">
                          <a:effectLst/>
                          <a:latin typeface="Times New Roman" panose="02020603050405020304" pitchFamily="18" charset="0"/>
                          <a:ea typeface="Aptos" panose="020B0004020202020204" pitchFamily="34" charset="0"/>
                        </a:rPr>
                        <a:t>HoFH</a:t>
                      </a:r>
                      <a:r>
                        <a:rPr lang="en-US" sz="1800" b="1" dirty="0">
                          <a:effectLst/>
                          <a:latin typeface="Times New Roman" panose="02020603050405020304" pitchFamily="18" charset="0"/>
                          <a:ea typeface="Aptos" panose="020B0004020202020204" pitchFamily="34" charset="0"/>
                        </a:rPr>
                        <a:t> currently on maximally tolerated statin therapy, the addition of ezetimibe, PCSK9 </a:t>
                      </a:r>
                      <a:r>
                        <a:rPr lang="en-US" sz="1800" b="1" dirty="0" err="1">
                          <a:effectLst/>
                          <a:latin typeface="Times New Roman" panose="02020603050405020304" pitchFamily="18" charset="0"/>
                          <a:ea typeface="Aptos" panose="020B0004020202020204" pitchFamily="34" charset="0"/>
                        </a:rPr>
                        <a:t>mAb</a:t>
                      </a:r>
                      <a:r>
                        <a:rPr lang="en-US" sz="1800" b="1" dirty="0">
                          <a:effectLst/>
                          <a:latin typeface="Times New Roman" panose="02020603050405020304" pitchFamily="18" charset="0"/>
                          <a:ea typeface="Aptos" panose="020B0004020202020204" pitchFamily="34" charset="0"/>
                        </a:rPr>
                        <a:t>, and/or bempedoic acid is reasonable to lower LDL-C.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478707"/>
                  </a:ext>
                </a:extLst>
              </a:tr>
              <a:tr h="1160579">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Aptos" panose="020B0004020202020204" pitchFamily="34" charset="0"/>
                        </a:rPr>
                        <a:t>2b</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dirty="0">
                          <a:effectLst/>
                          <a:latin typeface="Times New Roman" panose="02020603050405020304" pitchFamily="18" charset="0"/>
                          <a:ea typeface="Aptos" panose="020B0004020202020204" pitchFamily="34" charset="0"/>
                        </a:rPr>
                        <a:t> </a:t>
                      </a:r>
                      <a:r>
                        <a:rPr lang="en-US" sz="1800" b="1" dirty="0">
                          <a:solidFill>
                            <a:srgbClr val="000000"/>
                          </a:solidFill>
                          <a:effectLst/>
                          <a:latin typeface="Times New Roman" panose="02020603050405020304" pitchFamily="18" charset="0"/>
                          <a:ea typeface="Aptos" panose="020B0004020202020204" pitchFamily="34" charset="0"/>
                        </a:rPr>
                        <a:t>B-R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Aptos" panose="020B0004020202020204" pitchFamily="34" charset="0"/>
                        </a:rPr>
                        <a:t>In adults with clinical or genetic confirmation of </a:t>
                      </a:r>
                      <a:r>
                        <a:rPr lang="en-US" sz="1800" b="1" dirty="0" err="1">
                          <a:effectLst/>
                          <a:latin typeface="Times New Roman" panose="02020603050405020304" pitchFamily="18" charset="0"/>
                          <a:ea typeface="Aptos" panose="020B0004020202020204" pitchFamily="34" charset="0"/>
                        </a:rPr>
                        <a:t>HoFH</a:t>
                      </a:r>
                      <a:r>
                        <a:rPr lang="en-US" sz="1800" b="1" dirty="0">
                          <a:effectLst/>
                          <a:latin typeface="Times New Roman" panose="02020603050405020304" pitchFamily="18" charset="0"/>
                          <a:ea typeface="Aptos" panose="020B0004020202020204" pitchFamily="34" charset="0"/>
                        </a:rPr>
                        <a:t> currently on maximally tolerated statin therapy, ezetimibe, and PCSK9 </a:t>
                      </a:r>
                      <a:r>
                        <a:rPr lang="en-US" sz="1800" b="1" dirty="0" err="1">
                          <a:effectLst/>
                          <a:latin typeface="Times New Roman" panose="02020603050405020304" pitchFamily="18" charset="0"/>
                          <a:ea typeface="Aptos" panose="020B0004020202020204" pitchFamily="34" charset="0"/>
                        </a:rPr>
                        <a:t>mAb</a:t>
                      </a:r>
                      <a:r>
                        <a:rPr lang="en-US" sz="1800" b="1" dirty="0">
                          <a:effectLst/>
                          <a:latin typeface="Times New Roman" panose="02020603050405020304" pitchFamily="18" charset="0"/>
                          <a:ea typeface="Aptos" panose="020B0004020202020204" pitchFamily="34" charset="0"/>
                        </a:rPr>
                        <a:t> with an LDL-C ≥100 mg/dL (2.6 mmol/L), the addition of </a:t>
                      </a:r>
                      <a:r>
                        <a:rPr lang="en-US" sz="1800" b="1" dirty="0" err="1">
                          <a:effectLst/>
                          <a:latin typeface="Times New Roman" panose="02020603050405020304" pitchFamily="18" charset="0"/>
                          <a:ea typeface="Aptos" panose="020B0004020202020204" pitchFamily="34" charset="0"/>
                        </a:rPr>
                        <a:t>evinacumab</a:t>
                      </a:r>
                      <a:r>
                        <a:rPr lang="en-US" sz="1800" b="1" dirty="0">
                          <a:effectLst/>
                          <a:latin typeface="Times New Roman" panose="02020603050405020304" pitchFamily="18" charset="0"/>
                          <a:ea typeface="Aptos" panose="020B0004020202020204" pitchFamily="34" charset="0"/>
                        </a:rPr>
                        <a:t> may be reasonable to lower LDL-C.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8483963"/>
                  </a:ext>
                </a:extLst>
              </a:tr>
              <a:tr h="1354009">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Aptos" panose="020B0004020202020204" pitchFamily="34" charset="0"/>
                        </a:rPr>
                        <a:t>2b</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dirty="0">
                          <a:effectLst/>
                          <a:latin typeface="Times New Roman" panose="02020603050405020304" pitchFamily="18" charset="0"/>
                          <a:ea typeface="Aptos" panose="020B0004020202020204" pitchFamily="34" charset="0"/>
                        </a:rPr>
                        <a:t> C</a:t>
                      </a:r>
                      <a:r>
                        <a:rPr lang="en-US" sz="1800" b="1" dirty="0">
                          <a:solidFill>
                            <a:srgbClr val="000000"/>
                          </a:solidFill>
                          <a:effectLst/>
                          <a:latin typeface="Times New Roman" panose="02020603050405020304" pitchFamily="18" charset="0"/>
                          <a:ea typeface="Aptos" panose="020B0004020202020204" pitchFamily="34" charset="0"/>
                        </a:rPr>
                        <a:t>-LD</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Aptos" panose="020B0004020202020204" pitchFamily="34" charset="0"/>
                        </a:rPr>
                        <a:t>In adults with clinical or genetic confirmation of </a:t>
                      </a:r>
                      <a:r>
                        <a:rPr lang="en-US" sz="1800" b="1" dirty="0" err="1">
                          <a:effectLst/>
                          <a:latin typeface="Times New Roman" panose="02020603050405020304" pitchFamily="18" charset="0"/>
                          <a:ea typeface="Aptos" panose="020B0004020202020204" pitchFamily="34" charset="0"/>
                        </a:rPr>
                        <a:t>HoFH</a:t>
                      </a:r>
                      <a:r>
                        <a:rPr lang="en-US" sz="1800" b="1" dirty="0">
                          <a:effectLst/>
                          <a:latin typeface="Times New Roman" panose="02020603050405020304" pitchFamily="18" charset="0"/>
                          <a:ea typeface="Aptos" panose="020B0004020202020204" pitchFamily="34" charset="0"/>
                        </a:rPr>
                        <a:t> currently on maximally tolerated statin therapy, ezetimibe, and PCSK9 </a:t>
                      </a:r>
                      <a:r>
                        <a:rPr lang="en-US" sz="1800" b="1" dirty="0" err="1">
                          <a:effectLst/>
                          <a:latin typeface="Times New Roman" panose="02020603050405020304" pitchFamily="18" charset="0"/>
                          <a:ea typeface="Aptos" panose="020B0004020202020204" pitchFamily="34" charset="0"/>
                        </a:rPr>
                        <a:t>mAb</a:t>
                      </a:r>
                      <a:r>
                        <a:rPr lang="en-US" sz="1800" b="1" dirty="0">
                          <a:effectLst/>
                          <a:latin typeface="Times New Roman" panose="02020603050405020304" pitchFamily="18" charset="0"/>
                          <a:ea typeface="Aptos" panose="020B0004020202020204" pitchFamily="34" charset="0"/>
                        </a:rPr>
                        <a:t> with LDL-C ≥100 mg/dL (2.6 mmol/L), the addition of </a:t>
                      </a:r>
                      <a:r>
                        <a:rPr lang="en-US" sz="1800" b="1" dirty="0" err="1">
                          <a:effectLst/>
                          <a:latin typeface="Times New Roman" panose="02020603050405020304" pitchFamily="18" charset="0"/>
                          <a:ea typeface="Aptos" panose="020B0004020202020204" pitchFamily="34" charset="0"/>
                        </a:rPr>
                        <a:t>lomitapide</a:t>
                      </a:r>
                      <a:r>
                        <a:rPr lang="en-US" sz="1800" b="1" dirty="0">
                          <a:effectLst/>
                          <a:latin typeface="Times New Roman" panose="02020603050405020304" pitchFamily="18" charset="0"/>
                          <a:ea typeface="Aptos" panose="020B0004020202020204" pitchFamily="34" charset="0"/>
                        </a:rPr>
                        <a:t> with regular monitoring for hepatic safety may be reasonable to lower LDL-C.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0148957"/>
                  </a:ext>
                </a:extLst>
              </a:tr>
            </a:tbl>
          </a:graphicData>
        </a:graphic>
      </p:graphicFrame>
    </p:spTree>
    <p:extLst>
      <p:ext uri="{BB962C8B-B14F-4D97-AF65-F5344CB8AC3E}">
        <p14:creationId xmlns:p14="http://schemas.microsoft.com/office/powerpoint/2010/main" val="676756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107</a:t>
            </a:fld>
            <a:endParaRPr lang="en-US" dirty="0"/>
          </a:p>
        </p:txBody>
      </p:sp>
      <p:sp>
        <p:nvSpPr>
          <p:cNvPr id="2" name="TextBox 1">
            <a:extLst>
              <a:ext uri="{FF2B5EF4-FFF2-40B4-BE49-F238E27FC236}">
                <a16:creationId xmlns:a16="http://schemas.microsoft.com/office/drawing/2014/main" id="{54AEBBD1-E80E-0162-C0F7-9581CCE1A6E4}"/>
              </a:ext>
            </a:extLst>
          </p:cNvPr>
          <p:cNvSpPr txBox="1"/>
          <p:nvPr/>
        </p:nvSpPr>
        <p:spPr>
          <a:xfrm>
            <a:off x="304800" y="1295400"/>
            <a:ext cx="2667000"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8. Evaluation and Management of </a:t>
            </a:r>
            <a:r>
              <a:rPr lang="en-US" sz="2800" dirty="0" err="1">
                <a:effectLst/>
                <a:latin typeface="Lub Dub Medium" panose="020B0603030403020204" pitchFamily="34" charset="0"/>
                <a:ea typeface="Aptos" panose="020B0004020202020204" pitchFamily="34" charset="0"/>
              </a:rPr>
              <a:t>HoFH</a:t>
            </a:r>
            <a:r>
              <a:rPr lang="en-US" sz="2800" dirty="0">
                <a:effectLst/>
                <a:latin typeface="Lub Dub Medium" panose="020B0603030403020204" pitchFamily="34" charset="0"/>
                <a:ea typeface="Aptos" panose="020B0004020202020204" pitchFamily="34" charset="0"/>
              </a:rPr>
              <a:t> </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0E74DDB4-D5E0-BB00-72C4-7C7BBA541C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114800" y="12032"/>
            <a:ext cx="6025414" cy="7531767"/>
          </a:xfrm>
          <a:prstGeom prst="rect">
            <a:avLst/>
          </a:prstGeom>
          <a:noFill/>
          <a:ln>
            <a:noFill/>
          </a:ln>
        </p:spPr>
      </p:pic>
      <p:sp>
        <p:nvSpPr>
          <p:cNvPr id="6" name="TextBox 5">
            <a:extLst>
              <a:ext uri="{FF2B5EF4-FFF2-40B4-BE49-F238E27FC236}">
                <a16:creationId xmlns:a16="http://schemas.microsoft.com/office/drawing/2014/main" id="{B2473EB5-7A5E-53F4-1318-A1E2C6F775FF}"/>
              </a:ext>
            </a:extLst>
          </p:cNvPr>
          <p:cNvSpPr txBox="1"/>
          <p:nvPr/>
        </p:nvSpPr>
        <p:spPr>
          <a:xfrm>
            <a:off x="304800" y="6019800"/>
            <a:ext cx="2590800" cy="1200329"/>
          </a:xfrm>
          <a:prstGeom prst="rect">
            <a:avLst/>
          </a:prstGeom>
          <a:noFill/>
        </p:spPr>
        <p:txBody>
          <a:bodyPr wrap="square">
            <a:spAutoFit/>
          </a:bodyPr>
          <a:lstStyle/>
          <a:p>
            <a:r>
              <a:rPr lang="en-US" sz="1200" dirty="0" err="1">
                <a:latin typeface="Lub Dub Medium" panose="020B0603030403020204" pitchFamily="34" charset="0"/>
              </a:rPr>
              <a:t>HoFH</a:t>
            </a:r>
            <a:r>
              <a:rPr lang="en-US" sz="1200" dirty="0">
                <a:latin typeface="Lub Dub Medium" panose="020B0603030403020204" pitchFamily="34" charset="0"/>
              </a:rPr>
              <a:t> indicates homozygous familial hypercholesterolemia; LDL-C, low-density lipoprotein-cholesterol;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a:t>
            </a:r>
          </a:p>
        </p:txBody>
      </p:sp>
    </p:spTree>
    <p:extLst>
      <p:ext uri="{BB962C8B-B14F-4D97-AF65-F5344CB8AC3E}">
        <p14:creationId xmlns:p14="http://schemas.microsoft.com/office/powerpoint/2010/main" val="25470529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8AB553-FAA6-8C96-87B2-CDDAB60AB9A8}"/>
              </a:ext>
            </a:extLst>
          </p:cNvPr>
          <p:cNvSpPr txBox="1"/>
          <p:nvPr/>
        </p:nvSpPr>
        <p:spPr>
          <a:xfrm>
            <a:off x="4902168" y="762000"/>
            <a:ext cx="482606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Diabetes in Adults Without Established ASCVD</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91A393E-FB3E-1ED8-7573-2338A4489464}"/>
              </a:ext>
            </a:extLst>
          </p:cNvPr>
          <p:cNvGraphicFramePr>
            <a:graphicFrameLocks noGrp="1"/>
          </p:cNvGraphicFramePr>
          <p:nvPr>
            <p:extLst>
              <p:ext uri="{D42A27DB-BD31-4B8C-83A1-F6EECF244321}">
                <p14:modId xmlns:p14="http://schemas.microsoft.com/office/powerpoint/2010/main" val="129736639"/>
              </p:ext>
            </p:extLst>
          </p:nvPr>
        </p:nvGraphicFramePr>
        <p:xfrm>
          <a:off x="2995517" y="1981200"/>
          <a:ext cx="8586883" cy="5320707"/>
        </p:xfrm>
        <a:graphic>
          <a:graphicData uri="http://schemas.openxmlformats.org/drawingml/2006/table">
            <a:tbl>
              <a:tblPr firstRow="1" firstCol="1" bandRow="1"/>
              <a:tblGrid>
                <a:gridCol w="1129853">
                  <a:extLst>
                    <a:ext uri="{9D8B030D-6E8A-4147-A177-3AD203B41FA5}">
                      <a16:colId xmlns:a16="http://schemas.microsoft.com/office/drawing/2014/main" val="1413366816"/>
                    </a:ext>
                  </a:extLst>
                </a:gridCol>
                <a:gridCol w="1082281">
                  <a:extLst>
                    <a:ext uri="{9D8B030D-6E8A-4147-A177-3AD203B41FA5}">
                      <a16:colId xmlns:a16="http://schemas.microsoft.com/office/drawing/2014/main" val="2051491435"/>
                    </a:ext>
                  </a:extLst>
                </a:gridCol>
                <a:gridCol w="6374749">
                  <a:extLst>
                    <a:ext uri="{9D8B030D-6E8A-4147-A177-3AD203B41FA5}">
                      <a16:colId xmlns:a16="http://schemas.microsoft.com/office/drawing/2014/main" val="3480461777"/>
                    </a:ext>
                  </a:extLst>
                </a:gridCol>
              </a:tblGrid>
              <a:tr h="888070">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Adults With Diabetes Without Established ASCVD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40506851"/>
                  </a:ext>
                </a:extLst>
              </a:tr>
              <a:tr h="281573">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4147307"/>
                  </a:ext>
                </a:extLst>
              </a:tr>
              <a:tr h="1407864">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indent="-342900" algn="l">
                        <a:lnSpc>
                          <a:spcPct val="100000"/>
                        </a:lnSpc>
                        <a:spcAft>
                          <a:spcPts val="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adults 40 to 75 years of age with diabetes and without clinical ASCVD, moderate-intensity statin therapy is indicated to achieve a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30% to 49% reduction in LDL-C and a goal of LDL-C &lt;100 mg/dL (2.6 mmol/L) and non–HDL-C &lt;130 mg/dL (3.4 mmol/L)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634961"/>
                  </a:ext>
                </a:extLst>
              </a:tr>
              <a:tr h="888070">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FrutigerLTStd-Light"/>
                          <a:cs typeface="Arial" panose="020B0604020202020204" pitchFamily="34" charset="0"/>
                        </a:rPr>
                        <a:t>In adults with diabetes who have statin-attributed side effects, initiation of ezetimibe and/or bempedoic acid or a PCSK9 </a:t>
                      </a:r>
                      <a:r>
                        <a:rPr lang="en-US" sz="1800" b="1" dirty="0" err="1">
                          <a:effectLst/>
                          <a:latin typeface="Times New Roman" panose="02020603050405020304" pitchFamily="18" charset="0"/>
                          <a:ea typeface="FrutigerLTStd-Light"/>
                          <a:cs typeface="Arial" panose="020B0604020202020204" pitchFamily="34" charset="0"/>
                        </a:rPr>
                        <a:t>mAb</a:t>
                      </a:r>
                      <a:r>
                        <a:rPr lang="en-US" sz="1800" b="1" dirty="0">
                          <a:effectLst/>
                          <a:latin typeface="Times New Roman" panose="02020603050405020304" pitchFamily="18" charset="0"/>
                          <a:ea typeface="FrutigerLTStd-Light"/>
                          <a:cs typeface="Arial" panose="020B0604020202020204" pitchFamily="34" charset="0"/>
                        </a:rPr>
                        <a:t> is recommended to lower LDL-C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0913832"/>
                  </a:ext>
                </a:extLst>
              </a:tr>
              <a:tr h="1411223">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FrutigerLTStd-Light"/>
                          <a:cs typeface="Arial" panose="020B0604020202020204" pitchFamily="34" charset="0"/>
                        </a:rPr>
                        <a:t>In adults 40 to 75 years of age with diabetes who have multiple ASCVD risk factors, it is reasonable to prescribe high-intensity statin therapy to achieve a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50% reduction in LDL-C and a goal of LDL-C &lt;70 mg/dL (1.8 mmol/L) and non–HDL-C &lt;100 mg/dL (2.6 mmol/L)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7444" marR="67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5994564"/>
                  </a:ext>
                </a:extLst>
              </a:tr>
            </a:tbl>
          </a:graphicData>
        </a:graphic>
      </p:graphicFrame>
    </p:spTree>
    <p:extLst>
      <p:ext uri="{BB962C8B-B14F-4D97-AF65-F5344CB8AC3E}">
        <p14:creationId xmlns:p14="http://schemas.microsoft.com/office/powerpoint/2010/main" val="1163965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109</a:t>
            </a:fld>
            <a:endParaRPr lang="en-US" dirty="0"/>
          </a:p>
        </p:txBody>
      </p:sp>
      <p:sp>
        <p:nvSpPr>
          <p:cNvPr id="2" name="TextBox 1">
            <a:extLst>
              <a:ext uri="{FF2B5EF4-FFF2-40B4-BE49-F238E27FC236}">
                <a16:creationId xmlns:a16="http://schemas.microsoft.com/office/drawing/2014/main" id="{E2F5D318-AE34-2601-EB33-1551FBE0456C}"/>
              </a:ext>
            </a:extLst>
          </p:cNvPr>
          <p:cNvSpPr txBox="1"/>
          <p:nvPr/>
        </p:nvSpPr>
        <p:spPr>
          <a:xfrm>
            <a:off x="4902167" y="186672"/>
            <a:ext cx="482606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Diabetes in Adults Without Established ASCVD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B87A5E1-8893-EFDB-6597-1D5C8481BA8F}"/>
              </a:ext>
            </a:extLst>
          </p:cNvPr>
          <p:cNvGraphicFramePr>
            <a:graphicFrameLocks noGrp="1"/>
          </p:cNvGraphicFramePr>
          <p:nvPr>
            <p:extLst>
              <p:ext uri="{D42A27DB-BD31-4B8C-83A1-F6EECF244321}">
                <p14:modId xmlns:p14="http://schemas.microsoft.com/office/powerpoint/2010/main" val="2002960358"/>
              </p:ext>
            </p:extLst>
          </p:nvPr>
        </p:nvGraphicFramePr>
        <p:xfrm>
          <a:off x="2552698" y="1307725"/>
          <a:ext cx="9525000" cy="5212080"/>
        </p:xfrm>
        <a:graphic>
          <a:graphicData uri="http://schemas.openxmlformats.org/drawingml/2006/table">
            <a:tbl>
              <a:tblPr firstRow="1" firstCol="1" bandRow="1"/>
              <a:tblGrid>
                <a:gridCol w="1253290">
                  <a:extLst>
                    <a:ext uri="{9D8B030D-6E8A-4147-A177-3AD203B41FA5}">
                      <a16:colId xmlns:a16="http://schemas.microsoft.com/office/drawing/2014/main" val="1466352443"/>
                    </a:ext>
                  </a:extLst>
                </a:gridCol>
                <a:gridCol w="1200519">
                  <a:extLst>
                    <a:ext uri="{9D8B030D-6E8A-4147-A177-3AD203B41FA5}">
                      <a16:colId xmlns:a16="http://schemas.microsoft.com/office/drawing/2014/main" val="2394211386"/>
                    </a:ext>
                  </a:extLst>
                </a:gridCol>
                <a:gridCol w="7071191">
                  <a:extLst>
                    <a:ext uri="{9D8B030D-6E8A-4147-A177-3AD203B41FA5}">
                      <a16:colId xmlns:a16="http://schemas.microsoft.com/office/drawing/2014/main" val="2771744279"/>
                    </a:ext>
                  </a:extLst>
                </a:gridCol>
              </a:tblGrid>
              <a:tr h="930442">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FrutigerLTStd-Light"/>
                          <a:cs typeface="Arial" panose="020B0604020202020204" pitchFamily="34" charset="0"/>
                        </a:rPr>
                        <a:t>In adults with diabetes without ASCVD but with additional ASCVD risk factor(s)* on a statin with an LDL-C &lt;100 mg/dL (2.6 mmol/L) and elevated fasting TG (150–499 mg/dL [1.7–5.6 mmol/L]), the addition of IPE may be considered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4495144"/>
                  </a:ext>
                </a:extLst>
              </a:tr>
              <a:tr h="1163053">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FrutigerLTStd-Light"/>
                          <a:cs typeface="Arial" panose="020B0604020202020204" pitchFamily="34" charset="0"/>
                        </a:rPr>
                        <a:t>In adults with diabetes and 10-year ASCVD risk of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10% by the PREVENT-ASCVD equations, it may be reasonable to add ezetimibe or a PCSK9 </a:t>
                      </a:r>
                      <a:r>
                        <a:rPr lang="en-US" sz="1800" b="1" dirty="0" err="1">
                          <a:effectLst/>
                          <a:latin typeface="Times New Roman" panose="02020603050405020304" pitchFamily="18" charset="0"/>
                          <a:ea typeface="FrutigerLTStd-Light"/>
                          <a:cs typeface="Arial" panose="020B0604020202020204" pitchFamily="34" charset="0"/>
                        </a:rPr>
                        <a:t>mAb</a:t>
                      </a:r>
                      <a:r>
                        <a:rPr lang="en-US" sz="1800" b="1" dirty="0">
                          <a:effectLst/>
                          <a:latin typeface="Times New Roman" panose="02020603050405020304" pitchFamily="18" charset="0"/>
                          <a:ea typeface="FrutigerLTStd-Light"/>
                          <a:cs typeface="Arial" panose="020B0604020202020204" pitchFamily="34" charset="0"/>
                        </a:rPr>
                        <a:t> to maximally tolerated statin therapy to achieve an LDL-C goal of &lt;70 mg/dL (1.8 mmol/L) and non–HDL-C &lt;100 mg/dL (2.6 mmol/L)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3052987"/>
                  </a:ext>
                </a:extLst>
              </a:tr>
              <a:tr h="930442">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indent="-342900" algn="l">
                        <a:lnSpc>
                          <a:spcPct val="100000"/>
                        </a:lnSpc>
                        <a:spcAft>
                          <a:spcPts val="0"/>
                        </a:spcAft>
                        <a:buFont typeface="+mj-lt"/>
                        <a:buAutoNum type="arabicPeriod" startAt="6"/>
                      </a:pPr>
                      <a:r>
                        <a:rPr lang="en-US" sz="1800" b="1" dirty="0">
                          <a:effectLst/>
                          <a:latin typeface="Times New Roman" panose="02020603050405020304" pitchFamily="18" charset="0"/>
                          <a:ea typeface="FrutigerLTStd-Light"/>
                          <a:cs typeface="Arial" panose="020B0604020202020204" pitchFamily="34" charset="0"/>
                        </a:rPr>
                        <a:t>In adults &gt;75 years of age with diabetes and an estimated life expectancy of at least 2.5 years, it may be reasonable to initiate moderate-intensity statin therapy after a clinician–patient discussion of potential benefits and risks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480860"/>
                  </a:ext>
                </a:extLst>
              </a:tr>
              <a:tr h="1395663">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indent="-342900" algn="l">
                        <a:lnSpc>
                          <a:spcPct val="100000"/>
                        </a:lnSpc>
                        <a:spcAft>
                          <a:spcPts val="0"/>
                        </a:spcAft>
                        <a:buFont typeface="+mj-lt"/>
                        <a:buAutoNum type="arabicPeriod" startAt="7"/>
                      </a:pPr>
                      <a:r>
                        <a:rPr lang="en-US" sz="1800" b="1" dirty="0">
                          <a:effectLst/>
                          <a:latin typeface="Times New Roman" panose="02020603050405020304" pitchFamily="18" charset="0"/>
                          <a:ea typeface="FrutigerLTStd-Light"/>
                          <a:cs typeface="Arial" panose="020B0604020202020204" pitchFamily="34" charset="0"/>
                        </a:rPr>
                        <a:t>In adults 20 to 39 years of age with diabetes of long duration (≥10 years of type 2 diabetes, ≥20 years of type 1 diabetes), albuminuria (≥30 µg of albumin/mg creatinine), estimated glomerular filtration rate (eGFR)  &lt;60 mL/min/1.73 m</a:t>
                      </a:r>
                      <a:r>
                        <a:rPr lang="en-US" sz="1800" b="1" baseline="30000" dirty="0">
                          <a:effectLst/>
                          <a:latin typeface="Times New Roman" panose="02020603050405020304" pitchFamily="18" charset="0"/>
                          <a:ea typeface="FrutigerLTStd-Light"/>
                          <a:cs typeface="Arial" panose="020B0604020202020204" pitchFamily="34" charset="0"/>
                        </a:rPr>
                        <a:t>2</a:t>
                      </a:r>
                      <a:r>
                        <a:rPr lang="en-US" sz="1800" b="1" dirty="0">
                          <a:effectLst/>
                          <a:latin typeface="Times New Roman" panose="02020603050405020304" pitchFamily="18" charset="0"/>
                          <a:ea typeface="FrutigerLTStd-Light"/>
                          <a:cs typeface="Arial" panose="020B0604020202020204" pitchFamily="34" charset="0"/>
                        </a:rPr>
                        <a:t>, retinopathy, neuropathy, or ankle-brachial index (ABI) &lt;0.9, it may be reasonable to initiate moderate-intensity statin therapy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3234" marR="532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0519736"/>
                  </a:ext>
                </a:extLst>
              </a:tr>
            </a:tbl>
          </a:graphicData>
        </a:graphic>
      </p:graphicFrame>
      <p:sp>
        <p:nvSpPr>
          <p:cNvPr id="6" name="TextBox 5">
            <a:extLst>
              <a:ext uri="{FF2B5EF4-FFF2-40B4-BE49-F238E27FC236}">
                <a16:creationId xmlns:a16="http://schemas.microsoft.com/office/drawing/2014/main" id="{9663744A-2B62-BAE3-712A-30E2D70CEF64}"/>
              </a:ext>
            </a:extLst>
          </p:cNvPr>
          <p:cNvSpPr txBox="1"/>
          <p:nvPr/>
        </p:nvSpPr>
        <p:spPr>
          <a:xfrm>
            <a:off x="346867" y="6678730"/>
            <a:ext cx="13936662" cy="830997"/>
          </a:xfrm>
          <a:prstGeom prst="rect">
            <a:avLst/>
          </a:prstGeom>
          <a:noFill/>
        </p:spPr>
        <p:txBody>
          <a:bodyPr wrap="square">
            <a:spAutoFit/>
          </a:bodyPr>
          <a:lstStyle/>
          <a:p>
            <a:r>
              <a:rPr lang="en-US" sz="1200" dirty="0">
                <a:latin typeface="Lub Dub Medium" panose="020B0603030403020204" pitchFamily="34" charset="0"/>
              </a:rPr>
              <a:t>*As per REDUCE-IT inclusion criteria, high-risk features include men ≥55 years or women ≥65 years, cigarette smoking or stopped smoking within 3 months; hypertension (blood pressure ≥140 mm Hg systolic or ≥90 mm Hg diastolic) or on antihypertensive medication; high-density lipoprotein-cholesterol ≤40 mg/dL for men or ≤50 mg/dL for women; high-sensitivity C-reactive protein &gt;3.0 mg/L (if measured); renal dysfunction: creatinine clearance &gt;30 and &lt;60 mL/min; retinopathy; albuminuria (≥30 µg of albumin/mg creatinine); ankle-brachial index &lt;0.9 without symptoms of intermittent claudication (if measured).</a:t>
            </a:r>
          </a:p>
        </p:txBody>
      </p:sp>
    </p:spTree>
    <p:extLst>
      <p:ext uri="{BB962C8B-B14F-4D97-AF65-F5344CB8AC3E}">
        <p14:creationId xmlns:p14="http://schemas.microsoft.com/office/powerpoint/2010/main" val="339897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DC86F-963D-34C2-F7D8-08C6E1CC555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2B6517-5D60-370C-4A3A-9BA62934E8EA}"/>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F54CC958-F20A-9E4C-7E24-25BC25A47421}"/>
              </a:ext>
            </a:extLst>
          </p:cNvPr>
          <p:cNvGraphicFramePr>
            <a:graphicFrameLocks noGrp="1"/>
          </p:cNvGraphicFramePr>
          <p:nvPr>
            <p:extLst>
              <p:ext uri="{D42A27DB-BD31-4B8C-83A1-F6EECF244321}">
                <p14:modId xmlns:p14="http://schemas.microsoft.com/office/powerpoint/2010/main" val="3556670432"/>
              </p:ext>
            </p:extLst>
          </p:nvPr>
        </p:nvGraphicFramePr>
        <p:xfrm>
          <a:off x="607615" y="1371600"/>
          <a:ext cx="13415169" cy="6035040"/>
        </p:xfrm>
        <a:graphic>
          <a:graphicData uri="http://schemas.openxmlformats.org/drawingml/2006/table">
            <a:tbl>
              <a:tblPr firstRow="1" firstCol="1" bandRow="1"/>
              <a:tblGrid>
                <a:gridCol w="2137582">
                  <a:extLst>
                    <a:ext uri="{9D8B030D-6E8A-4147-A177-3AD203B41FA5}">
                      <a16:colId xmlns:a16="http://schemas.microsoft.com/office/drawing/2014/main" val="605586813"/>
                    </a:ext>
                  </a:extLst>
                </a:gridCol>
                <a:gridCol w="2285002">
                  <a:extLst>
                    <a:ext uri="{9D8B030D-6E8A-4147-A177-3AD203B41FA5}">
                      <a16:colId xmlns:a16="http://schemas.microsoft.com/office/drawing/2014/main" val="2027932985"/>
                    </a:ext>
                  </a:extLst>
                </a:gridCol>
                <a:gridCol w="3022098">
                  <a:extLst>
                    <a:ext uri="{9D8B030D-6E8A-4147-A177-3AD203B41FA5}">
                      <a16:colId xmlns:a16="http://schemas.microsoft.com/office/drawing/2014/main" val="1986306266"/>
                    </a:ext>
                  </a:extLst>
                </a:gridCol>
                <a:gridCol w="5970487">
                  <a:extLst>
                    <a:ext uri="{9D8B030D-6E8A-4147-A177-3AD203B41FA5}">
                      <a16:colId xmlns:a16="http://schemas.microsoft.com/office/drawing/2014/main" val="3616512306"/>
                    </a:ext>
                  </a:extLst>
                </a:gridCol>
              </a:tblGrid>
              <a:tr h="240355">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593674">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(1.8-4.9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at borderline (3% to &lt;5%) or intermediate (5% to &lt;10%) 10-year estimated risk for ASCVD in whom statin therapy is initiated, it is reasonable to treat to a goal of LDL-C &lt;100 mg/dL (2.6 mmol/L) and non–HDL-C &lt;130 mg/dL (3.4 mmol/L)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753041">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1.8-4.9</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mmol/L)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at high (≥10%) 10-year risk for ASCVD in whom LLT is initiated for primary prevention, high-intensity statin therapy is recommended to achieve an LDL-C reduction of ≥50% to reduce the risk of ASCVD.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442130">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1.8-4.9</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mmol/L)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2a: In adults at high (≥10%) 10-year risk for ASCVD in whom a decision to initiate statin therapy is made, it is reasonable to treat to a goal of LDL-C &lt;70 mg/dL (1.8 mmol/L) and non–HDL-C &lt;100 mg/dL (2.6 mmol/L) to reduce ASCVD risk.</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31A1A42E-D3EB-4791-306B-CE05E2A37349}"/>
              </a:ext>
            </a:extLst>
          </p:cNvPr>
          <p:cNvSpPr>
            <a:spLocks noGrp="1"/>
          </p:cNvSpPr>
          <p:nvPr/>
        </p:nvSpPr>
        <p:spPr>
          <a:xfrm>
            <a:off x="4795836" y="457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22191304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C5D83-BC65-8FE3-1E58-7B5D358ABC24}"/>
              </a:ext>
            </a:extLst>
          </p:cNvPr>
          <p:cNvSpPr txBox="1"/>
          <p:nvPr/>
        </p:nvSpPr>
        <p:spPr>
          <a:xfrm>
            <a:off x="4165582" y="990600"/>
            <a:ext cx="6299233" cy="1384995"/>
          </a:xfrm>
          <a:prstGeom prst="rect">
            <a:avLst/>
          </a:prstGeom>
          <a:noFill/>
        </p:spPr>
        <p:txBody>
          <a:bodyPr wrap="square" lIns="91440" tIns="45720" rIns="91440" bIns="45720" anchor="t">
            <a:spAutoFit/>
          </a:bodyPr>
          <a:lstStyle/>
          <a:p>
            <a:pPr>
              <a:spcAft>
                <a:spcPts val="800"/>
              </a:spcAft>
            </a:pPr>
            <a:r>
              <a:rPr lang="en-US" sz="2800" dirty="0">
                <a:effectLst/>
                <a:latin typeface="Lub Dub Medium"/>
                <a:ea typeface="Aptos" panose="020B0004020202020204" pitchFamily="34" charset="0"/>
              </a:rPr>
              <a:t>Table 17. Diabetes-Specific Risk Enhancers Independent of Other </a:t>
            </a:r>
            <a:r>
              <a:rPr lang="en-US" sz="2800" dirty="0">
                <a:latin typeface="Lub Dub Medium"/>
                <a:ea typeface="Aptos" panose="020B0004020202020204" pitchFamily="34" charset="0"/>
              </a:rPr>
              <a:t>Diabetes-Related Risk</a:t>
            </a:r>
            <a:r>
              <a:rPr lang="en-US" sz="2800" dirty="0">
                <a:effectLst/>
                <a:latin typeface="Lub Dub Medium"/>
                <a:ea typeface="Aptos" panose="020B0004020202020204" pitchFamily="34" charset="0"/>
              </a:rPr>
              <a:t> </a:t>
            </a:r>
            <a:r>
              <a:rPr lang="en-US" sz="2800">
                <a:latin typeface="Lub Dub Medium"/>
                <a:ea typeface="Aptos" panose="020B0004020202020204" pitchFamily="34" charset="0"/>
              </a:rPr>
              <a:t>Factors</a:t>
            </a:r>
            <a:endParaRPr lang="en-US" sz="2800">
              <a:effectLst/>
              <a:latin typeface="Lub Dub Medium"/>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95214E8-98E4-AE3B-EE30-E8B4D40F80D0}"/>
              </a:ext>
            </a:extLst>
          </p:cNvPr>
          <p:cNvGraphicFramePr>
            <a:graphicFrameLocks noGrp="1"/>
          </p:cNvGraphicFramePr>
          <p:nvPr>
            <p:extLst>
              <p:ext uri="{D42A27DB-BD31-4B8C-83A1-F6EECF244321}">
                <p14:modId xmlns:p14="http://schemas.microsoft.com/office/powerpoint/2010/main" val="1239643423"/>
              </p:ext>
            </p:extLst>
          </p:nvPr>
        </p:nvGraphicFramePr>
        <p:xfrm>
          <a:off x="4061142" y="2705815"/>
          <a:ext cx="6508115" cy="2817969"/>
        </p:xfrm>
        <a:graphic>
          <a:graphicData uri="http://schemas.openxmlformats.org/drawingml/2006/table">
            <a:tbl>
              <a:tblPr firstRow="1" firstCol="1" bandRow="1"/>
              <a:tblGrid>
                <a:gridCol w="6508115">
                  <a:extLst>
                    <a:ext uri="{9D8B030D-6E8A-4147-A177-3AD203B41FA5}">
                      <a16:colId xmlns:a16="http://schemas.microsoft.com/office/drawing/2014/main" val="1818662308"/>
                    </a:ext>
                  </a:extLst>
                </a:gridCol>
              </a:tblGrid>
              <a:tr h="368416">
                <a:tc>
                  <a:txBody>
                    <a:bodyPr/>
                    <a:lstStyle/>
                    <a:p>
                      <a:pPr marL="0" marR="0">
                        <a:lnSpc>
                          <a:spcPct val="115000"/>
                        </a:lnSpc>
                        <a:spcBef>
                          <a:spcPts val="1200"/>
                        </a:spcBef>
                        <a:spcAft>
                          <a:spcPts val="800"/>
                        </a:spcAft>
                        <a:buNone/>
                      </a:pPr>
                      <a:r>
                        <a:rPr lang="en-US" sz="1800" b="1" kern="100" dirty="0">
                          <a:effectLst/>
                          <a:latin typeface="Arial" panose="020B0604020202020204" pitchFamily="34" charset="0"/>
                          <a:ea typeface="Aptos" panose="020B0004020202020204" pitchFamily="34" charset="0"/>
                          <a:cs typeface="Arial" panose="020B0604020202020204" pitchFamily="34" charset="0"/>
                        </a:rPr>
                        <a:t>Risk Enhancers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7805611"/>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a:effectLst/>
                          <a:latin typeface="Times New Roman" panose="02020603050405020304" pitchFamily="18" charset="0"/>
                          <a:ea typeface="Aptos" panose="020B0004020202020204" pitchFamily="34" charset="0"/>
                          <a:cs typeface="Wingdings" panose="05000000000000000000" pitchFamily="2" charset="2"/>
                        </a:rPr>
                        <a:t>Long duration (≥10 y for type 2 diabetes or ≥20 y for type 1 diabetes)</a:t>
                      </a:r>
                      <a:endParaRPr lang="en-US" sz="1800" kern="10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82119431"/>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a:effectLst/>
                          <a:latin typeface="Times New Roman" panose="02020603050405020304" pitchFamily="18" charset="0"/>
                          <a:ea typeface="Aptos" panose="020B0004020202020204" pitchFamily="34" charset="0"/>
                          <a:cs typeface="Wingdings" panose="05000000000000000000" pitchFamily="2" charset="2"/>
                        </a:rPr>
                        <a:t>Albuminuria ≥30 µg of albumin/mg creatinine</a:t>
                      </a:r>
                      <a:endParaRPr lang="en-US" sz="1800" kern="10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4175466162"/>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dirty="0">
                          <a:effectLst/>
                          <a:latin typeface="Times New Roman" panose="02020603050405020304" pitchFamily="18" charset="0"/>
                          <a:ea typeface="Aptos" panose="020B0004020202020204" pitchFamily="34" charset="0"/>
                          <a:cs typeface="Wingdings" panose="05000000000000000000" pitchFamily="2" charset="2"/>
                        </a:rPr>
                        <a:t>eGFR &lt;60 mL/min/1.73 m</a:t>
                      </a:r>
                      <a:r>
                        <a:rPr lang="en-US" sz="1800" kern="100" baseline="30000" dirty="0">
                          <a:effectLst/>
                          <a:latin typeface="Times New Roman" panose="02020603050405020304" pitchFamily="18" charset="0"/>
                          <a:ea typeface="Aptos" panose="020B0004020202020204" pitchFamily="34" charset="0"/>
                          <a:cs typeface="Wingdings" panose="05000000000000000000" pitchFamily="2" charset="2"/>
                        </a:rPr>
                        <a:t>2</a:t>
                      </a:r>
                      <a:endParaRPr lang="en-US" sz="1800" kern="100" dirty="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831226652"/>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a:effectLst/>
                          <a:latin typeface="Times New Roman" panose="02020603050405020304" pitchFamily="18" charset="0"/>
                          <a:ea typeface="Aptos" panose="020B0004020202020204" pitchFamily="34" charset="0"/>
                          <a:cs typeface="Wingdings" panose="05000000000000000000" pitchFamily="2" charset="2"/>
                        </a:rPr>
                        <a:t>Retinopathy</a:t>
                      </a:r>
                      <a:endParaRPr lang="en-US" sz="1800" kern="10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889593603"/>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a:effectLst/>
                          <a:latin typeface="Times New Roman" panose="02020603050405020304" pitchFamily="18" charset="0"/>
                          <a:ea typeface="Aptos" panose="020B0004020202020204" pitchFamily="34" charset="0"/>
                          <a:cs typeface="Wingdings" panose="05000000000000000000" pitchFamily="2" charset="2"/>
                        </a:rPr>
                        <a:t>Neuropathy</a:t>
                      </a:r>
                      <a:endParaRPr lang="en-US" sz="1800" kern="10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848021123"/>
                  </a:ext>
                </a:extLst>
              </a:tr>
              <a:tr h="368778">
                <a:tc>
                  <a:txBody>
                    <a:bodyPr/>
                    <a:lstStyle/>
                    <a:p>
                      <a:pPr marL="342900" marR="0" lvl="0" indent="-342900">
                        <a:lnSpc>
                          <a:spcPct val="115000"/>
                        </a:lnSpc>
                        <a:spcAft>
                          <a:spcPts val="800"/>
                        </a:spcAft>
                        <a:buFont typeface="Wingdings" panose="05000000000000000000" pitchFamily="2" charset="2"/>
                        <a:buChar char=""/>
                      </a:pPr>
                      <a:r>
                        <a:rPr lang="en-US" sz="1800" kern="100" dirty="0">
                          <a:effectLst/>
                          <a:latin typeface="Times New Roman" panose="02020603050405020304" pitchFamily="18" charset="0"/>
                          <a:ea typeface="Aptos" panose="020B0004020202020204" pitchFamily="34" charset="0"/>
                          <a:cs typeface="Wingdings" panose="05000000000000000000" pitchFamily="2" charset="2"/>
                        </a:rPr>
                        <a:t>ABI &lt;0.9</a:t>
                      </a:r>
                      <a:endParaRPr lang="en-US" sz="1800" kern="100" dirty="0">
                        <a:effectLst/>
                        <a:latin typeface="Times New Roman" panose="02020603050405020304" pitchFamily="18" charset="0"/>
                        <a:ea typeface="Times New Roman" panose="02020603050405020304" pitchFamily="18" charset="0"/>
                        <a:cs typeface="Wingdings" panose="05000000000000000000" pitchFamily="2" charset="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3067921"/>
                  </a:ext>
                </a:extLst>
              </a:tr>
            </a:tbl>
          </a:graphicData>
        </a:graphic>
      </p:graphicFrame>
      <p:sp>
        <p:nvSpPr>
          <p:cNvPr id="5" name="TextBox 4">
            <a:extLst>
              <a:ext uri="{FF2B5EF4-FFF2-40B4-BE49-F238E27FC236}">
                <a16:creationId xmlns:a16="http://schemas.microsoft.com/office/drawing/2014/main" id="{C8EA00F0-5290-1DB8-1EB6-2261E98B7D34}"/>
              </a:ext>
            </a:extLst>
          </p:cNvPr>
          <p:cNvSpPr txBox="1"/>
          <p:nvPr/>
        </p:nvSpPr>
        <p:spPr>
          <a:xfrm>
            <a:off x="4061142" y="5854004"/>
            <a:ext cx="6508115" cy="1015663"/>
          </a:xfrm>
          <a:prstGeom prst="rect">
            <a:avLst/>
          </a:prstGeom>
          <a:noFill/>
        </p:spPr>
        <p:txBody>
          <a:bodyPr wrap="square">
            <a:spAutoFit/>
          </a:bodyPr>
          <a:lstStyle/>
          <a:p>
            <a:r>
              <a:rPr lang="en-US" sz="1200" dirty="0">
                <a:latin typeface="Lub Dub Medium" panose="020B0603030403020204" pitchFamily="34" charset="0"/>
              </a:rPr>
              <a:t>Reprinted with permission from Grundy et al. Copyright© 2018 American Heart Association, Inc. and American College of Cardiology Foundation.</a:t>
            </a:r>
          </a:p>
          <a:p>
            <a:endParaRPr lang="en-US" sz="1200" dirty="0">
              <a:latin typeface="Lub Dub Medium" panose="020B0603030403020204" pitchFamily="34" charset="0"/>
            </a:endParaRPr>
          </a:p>
          <a:p>
            <a:r>
              <a:rPr lang="en-US" sz="1200" dirty="0">
                <a:latin typeface="Lub Dub Medium" panose="020B0603030403020204" pitchFamily="34" charset="0"/>
              </a:rPr>
              <a:t>ABI indicates ankle-brachial index; eGFR, estimated glomerular filtration rate; and y, years.</a:t>
            </a:r>
          </a:p>
        </p:txBody>
      </p:sp>
    </p:spTree>
    <p:extLst>
      <p:ext uri="{BB962C8B-B14F-4D97-AF65-F5344CB8AC3E}">
        <p14:creationId xmlns:p14="http://schemas.microsoft.com/office/powerpoint/2010/main" val="3635583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111</a:t>
            </a:fld>
            <a:endParaRPr lang="en-US" dirty="0"/>
          </a:p>
        </p:txBody>
      </p:sp>
      <p:sp>
        <p:nvSpPr>
          <p:cNvPr id="2" name="TextBox 1">
            <a:extLst>
              <a:ext uri="{FF2B5EF4-FFF2-40B4-BE49-F238E27FC236}">
                <a16:creationId xmlns:a16="http://schemas.microsoft.com/office/drawing/2014/main" id="{57A8D1A8-F0CF-2280-AE2A-5FC2ADE6D908}"/>
              </a:ext>
            </a:extLst>
          </p:cNvPr>
          <p:cNvSpPr txBox="1"/>
          <p:nvPr/>
        </p:nvSpPr>
        <p:spPr>
          <a:xfrm>
            <a:off x="304800" y="1295400"/>
            <a:ext cx="2667000"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9. Adults With Diabetes and Without ASCVD</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9F8B0310-10BE-3635-F1D2-5A3BC523AD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191000" y="372"/>
            <a:ext cx="5791200" cy="7494493"/>
          </a:xfrm>
          <a:prstGeom prst="rect">
            <a:avLst/>
          </a:prstGeom>
          <a:noFill/>
          <a:ln>
            <a:noFill/>
          </a:ln>
        </p:spPr>
      </p:pic>
      <p:sp>
        <p:nvSpPr>
          <p:cNvPr id="6" name="TextBox 5">
            <a:extLst>
              <a:ext uri="{FF2B5EF4-FFF2-40B4-BE49-F238E27FC236}">
                <a16:creationId xmlns:a16="http://schemas.microsoft.com/office/drawing/2014/main" id="{3A46D15C-A02C-5A62-B54E-2745F059C8F5}"/>
              </a:ext>
            </a:extLst>
          </p:cNvPr>
          <p:cNvSpPr txBox="1"/>
          <p:nvPr/>
        </p:nvSpPr>
        <p:spPr>
          <a:xfrm>
            <a:off x="304800" y="4980638"/>
            <a:ext cx="2362200" cy="2514600"/>
          </a:xfrm>
          <a:prstGeom prst="rect">
            <a:avLst/>
          </a:prstGeom>
          <a:noFill/>
        </p:spPr>
        <p:txBody>
          <a:bodyPr wrap="square">
            <a:spAutoFit/>
          </a:bodyPr>
          <a:lstStyle/>
          <a:p>
            <a:r>
              <a:rPr lang="en-US" sz="1200" dirty="0" err="1">
                <a:latin typeface="Lub Dub Medium" panose="020B0603030403020204" pitchFamily="34" charset="0"/>
              </a:rPr>
              <a:t>apoB</a:t>
            </a:r>
            <a:r>
              <a:rPr lang="en-US" sz="1200" dirty="0">
                <a:latin typeface="Lub Dub Medium" panose="020B0603030403020204" pitchFamily="34" charset="0"/>
              </a:rPr>
              <a:t> indicates apolipoprotein B; ASCVD,  atherosclerotic cardiovascular disease; HDL-C, high-density lipoprotein-cholesterol; IPE, </a:t>
            </a:r>
            <a:r>
              <a:rPr lang="en-US" sz="1200" dirty="0" err="1">
                <a:latin typeface="Lub Dub Medium" panose="020B0603030403020204" pitchFamily="34" charset="0"/>
              </a:rPr>
              <a:t>icosapent</a:t>
            </a:r>
            <a:r>
              <a:rPr lang="en-US" sz="1200" dirty="0">
                <a:latin typeface="Lub Dub Medium" panose="020B0603030403020204" pitchFamily="34" charset="0"/>
              </a:rPr>
              <a:t> ethyl; LDL-C, low-density lipoprotein-cholesterol; LLT, lipid-lowering therapy; </a:t>
            </a:r>
            <a:r>
              <a:rPr lang="en-US" sz="1200" dirty="0" err="1">
                <a:latin typeface="Lub Dub Medium" panose="020B0603030403020204" pitchFamily="34" charset="0"/>
              </a:rPr>
              <a:t>mAb</a:t>
            </a:r>
            <a:r>
              <a:rPr lang="en-US" sz="1200" dirty="0">
                <a:latin typeface="Lub Dub Medium" panose="020B0603030403020204" pitchFamily="34" charset="0"/>
              </a:rPr>
              <a:t>, monoclonal antibody;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a:t>
            </a:r>
          </a:p>
        </p:txBody>
      </p:sp>
      <p:sp>
        <p:nvSpPr>
          <p:cNvPr id="7" name="TextBox 6">
            <a:extLst>
              <a:ext uri="{FF2B5EF4-FFF2-40B4-BE49-F238E27FC236}">
                <a16:creationId xmlns:a16="http://schemas.microsoft.com/office/drawing/2014/main" id="{60DC818E-3947-F77A-43E3-7BCEB2E2E8FF}"/>
              </a:ext>
            </a:extLst>
          </p:cNvPr>
          <p:cNvSpPr txBox="1"/>
          <p:nvPr/>
        </p:nvSpPr>
        <p:spPr>
          <a:xfrm>
            <a:off x="11201400" y="5486401"/>
            <a:ext cx="3124200" cy="1754326"/>
          </a:xfrm>
          <a:prstGeom prst="rect">
            <a:avLst/>
          </a:prstGeom>
          <a:noFill/>
        </p:spPr>
        <p:txBody>
          <a:bodyPr wrap="square">
            <a:spAutoFit/>
          </a:bodyPr>
          <a:lstStyle/>
          <a:p>
            <a:r>
              <a:rPr lang="en-US" sz="1200" dirty="0">
                <a:latin typeface="Lub Dub Medium" panose="020B0603030403020204" pitchFamily="34" charset="0"/>
              </a:rPr>
              <a:t>*Refer to Table 17, “Diabetes-Specific Risk Enhancers Independent of Other Diabetes-Related Risk Factors.”</a:t>
            </a:r>
          </a:p>
          <a:p>
            <a:endParaRPr lang="en-US" sz="1200" dirty="0">
              <a:latin typeface="Lub Dub Medium" panose="020B0603030403020204" pitchFamily="34" charset="0"/>
            </a:endParaRPr>
          </a:p>
          <a:p>
            <a:r>
              <a:rPr lang="en-US" sz="1200" dirty="0">
                <a:latin typeface="Lub Dub Medium" panose="020B0603030403020204" pitchFamily="34" charset="0"/>
              </a:rPr>
              <a:t>†In adults with diabetes who have statin-attributed side effects, initiation of ezetimibe and/or bempedoic acid and/or a PCSK </a:t>
            </a:r>
            <a:r>
              <a:rPr lang="en-US" sz="1200" dirty="0" err="1">
                <a:latin typeface="Lub Dub Medium" panose="020B0603030403020204" pitchFamily="34" charset="0"/>
              </a:rPr>
              <a:t>mAb</a:t>
            </a:r>
            <a:r>
              <a:rPr lang="en-US" sz="1200" dirty="0">
                <a:latin typeface="Lub Dub Medium" panose="020B0603030403020204" pitchFamily="34" charset="0"/>
              </a:rPr>
              <a:t> is recommended to lower LDL-C and reduce ASCVD risk.</a:t>
            </a:r>
          </a:p>
        </p:txBody>
      </p:sp>
    </p:spTree>
    <p:extLst>
      <p:ext uri="{BB962C8B-B14F-4D97-AF65-F5344CB8AC3E}">
        <p14:creationId xmlns:p14="http://schemas.microsoft.com/office/powerpoint/2010/main" val="2705540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77C76-5E0C-014B-E1D1-D7B6EBFC825B}"/>
              </a:ext>
            </a:extLst>
          </p:cNvPr>
          <p:cNvSpPr txBox="1"/>
          <p:nvPr/>
        </p:nvSpPr>
        <p:spPr>
          <a:xfrm>
            <a:off x="4673590" y="381000"/>
            <a:ext cx="5283217"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Secondary ASCVD Prevention</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705B00E-AA56-CAB7-3B70-3ED173955AF9}"/>
              </a:ext>
            </a:extLst>
          </p:cNvPr>
          <p:cNvGraphicFramePr>
            <a:graphicFrameLocks noGrp="1"/>
          </p:cNvGraphicFramePr>
          <p:nvPr>
            <p:extLst>
              <p:ext uri="{D42A27DB-BD31-4B8C-83A1-F6EECF244321}">
                <p14:modId xmlns:p14="http://schemas.microsoft.com/office/powerpoint/2010/main" val="1827731585"/>
              </p:ext>
            </p:extLst>
          </p:nvPr>
        </p:nvGraphicFramePr>
        <p:xfrm>
          <a:off x="2249140" y="990600"/>
          <a:ext cx="10132115" cy="5760720"/>
        </p:xfrm>
        <a:graphic>
          <a:graphicData uri="http://schemas.openxmlformats.org/drawingml/2006/table">
            <a:tbl>
              <a:tblPr firstRow="1" firstCol="1" bandRow="1"/>
              <a:tblGrid>
                <a:gridCol w="1333173">
                  <a:extLst>
                    <a:ext uri="{9D8B030D-6E8A-4147-A177-3AD203B41FA5}">
                      <a16:colId xmlns:a16="http://schemas.microsoft.com/office/drawing/2014/main" val="2450416837"/>
                    </a:ext>
                  </a:extLst>
                </a:gridCol>
                <a:gridCol w="1277040">
                  <a:extLst>
                    <a:ext uri="{9D8B030D-6E8A-4147-A177-3AD203B41FA5}">
                      <a16:colId xmlns:a16="http://schemas.microsoft.com/office/drawing/2014/main" val="2002689501"/>
                    </a:ext>
                  </a:extLst>
                </a:gridCol>
                <a:gridCol w="7521902">
                  <a:extLst>
                    <a:ext uri="{9D8B030D-6E8A-4147-A177-3AD203B41FA5}">
                      <a16:colId xmlns:a16="http://schemas.microsoft.com/office/drawing/2014/main" val="69051325"/>
                    </a:ext>
                  </a:extLst>
                </a:gridCol>
              </a:tblGrid>
              <a:tr h="728870">
                <a:tc>
                  <a:txBody>
                    <a:bodyPr/>
                    <a:lstStyle/>
                    <a:p>
                      <a:pPr marL="0" marR="0" algn="ctr">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Secondary ASCVD Prevention</a:t>
                      </a:r>
                    </a:p>
                    <a:p>
                      <a:pPr marL="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06335587"/>
                  </a:ext>
                </a:extLst>
              </a:tr>
              <a:tr h="182217">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0882273"/>
                  </a:ext>
                </a:extLst>
              </a:tr>
              <a:tr h="182217">
                <a:tc gridSpan="3">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Clinical ASCVD Not at Very High Risk*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3939759"/>
                  </a:ext>
                </a:extLst>
              </a:tr>
              <a:tr h="911087">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indent="-342900" algn="l">
                        <a:lnSpc>
                          <a:spcPct val="100000"/>
                        </a:lnSpc>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a:t>
                      </a:r>
                      <a:r>
                        <a:rPr lang="en-US" sz="1800" b="1" baseline="300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who are not at very high risk (Figure 10), high-intensity statin therapy should be initiated to achieve a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50% reduction in LDL-C and a goal of LDL-C &lt;70 mg/dL (1.8 mmol/L) and non–HDL-C &lt;100 mg/dL to reduce the risk of recurrent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021511"/>
                  </a:ext>
                </a:extLst>
              </a:tr>
              <a:tr h="1093304">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not at very high risk and on maximally tolerated statin therapy, it is reasonable to add ezetimibe, a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or bempedoic acid (selection depending on degree of LDL-C lowering needed and patient preference) to achieve a goal of LDL-C &lt;70 mg/dL (1.8 mmol/L) and non–HDL-C &lt;100 mg/dL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990322"/>
                  </a:ext>
                </a:extLst>
              </a:tr>
              <a:tr h="1093304">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not at very high risk and on maximally tolerated statin therapy, it is reasonable to add ezetimibe, a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or bempedoic acid (selection based on the degree of LDL-C lowering needed and patient preference) to achieve a goal LDL-C &lt;55 mg/dL (1.4 mmol/L) and non–HDL-C &lt;85 mg/dL (2.2 mmol/L) and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559" marR="505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3805332"/>
                  </a:ext>
                </a:extLst>
              </a:tr>
            </a:tbl>
          </a:graphicData>
        </a:graphic>
      </p:graphicFrame>
      <p:sp>
        <p:nvSpPr>
          <p:cNvPr id="4" name="TextBox 3">
            <a:extLst>
              <a:ext uri="{FF2B5EF4-FFF2-40B4-BE49-F238E27FC236}">
                <a16:creationId xmlns:a16="http://schemas.microsoft.com/office/drawing/2014/main" id="{6B9CCB64-B1F7-5CD9-C3E2-76A95D303D1C}"/>
              </a:ext>
            </a:extLst>
          </p:cNvPr>
          <p:cNvSpPr txBox="1"/>
          <p:nvPr/>
        </p:nvSpPr>
        <p:spPr>
          <a:xfrm>
            <a:off x="330187" y="6809626"/>
            <a:ext cx="13970019" cy="646331"/>
          </a:xfrm>
          <a:prstGeom prst="rect">
            <a:avLst/>
          </a:prstGeom>
          <a:noFill/>
        </p:spPr>
        <p:txBody>
          <a:bodyPr wrap="square">
            <a:spAutoFit/>
          </a:bodyPr>
          <a:lstStyle/>
          <a:p>
            <a:r>
              <a:rPr lang="en-US" sz="1200" dirty="0">
                <a:latin typeface="Lub Dub Medium" panose="020B0603030403020204" pitchFamily="34" charset="0"/>
              </a:rPr>
              <a:t>*The majority of patients with clinical ASCVD are likely to be at very high risk. Very high risk includes a history of multiple major ASCVD events (ACS within past 12 months, history of MI [other than ACS above] history of ischemic stroke, symptomatic PAD) or 1 major ASCVD event and multiple high-risk conditions (age &gt;65 years of age, coronary artery revascularization, current smoker, diabetes, history of heart failure, hypertension, LDL-C &gt;100 mg/dL despite maximally tolerated statin + ezetimibe).</a:t>
            </a:r>
          </a:p>
        </p:txBody>
      </p:sp>
    </p:spTree>
    <p:extLst>
      <p:ext uri="{BB962C8B-B14F-4D97-AF65-F5344CB8AC3E}">
        <p14:creationId xmlns:p14="http://schemas.microsoft.com/office/powerpoint/2010/main" val="10944027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113</a:t>
            </a:fld>
            <a:endParaRPr lang="en-US" dirty="0"/>
          </a:p>
        </p:txBody>
      </p:sp>
      <p:sp>
        <p:nvSpPr>
          <p:cNvPr id="2" name="TextBox 1">
            <a:extLst>
              <a:ext uri="{FF2B5EF4-FFF2-40B4-BE49-F238E27FC236}">
                <a16:creationId xmlns:a16="http://schemas.microsoft.com/office/drawing/2014/main" id="{61CD5F34-4A64-D026-7C7C-8EB1DA2BC0C0}"/>
              </a:ext>
            </a:extLst>
          </p:cNvPr>
          <p:cNvSpPr txBox="1"/>
          <p:nvPr/>
        </p:nvSpPr>
        <p:spPr>
          <a:xfrm>
            <a:off x="4013178" y="104428"/>
            <a:ext cx="6604033"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Secondary ASCVD Prevention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B70BDA3-863E-6475-A900-1BCE233F1334}"/>
              </a:ext>
            </a:extLst>
          </p:cNvPr>
          <p:cNvGraphicFramePr>
            <a:graphicFrameLocks noGrp="1"/>
          </p:cNvGraphicFramePr>
          <p:nvPr>
            <p:extLst>
              <p:ext uri="{D42A27DB-BD31-4B8C-83A1-F6EECF244321}">
                <p14:modId xmlns:p14="http://schemas.microsoft.com/office/powerpoint/2010/main" val="4044032988"/>
              </p:ext>
            </p:extLst>
          </p:nvPr>
        </p:nvGraphicFramePr>
        <p:xfrm>
          <a:off x="2127285" y="627648"/>
          <a:ext cx="10375817" cy="5826735"/>
        </p:xfrm>
        <a:graphic>
          <a:graphicData uri="http://schemas.openxmlformats.org/drawingml/2006/table">
            <a:tbl>
              <a:tblPr firstRow="1" firstCol="1" bandRow="1"/>
              <a:tblGrid>
                <a:gridCol w="1365238">
                  <a:extLst>
                    <a:ext uri="{9D8B030D-6E8A-4147-A177-3AD203B41FA5}">
                      <a16:colId xmlns:a16="http://schemas.microsoft.com/office/drawing/2014/main" val="139878217"/>
                    </a:ext>
                  </a:extLst>
                </a:gridCol>
                <a:gridCol w="1307756">
                  <a:extLst>
                    <a:ext uri="{9D8B030D-6E8A-4147-A177-3AD203B41FA5}">
                      <a16:colId xmlns:a16="http://schemas.microsoft.com/office/drawing/2014/main" val="3927741126"/>
                    </a:ext>
                  </a:extLst>
                </a:gridCol>
                <a:gridCol w="7702823">
                  <a:extLst>
                    <a:ext uri="{9D8B030D-6E8A-4147-A177-3AD203B41FA5}">
                      <a16:colId xmlns:a16="http://schemas.microsoft.com/office/drawing/2014/main" val="2905973403"/>
                    </a:ext>
                  </a:extLst>
                </a:gridCol>
              </a:tblGrid>
              <a:tr h="208373">
                <a:tc gridSpan="3">
                  <a:txBody>
                    <a:bodyPr/>
                    <a:lstStyle/>
                    <a:p>
                      <a:pPr marL="0" marR="0" algn="ctr">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Clinical ASCVD at Very High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9376244"/>
                  </a:ext>
                </a:extLst>
              </a:tr>
              <a:tr h="1191766">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at very high risk (Figure 10 and Figure 11), high-intensity statin therapy should be initiated to achieve a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50% reduction in LDL-C and a goal LDL-C &lt;55 mg/dL (1.4 mmol/L) and non–HDL-C &lt;85 mg/dL (2.2 mmol/L) and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7916955"/>
                  </a:ext>
                </a:extLst>
              </a:tr>
              <a:tr h="1191766">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at very high risk and on maximally tolerated statin therapy, ezetimibe and/or a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should be added (selected based on the degree of LDL-C lowering needed and patient preference) to achieve a goal of LDL-C &lt;55 mg/dL (1.4 mmol/L) and non–HDL-C &lt;85 mg/dL (2.2 mmol/L) to reduce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5019487"/>
                  </a:ext>
                </a:extLst>
              </a:tr>
              <a:tr h="1191766">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6"/>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at very high risk on maximally tolerated statin therapy, it is reasonable to add bempedoic acid, with or without ezetimibe and/or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to reach an LDL-C goal &lt;55 mg/dL (1.4 mmol/L) and non–HDL-C &lt;85 mg/dL (2.2 mmol/L)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295704"/>
                  </a:ext>
                </a:extLst>
              </a:tr>
              <a:tr h="143761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7"/>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are at very high risk and on maximally tolerated statin therapy with or without ezetimibe, it is reasonable to add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inclisiran</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in those unable to tolerate or obtain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evolocumab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or alirocumab or have a strong preference for less frequent dosing to achieve an LDL-C goal &lt;55 mg/dL (1.4 mmol/L) and non–HDL-C &lt;85 mg/dL (2.2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6097" marR="46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8635482"/>
                  </a:ext>
                </a:extLst>
              </a:tr>
            </a:tbl>
          </a:graphicData>
        </a:graphic>
      </p:graphicFrame>
      <p:sp>
        <p:nvSpPr>
          <p:cNvPr id="6" name="TextBox 5">
            <a:extLst>
              <a:ext uri="{FF2B5EF4-FFF2-40B4-BE49-F238E27FC236}">
                <a16:creationId xmlns:a16="http://schemas.microsoft.com/office/drawing/2014/main" id="{C4EF74A9-13CD-FE24-512B-90A7BF6A787D}"/>
              </a:ext>
            </a:extLst>
          </p:cNvPr>
          <p:cNvSpPr txBox="1"/>
          <p:nvPr/>
        </p:nvSpPr>
        <p:spPr>
          <a:xfrm>
            <a:off x="330183" y="6400800"/>
            <a:ext cx="13970019" cy="1015663"/>
          </a:xfrm>
          <a:prstGeom prst="rect">
            <a:avLst/>
          </a:prstGeom>
          <a:noFill/>
        </p:spPr>
        <p:txBody>
          <a:bodyPr wrap="square">
            <a:spAutoFit/>
          </a:bodyPr>
          <a:lstStyle/>
          <a:p>
            <a:r>
              <a:rPr lang="en-US" sz="1200" dirty="0">
                <a:latin typeface="Lub Dub Medium" panose="020B0603030403020204" pitchFamily="34" charset="0"/>
              </a:rPr>
              <a:t>*The majority of patients with clinical ASCVD are likely to be at very high risk. Very high risk includes a history of multiple major ASCVD events (ACS within past 12 months, history of MI [other than ACS above] history of ischemic stroke, symptomatic PAD) or 1 major ASCVD event and multiple high-risk conditions (age &gt;65 years of age, coronary artery revascularization, current smoker, diabetes, history of heart failure, hypertension, LDL-C &gt;100 mg/dL despite maximally tolerated statin + ezetimibe).</a:t>
            </a:r>
          </a:p>
          <a:p>
            <a:endParaRPr lang="en-US" sz="1200" dirty="0">
              <a:latin typeface="Lub Dub Medium" panose="020B0603030403020204" pitchFamily="34" charset="0"/>
            </a:endParaRPr>
          </a:p>
          <a:p>
            <a:r>
              <a:rPr lang="en-US" sz="1200" dirty="0">
                <a:latin typeface="Lub Dub Medium" panose="020B0603030403020204" pitchFamily="34" charset="0"/>
              </a:rPr>
              <a:t>†Cardiovascular outcomes trials are not completed with </a:t>
            </a:r>
            <a:r>
              <a:rPr lang="en-US" sz="1200" dirty="0" err="1">
                <a:latin typeface="Lub Dub Medium" panose="020B0603030403020204" pitchFamily="34" charset="0"/>
              </a:rPr>
              <a:t>inclisiran</a:t>
            </a:r>
            <a:r>
              <a:rPr lang="en-US" sz="1200" dirty="0">
                <a:latin typeface="Lub Dub Medium" panose="020B0603030403020204" pitchFamily="34" charset="0"/>
              </a:rPr>
              <a:t>. It is approved for LDL-C lowering only and is considered a second-line PCSK9i at this time.</a:t>
            </a:r>
          </a:p>
        </p:txBody>
      </p:sp>
    </p:spTree>
    <p:extLst>
      <p:ext uri="{BB962C8B-B14F-4D97-AF65-F5344CB8AC3E}">
        <p14:creationId xmlns:p14="http://schemas.microsoft.com/office/powerpoint/2010/main" val="1032348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7DFA9-BE54-C3D6-95BC-538974429662}"/>
              </a:ext>
            </a:extLst>
          </p:cNvPr>
          <p:cNvSpPr txBox="1"/>
          <p:nvPr/>
        </p:nvSpPr>
        <p:spPr>
          <a:xfrm>
            <a:off x="4013182" y="2362200"/>
            <a:ext cx="6604033"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Secondary ASCVD Prevention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7E0273F9-75C5-DA31-C147-825CD950C73D}"/>
              </a:ext>
            </a:extLst>
          </p:cNvPr>
          <p:cNvGraphicFramePr>
            <a:graphicFrameLocks noGrp="1"/>
          </p:cNvGraphicFramePr>
          <p:nvPr>
            <p:extLst>
              <p:ext uri="{D42A27DB-BD31-4B8C-83A1-F6EECF244321}">
                <p14:modId xmlns:p14="http://schemas.microsoft.com/office/powerpoint/2010/main" val="3077777072"/>
              </p:ext>
            </p:extLst>
          </p:nvPr>
        </p:nvGraphicFramePr>
        <p:xfrm>
          <a:off x="3157536" y="3190573"/>
          <a:ext cx="8315326" cy="1848454"/>
        </p:xfrm>
        <a:graphic>
          <a:graphicData uri="http://schemas.openxmlformats.org/drawingml/2006/table">
            <a:tbl>
              <a:tblPr firstRow="1" firstCol="1" bandRow="1"/>
              <a:tblGrid>
                <a:gridCol w="1094121">
                  <a:extLst>
                    <a:ext uri="{9D8B030D-6E8A-4147-A177-3AD203B41FA5}">
                      <a16:colId xmlns:a16="http://schemas.microsoft.com/office/drawing/2014/main" val="3141509349"/>
                    </a:ext>
                  </a:extLst>
                </a:gridCol>
                <a:gridCol w="1048054">
                  <a:extLst>
                    <a:ext uri="{9D8B030D-6E8A-4147-A177-3AD203B41FA5}">
                      <a16:colId xmlns:a16="http://schemas.microsoft.com/office/drawing/2014/main" val="1964023727"/>
                    </a:ext>
                  </a:extLst>
                </a:gridCol>
                <a:gridCol w="6173151">
                  <a:extLst>
                    <a:ext uri="{9D8B030D-6E8A-4147-A177-3AD203B41FA5}">
                      <a16:colId xmlns:a16="http://schemas.microsoft.com/office/drawing/2014/main" val="1260910181"/>
                    </a:ext>
                  </a:extLst>
                </a:gridCol>
              </a:tblGrid>
              <a:tr h="410768">
                <a:tc gridSpan="3">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Heart Failure With Reduced Ejection Fraction (HFrEF) Due to ASCVD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0702020"/>
                  </a:ext>
                </a:extLst>
              </a:tr>
              <a:tr h="1437686">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8"/>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HFrEF</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attributable to ischemic heart disease who have a reasonable life expectancy (3-5 years) and are not already on a statin because of ASCVD, it may be reasonable to consider initiation of moderate-intensity statin therapy to reduce the occurrence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8086919"/>
                  </a:ext>
                </a:extLst>
              </a:tr>
            </a:tbl>
          </a:graphicData>
        </a:graphic>
      </p:graphicFrame>
    </p:spTree>
    <p:extLst>
      <p:ext uri="{BB962C8B-B14F-4D97-AF65-F5344CB8AC3E}">
        <p14:creationId xmlns:p14="http://schemas.microsoft.com/office/powerpoint/2010/main" val="2384391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115</a:t>
            </a:fld>
            <a:endParaRPr lang="en-US" dirty="0"/>
          </a:p>
        </p:txBody>
      </p:sp>
      <p:sp>
        <p:nvSpPr>
          <p:cNvPr id="2" name="TextBox 1">
            <a:extLst>
              <a:ext uri="{FF2B5EF4-FFF2-40B4-BE49-F238E27FC236}">
                <a16:creationId xmlns:a16="http://schemas.microsoft.com/office/drawing/2014/main" id="{119E8C37-056A-72F1-09B6-AAA85F3F3EA8}"/>
              </a:ext>
            </a:extLst>
          </p:cNvPr>
          <p:cNvSpPr txBox="1"/>
          <p:nvPr/>
        </p:nvSpPr>
        <p:spPr>
          <a:xfrm>
            <a:off x="3983822" y="76200"/>
            <a:ext cx="6654817"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10. Clinical ASCVD: Criteria for Defining “At Very High Risk” in Adults</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F0EA4014-CA98-AD32-8460-CBCB2FE3D9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710530" y="944118"/>
            <a:ext cx="11201400" cy="5930152"/>
          </a:xfrm>
          <a:prstGeom prst="rect">
            <a:avLst/>
          </a:prstGeom>
          <a:noFill/>
          <a:ln>
            <a:noFill/>
          </a:ln>
        </p:spPr>
      </p:pic>
      <p:sp>
        <p:nvSpPr>
          <p:cNvPr id="6" name="TextBox 5">
            <a:extLst>
              <a:ext uri="{FF2B5EF4-FFF2-40B4-BE49-F238E27FC236}">
                <a16:creationId xmlns:a16="http://schemas.microsoft.com/office/drawing/2014/main" id="{9D8BD651-4AD8-2730-1F92-7B660615A8DE}"/>
              </a:ext>
            </a:extLst>
          </p:cNvPr>
          <p:cNvSpPr txBox="1"/>
          <p:nvPr/>
        </p:nvSpPr>
        <p:spPr>
          <a:xfrm>
            <a:off x="1805780" y="6696605"/>
            <a:ext cx="11010900" cy="1015663"/>
          </a:xfrm>
          <a:prstGeom prst="rect">
            <a:avLst/>
          </a:prstGeom>
          <a:noFill/>
        </p:spPr>
        <p:txBody>
          <a:bodyPr wrap="square">
            <a:spAutoFit/>
          </a:bodyPr>
          <a:lstStyle/>
          <a:p>
            <a:r>
              <a:rPr lang="en-US" sz="1200" dirty="0">
                <a:latin typeface="Lub Dub Medium" panose="020B0603030403020204" pitchFamily="34" charset="0"/>
              </a:rPr>
              <a:t>Adapted with permission from Grundy et al. Copyright© 2018 American Heart Association, Inc. and American College of Cardiology Foundation.</a:t>
            </a:r>
          </a:p>
          <a:p>
            <a:endParaRPr lang="en-US" sz="1200" dirty="0">
              <a:latin typeface="Lub Dub Medium" panose="020B0603030403020204" pitchFamily="34" charset="0"/>
            </a:endParaRPr>
          </a:p>
          <a:p>
            <a:r>
              <a:rPr lang="en-US" sz="1200" dirty="0">
                <a:latin typeface="Lub Dub Medium" panose="020B0603030403020204" pitchFamily="34" charset="0"/>
              </a:rPr>
              <a:t>ACS indicates acute coronary syndrome; ASCVD, atherosclerotic cardiovascular disease; </a:t>
            </a:r>
            <a:r>
              <a:rPr lang="en-US" sz="1200" dirty="0" err="1">
                <a:latin typeface="Lub Dub Medium" panose="020B0603030403020204" pitchFamily="34" charset="0"/>
              </a:rPr>
              <a:t>Hx</a:t>
            </a:r>
            <a:r>
              <a:rPr lang="en-US" sz="1200" dirty="0">
                <a:latin typeface="Lub Dub Medium" panose="020B0603030403020204" pitchFamily="34" charset="0"/>
              </a:rPr>
              <a:t>, history; LDL-C, low-density lipoprotein-cholesterol; MI, myocardial infarction; and PAD, peripheral artery disease. </a:t>
            </a:r>
          </a:p>
          <a:p>
            <a:endParaRPr lang="en-US" sz="1200" dirty="0">
              <a:latin typeface="Lub Dub Medium" panose="020B0603030403020204" pitchFamily="34" charset="0"/>
            </a:endParaRPr>
          </a:p>
        </p:txBody>
      </p:sp>
    </p:spTree>
    <p:extLst>
      <p:ext uri="{BB962C8B-B14F-4D97-AF65-F5344CB8AC3E}">
        <p14:creationId xmlns:p14="http://schemas.microsoft.com/office/powerpoint/2010/main" val="1738205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116</a:t>
            </a:fld>
            <a:endParaRPr lang="en-US" dirty="0"/>
          </a:p>
        </p:txBody>
      </p:sp>
      <p:sp>
        <p:nvSpPr>
          <p:cNvPr id="2" name="TextBox 1">
            <a:extLst>
              <a:ext uri="{FF2B5EF4-FFF2-40B4-BE49-F238E27FC236}">
                <a16:creationId xmlns:a16="http://schemas.microsoft.com/office/drawing/2014/main" id="{451B7AA9-BA01-EE67-3AD7-8427C267BE20}"/>
              </a:ext>
            </a:extLst>
          </p:cNvPr>
          <p:cNvSpPr txBox="1"/>
          <p:nvPr/>
        </p:nvSpPr>
        <p:spPr>
          <a:xfrm>
            <a:off x="304800" y="1447800"/>
            <a:ext cx="2413010" cy="3108543"/>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11. Secondary ASCVD Prevention for Adults at Very High Risk </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D7FD0C44-1982-E14A-A521-3B0476B567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114799" y="29971"/>
            <a:ext cx="5463222" cy="7511930"/>
          </a:xfrm>
          <a:prstGeom prst="rect">
            <a:avLst/>
          </a:prstGeom>
          <a:noFill/>
          <a:ln>
            <a:noFill/>
          </a:ln>
        </p:spPr>
      </p:pic>
      <p:sp>
        <p:nvSpPr>
          <p:cNvPr id="6" name="TextBox 5">
            <a:extLst>
              <a:ext uri="{FF2B5EF4-FFF2-40B4-BE49-F238E27FC236}">
                <a16:creationId xmlns:a16="http://schemas.microsoft.com/office/drawing/2014/main" id="{3D2AA157-D12C-8DB9-F08A-E3B63A42AECD}"/>
              </a:ext>
            </a:extLst>
          </p:cNvPr>
          <p:cNvSpPr txBox="1"/>
          <p:nvPr/>
        </p:nvSpPr>
        <p:spPr>
          <a:xfrm>
            <a:off x="304800" y="5220562"/>
            <a:ext cx="3513221" cy="2323238"/>
          </a:xfrm>
          <a:prstGeom prst="rect">
            <a:avLst/>
          </a:prstGeom>
          <a:noFill/>
        </p:spPr>
        <p:txBody>
          <a:bodyPr wrap="square">
            <a:spAutoFit/>
          </a:bodyPr>
          <a:lstStyle/>
          <a:p>
            <a:r>
              <a:rPr lang="en-US" sz="1200" dirty="0">
                <a:latin typeface="Lub Dub Medium" panose="020B0603030403020204" pitchFamily="34" charset="0"/>
              </a:rPr>
              <a:t>*Two cardiovascular outcome studies in patients with ASCVD are ongoing with </a:t>
            </a:r>
            <a:r>
              <a:rPr lang="en-US" sz="1200" dirty="0" err="1">
                <a:latin typeface="Lub Dub Medium" panose="020B0603030403020204" pitchFamily="34" charset="0"/>
              </a:rPr>
              <a:t>inclisiran</a:t>
            </a:r>
            <a:r>
              <a:rPr lang="en-US" sz="1200" dirty="0">
                <a:latin typeface="Lub Dub Medium" panose="020B0603030403020204" pitchFamily="34" charset="0"/>
              </a:rPr>
              <a:t>.</a:t>
            </a:r>
          </a:p>
          <a:p>
            <a:endParaRPr lang="en-US" sz="1200" dirty="0">
              <a:latin typeface="Lub Dub Medium" panose="020B0603030403020204" pitchFamily="34" charset="0"/>
            </a:endParaRPr>
          </a:p>
          <a:p>
            <a:r>
              <a:rPr lang="en-US" sz="1200" dirty="0">
                <a:latin typeface="Lub Dub Medium" panose="020B0603030403020204" pitchFamily="34" charset="0"/>
              </a:rPr>
              <a:t>ASCVD indicates atherosclerotic cardiovascular disease; CKD, chronic kidney disease; HDL-C, high-density lipoprotein-cholesterol; </a:t>
            </a:r>
            <a:r>
              <a:rPr lang="en-US" sz="1200" dirty="0" err="1">
                <a:latin typeface="Lub Dub Medium" panose="020B0603030403020204" pitchFamily="34" charset="0"/>
              </a:rPr>
              <a:t>HeFH</a:t>
            </a:r>
            <a:r>
              <a:rPr lang="en-US" sz="1200" dirty="0">
                <a:latin typeface="Lub Dub Medium" panose="020B0603030403020204" pitchFamily="34" charset="0"/>
              </a:rPr>
              <a:t>, heterozygous familial hypercholesterolemia; LDL-C, low-density lipoprotein-cholesterol; </a:t>
            </a:r>
            <a:r>
              <a:rPr lang="en-US" sz="1200" dirty="0" err="1">
                <a:latin typeface="Lub Dub Medium" panose="020B0603030403020204" pitchFamily="34" charset="0"/>
              </a:rPr>
              <a:t>mAb</a:t>
            </a:r>
            <a:r>
              <a:rPr lang="en-US" sz="1200" dirty="0">
                <a:latin typeface="Lub Dub Medium" panose="020B0603030403020204" pitchFamily="34" charset="0"/>
              </a:rPr>
              <a:t>, monoclonal antibody;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 </a:t>
            </a:r>
          </a:p>
        </p:txBody>
      </p:sp>
      <p:sp>
        <p:nvSpPr>
          <p:cNvPr id="8" name="TextBox 7">
            <a:extLst>
              <a:ext uri="{FF2B5EF4-FFF2-40B4-BE49-F238E27FC236}">
                <a16:creationId xmlns:a16="http://schemas.microsoft.com/office/drawing/2014/main" id="{20C25A17-A61B-7C0C-BEDE-D5E68C4B9FDE}"/>
              </a:ext>
            </a:extLst>
          </p:cNvPr>
          <p:cNvSpPr txBox="1"/>
          <p:nvPr/>
        </p:nvSpPr>
        <p:spPr>
          <a:xfrm>
            <a:off x="9874800" y="6712803"/>
            <a:ext cx="3649579" cy="830997"/>
          </a:xfrm>
          <a:prstGeom prst="rect">
            <a:avLst/>
          </a:prstGeom>
          <a:noFill/>
        </p:spPr>
        <p:txBody>
          <a:bodyPr wrap="square">
            <a:spAutoFit/>
          </a:bodyPr>
          <a:lstStyle/>
          <a:p>
            <a:r>
              <a:rPr lang="en-US" sz="1200" dirty="0">
                <a:latin typeface="Lub Dub Medium" panose="020B0603030403020204" pitchFamily="34" charset="0"/>
              </a:rPr>
              <a:t>Adapted with permission from Grundy at al. Copyright© 2018 American Heart Association, Inc. and American College of Cardiology Foundation. </a:t>
            </a:r>
          </a:p>
        </p:txBody>
      </p:sp>
    </p:spTree>
    <p:extLst>
      <p:ext uri="{BB962C8B-B14F-4D97-AF65-F5344CB8AC3E}">
        <p14:creationId xmlns:p14="http://schemas.microsoft.com/office/powerpoint/2010/main" val="1384175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870AC4-CEAB-8882-E2C4-9B6522DB7C83}"/>
              </a:ext>
            </a:extLst>
          </p:cNvPr>
          <p:cNvSpPr txBox="1"/>
          <p:nvPr/>
        </p:nvSpPr>
        <p:spPr>
          <a:xfrm>
            <a:off x="304800" y="1447800"/>
            <a:ext cx="2413010" cy="3108543"/>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12. Secondary ASCVD Prevention for Adults at Not Very High Risk </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467FD6E5-78AB-71F9-692F-FF615CC781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578928" y="24062"/>
            <a:ext cx="5472544" cy="7524749"/>
          </a:xfrm>
          <a:prstGeom prst="rect">
            <a:avLst/>
          </a:prstGeom>
          <a:noFill/>
          <a:ln>
            <a:noFill/>
          </a:ln>
        </p:spPr>
      </p:pic>
      <p:sp>
        <p:nvSpPr>
          <p:cNvPr id="5" name="TextBox 4">
            <a:extLst>
              <a:ext uri="{FF2B5EF4-FFF2-40B4-BE49-F238E27FC236}">
                <a16:creationId xmlns:a16="http://schemas.microsoft.com/office/drawing/2014/main" id="{7E99092C-9E78-0D58-197A-35462DCF3A5A}"/>
              </a:ext>
            </a:extLst>
          </p:cNvPr>
          <p:cNvSpPr txBox="1"/>
          <p:nvPr/>
        </p:nvSpPr>
        <p:spPr>
          <a:xfrm>
            <a:off x="304800" y="5425153"/>
            <a:ext cx="2971800" cy="2123658"/>
          </a:xfrm>
          <a:prstGeom prst="rect">
            <a:avLst/>
          </a:prstGeom>
          <a:noFill/>
        </p:spPr>
        <p:txBody>
          <a:bodyPr wrap="square">
            <a:spAutoFit/>
          </a:bodyPr>
          <a:lstStyle/>
          <a:p>
            <a:r>
              <a:rPr lang="en-US" sz="1200" dirty="0">
                <a:latin typeface="Lub Dub Medium" panose="020B0603030403020204" pitchFamily="34" charset="0"/>
              </a:rPr>
              <a:t>*CVOTS pending; the majority of patients with ASCVD are at very high risk.</a:t>
            </a:r>
          </a:p>
          <a:p>
            <a:endParaRPr lang="en-US" sz="1200" dirty="0">
              <a:latin typeface="Lub Dub Medium" panose="020B0603030403020204" pitchFamily="34" charset="0"/>
            </a:endParaRPr>
          </a:p>
          <a:p>
            <a:r>
              <a:rPr lang="en-US" sz="1200" dirty="0">
                <a:latin typeface="Lub Dub Medium" panose="020B0603030403020204" pitchFamily="34" charset="0"/>
              </a:rPr>
              <a:t>ASCVD indicates atherosclerotic cardiovascular disease; HDL-C, high-density lipoprotein-cholesterol; LDL-C, low-density lipoprotein-cholesterol; </a:t>
            </a:r>
            <a:r>
              <a:rPr lang="en-US" sz="1200" dirty="0" err="1">
                <a:latin typeface="Lub Dub Medium" panose="020B0603030403020204" pitchFamily="34" charset="0"/>
              </a:rPr>
              <a:t>mAb</a:t>
            </a:r>
            <a:r>
              <a:rPr lang="en-US" sz="1200" dirty="0">
                <a:latin typeface="Lub Dub Medium" panose="020B0603030403020204" pitchFamily="34" charset="0"/>
              </a:rPr>
              <a:t>, monoclonal antibody;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 </a:t>
            </a:r>
          </a:p>
        </p:txBody>
      </p:sp>
      <p:sp>
        <p:nvSpPr>
          <p:cNvPr id="7" name="TextBox 6">
            <a:extLst>
              <a:ext uri="{FF2B5EF4-FFF2-40B4-BE49-F238E27FC236}">
                <a16:creationId xmlns:a16="http://schemas.microsoft.com/office/drawing/2014/main" id="{5B49D7DA-ADC6-06AA-6033-B43E1687831E}"/>
              </a:ext>
            </a:extLst>
          </p:cNvPr>
          <p:cNvSpPr txBox="1"/>
          <p:nvPr/>
        </p:nvSpPr>
        <p:spPr>
          <a:xfrm>
            <a:off x="10591800" y="6717814"/>
            <a:ext cx="32766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Adapted with permission from Grundy at al. Copyright© 2018 American Heart Association, Inc. and American College of Cardiology Foundation.</a:t>
            </a:r>
          </a:p>
        </p:txBody>
      </p:sp>
    </p:spTree>
    <p:extLst>
      <p:ext uri="{BB962C8B-B14F-4D97-AF65-F5344CB8AC3E}">
        <p14:creationId xmlns:p14="http://schemas.microsoft.com/office/powerpoint/2010/main" val="16676051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81B9B-D053-FF40-A2D6-4693A045D488}"/>
              </a:ext>
            </a:extLst>
          </p:cNvPr>
          <p:cNvSpPr txBox="1"/>
          <p:nvPr/>
        </p:nvSpPr>
        <p:spPr>
          <a:xfrm>
            <a:off x="3568691" y="457200"/>
            <a:ext cx="7493018"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Adults With Subclinical Coronary Atherosclerosis (Men ≥40 or Women ≥45 Years)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1512DC5-6316-1D62-2BED-5750BD40D2BE}"/>
              </a:ext>
            </a:extLst>
          </p:cNvPr>
          <p:cNvGraphicFramePr>
            <a:graphicFrameLocks noGrp="1"/>
          </p:cNvGraphicFramePr>
          <p:nvPr>
            <p:extLst>
              <p:ext uri="{D42A27DB-BD31-4B8C-83A1-F6EECF244321}">
                <p14:modId xmlns:p14="http://schemas.microsoft.com/office/powerpoint/2010/main" val="2049834474"/>
              </p:ext>
            </p:extLst>
          </p:nvPr>
        </p:nvGraphicFramePr>
        <p:xfrm>
          <a:off x="2209800" y="2057400"/>
          <a:ext cx="10210800" cy="5039360"/>
        </p:xfrm>
        <a:graphic>
          <a:graphicData uri="http://schemas.openxmlformats.org/drawingml/2006/table">
            <a:tbl>
              <a:tblPr firstRow="1" firstCol="1" bandRow="1"/>
              <a:tblGrid>
                <a:gridCol w="1343527">
                  <a:extLst>
                    <a:ext uri="{9D8B030D-6E8A-4147-A177-3AD203B41FA5}">
                      <a16:colId xmlns:a16="http://schemas.microsoft.com/office/drawing/2014/main" val="578357863"/>
                    </a:ext>
                  </a:extLst>
                </a:gridCol>
                <a:gridCol w="1286956">
                  <a:extLst>
                    <a:ext uri="{9D8B030D-6E8A-4147-A177-3AD203B41FA5}">
                      <a16:colId xmlns:a16="http://schemas.microsoft.com/office/drawing/2014/main" val="451477712"/>
                    </a:ext>
                  </a:extLst>
                </a:gridCol>
                <a:gridCol w="7580317">
                  <a:extLst>
                    <a:ext uri="{9D8B030D-6E8A-4147-A177-3AD203B41FA5}">
                      <a16:colId xmlns:a16="http://schemas.microsoft.com/office/drawing/2014/main" val="3500473211"/>
                    </a:ext>
                  </a:extLst>
                </a:gridCol>
              </a:tblGrid>
              <a:tr h="627100">
                <a:tc>
                  <a:txBody>
                    <a:bodyPr/>
                    <a:lstStyle/>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Management of Adults With Subclinical Coronary Atherosclerosis (Men ≥40 or Women ≥45 Years)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27750041"/>
                  </a:ext>
                </a:extLst>
              </a:tr>
              <a:tr h="186063">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7325522"/>
                  </a:ext>
                </a:extLst>
              </a:tr>
              <a:tr h="93031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Times New Roman" panose="02020603050405020304" pitchFamily="18" charset="0"/>
                        <a:buAutoNum type="arabicPeriod"/>
                      </a:pPr>
                      <a:r>
                        <a:rPr lang="en-US" sz="1800" b="1" dirty="0">
                          <a:effectLst/>
                          <a:latin typeface="Times New Roman" panose="02020603050405020304" pitchFamily="18" charset="0"/>
                          <a:ea typeface="FrutigerLTStd-Light"/>
                          <a:cs typeface="Arial" panose="020B0604020202020204" pitchFamily="34" charset="0"/>
                        </a:rPr>
                        <a:t>In adults with a CAC score of ≥1000 AU, treatment with LDL-C–lowering therapies with consideration of statin therapy as first line is recommended to achieve a ≥50% reduction in LDL-C and a goal of LDL-C &lt;55 mg/dL (1.4 mmol/L) and non–HDL-C &lt;85 mg/dL (2.2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536418"/>
                  </a:ext>
                </a:extLst>
              </a:tr>
              <a:tr h="93031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FrutigerLTStd-Light"/>
                          <a:cs typeface="Arial" panose="020B0604020202020204" pitchFamily="34" charset="0"/>
                        </a:rPr>
                        <a:t>In adults with a CAC score of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300 to 999 AU, treatment with LDL-C– lowering therapies, with consideration of statin therapy as first line, is recommended to achieve a ≥50% lowering in LDL-C and a goal LDL-C &lt;70 mg/dL (1.8 mmol/L) and non–HDL-C &lt;100 mg/dL (2.6 mmol/L).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9823662"/>
                  </a:ext>
                </a:extLst>
              </a:tr>
              <a:tr h="93031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FrutigerLTStd-Light"/>
                          <a:cs typeface="Arial" panose="020B0604020202020204" pitchFamily="34" charset="0"/>
                        </a:rPr>
                        <a:t>In adults with a CAC score of ≥100 to 299 AU or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75th standardized percentile, treatment with LLT, with consideration of statin therapy as first-line therapy, is recommended to achieve a ≥50% reduction in LDL-C and a goal LDL-C &lt;70 mg/dL (1.8 mmol/L) and non–HDL-C &lt;100 mg/dL (2.6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874" marR="52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7069785"/>
                  </a:ext>
                </a:extLst>
              </a:tr>
            </a:tbl>
          </a:graphicData>
        </a:graphic>
      </p:graphicFrame>
    </p:spTree>
    <p:extLst>
      <p:ext uri="{BB962C8B-B14F-4D97-AF65-F5344CB8AC3E}">
        <p14:creationId xmlns:p14="http://schemas.microsoft.com/office/powerpoint/2010/main" val="37529759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119</a:t>
            </a:fld>
            <a:endParaRPr lang="en-US" dirty="0"/>
          </a:p>
        </p:txBody>
      </p:sp>
      <p:sp>
        <p:nvSpPr>
          <p:cNvPr id="2" name="TextBox 1">
            <a:extLst>
              <a:ext uri="{FF2B5EF4-FFF2-40B4-BE49-F238E27FC236}">
                <a16:creationId xmlns:a16="http://schemas.microsoft.com/office/drawing/2014/main" id="{47E38A47-A8D2-8B6E-CA99-18CCB21BDD1D}"/>
              </a:ext>
            </a:extLst>
          </p:cNvPr>
          <p:cNvSpPr txBox="1"/>
          <p:nvPr/>
        </p:nvSpPr>
        <p:spPr>
          <a:xfrm>
            <a:off x="3568691" y="457200"/>
            <a:ext cx="7493018"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Adults With Subclinical Coronary Atherosclerosis (Men ≥40 or Women ≥45 Years)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D280E1D-788C-3E6E-AF71-1895BD263E09}"/>
              </a:ext>
            </a:extLst>
          </p:cNvPr>
          <p:cNvGraphicFramePr>
            <a:graphicFrameLocks noGrp="1"/>
          </p:cNvGraphicFramePr>
          <p:nvPr>
            <p:extLst>
              <p:ext uri="{D42A27DB-BD31-4B8C-83A1-F6EECF244321}">
                <p14:modId xmlns:p14="http://schemas.microsoft.com/office/powerpoint/2010/main" val="2354470626"/>
              </p:ext>
            </p:extLst>
          </p:nvPr>
        </p:nvGraphicFramePr>
        <p:xfrm>
          <a:off x="1956798" y="2057400"/>
          <a:ext cx="10716804" cy="4937760"/>
        </p:xfrm>
        <a:graphic>
          <a:graphicData uri="http://schemas.openxmlformats.org/drawingml/2006/table">
            <a:tbl>
              <a:tblPr firstRow="1" firstCol="1" bandRow="1"/>
              <a:tblGrid>
                <a:gridCol w="1410105">
                  <a:extLst>
                    <a:ext uri="{9D8B030D-6E8A-4147-A177-3AD203B41FA5}">
                      <a16:colId xmlns:a16="http://schemas.microsoft.com/office/drawing/2014/main" val="988331677"/>
                    </a:ext>
                  </a:extLst>
                </a:gridCol>
                <a:gridCol w="1350733">
                  <a:extLst>
                    <a:ext uri="{9D8B030D-6E8A-4147-A177-3AD203B41FA5}">
                      <a16:colId xmlns:a16="http://schemas.microsoft.com/office/drawing/2014/main" val="3905978453"/>
                    </a:ext>
                  </a:extLst>
                </a:gridCol>
                <a:gridCol w="7955966">
                  <a:extLst>
                    <a:ext uri="{9D8B030D-6E8A-4147-A177-3AD203B41FA5}">
                      <a16:colId xmlns:a16="http://schemas.microsoft.com/office/drawing/2014/main" val="1362023035"/>
                    </a:ext>
                  </a:extLst>
                </a:gridCol>
              </a:tblGrid>
              <a:tr h="101359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4"/>
                      </a:pPr>
                      <a:r>
                        <a:rPr lang="en-US" sz="1800" b="1" dirty="0">
                          <a:effectLst/>
                          <a:latin typeface="Times New Roman" panose="02020603050405020304" pitchFamily="18" charset="0"/>
                          <a:ea typeface="FrutigerLTStd-Light"/>
                          <a:cs typeface="Arial" panose="020B0604020202020204" pitchFamily="34" charset="0"/>
                        </a:rPr>
                        <a:t>In adults with a CAC score of 1 to 99 AU and &lt;75th standardized percentile, or with an incidental finding of mild CAC on noncardiac CT scan, treatment with moderate-intensity statin therapy is reasonable to achieve a ≥30% to 49% reduction in LDL-C and a goal of LDL-C &lt;100 mg/dL (2.6 mmol/L) and non–HDL-C &lt;130 mg/dL (3.4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3327594"/>
                  </a:ext>
                </a:extLst>
              </a:tr>
              <a:tr h="889860">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5"/>
                      </a:pPr>
                      <a:r>
                        <a:rPr lang="en-US" sz="1800" b="1"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In adults with a CAC score of ≥300 to 999 AU, it is reasonable to intensify therapy by increasing the intensity of statin therapy or, if needed, adding ezetimibe, a PCSK9 </a:t>
                      </a:r>
                      <a:r>
                        <a:rPr lang="en-US" sz="1800" b="1"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b="1"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or bempedoic acid to achieve a goal of LDL-C &lt;55 mg/dL (1.4 mmol/L) and non–HDL-C &lt;85 mg/dL (2.2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3230832"/>
                  </a:ext>
                </a:extLst>
              </a:tr>
              <a:tr h="1601749">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1275"/>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6"/>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Among adults with no prior ASCVD who have moderate-to-severe incidental coronary atherosclerosis identified on noncardiac CT scans (</a:t>
                      </a:r>
                      <a:r>
                        <a:rPr lang="en-US" sz="1800" b="1" dirty="0" err="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eg</a:t>
                      </a: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by visual estimation or a validated artificial intelligence-based algorithm), it is reasonable to initiate high-intensity statin therapy to achieve at least a ≥50% reduction in LDL-C and a goal of LDL-C &lt;70 mg/dL (1.8 mmol/L) and non–HDL-C &lt;100 mg/dL (2.6 mmol/L); if mild incidental CAC, moderate-intensity statin therapy is reasonable to achieve a ≥30% to 49% reduction in LDL-C and a goal of LDL-C &lt;100 mg/dL (2.6 mmol/L) and non–HDL-C goal &lt;130 mg/dL.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095" marR="500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719481"/>
                  </a:ext>
                </a:extLst>
              </a:tr>
            </a:tbl>
          </a:graphicData>
        </a:graphic>
      </p:graphicFrame>
    </p:spTree>
    <p:extLst>
      <p:ext uri="{BB962C8B-B14F-4D97-AF65-F5344CB8AC3E}">
        <p14:creationId xmlns:p14="http://schemas.microsoft.com/office/powerpoint/2010/main" val="858133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9F99C-E6AF-5253-ED1D-64CF6F84B37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E3B394-8FBF-3E77-5409-049EF883471C}"/>
              </a:ext>
            </a:extLst>
          </p:cNvPr>
          <p:cNvGraphicFramePr>
            <a:graphicFrameLocks noGrp="1"/>
          </p:cNvGraphicFramePr>
          <p:nvPr>
            <p:extLst>
              <p:ext uri="{D42A27DB-BD31-4B8C-83A1-F6EECF244321}">
                <p14:modId xmlns:p14="http://schemas.microsoft.com/office/powerpoint/2010/main" val="2362656228"/>
              </p:ext>
            </p:extLst>
          </p:nvPr>
        </p:nvGraphicFramePr>
        <p:xfrm>
          <a:off x="951508" y="1773602"/>
          <a:ext cx="12727384" cy="4682396"/>
        </p:xfrm>
        <a:graphic>
          <a:graphicData uri="http://schemas.openxmlformats.org/drawingml/2006/table">
            <a:tbl>
              <a:tblPr firstRow="1" firstCol="1" bandRow="1"/>
              <a:tblGrid>
                <a:gridCol w="2027990">
                  <a:extLst>
                    <a:ext uri="{9D8B030D-6E8A-4147-A177-3AD203B41FA5}">
                      <a16:colId xmlns:a16="http://schemas.microsoft.com/office/drawing/2014/main" val="605586813"/>
                    </a:ext>
                  </a:extLst>
                </a:gridCol>
                <a:gridCol w="2167852">
                  <a:extLst>
                    <a:ext uri="{9D8B030D-6E8A-4147-A177-3AD203B41FA5}">
                      <a16:colId xmlns:a16="http://schemas.microsoft.com/office/drawing/2014/main" val="2027932985"/>
                    </a:ext>
                  </a:extLst>
                </a:gridCol>
                <a:gridCol w="2867157">
                  <a:extLst>
                    <a:ext uri="{9D8B030D-6E8A-4147-A177-3AD203B41FA5}">
                      <a16:colId xmlns:a16="http://schemas.microsoft.com/office/drawing/2014/main" val="1986306266"/>
                    </a:ext>
                  </a:extLst>
                </a:gridCol>
                <a:gridCol w="5664385">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(1.8-4.9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at high (≥10%) 10-year estimated risk for ASCVD on maximally tolerated statin, it is reasonable to add ezetimibe if a goal LDL-C &lt;70 mg/dL (1.8 mmol/L) and non–HDL-C &lt;100 mg/dL (2.6 mmol/L) is not achieved.</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4.2.4.1. Role of Risk Assessment in HeFH</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3: In individuals with HeFH, standard risk assessment tools developed for the general population should not be used to calculate 10- or 30-year ASCVD risk.</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4.3.3.2. 	Genetic Testing for FH</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 severe hypercholesterolemia with an LDL-C ≥190 mg/dL (4.9 mmol/L) without an identified secondary cause, panel-based genetic testing for pathogenic/likely pathogenic rare variants for FH can be useful to identify those with FH who are at higher risk of ASCVD events.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A2B52630-8252-5992-772A-A94F7E4006F3}"/>
              </a:ext>
            </a:extLst>
          </p:cNvPr>
          <p:cNvSpPr>
            <a:spLocks noGrp="1"/>
          </p:cNvSpPr>
          <p:nvPr/>
        </p:nvSpPr>
        <p:spPr>
          <a:xfrm>
            <a:off x="4795837" y="838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1984656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C9A23-23B7-5BDC-ADCE-542D8BF6D865}"/>
              </a:ext>
            </a:extLst>
          </p:cNvPr>
          <p:cNvSpPr txBox="1"/>
          <p:nvPr/>
        </p:nvSpPr>
        <p:spPr>
          <a:xfrm>
            <a:off x="304800" y="1371600"/>
            <a:ext cx="2819400" cy="228600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13. Managing Adults With Subclinical Atherosclerosis</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95C871B9-CCF8-B139-7D66-96A0DA26C9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581400" y="772"/>
            <a:ext cx="8013648" cy="7542256"/>
          </a:xfrm>
          <a:prstGeom prst="rect">
            <a:avLst/>
          </a:prstGeom>
          <a:noFill/>
          <a:ln>
            <a:noFill/>
          </a:ln>
        </p:spPr>
      </p:pic>
      <p:sp>
        <p:nvSpPr>
          <p:cNvPr id="5" name="TextBox 4">
            <a:extLst>
              <a:ext uri="{FF2B5EF4-FFF2-40B4-BE49-F238E27FC236}">
                <a16:creationId xmlns:a16="http://schemas.microsoft.com/office/drawing/2014/main" id="{960F1F8F-0856-4A3C-1DA1-C83FBD1641AC}"/>
              </a:ext>
            </a:extLst>
          </p:cNvPr>
          <p:cNvSpPr txBox="1"/>
          <p:nvPr/>
        </p:nvSpPr>
        <p:spPr>
          <a:xfrm>
            <a:off x="304800" y="6019800"/>
            <a:ext cx="2590800" cy="1384995"/>
          </a:xfrm>
          <a:prstGeom prst="rect">
            <a:avLst/>
          </a:prstGeom>
          <a:noFill/>
        </p:spPr>
        <p:txBody>
          <a:bodyPr wrap="square">
            <a:spAutoFit/>
          </a:bodyPr>
          <a:lstStyle/>
          <a:p>
            <a:r>
              <a:rPr lang="en-US" sz="1200" dirty="0" err="1">
                <a:latin typeface="Lub Dub Medium" panose="020B0603030403020204" pitchFamily="34" charset="0"/>
              </a:rPr>
              <a:t>apoB</a:t>
            </a:r>
            <a:r>
              <a:rPr lang="en-US" sz="1200" dirty="0">
                <a:latin typeface="Lub Dub Medium" panose="020B0603030403020204" pitchFamily="34" charset="0"/>
              </a:rPr>
              <a:t> indicates apolipoprotein B; AU, Agatston Units; CAC, coronary artery calcium; CT, computed tomography; HDL-C, high-density lipoprotein-cholesterol; and LDL-C, low-density lipoprotein-cholesterol.</a:t>
            </a:r>
          </a:p>
        </p:txBody>
      </p:sp>
    </p:spTree>
    <p:extLst>
      <p:ext uri="{BB962C8B-B14F-4D97-AF65-F5344CB8AC3E}">
        <p14:creationId xmlns:p14="http://schemas.microsoft.com/office/powerpoint/2010/main" val="26800486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121</a:t>
            </a:fld>
            <a:endParaRPr lang="en-US" dirty="0"/>
          </a:p>
        </p:txBody>
      </p:sp>
      <p:sp>
        <p:nvSpPr>
          <p:cNvPr id="2" name="TextBox 1">
            <a:extLst>
              <a:ext uri="{FF2B5EF4-FFF2-40B4-BE49-F238E27FC236}">
                <a16:creationId xmlns:a16="http://schemas.microsoft.com/office/drawing/2014/main" id="{69AB03A7-3C20-FDB2-E719-377FBAC75B7E}"/>
              </a:ext>
            </a:extLst>
          </p:cNvPr>
          <p:cNvSpPr txBox="1"/>
          <p:nvPr/>
        </p:nvSpPr>
        <p:spPr>
          <a:xfrm>
            <a:off x="4984745" y="990600"/>
            <a:ext cx="4660909"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Children and Adolescents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E35C89A-2CAE-B9A4-1350-02BE577ADE7E}"/>
              </a:ext>
            </a:extLst>
          </p:cNvPr>
          <p:cNvGraphicFramePr>
            <a:graphicFrameLocks noGrp="1"/>
          </p:cNvGraphicFramePr>
          <p:nvPr>
            <p:extLst>
              <p:ext uri="{D42A27DB-BD31-4B8C-83A1-F6EECF244321}">
                <p14:modId xmlns:p14="http://schemas.microsoft.com/office/powerpoint/2010/main" val="1144073629"/>
              </p:ext>
            </p:extLst>
          </p:nvPr>
        </p:nvGraphicFramePr>
        <p:xfrm>
          <a:off x="2820987" y="1869440"/>
          <a:ext cx="8988426" cy="4490720"/>
        </p:xfrm>
        <a:graphic>
          <a:graphicData uri="http://schemas.openxmlformats.org/drawingml/2006/table">
            <a:tbl>
              <a:tblPr firstRow="1" firstCol="1" bandRow="1"/>
              <a:tblGrid>
                <a:gridCol w="970483">
                  <a:extLst>
                    <a:ext uri="{9D8B030D-6E8A-4147-A177-3AD203B41FA5}">
                      <a16:colId xmlns:a16="http://schemas.microsoft.com/office/drawing/2014/main" val="2787297695"/>
                    </a:ext>
                  </a:extLst>
                </a:gridCol>
                <a:gridCol w="899676">
                  <a:extLst>
                    <a:ext uri="{9D8B030D-6E8A-4147-A177-3AD203B41FA5}">
                      <a16:colId xmlns:a16="http://schemas.microsoft.com/office/drawing/2014/main" val="2705596260"/>
                    </a:ext>
                  </a:extLst>
                </a:gridCol>
                <a:gridCol w="7118267">
                  <a:extLst>
                    <a:ext uri="{9D8B030D-6E8A-4147-A177-3AD203B41FA5}">
                      <a16:colId xmlns:a16="http://schemas.microsoft.com/office/drawing/2014/main" val="2856779691"/>
                    </a:ext>
                  </a:extLst>
                </a:gridCol>
              </a:tblGrid>
              <a:tr h="846269">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Children and Adolescents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24818325"/>
                  </a:ext>
                </a:extLst>
              </a:tr>
              <a:tr h="251091">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3267338"/>
                  </a:ext>
                </a:extLst>
              </a:tr>
              <a:tr h="75327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children and adolescents with lipid abnormalities, lifestyle management is recommended to improve LDL-C, TG, and non–HDL-C.</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9481499"/>
                  </a:ext>
                </a:extLst>
              </a:tr>
              <a:tr h="1255454">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children and adolescents</a:t>
                      </a:r>
                      <a:r>
                        <a:rPr lang="en-US" sz="1800" b="1" dirty="0">
                          <a:effectLst/>
                          <a:latin typeface="Times New Roman" panose="02020603050405020304" pitchFamily="18" charset="0"/>
                          <a:ea typeface="FrutigerLTStd-Light"/>
                          <a:cs typeface="Arial" panose="020B0604020202020204" pitchFamily="34" charset="0"/>
                        </a:rPr>
                        <a:t> ≥8</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years of age with an LDL-C level persistently </a:t>
                      </a:r>
                      <a:r>
                        <a:rPr lang="en-US" sz="1800" b="1"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160 mg/dL (4.1 mmol/L) and a presentation consistent with FH</a:t>
                      </a:r>
                      <a:r>
                        <a:rPr lang="en-US" sz="1800" b="1" spc="-1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who do not respond sufficiently after 3 to 6 months of lifestyle management, initiation of statin and other LLT as necessary is recommended to lower LDL-C.*</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022656"/>
                  </a:ext>
                </a:extLst>
              </a:tr>
              <a:tr h="100436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children and adolescents with a clinical presentation consistent with FH, panel-based genetic testing for pathogenic/likely pathogenic rare variants for FH can be useful to guide diagnosis, cascade testing, and treatment.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146743"/>
                  </a:ext>
                </a:extLst>
              </a:tr>
            </a:tbl>
          </a:graphicData>
        </a:graphic>
      </p:graphicFrame>
      <p:sp>
        <p:nvSpPr>
          <p:cNvPr id="6" name="TextBox 5">
            <a:extLst>
              <a:ext uri="{FF2B5EF4-FFF2-40B4-BE49-F238E27FC236}">
                <a16:creationId xmlns:a16="http://schemas.microsoft.com/office/drawing/2014/main" id="{495AB651-5146-23F0-0F32-475FC9A8BE0C}"/>
              </a:ext>
            </a:extLst>
          </p:cNvPr>
          <p:cNvSpPr txBox="1"/>
          <p:nvPr/>
        </p:nvSpPr>
        <p:spPr>
          <a:xfrm>
            <a:off x="2820986" y="6592669"/>
            <a:ext cx="8988425" cy="646331"/>
          </a:xfrm>
          <a:prstGeom prst="rect">
            <a:avLst/>
          </a:prstGeom>
          <a:noFill/>
        </p:spPr>
        <p:txBody>
          <a:bodyPr wrap="square">
            <a:spAutoFit/>
          </a:bodyPr>
          <a:lstStyle/>
          <a:p>
            <a:r>
              <a:rPr lang="en-US" sz="1200" dirty="0">
                <a:latin typeface="Lub Dub Medium" panose="020B0603030403020204" pitchFamily="34" charset="0"/>
              </a:rPr>
              <a:t>*Children with </a:t>
            </a:r>
            <a:r>
              <a:rPr lang="en-US" sz="1200" dirty="0" err="1">
                <a:latin typeface="Lub Dub Medium" panose="020B0603030403020204" pitchFamily="34" charset="0"/>
              </a:rPr>
              <a:t>HoFH</a:t>
            </a:r>
            <a:r>
              <a:rPr lang="en-US" sz="1200" dirty="0">
                <a:latin typeface="Lub Dub Medium" panose="020B0603030403020204" pitchFamily="34" charset="0"/>
              </a:rPr>
              <a:t> require specialized consideration, including aggressive LLT at the time of diagnosis, including in infancy (Section 4.2.4.4, “Severe Hypercholesterolemia with Clinical or Genetic Confirmation of Homozygous Familial Hypercholesterolemia [</a:t>
            </a:r>
            <a:r>
              <a:rPr lang="en-US" sz="1200" dirty="0" err="1">
                <a:latin typeface="Lub Dub Medium" panose="020B0603030403020204" pitchFamily="34" charset="0"/>
              </a:rPr>
              <a:t>HoFH</a:t>
            </a:r>
            <a:r>
              <a:rPr lang="en-US" sz="1200" dirty="0">
                <a:latin typeface="Lub Dub Medium" panose="020B0603030403020204" pitchFamily="34" charset="0"/>
              </a:rPr>
              <a:t>]”).</a:t>
            </a:r>
          </a:p>
        </p:txBody>
      </p:sp>
    </p:spTree>
    <p:extLst>
      <p:ext uri="{BB962C8B-B14F-4D97-AF65-F5344CB8AC3E}">
        <p14:creationId xmlns:p14="http://schemas.microsoft.com/office/powerpoint/2010/main" val="26084121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866B6-DD6A-A920-7D5F-94041053A0A0}"/>
              </a:ext>
            </a:extLst>
          </p:cNvPr>
          <p:cNvSpPr txBox="1"/>
          <p:nvPr/>
        </p:nvSpPr>
        <p:spPr>
          <a:xfrm>
            <a:off x="4549772" y="838200"/>
            <a:ext cx="553085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18. Normal and Elevated Lipid Values in Childhood*</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EA5CF50-0FBC-5035-248D-2B456FF6D9FF}"/>
              </a:ext>
            </a:extLst>
          </p:cNvPr>
          <p:cNvGraphicFramePr>
            <a:graphicFrameLocks noGrp="1"/>
          </p:cNvGraphicFramePr>
          <p:nvPr>
            <p:extLst>
              <p:ext uri="{D42A27DB-BD31-4B8C-83A1-F6EECF244321}">
                <p14:modId xmlns:p14="http://schemas.microsoft.com/office/powerpoint/2010/main" val="1403821129"/>
              </p:ext>
            </p:extLst>
          </p:nvPr>
        </p:nvGraphicFramePr>
        <p:xfrm>
          <a:off x="2979737" y="2194560"/>
          <a:ext cx="8670926" cy="1920240"/>
        </p:xfrm>
        <a:graphic>
          <a:graphicData uri="http://schemas.openxmlformats.org/drawingml/2006/table">
            <a:tbl>
              <a:tblPr firstRow="1" firstCol="1" bandRow="1"/>
              <a:tblGrid>
                <a:gridCol w="2002984">
                  <a:extLst>
                    <a:ext uri="{9D8B030D-6E8A-4147-A177-3AD203B41FA5}">
                      <a16:colId xmlns:a16="http://schemas.microsoft.com/office/drawing/2014/main" val="3938702007"/>
                    </a:ext>
                  </a:extLst>
                </a:gridCol>
                <a:gridCol w="2063680">
                  <a:extLst>
                    <a:ext uri="{9D8B030D-6E8A-4147-A177-3AD203B41FA5}">
                      <a16:colId xmlns:a16="http://schemas.microsoft.com/office/drawing/2014/main" val="258761656"/>
                    </a:ext>
                  </a:extLst>
                </a:gridCol>
                <a:gridCol w="2523240">
                  <a:extLst>
                    <a:ext uri="{9D8B030D-6E8A-4147-A177-3AD203B41FA5}">
                      <a16:colId xmlns:a16="http://schemas.microsoft.com/office/drawing/2014/main" val="1052350854"/>
                    </a:ext>
                  </a:extLst>
                </a:gridCol>
                <a:gridCol w="2081022">
                  <a:extLst>
                    <a:ext uri="{9D8B030D-6E8A-4147-A177-3AD203B41FA5}">
                      <a16:colId xmlns:a16="http://schemas.microsoft.com/office/drawing/2014/main" val="3889780323"/>
                    </a:ext>
                  </a:extLst>
                </a:gridCol>
              </a:tblGrid>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Acceptable,</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Borderline,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Abnormal,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8532333"/>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TC</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&lt;170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170-199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1826264"/>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TG: 0-9 y</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&lt;75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75-99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≥100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4183051"/>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TG: 10-19 y</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&lt;90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90-129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≥130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2407492"/>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HDL-C</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&gt;45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40-45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&lt;40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3009999"/>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LDL-C</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&lt;110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110-129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≥130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783836"/>
                  </a:ext>
                </a:extLst>
              </a:tr>
              <a:tr h="10082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Non–HDL-C</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&lt;120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120-144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≥145 mg/dL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4624169"/>
                  </a:ext>
                </a:extLst>
              </a:tr>
            </a:tbl>
          </a:graphicData>
        </a:graphic>
      </p:graphicFrame>
      <p:sp>
        <p:nvSpPr>
          <p:cNvPr id="4" name="Rectangle 1">
            <a:extLst>
              <a:ext uri="{FF2B5EF4-FFF2-40B4-BE49-F238E27FC236}">
                <a16:creationId xmlns:a16="http://schemas.microsoft.com/office/drawing/2014/main" id="{F53B55B5-26E0-352C-D713-56E7DD9D3BD3}"/>
              </a:ext>
            </a:extLst>
          </p:cNvPr>
          <p:cNvSpPr>
            <a:spLocks noChangeArrowheads="1"/>
          </p:cNvSpPr>
          <p:nvPr/>
        </p:nvSpPr>
        <p:spPr bwMode="auto">
          <a:xfrm>
            <a:off x="2979736" y="4343400"/>
            <a:ext cx="867092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Values given are in mg/dL. To convert to SI units, divide the results for TC, LDL-C, HDL-C, and non–HDL-C by 38.6; for TG, divide by 88.6.</a:t>
            </a:r>
            <a:endParaRPr kumimoji="0" lang="en-US" altLang="en-US" sz="12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*Values for plasma lipid and lipoprotein levels are from the National Cholesterol Education Program Expert Panel on Cholesterol Levels in Children; non–HDL-C values equivalent to LDL-C are taken from the Bogalusa Heart Study.</a:t>
            </a:r>
            <a:r>
              <a:rPr kumimoji="0" lang="en-US" altLang="en-US" sz="1200" b="0" i="0" u="none" strike="noStrike" cap="none" normalizeH="0" baseline="30000" dirty="0">
                <a:ln>
                  <a:noFill/>
                </a:ln>
                <a:solidFill>
                  <a:srgbClr val="000000"/>
                </a:solidFill>
                <a:effectLst/>
                <a:latin typeface="Lub Dub Medium" panose="020B0603030403020204" pitchFamily="34" charset="0"/>
                <a:ea typeface="Aptos" panose="020B0004020202020204" pitchFamily="34" charset="0"/>
              </a:rPr>
              <a:t>38</a:t>
            </a:r>
            <a:r>
              <a:rPr kumimoji="0" lang="en-US" altLang="en-US" sz="1200" b="0" i="0" u="none" strike="noStrike" cap="none" normalizeH="0" baseline="0" dirty="0">
                <a:ln>
                  <a:noFill/>
                </a:ln>
                <a:solidFill>
                  <a:srgbClr val="000000"/>
                </a:solidFill>
                <a:effectLst/>
                <a:latin typeface="Lub Dub Medium" panose="020B0603030403020204" pitchFamily="34" charset="0"/>
                <a:ea typeface="Aptos" panose="020B0004020202020204" pitchFamily="34" charset="0"/>
              </a:rPr>
              <a:t> </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The </a:t>
            </a:r>
            <a:r>
              <a:rPr kumimoji="0" lang="en-US"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cutpoints</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for high and borderline high represent approximately the 95th and 75th percentiles, respectively. Low </a:t>
            </a:r>
            <a:r>
              <a:rPr kumimoji="0" lang="en-US"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cutpoints</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for HDL-C represent approximately the 10th percentile.</a:t>
            </a:r>
            <a:endParaRPr lang="en-US" altLang="en-US" sz="1200" baseline="30000" dirty="0">
              <a:solidFill>
                <a:srgbClr val="000000"/>
              </a:solidFill>
              <a:latin typeface="Lub Dub Medium" panose="020B0603030403020204" pitchFamily="34" charset="0"/>
              <a:ea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Modified with permission from Grundy et al. Copyright© 2018 American Heart Association, Inc. and American College of Cardiology Foundation.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Lub Dub Medium" panose="020B0603030403020204" pitchFamily="34" charset="0"/>
            </a:endParaRPr>
          </a:p>
          <a:p>
            <a:r>
              <a:rPr lang="en-US" altLang="en-US" sz="1200" dirty="0">
                <a:latin typeface="Lub Dub Medium" panose="020B0603030403020204" pitchFamily="34" charset="0"/>
                <a:ea typeface="Aptos" panose="020B0004020202020204" pitchFamily="34" charset="0"/>
              </a:rPr>
              <a:t>HDL-C indicates high-density lipoprotein-cholesterol; LDL-C, low-density lipoprotein-cholesterol; SI, Système international </a:t>
            </a:r>
            <a:r>
              <a:rPr lang="en-US" altLang="en-US" sz="1200" dirty="0" err="1">
                <a:latin typeface="Lub Dub Medium" panose="020B0603030403020204" pitchFamily="34" charset="0"/>
                <a:ea typeface="Aptos" panose="020B0004020202020204" pitchFamily="34" charset="0"/>
              </a:rPr>
              <a:t>d’unités</a:t>
            </a:r>
            <a:r>
              <a:rPr lang="en-US" altLang="en-US" sz="1200" dirty="0">
                <a:latin typeface="Lub Dub Medium" panose="020B0603030403020204" pitchFamily="34" charset="0"/>
                <a:ea typeface="Aptos" panose="020B0004020202020204" pitchFamily="34" charset="0"/>
              </a:rPr>
              <a:t> (International System of Units); TC, total cholesterol; and TG, triglyceride.</a:t>
            </a:r>
          </a:p>
        </p:txBody>
      </p:sp>
    </p:spTree>
    <p:extLst>
      <p:ext uri="{BB962C8B-B14F-4D97-AF65-F5344CB8AC3E}">
        <p14:creationId xmlns:p14="http://schemas.microsoft.com/office/powerpoint/2010/main" val="27589856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123</a:t>
            </a:fld>
            <a:endParaRPr lang="en-US" dirty="0"/>
          </a:p>
        </p:txBody>
      </p:sp>
      <p:sp>
        <p:nvSpPr>
          <p:cNvPr id="2" name="TextBox 1">
            <a:extLst>
              <a:ext uri="{FF2B5EF4-FFF2-40B4-BE49-F238E27FC236}">
                <a16:creationId xmlns:a16="http://schemas.microsoft.com/office/drawing/2014/main" id="{B2F6FE5D-1365-B817-C182-F542FEB295ED}"/>
              </a:ext>
            </a:extLst>
          </p:cNvPr>
          <p:cNvSpPr txBox="1"/>
          <p:nvPr/>
        </p:nvSpPr>
        <p:spPr>
          <a:xfrm>
            <a:off x="3303584" y="457200"/>
            <a:ext cx="802322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19. Lipid-Lowering Agents in Childhood and Adolescents (</a:t>
            </a:r>
            <a:r>
              <a:rPr lang="en-US" sz="2800" dirty="0" err="1">
                <a:effectLst/>
                <a:latin typeface="Lub Dub Medium" panose="020B0603030403020204" pitchFamily="34" charset="0"/>
                <a:ea typeface="Aptos" panose="020B0004020202020204" pitchFamily="34" charset="0"/>
              </a:rPr>
              <a:t>eg</a:t>
            </a:r>
            <a:r>
              <a:rPr lang="en-US" sz="2800" dirty="0">
                <a:effectLst/>
                <a:latin typeface="Lub Dub Medium" panose="020B0603030403020204" pitchFamily="34" charset="0"/>
                <a:ea typeface="Aptos" panose="020B0004020202020204" pitchFamily="34" charset="0"/>
              </a:rPr>
              <a:t>, &lt;Age 18 Years)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F93ACF1-708D-FD5B-3602-DEF294DDDCF3}"/>
              </a:ext>
            </a:extLst>
          </p:cNvPr>
          <p:cNvGraphicFramePr>
            <a:graphicFrameLocks noGrp="1"/>
          </p:cNvGraphicFramePr>
          <p:nvPr>
            <p:extLst>
              <p:ext uri="{D42A27DB-BD31-4B8C-83A1-F6EECF244321}">
                <p14:modId xmlns:p14="http://schemas.microsoft.com/office/powerpoint/2010/main" val="3208684351"/>
              </p:ext>
            </p:extLst>
          </p:nvPr>
        </p:nvGraphicFramePr>
        <p:xfrm>
          <a:off x="918368" y="1532425"/>
          <a:ext cx="12793661" cy="4937760"/>
        </p:xfrm>
        <a:graphic>
          <a:graphicData uri="http://schemas.openxmlformats.org/drawingml/2006/table">
            <a:tbl>
              <a:tblPr firstRow="1" firstCol="1" bandRow="1"/>
              <a:tblGrid>
                <a:gridCol w="1596731">
                  <a:extLst>
                    <a:ext uri="{9D8B030D-6E8A-4147-A177-3AD203B41FA5}">
                      <a16:colId xmlns:a16="http://schemas.microsoft.com/office/drawing/2014/main" val="3308207257"/>
                    </a:ext>
                  </a:extLst>
                </a:gridCol>
                <a:gridCol w="1596731">
                  <a:extLst>
                    <a:ext uri="{9D8B030D-6E8A-4147-A177-3AD203B41FA5}">
                      <a16:colId xmlns:a16="http://schemas.microsoft.com/office/drawing/2014/main" val="1290749497"/>
                    </a:ext>
                  </a:extLst>
                </a:gridCol>
                <a:gridCol w="1596731">
                  <a:extLst>
                    <a:ext uri="{9D8B030D-6E8A-4147-A177-3AD203B41FA5}">
                      <a16:colId xmlns:a16="http://schemas.microsoft.com/office/drawing/2014/main" val="290964085"/>
                    </a:ext>
                  </a:extLst>
                </a:gridCol>
                <a:gridCol w="3240723">
                  <a:extLst>
                    <a:ext uri="{9D8B030D-6E8A-4147-A177-3AD203B41FA5}">
                      <a16:colId xmlns:a16="http://schemas.microsoft.com/office/drawing/2014/main" val="1293700869"/>
                    </a:ext>
                  </a:extLst>
                </a:gridCol>
                <a:gridCol w="4762745">
                  <a:extLst>
                    <a:ext uri="{9D8B030D-6E8A-4147-A177-3AD203B41FA5}">
                      <a16:colId xmlns:a16="http://schemas.microsoft.com/office/drawing/2014/main" val="2336190432"/>
                    </a:ext>
                  </a:extLst>
                </a:gridCol>
              </a:tblGrid>
              <a:tr h="479213">
                <a:tc>
                  <a:txBody>
                    <a:bodyPr/>
                    <a:lstStyle/>
                    <a:p>
                      <a:pPr marL="0" marR="0">
                        <a:lnSpc>
                          <a:spcPct val="100000"/>
                        </a:lnSpc>
                        <a:spcAft>
                          <a:spcPts val="1000"/>
                        </a:spcAft>
                        <a:buNone/>
                      </a:pPr>
                      <a:r>
                        <a:rPr lang="en-US" sz="1800" b="1" dirty="0">
                          <a:effectLst/>
                          <a:latin typeface="Times New Roman" panose="02020603050405020304" pitchFamily="18" charset="0"/>
                          <a:ea typeface="Aptos" panose="020B0004020202020204" pitchFamily="34" charset="0"/>
                          <a:cs typeface="Arial" panose="020B0604020202020204" pitchFamily="34" charset="0"/>
                        </a:rPr>
                        <a:t>Medication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FDA approved dosing for use in childhood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FDA indicated age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Expected LDL-C reduction at maximum pediatric dose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Potential adverse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9287859"/>
                  </a:ext>
                </a:extLst>
              </a:tr>
              <a:tr h="159738">
                <a:tc>
                  <a:txBody>
                    <a:bodyPr/>
                    <a:lstStyle/>
                    <a:p>
                      <a:pPr marL="0" marR="0">
                        <a:lnSpc>
                          <a:spcPct val="100000"/>
                        </a:lnSpc>
                        <a:spcAft>
                          <a:spcPts val="800"/>
                        </a:spcAft>
                        <a:buNone/>
                      </a:pPr>
                      <a:r>
                        <a:rPr lang="en-US" sz="1800" b="1" dirty="0">
                          <a:effectLst/>
                          <a:latin typeface="Times New Roman" panose="02020603050405020304" pitchFamily="18" charset="0"/>
                          <a:ea typeface="Aptos" panose="020B0004020202020204" pitchFamily="34" charset="0"/>
                          <a:cs typeface="Arial" panose="020B0604020202020204" pitchFamily="34" charset="0"/>
                        </a:rPr>
                        <a:t>Statins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Myalgias (rare), abdominal pain (rare), accelerated risk of diabetes type 2 (unknown, reported in adults), hepatotoxicity (very rare), HMG-CoA antibody myopathy (very rare) rhabdomyolysis (extremely rare)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6261279"/>
                  </a:ext>
                </a:extLst>
              </a:tr>
              <a:tr h="479213">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Atorvastatin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5 mg, 10 mg, 20 mg, 40 mg, 8 mg PO/d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≥10 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≥50%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453073384"/>
                  </a:ext>
                </a:extLst>
              </a:tr>
              <a:tr h="319476">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Pitavastatin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 mg, 2 mg, 4 mg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≥8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30-49%</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491937071"/>
                  </a:ext>
                </a:extLst>
              </a:tr>
              <a:tr h="319476">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mg, 20 mg, 40 mg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≥8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30-49%</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237406939"/>
                  </a:ext>
                </a:extLst>
              </a:tr>
              <a:tr h="479213">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it-IT" sz="1800">
                          <a:effectLst/>
                          <a:latin typeface="Times New Roman" panose="02020603050405020304" pitchFamily="18" charset="0"/>
                          <a:ea typeface="Aptos" panose="020B0004020202020204" pitchFamily="34" charset="0"/>
                          <a:cs typeface="Arial" panose="020B0604020202020204" pitchFamily="34" charset="0"/>
                        </a:rPr>
                        <a:t>5 mg, 10 mg, 20 mg, 40 mg*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30-49%</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511637480"/>
                  </a:ext>
                </a:extLst>
              </a:tr>
              <a:tr h="638951">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Rosuvastatin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5 mg, 10 mg, 20 mg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≥8 y for 5 and 10 mg doses and &gt;10 y for 20 mg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≥50%</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5833" marR="25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460574529"/>
                  </a:ext>
                </a:extLst>
              </a:tr>
            </a:tbl>
          </a:graphicData>
        </a:graphic>
      </p:graphicFrame>
      <p:sp>
        <p:nvSpPr>
          <p:cNvPr id="4" name="TextBox 3">
            <a:extLst>
              <a:ext uri="{FF2B5EF4-FFF2-40B4-BE49-F238E27FC236}">
                <a16:creationId xmlns:a16="http://schemas.microsoft.com/office/drawing/2014/main" id="{188A01A1-CCB3-E5E5-C4F2-8EB90DAB7022}"/>
              </a:ext>
            </a:extLst>
          </p:cNvPr>
          <p:cNvSpPr txBox="1"/>
          <p:nvPr/>
        </p:nvSpPr>
        <p:spPr>
          <a:xfrm>
            <a:off x="892370" y="6429196"/>
            <a:ext cx="12721432" cy="1015663"/>
          </a:xfrm>
          <a:prstGeom prst="rect">
            <a:avLst/>
          </a:prstGeom>
          <a:noFill/>
        </p:spPr>
        <p:txBody>
          <a:bodyPr wrap="square">
            <a:spAutoFit/>
          </a:bodyPr>
          <a:lstStyle/>
          <a:p>
            <a:r>
              <a:rPr lang="en-US" sz="1200" dirty="0">
                <a:latin typeface="Lub Dub Medium" panose="020B0603030403020204" pitchFamily="34" charset="0"/>
              </a:rPr>
              <a:t>Dosing information and contraindications from FDA-approved labeling available at: http://dailymed.nlm.nih.gov/dailymed/index.cfm</a:t>
            </a:r>
          </a:p>
          <a:p>
            <a:endParaRPr lang="en-US" sz="1200" dirty="0">
              <a:latin typeface="Lub Dub Medium" panose="020B0603030403020204" pitchFamily="34" charset="0"/>
            </a:endParaRPr>
          </a:p>
          <a:p>
            <a:r>
              <a:rPr lang="en-US" sz="1200" dirty="0">
                <a:latin typeface="Lub Dub Medium" panose="020B0603030403020204" pitchFamily="34" charset="0"/>
              </a:rPr>
              <a:t>*The 80 mg dose of simvastatin should not be used due to myopathy risk.</a:t>
            </a:r>
          </a:p>
          <a:p>
            <a:endParaRPr lang="en-US" sz="1200" dirty="0">
              <a:latin typeface="Lub Dub Medium" panose="020B0603030403020204" pitchFamily="34" charset="0"/>
            </a:endParaRPr>
          </a:p>
          <a:p>
            <a:r>
              <a:rPr lang="en-US" sz="1200" dirty="0" err="1">
                <a:latin typeface="Lub Dub Medium" panose="020B0603030403020204" pitchFamily="34" charset="0"/>
              </a:rPr>
              <a:t>HeFH</a:t>
            </a:r>
            <a:r>
              <a:rPr lang="en-US" sz="1200" dirty="0">
                <a:latin typeface="Lub Dub Medium" panose="020B0603030403020204" pitchFamily="34" charset="0"/>
              </a:rPr>
              <a:t> indicates heterozygous familial hypercholesterolemia; </a:t>
            </a:r>
            <a:r>
              <a:rPr lang="en-US" sz="1200" dirty="0" err="1">
                <a:latin typeface="Lub Dub Medium" panose="020B0603030403020204" pitchFamily="34" charset="0"/>
              </a:rPr>
              <a:t>HoFH</a:t>
            </a:r>
            <a:r>
              <a:rPr lang="en-US" sz="1200" dirty="0">
                <a:latin typeface="Lub Dub Medium" panose="020B0603030403020204" pitchFamily="34" charset="0"/>
              </a:rPr>
              <a:t>, homozygous familial hypercholesterolemia; IV, intravenous; PO, per </a:t>
            </a:r>
            <a:r>
              <a:rPr lang="en-US" sz="1200" dirty="0" err="1">
                <a:latin typeface="Lub Dub Medium" panose="020B0603030403020204" pitchFamily="34" charset="0"/>
              </a:rPr>
              <a:t>os</a:t>
            </a:r>
            <a:r>
              <a:rPr lang="en-US" sz="1200" dirty="0">
                <a:latin typeface="Lub Dub Medium" panose="020B0603030403020204" pitchFamily="34" charset="0"/>
              </a:rPr>
              <a:t>; and SQ, subcutaneous.</a:t>
            </a:r>
          </a:p>
        </p:txBody>
      </p:sp>
    </p:spTree>
    <p:extLst>
      <p:ext uri="{BB962C8B-B14F-4D97-AF65-F5344CB8AC3E}">
        <p14:creationId xmlns:p14="http://schemas.microsoft.com/office/powerpoint/2010/main" val="39915908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84378-1BAF-E232-BB98-3C0179626744}"/>
              </a:ext>
            </a:extLst>
          </p:cNvPr>
          <p:cNvSpPr txBox="1"/>
          <p:nvPr/>
        </p:nvSpPr>
        <p:spPr>
          <a:xfrm>
            <a:off x="3303586" y="366624"/>
            <a:ext cx="802322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19. Lipid-Lowering Agents in Childhood and Adolescents (</a:t>
            </a:r>
            <a:r>
              <a:rPr lang="en-US" sz="2800" dirty="0" err="1">
                <a:effectLst/>
                <a:latin typeface="Lub Dub Medium" panose="020B0603030403020204" pitchFamily="34" charset="0"/>
                <a:ea typeface="Aptos" panose="020B0004020202020204" pitchFamily="34" charset="0"/>
              </a:rPr>
              <a:t>eg</a:t>
            </a:r>
            <a:r>
              <a:rPr lang="en-US" sz="2800" dirty="0">
                <a:effectLst/>
                <a:latin typeface="Lub Dub Medium" panose="020B0603030403020204" pitchFamily="34" charset="0"/>
                <a:ea typeface="Aptos" panose="020B0004020202020204" pitchFamily="34" charset="0"/>
              </a:rPr>
              <a:t>, &lt;Age 18 Years)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4EB4EFCF-CAF9-E327-F2FB-82B2C88B65C3}"/>
              </a:ext>
            </a:extLst>
          </p:cNvPr>
          <p:cNvGraphicFramePr>
            <a:graphicFrameLocks noGrp="1"/>
          </p:cNvGraphicFramePr>
          <p:nvPr>
            <p:extLst>
              <p:ext uri="{D42A27DB-BD31-4B8C-83A1-F6EECF244321}">
                <p14:modId xmlns:p14="http://schemas.microsoft.com/office/powerpoint/2010/main" val="2208028954"/>
              </p:ext>
            </p:extLst>
          </p:nvPr>
        </p:nvGraphicFramePr>
        <p:xfrm>
          <a:off x="457200" y="1524000"/>
          <a:ext cx="11049000" cy="5862320"/>
        </p:xfrm>
        <a:graphic>
          <a:graphicData uri="http://schemas.openxmlformats.org/drawingml/2006/table">
            <a:tbl>
              <a:tblPr firstRow="1" firstCol="1" bandRow="1"/>
              <a:tblGrid>
                <a:gridCol w="1378988">
                  <a:extLst>
                    <a:ext uri="{9D8B030D-6E8A-4147-A177-3AD203B41FA5}">
                      <a16:colId xmlns:a16="http://schemas.microsoft.com/office/drawing/2014/main" val="2281197821"/>
                    </a:ext>
                  </a:extLst>
                </a:gridCol>
                <a:gridCol w="1378988">
                  <a:extLst>
                    <a:ext uri="{9D8B030D-6E8A-4147-A177-3AD203B41FA5}">
                      <a16:colId xmlns:a16="http://schemas.microsoft.com/office/drawing/2014/main" val="35884811"/>
                    </a:ext>
                  </a:extLst>
                </a:gridCol>
                <a:gridCol w="1378988">
                  <a:extLst>
                    <a:ext uri="{9D8B030D-6E8A-4147-A177-3AD203B41FA5}">
                      <a16:colId xmlns:a16="http://schemas.microsoft.com/office/drawing/2014/main" val="372879470"/>
                    </a:ext>
                  </a:extLst>
                </a:gridCol>
                <a:gridCol w="2798783">
                  <a:extLst>
                    <a:ext uri="{9D8B030D-6E8A-4147-A177-3AD203B41FA5}">
                      <a16:colId xmlns:a16="http://schemas.microsoft.com/office/drawing/2014/main" val="3648903798"/>
                    </a:ext>
                  </a:extLst>
                </a:gridCol>
                <a:gridCol w="4113253">
                  <a:extLst>
                    <a:ext uri="{9D8B030D-6E8A-4147-A177-3AD203B41FA5}">
                      <a16:colId xmlns:a16="http://schemas.microsoft.com/office/drawing/2014/main" val="3423635744"/>
                    </a:ext>
                  </a:extLst>
                </a:gridCol>
              </a:tblGrid>
              <a:tr h="182056">
                <a:tc gridSpan="5">
                  <a:txBody>
                    <a:bodyPr/>
                    <a:lstStyle/>
                    <a:p>
                      <a:pPr marL="0" marR="0">
                        <a:lnSpc>
                          <a:spcPct val="100000"/>
                        </a:lnSpc>
                        <a:spcAft>
                          <a:spcPts val="1000"/>
                        </a:spcAft>
                        <a:buNone/>
                      </a:pPr>
                      <a:r>
                        <a:rPr lang="en-US" sz="1800" b="1" dirty="0">
                          <a:effectLst/>
                          <a:latin typeface="Times New Roman" panose="02020603050405020304" pitchFamily="18" charset="0"/>
                          <a:ea typeface="Aptos" panose="020B0004020202020204" pitchFamily="34" charset="0"/>
                          <a:cs typeface="Arial" panose="020B0604020202020204" pitchFamily="34" charset="0"/>
                        </a:rPr>
                        <a:t>Cholesterol absorption inhibitors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3318831"/>
                  </a:ext>
                </a:extLst>
              </a:tr>
              <a:tr h="364112">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Ezetimibe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mg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13-20%</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Myalgias, muscle weakness, fatigue, diarrhea (all very rare)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2209968"/>
                  </a:ext>
                </a:extLst>
              </a:tr>
              <a:tr h="1274394">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Bile acid binding resin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Colesevelam: 3.75 g PO/d as 1 packet or six 625 mg tablets divided twice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15%</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Significant drug interactions exist. Contraindicated if TG are elevated (will raise TG).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Abdominal pain, constipation (rare), pancreatitis (very rare)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3546358"/>
                  </a:ext>
                </a:extLst>
              </a:tr>
              <a:tr h="182056">
                <a:tc gridSpan="5">
                  <a:txBody>
                    <a:bodyPr/>
                    <a:lstStyle/>
                    <a:p>
                      <a:pPr marL="0" marR="0">
                        <a:lnSpc>
                          <a:spcPct val="100000"/>
                        </a:lnSpc>
                        <a:spcAft>
                          <a:spcPts val="800"/>
                        </a:spcAft>
                        <a:buNone/>
                      </a:pPr>
                      <a:r>
                        <a:rPr lang="en-US" sz="1800" b="1">
                          <a:effectLst/>
                          <a:latin typeface="Times New Roman" panose="02020603050405020304" pitchFamily="18" charset="0"/>
                          <a:ea typeface="Aptos" panose="020B0004020202020204" pitchFamily="34" charset="0"/>
                          <a:cs typeface="Arial" panose="020B0604020202020204" pitchFamily="34" charset="0"/>
                        </a:rPr>
                        <a:t>PCSK9 monoclonal antibodies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9940929"/>
                  </a:ext>
                </a:extLst>
              </a:tr>
              <a:tr h="977709">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Evolocumab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140 mg SQ every 2 wk or 420 mg SQ every 2 wk†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38% (</a:t>
                      </a:r>
                      <a:r>
                        <a:rPr lang="en-US" sz="1800" dirty="0" err="1">
                          <a:effectLst/>
                          <a:latin typeface="Times New Roman" panose="02020603050405020304" pitchFamily="18" charset="0"/>
                          <a:ea typeface="Aptos" panose="020B0004020202020204" pitchFamily="34" charset="0"/>
                          <a:cs typeface="Arial" panose="020B0604020202020204" pitchFamily="34" charset="0"/>
                        </a:rPr>
                        <a:t>HeFH</a:t>
                      </a:r>
                      <a:r>
                        <a:rPr lang="en-US" sz="1800" dirty="0">
                          <a:effectLst/>
                          <a:latin typeface="Times New Roman" panose="02020603050405020304" pitchFamily="18" charset="0"/>
                          <a:ea typeface="Aptos" panose="020B0004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14% (</a:t>
                      </a:r>
                      <a:r>
                        <a:rPr lang="en-US" sz="1800" dirty="0" err="1">
                          <a:effectLst/>
                          <a:latin typeface="Times New Roman" panose="02020603050405020304" pitchFamily="18" charset="0"/>
                          <a:ea typeface="Aptos" panose="020B0004020202020204" pitchFamily="34" charset="0"/>
                          <a:cs typeface="Arial" panose="020B0604020202020204" pitchFamily="34" charset="0"/>
                        </a:rPr>
                        <a:t>HoFH</a:t>
                      </a:r>
                      <a:r>
                        <a:rPr lang="en-US" sz="1800" dirty="0">
                          <a:effectLst/>
                          <a:latin typeface="Times New Roman" panose="02020603050405020304" pitchFamily="18" charset="0"/>
                          <a:ea typeface="Aptos" panose="020B0004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Hypersensitivity (rare), nasopharyngitis (common), headache, sore throat (common)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0713542"/>
                  </a:ext>
                </a:extLst>
              </a:tr>
              <a:tr h="910281">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Alirocumab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Pediatric dosing by weight in 2- or 4-wk intervals SQ</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≥8 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34-44% (</a:t>
                      </a:r>
                      <a:r>
                        <a:rPr lang="en-US" sz="1800" dirty="0" err="1">
                          <a:effectLst/>
                          <a:latin typeface="Times New Roman" panose="02020603050405020304" pitchFamily="18" charset="0"/>
                          <a:ea typeface="Aptos" panose="020B0004020202020204" pitchFamily="34" charset="0"/>
                          <a:cs typeface="Arial" panose="020B0604020202020204" pitchFamily="34" charset="0"/>
                        </a:rPr>
                        <a:t>HeFH</a:t>
                      </a:r>
                      <a:r>
                        <a:rPr lang="en-US" sz="1800" dirty="0">
                          <a:effectLst/>
                          <a:latin typeface="Times New Roman" panose="02020603050405020304" pitchFamily="18" charset="0"/>
                          <a:ea typeface="Aptos" panose="020B0004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13% (</a:t>
                      </a:r>
                      <a:r>
                        <a:rPr lang="en-US" sz="1800" dirty="0" err="1">
                          <a:effectLst/>
                          <a:latin typeface="Times New Roman" panose="02020603050405020304" pitchFamily="18" charset="0"/>
                          <a:ea typeface="Aptos" panose="020B0004020202020204" pitchFamily="34" charset="0"/>
                          <a:cs typeface="Arial" panose="020B0604020202020204" pitchFamily="34" charset="0"/>
                        </a:rPr>
                        <a:t>HoFH</a:t>
                      </a:r>
                      <a:r>
                        <a:rPr lang="en-US" sz="1800" dirty="0">
                          <a:effectLst/>
                          <a:latin typeface="Times New Roman" panose="02020603050405020304" pitchFamily="18" charset="0"/>
                          <a:ea typeface="Aptos" panose="020B0004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Nasopharyngitis (common), tonsilitis (common), headache (common), injection site reaction (common). Attention and memory problems, syncope were rarely reported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126" marR="36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1947005"/>
                  </a:ext>
                </a:extLst>
              </a:tr>
            </a:tbl>
          </a:graphicData>
        </a:graphic>
      </p:graphicFrame>
      <p:sp>
        <p:nvSpPr>
          <p:cNvPr id="5" name="TextBox 4">
            <a:extLst>
              <a:ext uri="{FF2B5EF4-FFF2-40B4-BE49-F238E27FC236}">
                <a16:creationId xmlns:a16="http://schemas.microsoft.com/office/drawing/2014/main" id="{0519EF91-C2A2-C286-8A73-9E148C528548}"/>
              </a:ext>
            </a:extLst>
          </p:cNvPr>
          <p:cNvSpPr txBox="1"/>
          <p:nvPr/>
        </p:nvSpPr>
        <p:spPr>
          <a:xfrm>
            <a:off x="11658600" y="3970000"/>
            <a:ext cx="2514600" cy="3416320"/>
          </a:xfrm>
          <a:prstGeom prst="rect">
            <a:avLst/>
          </a:prstGeom>
          <a:noFill/>
        </p:spPr>
        <p:txBody>
          <a:bodyPr wrap="square">
            <a:spAutoFit/>
          </a:bodyPr>
          <a:lstStyle/>
          <a:p>
            <a:r>
              <a:rPr lang="en-US" sz="1200" dirty="0">
                <a:latin typeface="Lub Dub Medium" panose="020B0603030403020204" pitchFamily="34" charset="0"/>
              </a:rPr>
              <a:t>Dosing information and contraindications from FDA-approved labeling available at: http://dailymed.nlm.nih.gov/dailymed/index.cfm</a:t>
            </a:r>
          </a:p>
          <a:p>
            <a:endParaRPr lang="en-US" sz="1200" dirty="0">
              <a:latin typeface="Lub Dub Medium" panose="020B0603030403020204" pitchFamily="34" charset="0"/>
            </a:endParaRPr>
          </a:p>
          <a:p>
            <a:r>
              <a:rPr lang="en-US" sz="1200" dirty="0">
                <a:latin typeface="Lub Dub Medium" panose="020B0603030403020204" pitchFamily="34" charset="0"/>
              </a:rPr>
              <a:t>†The 420 mg dose of </a:t>
            </a:r>
            <a:r>
              <a:rPr lang="en-US" sz="1200" dirty="0" err="1">
                <a:latin typeface="Lub Dub Medium" panose="020B0603030403020204" pitchFamily="34" charset="0"/>
              </a:rPr>
              <a:t>evolocumab</a:t>
            </a:r>
            <a:r>
              <a:rPr lang="en-US" sz="1200" dirty="0">
                <a:latin typeface="Lub Dub Medium" panose="020B0603030403020204" pitchFamily="34" charset="0"/>
              </a:rPr>
              <a:t> is no longer manufactured for administration. </a:t>
            </a:r>
          </a:p>
          <a:p>
            <a:endParaRPr lang="en-US" sz="1200" dirty="0">
              <a:latin typeface="Lub Dub Medium" panose="020B0603030403020204" pitchFamily="34" charset="0"/>
            </a:endParaRPr>
          </a:p>
          <a:p>
            <a:r>
              <a:rPr lang="en-US" sz="1200" dirty="0" err="1">
                <a:latin typeface="Lub Dub Medium" panose="020B0603030403020204" pitchFamily="34" charset="0"/>
              </a:rPr>
              <a:t>HeFH</a:t>
            </a:r>
            <a:r>
              <a:rPr lang="en-US" sz="1200" dirty="0">
                <a:latin typeface="Lub Dub Medium" panose="020B0603030403020204" pitchFamily="34" charset="0"/>
              </a:rPr>
              <a:t> indicates heterozygous familial hypercholesterolemia; </a:t>
            </a:r>
            <a:r>
              <a:rPr lang="en-US" sz="1200" dirty="0" err="1">
                <a:latin typeface="Lub Dub Medium" panose="020B0603030403020204" pitchFamily="34" charset="0"/>
              </a:rPr>
              <a:t>HoFH</a:t>
            </a:r>
            <a:r>
              <a:rPr lang="en-US" sz="1200" dirty="0">
                <a:latin typeface="Lub Dub Medium" panose="020B0603030403020204" pitchFamily="34" charset="0"/>
              </a:rPr>
              <a:t>, homozygous familial hypercholesterolemia; IV, intravenous; PO, per </a:t>
            </a:r>
            <a:r>
              <a:rPr lang="en-US" sz="1200" dirty="0" err="1">
                <a:latin typeface="Lub Dub Medium" panose="020B0603030403020204" pitchFamily="34" charset="0"/>
              </a:rPr>
              <a:t>os</a:t>
            </a:r>
            <a:r>
              <a:rPr lang="en-US" sz="1200" dirty="0">
                <a:latin typeface="Lub Dub Medium" panose="020B0603030403020204" pitchFamily="34" charset="0"/>
              </a:rPr>
              <a:t>; and SQ, subcutaneous.</a:t>
            </a:r>
          </a:p>
        </p:txBody>
      </p:sp>
    </p:spTree>
    <p:extLst>
      <p:ext uri="{BB962C8B-B14F-4D97-AF65-F5344CB8AC3E}">
        <p14:creationId xmlns:p14="http://schemas.microsoft.com/office/powerpoint/2010/main" val="33266867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125</a:t>
            </a:fld>
            <a:endParaRPr lang="en-US" dirty="0"/>
          </a:p>
        </p:txBody>
      </p:sp>
      <p:sp>
        <p:nvSpPr>
          <p:cNvPr id="2" name="TextBox 1">
            <a:extLst>
              <a:ext uri="{FF2B5EF4-FFF2-40B4-BE49-F238E27FC236}">
                <a16:creationId xmlns:a16="http://schemas.microsoft.com/office/drawing/2014/main" id="{730D56CE-75B0-942C-7A79-AB4DC9438783}"/>
              </a:ext>
            </a:extLst>
          </p:cNvPr>
          <p:cNvSpPr txBox="1"/>
          <p:nvPr/>
        </p:nvSpPr>
        <p:spPr>
          <a:xfrm>
            <a:off x="3303586" y="1143000"/>
            <a:ext cx="802322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19. Lipid-Lowering Agents in Childhood and Adolescents (</a:t>
            </a:r>
            <a:r>
              <a:rPr lang="en-US" sz="2800" dirty="0" err="1">
                <a:effectLst/>
                <a:latin typeface="Lub Dub Medium" panose="020B0603030403020204" pitchFamily="34" charset="0"/>
                <a:ea typeface="Aptos" panose="020B0004020202020204" pitchFamily="34" charset="0"/>
              </a:rPr>
              <a:t>eg</a:t>
            </a:r>
            <a:r>
              <a:rPr lang="en-US" sz="2800" dirty="0">
                <a:effectLst/>
                <a:latin typeface="Lub Dub Medium" panose="020B0603030403020204" pitchFamily="34" charset="0"/>
                <a:ea typeface="Aptos" panose="020B0004020202020204" pitchFamily="34" charset="0"/>
              </a:rPr>
              <a:t>, &lt;Age 18 Years)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CEC30C4-5B80-9697-AFD4-D4A4E4A8ADDC}"/>
              </a:ext>
            </a:extLst>
          </p:cNvPr>
          <p:cNvGraphicFramePr>
            <a:graphicFrameLocks noGrp="1"/>
          </p:cNvGraphicFramePr>
          <p:nvPr>
            <p:extLst>
              <p:ext uri="{D42A27DB-BD31-4B8C-83A1-F6EECF244321}">
                <p14:modId xmlns:p14="http://schemas.microsoft.com/office/powerpoint/2010/main" val="59393778"/>
              </p:ext>
            </p:extLst>
          </p:nvPr>
        </p:nvGraphicFramePr>
        <p:xfrm>
          <a:off x="2660482" y="2468880"/>
          <a:ext cx="9309436" cy="3291840"/>
        </p:xfrm>
        <a:graphic>
          <a:graphicData uri="http://schemas.openxmlformats.org/drawingml/2006/table">
            <a:tbl>
              <a:tblPr firstRow="1" firstCol="1" bandRow="1"/>
              <a:tblGrid>
                <a:gridCol w="1161879">
                  <a:extLst>
                    <a:ext uri="{9D8B030D-6E8A-4147-A177-3AD203B41FA5}">
                      <a16:colId xmlns:a16="http://schemas.microsoft.com/office/drawing/2014/main" val="1902812156"/>
                    </a:ext>
                  </a:extLst>
                </a:gridCol>
                <a:gridCol w="1161879">
                  <a:extLst>
                    <a:ext uri="{9D8B030D-6E8A-4147-A177-3AD203B41FA5}">
                      <a16:colId xmlns:a16="http://schemas.microsoft.com/office/drawing/2014/main" val="3015140083"/>
                    </a:ext>
                  </a:extLst>
                </a:gridCol>
                <a:gridCol w="1161879">
                  <a:extLst>
                    <a:ext uri="{9D8B030D-6E8A-4147-A177-3AD203B41FA5}">
                      <a16:colId xmlns:a16="http://schemas.microsoft.com/office/drawing/2014/main" val="2618006428"/>
                    </a:ext>
                  </a:extLst>
                </a:gridCol>
                <a:gridCol w="2358141">
                  <a:extLst>
                    <a:ext uri="{9D8B030D-6E8A-4147-A177-3AD203B41FA5}">
                      <a16:colId xmlns:a16="http://schemas.microsoft.com/office/drawing/2014/main" val="2841492260"/>
                    </a:ext>
                  </a:extLst>
                </a:gridCol>
                <a:gridCol w="3465658">
                  <a:extLst>
                    <a:ext uri="{9D8B030D-6E8A-4147-A177-3AD203B41FA5}">
                      <a16:colId xmlns:a16="http://schemas.microsoft.com/office/drawing/2014/main" val="4036896862"/>
                    </a:ext>
                  </a:extLst>
                </a:gridCol>
              </a:tblGrid>
              <a:tr h="166859">
                <a:tc gridSpan="5">
                  <a:txBody>
                    <a:bodyPr/>
                    <a:lstStyle/>
                    <a:p>
                      <a:pPr marL="0" marR="0">
                        <a:lnSpc>
                          <a:spcPct val="100000"/>
                        </a:lnSpc>
                        <a:spcAft>
                          <a:spcPts val="1000"/>
                        </a:spcAft>
                        <a:buNone/>
                      </a:pPr>
                      <a:r>
                        <a:rPr lang="en-US" sz="1800" b="1">
                          <a:effectLst/>
                          <a:latin typeface="Times New Roman" panose="02020603050405020304" pitchFamily="18" charset="0"/>
                          <a:ea typeface="Aptos" panose="020B0004020202020204" pitchFamily="34" charset="0"/>
                          <a:cs typeface="Arial" panose="020B0604020202020204" pitchFamily="34" charset="0"/>
                        </a:rPr>
                        <a:t>Other cholesterol-lowering medications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648616"/>
                  </a:ext>
                </a:extLst>
              </a:tr>
              <a:tr h="500576">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Evinacumab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15 mg/kg IV q 4 wk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≥5 y old HoFH only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48% (</a:t>
                      </a:r>
                      <a:r>
                        <a:rPr lang="en-US" sz="1800" dirty="0" err="1">
                          <a:effectLst/>
                          <a:latin typeface="Times New Roman" panose="02020603050405020304" pitchFamily="18" charset="0"/>
                          <a:ea typeface="Aptos" panose="020B0004020202020204" pitchFamily="34" charset="0"/>
                          <a:cs typeface="Arial" panose="020B0604020202020204" pitchFamily="34" charset="0"/>
                        </a:rPr>
                        <a:t>HoFH</a:t>
                      </a:r>
                      <a:r>
                        <a:rPr lang="en-US" sz="1800" dirty="0">
                          <a:effectLst/>
                          <a:latin typeface="Times New Roman" panose="02020603050405020304" pitchFamily="18" charset="0"/>
                          <a:ea typeface="Aptos" panose="020B0004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Fatigue, pyrexia, headache, oropharyngeal pain, nasopharyngitis, abdominal pain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9044031"/>
                  </a:ext>
                </a:extLst>
              </a:tr>
              <a:tr h="166859">
                <a:tc gridSpan="5">
                  <a:txBody>
                    <a:bodyPr/>
                    <a:lstStyle/>
                    <a:p>
                      <a:pPr marL="0" marR="0">
                        <a:lnSpc>
                          <a:spcPct val="100000"/>
                        </a:lnSpc>
                        <a:spcAft>
                          <a:spcPts val="800"/>
                        </a:spcAft>
                        <a:buNone/>
                      </a:pPr>
                      <a:r>
                        <a:rPr lang="en-US" sz="1800" b="1">
                          <a:effectLst/>
                          <a:latin typeface="Times New Roman" panose="02020603050405020304" pitchFamily="18" charset="0"/>
                          <a:ea typeface="Aptos" panose="020B0004020202020204" pitchFamily="34" charset="0"/>
                          <a:cs typeface="Arial" panose="020B0604020202020204" pitchFamily="34" charset="0"/>
                        </a:rPr>
                        <a:t>Supplements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2886506"/>
                  </a:ext>
                </a:extLst>
              </a:tr>
              <a:tr h="333717">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Psyllium fiber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10 g PO/d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6-24%</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GI effects, although these tend to resolve with regular use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3129572"/>
                  </a:ext>
                </a:extLst>
              </a:tr>
              <a:tr h="1001151">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Plant Stanol/Sterol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2 g PO/d (available as capsules or as food additives)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6-12%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dirty="0">
                          <a:effectLst/>
                          <a:latin typeface="Times New Roman" panose="02020603050405020304" pitchFamily="18" charset="0"/>
                          <a:ea typeface="Aptos" panose="020B0004020202020204" pitchFamily="34" charset="0"/>
                          <a:cs typeface="Arial" panose="020B0604020202020204" pitchFamily="34" charset="0"/>
                        </a:rPr>
                        <a:t>Diarrhea, steatorrhea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8072256"/>
                  </a:ext>
                </a:extLst>
              </a:tr>
            </a:tbl>
          </a:graphicData>
        </a:graphic>
      </p:graphicFrame>
      <p:sp>
        <p:nvSpPr>
          <p:cNvPr id="6" name="TextBox 5">
            <a:extLst>
              <a:ext uri="{FF2B5EF4-FFF2-40B4-BE49-F238E27FC236}">
                <a16:creationId xmlns:a16="http://schemas.microsoft.com/office/drawing/2014/main" id="{A61E4DA6-0180-5EF4-064A-D2DE0BF6F0F5}"/>
              </a:ext>
            </a:extLst>
          </p:cNvPr>
          <p:cNvSpPr txBox="1"/>
          <p:nvPr/>
        </p:nvSpPr>
        <p:spPr>
          <a:xfrm>
            <a:off x="2660482" y="5867400"/>
            <a:ext cx="9309436" cy="1569660"/>
          </a:xfrm>
          <a:prstGeom prst="rect">
            <a:avLst/>
          </a:prstGeom>
          <a:noFill/>
        </p:spPr>
        <p:txBody>
          <a:bodyPr wrap="square">
            <a:spAutoFit/>
          </a:bodyPr>
          <a:lstStyle/>
          <a:p>
            <a:r>
              <a:rPr lang="en-US" sz="1200" dirty="0">
                <a:latin typeface="Lub Dub Medium" panose="020B0603030403020204" pitchFamily="34" charset="0"/>
              </a:rPr>
              <a:t>Dosing information and contraindications from FDA-approved labeling available at: http://dailymed.nlm.nih.gov/dailymed/index.cfm</a:t>
            </a:r>
          </a:p>
          <a:p>
            <a:endParaRPr lang="en-US" sz="1200" dirty="0">
              <a:latin typeface="Lub Dub Medium" panose="020B0603030403020204" pitchFamily="34" charset="0"/>
            </a:endParaRPr>
          </a:p>
          <a:p>
            <a:r>
              <a:rPr lang="en-US" sz="1200" dirty="0">
                <a:latin typeface="Lub Dub Medium" panose="020B0603030403020204" pitchFamily="34" charset="0"/>
              </a:rPr>
              <a:t>*The 80 mg dose of simvastatin should not be used due to myopathy risk.</a:t>
            </a:r>
          </a:p>
          <a:p>
            <a:r>
              <a:rPr lang="en-US" sz="1200" dirty="0">
                <a:latin typeface="Lub Dub Medium" panose="020B0603030403020204" pitchFamily="34" charset="0"/>
              </a:rPr>
              <a:t>†The 420 mg dose of </a:t>
            </a:r>
            <a:r>
              <a:rPr lang="en-US" sz="1200" dirty="0" err="1">
                <a:latin typeface="Lub Dub Medium" panose="020B0603030403020204" pitchFamily="34" charset="0"/>
              </a:rPr>
              <a:t>evolocumab</a:t>
            </a:r>
            <a:r>
              <a:rPr lang="en-US" sz="1200" dirty="0">
                <a:latin typeface="Lub Dub Medium" panose="020B0603030403020204" pitchFamily="34" charset="0"/>
              </a:rPr>
              <a:t> is no longer manufactured for administration. </a:t>
            </a:r>
          </a:p>
          <a:p>
            <a:endParaRPr lang="en-US" sz="1200" dirty="0">
              <a:latin typeface="Lub Dub Medium" panose="020B0603030403020204" pitchFamily="34" charset="0"/>
            </a:endParaRPr>
          </a:p>
          <a:p>
            <a:r>
              <a:rPr lang="en-US" sz="1200" dirty="0" err="1">
                <a:latin typeface="Lub Dub Medium" panose="020B0603030403020204" pitchFamily="34" charset="0"/>
              </a:rPr>
              <a:t>HeFH</a:t>
            </a:r>
            <a:r>
              <a:rPr lang="en-US" sz="1200" dirty="0">
                <a:latin typeface="Lub Dub Medium" panose="020B0603030403020204" pitchFamily="34" charset="0"/>
              </a:rPr>
              <a:t> indicates heterozygous familial hypercholesterolemia; </a:t>
            </a:r>
            <a:r>
              <a:rPr lang="en-US" sz="1200" dirty="0" err="1">
                <a:latin typeface="Lub Dub Medium" panose="020B0603030403020204" pitchFamily="34" charset="0"/>
              </a:rPr>
              <a:t>HoFH</a:t>
            </a:r>
            <a:r>
              <a:rPr lang="en-US" sz="1200" dirty="0">
                <a:latin typeface="Lub Dub Medium" panose="020B0603030403020204" pitchFamily="34" charset="0"/>
              </a:rPr>
              <a:t>, homozygous familial hypercholesterolemia; IV, intravenous; PO, per </a:t>
            </a:r>
            <a:r>
              <a:rPr lang="en-US" sz="1200" dirty="0" err="1">
                <a:latin typeface="Lub Dub Medium" panose="020B0603030403020204" pitchFamily="34" charset="0"/>
              </a:rPr>
              <a:t>os</a:t>
            </a:r>
            <a:r>
              <a:rPr lang="en-US" sz="1200" dirty="0">
                <a:latin typeface="Lub Dub Medium" panose="020B0603030403020204" pitchFamily="34" charset="0"/>
              </a:rPr>
              <a:t>; and SQ, subcutaneous.</a:t>
            </a:r>
          </a:p>
        </p:txBody>
      </p:sp>
    </p:spTree>
    <p:extLst>
      <p:ext uri="{BB962C8B-B14F-4D97-AF65-F5344CB8AC3E}">
        <p14:creationId xmlns:p14="http://schemas.microsoft.com/office/powerpoint/2010/main" val="6039823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188CCF-0660-8824-C691-805E7F257D0E}"/>
              </a:ext>
            </a:extLst>
          </p:cNvPr>
          <p:cNvSpPr txBox="1"/>
          <p:nvPr/>
        </p:nvSpPr>
        <p:spPr>
          <a:xfrm>
            <a:off x="3604815" y="1752600"/>
            <a:ext cx="742077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Young Adults &gt;18 to 39 Years of Age</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DB4BE65-A07C-4D62-B100-248BB496626F}"/>
              </a:ext>
            </a:extLst>
          </p:cNvPr>
          <p:cNvGraphicFramePr>
            <a:graphicFrameLocks noGrp="1"/>
          </p:cNvGraphicFramePr>
          <p:nvPr>
            <p:extLst>
              <p:ext uri="{D42A27DB-BD31-4B8C-83A1-F6EECF244321}">
                <p14:modId xmlns:p14="http://schemas.microsoft.com/office/powerpoint/2010/main" val="2373498803"/>
              </p:ext>
            </p:extLst>
          </p:nvPr>
        </p:nvGraphicFramePr>
        <p:xfrm>
          <a:off x="3462337" y="2701451"/>
          <a:ext cx="7705726" cy="2836357"/>
        </p:xfrm>
        <a:graphic>
          <a:graphicData uri="http://schemas.openxmlformats.org/drawingml/2006/table">
            <a:tbl>
              <a:tblPr firstRow="1" firstCol="1" bandRow="1"/>
              <a:tblGrid>
                <a:gridCol w="1013911">
                  <a:extLst>
                    <a:ext uri="{9D8B030D-6E8A-4147-A177-3AD203B41FA5}">
                      <a16:colId xmlns:a16="http://schemas.microsoft.com/office/drawing/2014/main" val="1419002312"/>
                    </a:ext>
                  </a:extLst>
                </a:gridCol>
                <a:gridCol w="971221">
                  <a:extLst>
                    <a:ext uri="{9D8B030D-6E8A-4147-A177-3AD203B41FA5}">
                      <a16:colId xmlns:a16="http://schemas.microsoft.com/office/drawing/2014/main" val="1747752155"/>
                    </a:ext>
                  </a:extLst>
                </a:gridCol>
                <a:gridCol w="5720594">
                  <a:extLst>
                    <a:ext uri="{9D8B030D-6E8A-4147-A177-3AD203B41FA5}">
                      <a16:colId xmlns:a16="http://schemas.microsoft.com/office/drawing/2014/main" val="2972171459"/>
                    </a:ext>
                  </a:extLst>
                </a:gridCol>
              </a:tblGrid>
              <a:tr h="1190437">
                <a:tc>
                  <a:txBody>
                    <a:bodyPr/>
                    <a:lstStyle/>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 for Young Adults Ages 18 to 39 Years of Age</a:t>
                      </a:r>
                    </a:p>
                    <a:p>
                      <a:pPr marL="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61005832"/>
                  </a:ext>
                </a:extLst>
              </a:tr>
              <a:tr h="272389">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4818405"/>
                  </a:ext>
                </a:extLst>
              </a:tr>
              <a:tr h="136194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 young adults (&gt;18-39 years of age), dietary, physical activity, and weight optimization recommendations should be provided to reduce cumulative atherogenic lipid exposure and lifetime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0016358"/>
                  </a:ext>
                </a:extLst>
              </a:tr>
            </a:tbl>
          </a:graphicData>
        </a:graphic>
      </p:graphicFrame>
    </p:spTree>
    <p:extLst>
      <p:ext uri="{BB962C8B-B14F-4D97-AF65-F5344CB8AC3E}">
        <p14:creationId xmlns:p14="http://schemas.microsoft.com/office/powerpoint/2010/main" val="26148483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127</a:t>
            </a:fld>
            <a:endParaRPr lang="en-US" dirty="0"/>
          </a:p>
        </p:txBody>
      </p:sp>
      <p:sp>
        <p:nvSpPr>
          <p:cNvPr id="2" name="TextBox 1">
            <a:extLst>
              <a:ext uri="{FF2B5EF4-FFF2-40B4-BE49-F238E27FC236}">
                <a16:creationId xmlns:a16="http://schemas.microsoft.com/office/drawing/2014/main" id="{0DB00BE9-C2C5-630B-41D6-B162DB9311C5}"/>
              </a:ext>
            </a:extLst>
          </p:cNvPr>
          <p:cNvSpPr txBox="1"/>
          <p:nvPr/>
        </p:nvSpPr>
        <p:spPr>
          <a:xfrm>
            <a:off x="6064645" y="762000"/>
            <a:ext cx="2501107"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Older Adults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5CC8050-71A4-B314-3262-6402C5ADB6A4}"/>
              </a:ext>
            </a:extLst>
          </p:cNvPr>
          <p:cNvGraphicFramePr>
            <a:graphicFrameLocks noGrp="1"/>
          </p:cNvGraphicFramePr>
          <p:nvPr>
            <p:extLst>
              <p:ext uri="{D42A27DB-BD31-4B8C-83A1-F6EECF244321}">
                <p14:modId xmlns:p14="http://schemas.microsoft.com/office/powerpoint/2010/main" val="2925508387"/>
              </p:ext>
            </p:extLst>
          </p:nvPr>
        </p:nvGraphicFramePr>
        <p:xfrm>
          <a:off x="1600198" y="1595120"/>
          <a:ext cx="11430001" cy="5491478"/>
        </p:xfrm>
        <a:graphic>
          <a:graphicData uri="http://schemas.openxmlformats.org/drawingml/2006/table">
            <a:tbl>
              <a:tblPr firstRow="1" firstCol="1" bandRow="1"/>
              <a:tblGrid>
                <a:gridCol w="1980000">
                  <a:extLst>
                    <a:ext uri="{9D8B030D-6E8A-4147-A177-3AD203B41FA5}">
                      <a16:colId xmlns:a16="http://schemas.microsoft.com/office/drawing/2014/main" val="2682227886"/>
                    </a:ext>
                  </a:extLst>
                </a:gridCol>
                <a:gridCol w="2099506">
                  <a:extLst>
                    <a:ext uri="{9D8B030D-6E8A-4147-A177-3AD203B41FA5}">
                      <a16:colId xmlns:a16="http://schemas.microsoft.com/office/drawing/2014/main" val="1179494122"/>
                    </a:ext>
                  </a:extLst>
                </a:gridCol>
                <a:gridCol w="7350495">
                  <a:extLst>
                    <a:ext uri="{9D8B030D-6E8A-4147-A177-3AD203B41FA5}">
                      <a16:colId xmlns:a16="http://schemas.microsoft.com/office/drawing/2014/main" val="1978739727"/>
                    </a:ext>
                  </a:extLst>
                </a:gridCol>
              </a:tblGrid>
              <a:tr h="708578">
                <a:tc>
                  <a:txBody>
                    <a:bodyPr/>
                    <a:lstStyle/>
                    <a:p>
                      <a:pPr marL="0" marR="0" algn="l">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 for Older Adults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849519670"/>
                  </a:ext>
                </a:extLst>
              </a:tr>
              <a:tr h="29893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3657232"/>
                  </a:ext>
                </a:extLst>
              </a:tr>
              <a:tr h="119572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C-EO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800"/>
                        </a:spcAft>
                        <a:buFont typeface="+mj-lt"/>
                        <a:buAutoNum type="arabicPeriod"/>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older adults, the benefit-risk discussion should include patient priorities, functional status, multimorbidity, frailty, polypharmacy, and life expectancy, and should not be based solely on chronological age when considering the decision to discontinue LLT.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936916"/>
                  </a:ext>
                </a:extLst>
              </a:tr>
              <a:tr h="119572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adults aged &gt;75 years with an estimated life expectancy of at least 2.5 years, it may be reasonable to initiate moderate-intensity statin therapy after a clinician–patient discussion of potential benefits and risks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7736460"/>
                  </a:ext>
                </a:extLst>
              </a:tr>
              <a:tr h="896794">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patients with a life expectancy of &lt;1 year, it may be reasonable to discontinue LDL-lowering therapy to avoid unnecessary medication use or adverse medication effects.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1130843"/>
                  </a:ext>
                </a:extLst>
              </a:tr>
              <a:tr h="119572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4"/>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adults aged &gt;75 years with an estimated life expectancy of at least 2.5 years, and for whom the decision regarding LLT is uncertain, it may be reasonable to measure CAC to reclassify those with minimal (1-10) or no CAC to avoid LLT.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9643" marR="496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7905958"/>
                  </a:ext>
                </a:extLst>
              </a:tr>
            </a:tbl>
          </a:graphicData>
        </a:graphic>
      </p:graphicFrame>
    </p:spTree>
    <p:extLst>
      <p:ext uri="{BB962C8B-B14F-4D97-AF65-F5344CB8AC3E}">
        <p14:creationId xmlns:p14="http://schemas.microsoft.com/office/powerpoint/2010/main" val="20334355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63DF-E945-3218-4167-932A800ECBFE}"/>
              </a:ext>
            </a:extLst>
          </p:cNvPr>
          <p:cNvSpPr txBox="1"/>
          <p:nvPr/>
        </p:nvSpPr>
        <p:spPr>
          <a:xfrm>
            <a:off x="3337122" y="685800"/>
            <a:ext cx="7956155"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Dyslipidemia in Persons Planning Pregnancy, During Pregnancy, or While Lactating</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9EDF192-3FD5-84BB-30FB-A308C891287B}"/>
              </a:ext>
            </a:extLst>
          </p:cNvPr>
          <p:cNvGraphicFramePr>
            <a:graphicFrameLocks noGrp="1"/>
          </p:cNvGraphicFramePr>
          <p:nvPr>
            <p:extLst>
              <p:ext uri="{D42A27DB-BD31-4B8C-83A1-F6EECF244321}">
                <p14:modId xmlns:p14="http://schemas.microsoft.com/office/powerpoint/2010/main" val="4172669799"/>
              </p:ext>
            </p:extLst>
          </p:nvPr>
        </p:nvGraphicFramePr>
        <p:xfrm>
          <a:off x="2724424" y="2280920"/>
          <a:ext cx="9181552" cy="3667760"/>
        </p:xfrm>
        <a:graphic>
          <a:graphicData uri="http://schemas.openxmlformats.org/drawingml/2006/table">
            <a:tbl>
              <a:tblPr firstRow="1" firstCol="1" bandRow="1"/>
              <a:tblGrid>
                <a:gridCol w="1195923">
                  <a:extLst>
                    <a:ext uri="{9D8B030D-6E8A-4147-A177-3AD203B41FA5}">
                      <a16:colId xmlns:a16="http://schemas.microsoft.com/office/drawing/2014/main" val="2898128516"/>
                    </a:ext>
                  </a:extLst>
                </a:gridCol>
                <a:gridCol w="1146268">
                  <a:extLst>
                    <a:ext uri="{9D8B030D-6E8A-4147-A177-3AD203B41FA5}">
                      <a16:colId xmlns:a16="http://schemas.microsoft.com/office/drawing/2014/main" val="3358060896"/>
                    </a:ext>
                  </a:extLst>
                </a:gridCol>
                <a:gridCol w="6839361">
                  <a:extLst>
                    <a:ext uri="{9D8B030D-6E8A-4147-A177-3AD203B41FA5}">
                      <a16:colId xmlns:a16="http://schemas.microsoft.com/office/drawing/2014/main" val="1305263301"/>
                    </a:ext>
                  </a:extLst>
                </a:gridCol>
              </a:tblGrid>
              <a:tr h="991531">
                <a:tc>
                  <a:txBody>
                    <a:bodyPr/>
                    <a:lstStyle/>
                    <a:p>
                      <a:pPr marL="0" marR="0" algn="ctr">
                        <a:lnSpc>
                          <a:spcPct val="100000"/>
                        </a:lnSpc>
                        <a:spcAft>
                          <a:spcPts val="80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Management of Dyslipidemia in Persons Planning Pregnancy, During Pregnancy, or While Lactating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lvl="0" indent="0" algn="ctr">
                        <a:lnSpc>
                          <a:spcPct val="100000"/>
                        </a:lnSpc>
                        <a:spcAft>
                          <a:spcPts val="800"/>
                        </a:spcAft>
                        <a:buFont typeface="+mj-l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9584881"/>
                  </a:ext>
                </a:extLst>
              </a:tr>
              <a:tr h="226876">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1800" b="1" dirty="0">
                          <a:effectLst/>
                          <a:latin typeface="Times New Roman" panose="02020603050405020304" pitchFamily="18" charset="0"/>
                          <a:ea typeface="Calibri" panose="020F0502020204030204" pitchFamily="34" charset="0"/>
                          <a:cs typeface="Arial" panose="020B0604020202020204" pitchFamily="34" charset="0"/>
                        </a:rPr>
                        <a:t>COR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1800" b="1" dirty="0">
                          <a:effectLst/>
                          <a:latin typeface="Times New Roman" panose="02020603050405020304" pitchFamily="18" charset="0"/>
                          <a:ea typeface="Calibri" panose="020F0502020204030204" pitchFamily="34" charset="0"/>
                          <a:cs typeface="Arial" panose="020B0604020202020204" pitchFamily="34" charset="0"/>
                        </a:rPr>
                        <a:t>LOE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800"/>
                        </a:spcAft>
                        <a:buClrTx/>
                        <a:buSzTx/>
                        <a:buFont typeface="+mj-lt"/>
                        <a:buNone/>
                        <a:tabLst/>
                        <a:defRPr/>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954311"/>
                  </a:ext>
                </a:extLst>
              </a:tr>
              <a:tr h="1358250">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Persons of childbearing age with hypercholesterolemia who are not at high risk for ASCVD and plan to become pregnant should stop statin therapy 1 to 2 months before attempting to become pregnant or as soon as pregnancy is discovered to avoid uncertain risks to the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4520120"/>
                  </a:ext>
                </a:extLst>
              </a:tr>
              <a:tr h="77614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FrutigerLTStd-Light"/>
                          <a:cs typeface="Arial" panose="020B0604020202020204" pitchFamily="34" charset="0"/>
                        </a:rPr>
                        <a:t>In pregnant or lactating individuals with </a:t>
                      </a:r>
                      <a:r>
                        <a:rPr lang="en-US" sz="1800" b="1" dirty="0" err="1">
                          <a:effectLst/>
                          <a:latin typeface="Times New Roman" panose="02020603050405020304" pitchFamily="18" charset="0"/>
                          <a:ea typeface="FrutigerLTStd-Light"/>
                          <a:cs typeface="Arial" panose="020B0604020202020204" pitchFamily="34" charset="0"/>
                        </a:rPr>
                        <a:t>HoFH</a:t>
                      </a:r>
                      <a:r>
                        <a:rPr lang="en-US" sz="1800" b="1" dirty="0">
                          <a:effectLst/>
                          <a:latin typeface="Times New Roman" panose="02020603050405020304" pitchFamily="18" charset="0"/>
                          <a:ea typeface="FrutigerLTStd-Light"/>
                          <a:cs typeface="Arial" panose="020B0604020202020204" pitchFamily="34" charset="0"/>
                        </a:rPr>
                        <a:t>, it is reasonable to undergo lipoprotein apheresis to lower LDL-C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3255523"/>
                  </a:ext>
                </a:extLst>
              </a:tr>
            </a:tbl>
          </a:graphicData>
        </a:graphic>
      </p:graphicFrame>
    </p:spTree>
    <p:extLst>
      <p:ext uri="{BB962C8B-B14F-4D97-AF65-F5344CB8AC3E}">
        <p14:creationId xmlns:p14="http://schemas.microsoft.com/office/powerpoint/2010/main" val="27860139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129</a:t>
            </a:fld>
            <a:endParaRPr lang="en-US" dirty="0"/>
          </a:p>
        </p:txBody>
      </p:sp>
      <p:sp>
        <p:nvSpPr>
          <p:cNvPr id="2" name="TextBox 1">
            <a:extLst>
              <a:ext uri="{FF2B5EF4-FFF2-40B4-BE49-F238E27FC236}">
                <a16:creationId xmlns:a16="http://schemas.microsoft.com/office/drawing/2014/main" id="{E2970D34-5542-99D7-4396-F9FFF1A397FD}"/>
              </a:ext>
            </a:extLst>
          </p:cNvPr>
          <p:cNvSpPr txBox="1"/>
          <p:nvPr/>
        </p:nvSpPr>
        <p:spPr>
          <a:xfrm>
            <a:off x="3337122" y="685800"/>
            <a:ext cx="7956155"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Dyslipidemia in Persons Planning Pregnancy, During Pregnancy, or While Lactating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3633E6D-D38F-ECEF-BF20-945BEB4A71DB}"/>
              </a:ext>
            </a:extLst>
          </p:cNvPr>
          <p:cNvGraphicFramePr>
            <a:graphicFrameLocks noGrp="1"/>
          </p:cNvGraphicFramePr>
          <p:nvPr>
            <p:extLst>
              <p:ext uri="{D42A27DB-BD31-4B8C-83A1-F6EECF244321}">
                <p14:modId xmlns:p14="http://schemas.microsoft.com/office/powerpoint/2010/main" val="1539709625"/>
              </p:ext>
            </p:extLst>
          </p:nvPr>
        </p:nvGraphicFramePr>
        <p:xfrm>
          <a:off x="2591593" y="2427272"/>
          <a:ext cx="9447213" cy="3375056"/>
        </p:xfrm>
        <a:graphic>
          <a:graphicData uri="http://schemas.openxmlformats.org/drawingml/2006/table">
            <a:tbl>
              <a:tblPr firstRow="1" firstCol="1" bandRow="1"/>
              <a:tblGrid>
                <a:gridCol w="1243584">
                  <a:extLst>
                    <a:ext uri="{9D8B030D-6E8A-4147-A177-3AD203B41FA5}">
                      <a16:colId xmlns:a16="http://schemas.microsoft.com/office/drawing/2014/main" val="3677636272"/>
                    </a:ext>
                  </a:extLst>
                </a:gridCol>
                <a:gridCol w="1191950">
                  <a:extLst>
                    <a:ext uri="{9D8B030D-6E8A-4147-A177-3AD203B41FA5}">
                      <a16:colId xmlns:a16="http://schemas.microsoft.com/office/drawing/2014/main" val="2848215055"/>
                    </a:ext>
                  </a:extLst>
                </a:gridCol>
                <a:gridCol w="7011679">
                  <a:extLst>
                    <a:ext uri="{9D8B030D-6E8A-4147-A177-3AD203B41FA5}">
                      <a16:colId xmlns:a16="http://schemas.microsoft.com/office/drawing/2014/main" val="53025550"/>
                    </a:ext>
                  </a:extLst>
                </a:gridCol>
              </a:tblGrid>
              <a:tr h="1476587">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FrutigerLTStd-Light"/>
                          <a:cs typeface="Arial" panose="020B0604020202020204" pitchFamily="34" charset="0"/>
                        </a:rPr>
                        <a:t>In pregnant individuals with severe fasting hypertriglyceridemia (TG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500 mg/dL [5.7 mmol/L]), the use of fibrates (after the first trimester) or high-dose omega-3 ethyl esters is reasonable as an adjunct to lifestyle management to lower TG levels and reduce the risk of pancreatitis.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0624332"/>
                  </a:ext>
                </a:extLst>
              </a:tr>
              <a:tr h="843764">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C-EO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FrutigerLTStd-Light"/>
                          <a:cs typeface="Arial" panose="020B0604020202020204" pitchFamily="34" charset="0"/>
                        </a:rPr>
                        <a:t>In pregnant or lactating individuals with hypercholesterolemia but without hypertriglyceridemia, the use of bile acid sequestrants is reasonable to lower LDL-C.</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6498380"/>
                  </a:ext>
                </a:extLst>
              </a:tr>
              <a:tr h="105470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FrutigerLTStd-Light"/>
                          <a:cs typeface="Arial" panose="020B0604020202020204" pitchFamily="34" charset="0"/>
                        </a:rPr>
                        <a:t>In pregnant individuals with FH or a history of clinical ASCVD, it may be reasonable to continue statin therapy to lower LDL-C and ASCVD risk following an individualized benefit-risk discussion.</a:t>
                      </a:r>
                      <a:r>
                        <a:rPr lang="en-US" sz="1800" b="1" baseline="30000" dirty="0">
                          <a:effectLst/>
                          <a:latin typeface="Times New Roman" panose="02020603050405020304" pitchFamily="18" charset="0"/>
                          <a:ea typeface="FrutigerLTStd-Light"/>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792217"/>
                  </a:ext>
                </a:extLst>
              </a:tr>
            </a:tbl>
          </a:graphicData>
        </a:graphic>
      </p:graphicFrame>
    </p:spTree>
    <p:extLst>
      <p:ext uri="{BB962C8B-B14F-4D97-AF65-F5344CB8AC3E}">
        <p14:creationId xmlns:p14="http://schemas.microsoft.com/office/powerpoint/2010/main" val="696689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21AE-1668-41A3-10C5-F8133764083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E413E5-72EA-85F5-E43B-8E1538BAE831}"/>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21B20001-E39B-9C5B-78C6-5B9C82FB0CF6}"/>
              </a:ext>
            </a:extLst>
          </p:cNvPr>
          <p:cNvGraphicFramePr>
            <a:graphicFrameLocks noGrp="1"/>
          </p:cNvGraphicFramePr>
          <p:nvPr>
            <p:extLst>
              <p:ext uri="{D42A27DB-BD31-4B8C-83A1-F6EECF244321}">
                <p14:modId xmlns:p14="http://schemas.microsoft.com/office/powerpoint/2010/main" val="1366929474"/>
              </p:ext>
            </p:extLst>
          </p:nvPr>
        </p:nvGraphicFramePr>
        <p:xfrm>
          <a:off x="613568" y="1447800"/>
          <a:ext cx="13415169" cy="5760720"/>
        </p:xfrm>
        <a:graphic>
          <a:graphicData uri="http://schemas.openxmlformats.org/drawingml/2006/table">
            <a:tbl>
              <a:tblPr firstRow="1" firstCol="1" bandRow="1"/>
              <a:tblGrid>
                <a:gridCol w="2137582">
                  <a:extLst>
                    <a:ext uri="{9D8B030D-6E8A-4147-A177-3AD203B41FA5}">
                      <a16:colId xmlns:a16="http://schemas.microsoft.com/office/drawing/2014/main" val="605586813"/>
                    </a:ext>
                  </a:extLst>
                </a:gridCol>
                <a:gridCol w="2285002">
                  <a:extLst>
                    <a:ext uri="{9D8B030D-6E8A-4147-A177-3AD203B41FA5}">
                      <a16:colId xmlns:a16="http://schemas.microsoft.com/office/drawing/2014/main" val="2027932985"/>
                    </a:ext>
                  </a:extLst>
                </a:gridCol>
                <a:gridCol w="3022098">
                  <a:extLst>
                    <a:ext uri="{9D8B030D-6E8A-4147-A177-3AD203B41FA5}">
                      <a16:colId xmlns:a16="http://schemas.microsoft.com/office/drawing/2014/main" val="1986306266"/>
                    </a:ext>
                  </a:extLst>
                </a:gridCol>
                <a:gridCol w="5970487">
                  <a:extLst>
                    <a:ext uri="{9D8B030D-6E8A-4147-A177-3AD203B41FA5}">
                      <a16:colId xmlns:a16="http://schemas.microsoft.com/office/drawing/2014/main" val="3616512306"/>
                    </a:ext>
                  </a:extLst>
                </a:gridCol>
              </a:tblGrid>
              <a:tr h="240355">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593674">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it-IT"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4.2.4.3.	Severe Hypercholesterolemia (LDL-C ≥190 mg/dL) (4.9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patients 20 to 75 years of age with an LDL-C level of 190 mg/dL or higher (4.9 mmol/L) who achieve less than a 50% reduction in LDL-C while receiving maximally tolerated statin therapy and/or have an LDL-C level of 100 mg/dL or higher (2.6 mmol/L), ezetimibe therapy is reasonable.</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with severe hypercholesterolemia with an LDL-C ≥190 mg/dL (4.9 mmol/L) and without clinical ASCVD, additional ASCVD risk factors, </a:t>
                      </a:r>
                      <a:r>
                        <a:rPr lang="en-US" sz="1800" b="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HeFH</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or subclinical atherosclerosis who are on maximally tolerated statin therapy, the addition of ezetimibe, a PCSK9 </a:t>
                      </a:r>
                      <a:r>
                        <a:rPr lang="en-US" sz="1800" b="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and/or bempedoic acid is recommended to achieve a goal of LDL-C &lt;100 mg/dL (2.6 mmol/L) and a non–HDL-C goal of &lt;130 mg/dL (3.4 mmol/L) and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753041">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it-IT"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4.2.4.3.	Severe Hypercholesterolemia (LDL-C ≥190 mg/dL) (4.9 mmol/L)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2b: In patients 30 to 75 years of age with heterozygous FH and with an LDL-C level of 100 mg/dL or higher (2.6 mmol/L) while taking maximally tolerated statin and ezetimibe therapy, the addition of a PCSK9 inhibitor may be considered.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with severe hypercholesterolemia with LDL-C ≥190 mg/dL (4.9 mmol/L) without clinical ASCVD but with clinical or genetic confirmation of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HeFH</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additional ASCVD risk factors, or documented coronary calcification, who are on maximally tolerated statin therapy, the addition of ezetimibe, a PCSK9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and/or bempedoic acid to achieve a goal of LDL-C &lt;70 mg/dL (1.8 mmol/L) and non–HDL-C &lt;100 mg/dL (2.6 mmol/L) is recommended to lower LDL-C and reduce ASCVD risk.</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bl>
          </a:graphicData>
        </a:graphic>
      </p:graphicFrame>
      <p:sp>
        <p:nvSpPr>
          <p:cNvPr id="3" name="Title 3">
            <a:extLst>
              <a:ext uri="{FF2B5EF4-FFF2-40B4-BE49-F238E27FC236}">
                <a16:creationId xmlns:a16="http://schemas.microsoft.com/office/drawing/2014/main" id="{3BF9FB71-4F0B-32D4-8364-C8AC96708D06}"/>
              </a:ext>
            </a:extLst>
          </p:cNvPr>
          <p:cNvSpPr>
            <a:spLocks noGrp="1"/>
          </p:cNvSpPr>
          <p:nvPr/>
        </p:nvSpPr>
        <p:spPr>
          <a:xfrm>
            <a:off x="4795837" y="436881"/>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29236103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76A185-9BCE-8562-E3D7-8AB21ED96BE4}"/>
              </a:ext>
            </a:extLst>
          </p:cNvPr>
          <p:cNvSpPr txBox="1"/>
          <p:nvPr/>
        </p:nvSpPr>
        <p:spPr>
          <a:xfrm>
            <a:off x="4221260" y="304800"/>
            <a:ext cx="618787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20. Lipid-Lowering Therapies During Pregnancy and Lactation</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9906C1B-268A-EEC5-B8FB-BA1A7109C9F5}"/>
              </a:ext>
            </a:extLst>
          </p:cNvPr>
          <p:cNvGraphicFramePr>
            <a:graphicFrameLocks noGrp="1"/>
          </p:cNvGraphicFramePr>
          <p:nvPr>
            <p:extLst>
              <p:ext uri="{D42A27DB-BD31-4B8C-83A1-F6EECF244321}">
                <p14:modId xmlns:p14="http://schemas.microsoft.com/office/powerpoint/2010/main" val="1178348722"/>
              </p:ext>
            </p:extLst>
          </p:nvPr>
        </p:nvGraphicFramePr>
        <p:xfrm>
          <a:off x="2628900" y="1524000"/>
          <a:ext cx="9372599" cy="5789002"/>
        </p:xfrm>
        <a:graphic>
          <a:graphicData uri="http://schemas.openxmlformats.org/drawingml/2006/table">
            <a:tbl>
              <a:tblPr firstRow="1" firstCol="1" bandRow="1"/>
              <a:tblGrid>
                <a:gridCol w="1753227">
                  <a:extLst>
                    <a:ext uri="{9D8B030D-6E8A-4147-A177-3AD203B41FA5}">
                      <a16:colId xmlns:a16="http://schemas.microsoft.com/office/drawing/2014/main" val="1731969386"/>
                    </a:ext>
                  </a:extLst>
                </a:gridCol>
                <a:gridCol w="4416650">
                  <a:extLst>
                    <a:ext uri="{9D8B030D-6E8A-4147-A177-3AD203B41FA5}">
                      <a16:colId xmlns:a16="http://schemas.microsoft.com/office/drawing/2014/main" val="632181546"/>
                    </a:ext>
                  </a:extLst>
                </a:gridCol>
                <a:gridCol w="3202722">
                  <a:extLst>
                    <a:ext uri="{9D8B030D-6E8A-4147-A177-3AD203B41FA5}">
                      <a16:colId xmlns:a16="http://schemas.microsoft.com/office/drawing/2014/main" val="3032538052"/>
                    </a:ext>
                  </a:extLst>
                </a:gridCol>
              </a:tblGrid>
              <a:tr h="192307">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Pregnancy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Lactation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625168"/>
                  </a:ext>
                </a:extLst>
              </a:tr>
              <a:tr h="961536">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Statins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Should be discontinued in most pregnancies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Can be considered in high-risk individuals (ASCVD or FH)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3375098"/>
                  </a:ext>
                </a:extLst>
              </a:tr>
              <a:tr h="384614">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Ezetimibe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3113554"/>
                  </a:ext>
                </a:extLst>
              </a:tr>
              <a:tr h="1360932">
                <a:tc>
                  <a:txBody>
                    <a:bodyPr/>
                    <a:lstStyle/>
                    <a:p>
                      <a:pPr marL="0" marR="0" indent="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Bile acid sequestrants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Safe to use. No evidence of risk in humans due to lack of systemic absorption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Known to interfere with absorption of fat-soluble vitamins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High rate of gastrointestinal side effects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Not excreted in human milk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Caution if used—</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associated with m</a:t>
                      </a:r>
                      <a:r>
                        <a:rPr lang="en-US" sz="1800" dirty="0">
                          <a:effectLst/>
                          <a:latin typeface="Times New Roman" panose="02020603050405020304" pitchFamily="18" charset="0"/>
                          <a:ea typeface="Calibri" panose="020F0502020204030204" pitchFamily="34" charset="0"/>
                          <a:cs typeface="Arial" panose="020B0604020202020204" pitchFamily="34" charset="0"/>
                        </a:rPr>
                        <a:t>alabsorption of fat-soluble vitamins (A, D, E, and K). Prenatal vitamins may not be sufficient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561252"/>
                  </a:ext>
                </a:extLst>
              </a:tr>
              <a:tr h="576922">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Niacin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 or clinical utility for the mother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249772"/>
                  </a:ext>
                </a:extLst>
              </a:tr>
              <a:tr h="961536">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Fibric acid derivatives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2860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Can be considered (after the first trimester) for severe hypertriglyceridemia only if the potential benefit justifies the potential risk to the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2860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during lactation. If taken during pregnancy, lactation can be resumed 5 days after last dose of fibric acid derivatives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2833364"/>
                  </a:ext>
                </a:extLst>
              </a:tr>
            </a:tbl>
          </a:graphicData>
        </a:graphic>
      </p:graphicFrame>
      <p:sp>
        <p:nvSpPr>
          <p:cNvPr id="4" name="TextBox 3">
            <a:extLst>
              <a:ext uri="{FF2B5EF4-FFF2-40B4-BE49-F238E27FC236}">
                <a16:creationId xmlns:a16="http://schemas.microsoft.com/office/drawing/2014/main" id="{1A052E0C-9680-BB59-F1A2-691FE61D8A2F}"/>
              </a:ext>
            </a:extLst>
          </p:cNvPr>
          <p:cNvSpPr txBox="1"/>
          <p:nvPr/>
        </p:nvSpPr>
        <p:spPr>
          <a:xfrm>
            <a:off x="457200" y="5558676"/>
            <a:ext cx="1905000" cy="1754326"/>
          </a:xfrm>
          <a:prstGeom prst="rect">
            <a:avLst/>
          </a:prstGeom>
          <a:noFill/>
        </p:spPr>
        <p:txBody>
          <a:bodyPr wrap="square">
            <a:spAutoFit/>
          </a:bodyPr>
          <a:lstStyle/>
          <a:p>
            <a:r>
              <a:rPr lang="en-US" sz="1200" dirty="0">
                <a:latin typeface="Lub Dub Medium" panose="020B0603030403020204" pitchFamily="34" charset="0"/>
              </a:rPr>
              <a:t>ASCVD indicates atherosclerotic cardiovascular disease; FH, familial hypercholesterolemia; </a:t>
            </a:r>
            <a:r>
              <a:rPr lang="en-US" sz="1200" dirty="0" err="1">
                <a:latin typeface="Lub Dub Medium" panose="020B0603030403020204" pitchFamily="34" charset="0"/>
              </a:rPr>
              <a:t>mAb</a:t>
            </a:r>
            <a:r>
              <a:rPr lang="en-US" sz="1200" dirty="0">
                <a:latin typeface="Lub Dub Medium" panose="020B0603030403020204" pitchFamily="34" charset="0"/>
              </a:rPr>
              <a:t>, monoclonal antibodies;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 </a:t>
            </a:r>
          </a:p>
        </p:txBody>
      </p:sp>
      <p:sp>
        <p:nvSpPr>
          <p:cNvPr id="6" name="TextBox 5">
            <a:extLst>
              <a:ext uri="{FF2B5EF4-FFF2-40B4-BE49-F238E27FC236}">
                <a16:creationId xmlns:a16="http://schemas.microsoft.com/office/drawing/2014/main" id="{7AE814A8-D8AC-726F-88BD-87CCD07F53E3}"/>
              </a:ext>
            </a:extLst>
          </p:cNvPr>
          <p:cNvSpPr txBox="1"/>
          <p:nvPr/>
        </p:nvSpPr>
        <p:spPr>
          <a:xfrm>
            <a:off x="12268199" y="6112673"/>
            <a:ext cx="2057400" cy="1384995"/>
          </a:xfrm>
          <a:prstGeom prst="rect">
            <a:avLst/>
          </a:prstGeom>
          <a:noFill/>
        </p:spPr>
        <p:txBody>
          <a:bodyPr wrap="square">
            <a:spAutoFit/>
          </a:bodyPr>
          <a:lstStyle/>
          <a:p>
            <a:r>
              <a:rPr lang="en-US" sz="1200" dirty="0">
                <a:latin typeface="Lub Dub Medium" panose="020B0603030403020204" pitchFamily="34" charset="0"/>
              </a:rPr>
              <a:t>Adapted with permission from Agarwala et al. Copyright© 2024 Elsevier. Adapted with permission from Jacobson et al. Copyright© 2015 Elsevier</a:t>
            </a:r>
          </a:p>
        </p:txBody>
      </p:sp>
    </p:spTree>
    <p:extLst>
      <p:ext uri="{BB962C8B-B14F-4D97-AF65-F5344CB8AC3E}">
        <p14:creationId xmlns:p14="http://schemas.microsoft.com/office/powerpoint/2010/main" val="19013713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131</a:t>
            </a:fld>
            <a:endParaRPr lang="en-US" dirty="0"/>
          </a:p>
        </p:txBody>
      </p:sp>
      <p:sp>
        <p:nvSpPr>
          <p:cNvPr id="2" name="TextBox 1">
            <a:extLst>
              <a:ext uri="{FF2B5EF4-FFF2-40B4-BE49-F238E27FC236}">
                <a16:creationId xmlns:a16="http://schemas.microsoft.com/office/drawing/2014/main" id="{290B8EA2-DE72-0F21-7250-C9B400CE7B5D}"/>
              </a:ext>
            </a:extLst>
          </p:cNvPr>
          <p:cNvSpPr txBox="1"/>
          <p:nvPr/>
        </p:nvSpPr>
        <p:spPr>
          <a:xfrm>
            <a:off x="3748929" y="304800"/>
            <a:ext cx="713254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20. Lipid-Lowering Therapies During Pregnancy and Lactation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10B457A-53E3-44D0-0405-EB4D29DFFCA9}"/>
              </a:ext>
            </a:extLst>
          </p:cNvPr>
          <p:cNvGraphicFramePr>
            <a:graphicFrameLocks noGrp="1"/>
          </p:cNvGraphicFramePr>
          <p:nvPr>
            <p:extLst>
              <p:ext uri="{D42A27DB-BD31-4B8C-83A1-F6EECF244321}">
                <p14:modId xmlns:p14="http://schemas.microsoft.com/office/powerpoint/2010/main" val="4161044686"/>
              </p:ext>
            </p:extLst>
          </p:nvPr>
        </p:nvGraphicFramePr>
        <p:xfrm>
          <a:off x="2628900" y="1524001"/>
          <a:ext cx="9563100" cy="4324764"/>
        </p:xfrm>
        <a:graphic>
          <a:graphicData uri="http://schemas.openxmlformats.org/drawingml/2006/table">
            <a:tbl>
              <a:tblPr firstRow="1" firstCol="1" bandRow="1"/>
              <a:tblGrid>
                <a:gridCol w="1788862">
                  <a:extLst>
                    <a:ext uri="{9D8B030D-6E8A-4147-A177-3AD203B41FA5}">
                      <a16:colId xmlns:a16="http://schemas.microsoft.com/office/drawing/2014/main" val="1731969386"/>
                    </a:ext>
                  </a:extLst>
                </a:gridCol>
                <a:gridCol w="4506419">
                  <a:extLst>
                    <a:ext uri="{9D8B030D-6E8A-4147-A177-3AD203B41FA5}">
                      <a16:colId xmlns:a16="http://schemas.microsoft.com/office/drawing/2014/main" val="632181546"/>
                    </a:ext>
                  </a:extLst>
                </a:gridCol>
                <a:gridCol w="3267819">
                  <a:extLst>
                    <a:ext uri="{9D8B030D-6E8A-4147-A177-3AD203B41FA5}">
                      <a16:colId xmlns:a16="http://schemas.microsoft.com/office/drawing/2014/main" val="3032538052"/>
                    </a:ext>
                  </a:extLst>
                </a:gridCol>
              </a:tblGrid>
              <a:tr h="209128">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Pregnancy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Lactation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9830" marR="39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625168"/>
                  </a:ext>
                </a:extLst>
              </a:tr>
              <a:tr h="1045638">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Omega-3 fatty acids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Can be considered for severe hypertriglyceridemia</a:t>
                      </a:r>
                      <a:r>
                        <a:rPr lang="en-US" sz="1800" baseline="30000">
                          <a:effectLst/>
                          <a:latin typeface="Times New Roman" panose="02020603050405020304" pitchFamily="18" charset="0"/>
                          <a:ea typeface="Calibri" panose="020F0502020204030204" pitchFamily="34" charset="0"/>
                          <a:cs typeface="Arial" panose="020B0604020202020204" pitchFamily="34" charset="0"/>
                        </a:rPr>
                        <a:t>12</a:t>
                      </a: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Known to be excreted in human milk. Effects on infants are unknown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Caution if used during lactation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3375098"/>
                  </a:ext>
                </a:extLst>
              </a:tr>
              <a:tr h="418255">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Bempedoic acid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3113554"/>
                  </a:ext>
                </a:extLst>
              </a:tr>
              <a:tr h="605278">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PCSK9 mAb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561252"/>
                  </a:ext>
                </a:extLst>
              </a:tr>
              <a:tr h="418255">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Inclisiran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249772"/>
                  </a:ext>
                </a:extLst>
              </a:tr>
              <a:tr h="427646">
                <a:tc>
                  <a:txBody>
                    <a:bodyPr/>
                    <a:lstStyle/>
                    <a:p>
                      <a:pPr marL="0" marR="0" indent="0" algn="l">
                        <a:lnSpc>
                          <a:spcPct val="100000"/>
                        </a:lnSpc>
                        <a:spcAft>
                          <a:spcPts val="0"/>
                        </a:spcAft>
                        <a:buNone/>
                      </a:pPr>
                      <a:r>
                        <a:rPr lang="en-US" sz="1800" dirty="0" err="1">
                          <a:effectLst/>
                          <a:latin typeface="Times New Roman" panose="02020603050405020304" pitchFamily="18" charset="0"/>
                          <a:ea typeface="Calibri" panose="020F0502020204030204" pitchFamily="34" charset="0"/>
                          <a:cs typeface="Arial" panose="020B0604020202020204" pitchFamily="34" charset="0"/>
                        </a:rPr>
                        <a:t>Evinacumab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insufficient data regarding risk to fetus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2833364"/>
                  </a:ext>
                </a:extLst>
              </a:tr>
              <a:tr h="427646">
                <a:tc>
                  <a:txBody>
                    <a:bodyPr/>
                    <a:lstStyle/>
                    <a:p>
                      <a:pPr marL="0" marR="0" indent="0" algn="l">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Lomitapide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 due to risk of embryo-fetal toxicity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l">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use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8103361"/>
                  </a:ext>
                </a:extLst>
              </a:tr>
            </a:tbl>
          </a:graphicData>
        </a:graphic>
      </p:graphicFrame>
      <p:sp>
        <p:nvSpPr>
          <p:cNvPr id="6" name="TextBox 5">
            <a:extLst>
              <a:ext uri="{FF2B5EF4-FFF2-40B4-BE49-F238E27FC236}">
                <a16:creationId xmlns:a16="http://schemas.microsoft.com/office/drawing/2014/main" id="{87D4D904-0D54-59FF-43ED-5993084C8586}"/>
              </a:ext>
            </a:extLst>
          </p:cNvPr>
          <p:cNvSpPr txBox="1"/>
          <p:nvPr/>
        </p:nvSpPr>
        <p:spPr>
          <a:xfrm>
            <a:off x="2628900" y="6113859"/>
            <a:ext cx="9563100" cy="1015663"/>
          </a:xfrm>
          <a:prstGeom prst="rect">
            <a:avLst/>
          </a:prstGeom>
          <a:noFill/>
        </p:spPr>
        <p:txBody>
          <a:bodyPr wrap="square">
            <a:spAutoFit/>
          </a:bodyPr>
          <a:lstStyle/>
          <a:p>
            <a:r>
              <a:rPr lang="en-US" sz="1200" dirty="0">
                <a:latin typeface="Lub Dub Medium" panose="020B0603030403020204" pitchFamily="34" charset="0"/>
              </a:rPr>
              <a:t>Adapted with permission from Agarwala et al. Copyright© 2024 Elsevier. Adapted with permission from Jacobson et al. Copyright© 2015 Elsevier</a:t>
            </a:r>
          </a:p>
          <a:p>
            <a:endParaRPr lang="en-US" sz="1200" dirty="0">
              <a:latin typeface="Lub Dub Medium" panose="020B0603030403020204" pitchFamily="34" charset="0"/>
            </a:endParaRPr>
          </a:p>
          <a:p>
            <a:r>
              <a:rPr lang="en-US" sz="1200" dirty="0">
                <a:latin typeface="Lub Dub Medium" panose="020B0603030403020204" pitchFamily="34" charset="0"/>
              </a:rPr>
              <a:t>ASCVD indicates atherosclerotic cardiovascular disease; FH, familial hypercholesterolemia; </a:t>
            </a:r>
            <a:r>
              <a:rPr lang="en-US" sz="1200" dirty="0" err="1">
                <a:latin typeface="Lub Dub Medium" panose="020B0603030403020204" pitchFamily="34" charset="0"/>
              </a:rPr>
              <a:t>mAb</a:t>
            </a:r>
            <a:r>
              <a:rPr lang="en-US" sz="1200" dirty="0">
                <a:latin typeface="Lub Dub Medium" panose="020B0603030403020204" pitchFamily="34" charset="0"/>
              </a:rPr>
              <a:t>, monoclonal antibodies; and PCSK9 proprotein convertase subtilisin/</a:t>
            </a:r>
            <a:r>
              <a:rPr lang="en-US" sz="1200" dirty="0" err="1">
                <a:latin typeface="Lub Dub Medium" panose="020B0603030403020204" pitchFamily="34" charset="0"/>
              </a:rPr>
              <a:t>kexin</a:t>
            </a:r>
            <a:r>
              <a:rPr lang="en-US" sz="1200" dirty="0">
                <a:latin typeface="Lub Dub Medium" panose="020B0603030403020204" pitchFamily="34" charset="0"/>
              </a:rPr>
              <a:t> type 9. </a:t>
            </a:r>
          </a:p>
        </p:txBody>
      </p:sp>
    </p:spTree>
    <p:extLst>
      <p:ext uri="{BB962C8B-B14F-4D97-AF65-F5344CB8AC3E}">
        <p14:creationId xmlns:p14="http://schemas.microsoft.com/office/powerpoint/2010/main" val="635949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0678E-DC53-19C5-9C83-3D32573F5034}"/>
              </a:ext>
            </a:extLst>
          </p:cNvPr>
          <p:cNvSpPr txBox="1"/>
          <p:nvPr/>
        </p:nvSpPr>
        <p:spPr>
          <a:xfrm>
            <a:off x="4625230" y="1066800"/>
            <a:ext cx="537994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21. Considerations According to Ancestry Groups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8805459-82CC-1A34-8350-9F9CC1FC4A0F}"/>
              </a:ext>
            </a:extLst>
          </p:cNvPr>
          <p:cNvGraphicFramePr>
            <a:graphicFrameLocks noGrp="1"/>
          </p:cNvGraphicFramePr>
          <p:nvPr>
            <p:extLst>
              <p:ext uri="{D42A27DB-BD31-4B8C-83A1-F6EECF244321}">
                <p14:modId xmlns:p14="http://schemas.microsoft.com/office/powerpoint/2010/main" val="109604192"/>
              </p:ext>
            </p:extLst>
          </p:nvPr>
        </p:nvGraphicFramePr>
        <p:xfrm>
          <a:off x="2726531" y="2194560"/>
          <a:ext cx="9177338" cy="4968240"/>
        </p:xfrm>
        <a:graphic>
          <a:graphicData uri="http://schemas.openxmlformats.org/drawingml/2006/table">
            <a:tbl>
              <a:tblPr firstRow="1" firstCol="1" bandRow="1"/>
              <a:tblGrid>
                <a:gridCol w="9177338">
                  <a:extLst>
                    <a:ext uri="{9D8B030D-6E8A-4147-A177-3AD203B41FA5}">
                      <a16:colId xmlns:a16="http://schemas.microsoft.com/office/drawing/2014/main" val="996935036"/>
                    </a:ext>
                  </a:extLst>
                </a:gridCol>
              </a:tblGrid>
              <a:tr h="1197422">
                <a:tc>
                  <a:txBody>
                    <a:bodyPr/>
                    <a:lstStyle/>
                    <a:p>
                      <a:pPr marL="0" marR="0">
                        <a:lnSpc>
                          <a:spcPct val="100000"/>
                        </a:lnSpc>
                        <a:spcAft>
                          <a:spcPts val="800"/>
                        </a:spcAft>
                        <a:buNone/>
                      </a:pPr>
                      <a:r>
                        <a:rPr lang="en-US" sz="1800" dirty="0">
                          <a:effectLst/>
                          <a:latin typeface="Times New Roman" panose="02020603050405020304" pitchFamily="18" charset="0"/>
                          <a:ea typeface="Times New Roman" panose="02020603050405020304" pitchFamily="18" charset="0"/>
                        </a:rPr>
                        <a:t>Observed Higher Risk in Demographic Groups</a:t>
                      </a:r>
                    </a:p>
                    <a:p>
                      <a:pPr marL="342900" marR="0" lvl="0" indent="-342900">
                        <a:lnSpc>
                          <a:spcPct val="100000"/>
                        </a:lnSpc>
                        <a:buSzPts val="1000"/>
                        <a:buFont typeface="Symbol" panose="05050102010706020507" pitchFamily="18" charset="2"/>
                        <a:buChar cha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South Asian ancestry is a high-risk demographic group and considered </a:t>
                      </a:r>
                      <a:r>
                        <a:rPr lang="en-US" sz="1800" spc="0">
                          <a:effectLst/>
                          <a:latin typeface="Times New Roman" panose="02020603050405020304" pitchFamily="18" charset="0"/>
                          <a:ea typeface="Symbol" panose="05050102010706020507" pitchFamily="18" charset="2"/>
                          <a:cs typeface="Symbol" panose="05050102010706020507" pitchFamily="18" charset="2"/>
                        </a:rPr>
                        <a:t>a risk enhancer</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p>
                      <a:pPr marL="342900" marR="0" lvl="0" indent="-342900">
                        <a:lnSpc>
                          <a:spcPct val="100000"/>
                        </a:lnSpc>
                        <a:buSzPts val="1000"/>
                        <a:buFont typeface="Symbol" panose="05050102010706020507" pitchFamily="18" charset="2"/>
                        <a:buChar cha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Increased prevalence of diabetes at lower BMI and waist circumferences across Asian populations.</a:t>
                      </a:r>
                    </a:p>
                    <a:p>
                      <a:pPr marL="342900" marR="0" lvl="0" indent="-342900">
                        <a:lnSpc>
                          <a:spcPct val="100000"/>
                        </a:lnSpc>
                        <a:spcAft>
                          <a:spcPts val="800"/>
                        </a:spcAft>
                        <a:buSzPts val="1000"/>
                        <a:buFont typeface="Symbol" panose="05050102010706020507" pitchFamily="18" charset="2"/>
                        <a:buChar char=""/>
                      </a:pPr>
                      <a:r>
                        <a:rPr lang="en-US" sz="1800" spc="0" dirty="0">
                          <a:solidFill>
                            <a:srgbClr val="1B1B1B"/>
                          </a:solidFill>
                          <a:effectLst/>
                          <a:latin typeface="Times New Roman" panose="02020603050405020304" pitchFamily="18" charset="0"/>
                          <a:ea typeface="Symbol" panose="05050102010706020507" pitchFamily="18" charset="2"/>
                          <a:cs typeface="Symbol" panose="05050102010706020507" pitchFamily="18" charset="2"/>
                        </a:rPr>
                        <a:t>Increased CKM syndrome risk factors among Filipino American individuals, including hypertension, hyperlipidemia, and obesity.</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0766923"/>
                  </a:ext>
                </a:extLst>
              </a:tr>
              <a:tr h="1385390">
                <a:tc>
                  <a:txBody>
                    <a:bodyPr/>
                    <a:lstStyle/>
                    <a:p>
                      <a:pPr marL="0" marR="0">
                        <a:lnSpc>
                          <a:spcPct val="100000"/>
                        </a:lnSpc>
                        <a:spcAft>
                          <a:spcPts val="800"/>
                        </a:spcAft>
                        <a:buNone/>
                      </a:pPr>
                      <a:r>
                        <a:rPr lang="en-US" sz="1800" dirty="0">
                          <a:effectLst/>
                          <a:latin typeface="Times New Roman" panose="02020603050405020304" pitchFamily="18" charset="0"/>
                          <a:ea typeface="Times New Roman" panose="02020603050405020304" pitchFamily="18" charset="0"/>
                        </a:rPr>
                        <a:t>Variation in Lipid Measures</a:t>
                      </a:r>
                    </a:p>
                    <a:p>
                      <a:pPr marL="342900" marR="0" lvl="0" indent="-342900">
                        <a:lnSpc>
                          <a:spcPct val="100000"/>
                        </a:lnSpc>
                        <a:buSzPts val="1000"/>
                        <a:buFont typeface="Symbol" panose="05050102010706020507" pitchFamily="18" charset="2"/>
                        <a:buChar cha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Higher levels of </a:t>
                      </a: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Lp</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 are found in non-Hispanic Black individuals, but associated increase in CVD relative risk is similar to other groups.</a:t>
                      </a:r>
                    </a:p>
                    <a:p>
                      <a:pPr marL="342900" marR="0" lvl="0" indent="-342900">
                        <a:lnSpc>
                          <a:spcPct val="100000"/>
                        </a:lnSpc>
                        <a:buSzPts val="1000"/>
                        <a:buFont typeface="Symbol" panose="05050102010706020507" pitchFamily="18" charset="2"/>
                        <a:buChar cha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Elevated </a:t>
                      </a: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Lp</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 is associated with a higher population-attributed risk for MI among South Asian and Latin American people.</a:t>
                      </a:r>
                    </a:p>
                    <a:p>
                      <a:pPr marL="342900" marR="0" lvl="0" indent="-342900">
                        <a:lnSpc>
                          <a:spcPct val="100000"/>
                        </a:lnSpc>
                        <a:spcAft>
                          <a:spcPts val="800"/>
                        </a:spcAft>
                        <a:buSzPts val="1000"/>
                        <a:buFont typeface="Symbol" panose="05050102010706020507" pitchFamily="18" charset="2"/>
                        <a:buChar cha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Baseline CK levels are higher in non-Hispanic Black individuals but may not portend greater risk for statin-associated adverse events.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0048417"/>
                  </a:ext>
                </a:extLst>
              </a:tr>
              <a:tr h="821487">
                <a:tc>
                  <a:txBody>
                    <a:bodyPr/>
                    <a:lstStyle/>
                    <a:p>
                      <a:pPr marL="0" marR="0">
                        <a:lnSpc>
                          <a:spcPct val="100000"/>
                        </a:lnSpc>
                        <a:spcAft>
                          <a:spcPts val="800"/>
                        </a:spcAft>
                        <a:buNone/>
                      </a:pPr>
                      <a:r>
                        <a:rPr lang="en-US" sz="1800" dirty="0">
                          <a:effectLst/>
                          <a:latin typeface="Times New Roman" panose="02020603050405020304" pitchFamily="18" charset="0"/>
                          <a:ea typeface="Times New Roman" panose="02020603050405020304" pitchFamily="18" charset="0"/>
                        </a:rPr>
                        <a:t>Statin Sensitivity</a:t>
                      </a:r>
                    </a:p>
                    <a:p>
                      <a:pPr marL="342900" marR="0" lvl="0" indent="-342900">
                        <a:lnSpc>
                          <a:spcPct val="100000"/>
                        </a:lnSpc>
                        <a:spcAft>
                          <a:spcPts val="800"/>
                        </a:spcAft>
                        <a:buSzPct val="56000"/>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Some individuals of Chinese, Japanese, or Korean ancestry have been observed to have higher plasma concentrations of rosuvastatin, resulting in heightened sensitivity, and may benefit from starting rosuvastatin therapy at a lower dose.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8864492"/>
                  </a:ext>
                </a:extLst>
              </a:tr>
            </a:tbl>
          </a:graphicData>
        </a:graphic>
      </p:graphicFrame>
      <p:sp>
        <p:nvSpPr>
          <p:cNvPr id="5" name="TextBox 4">
            <a:extLst>
              <a:ext uri="{FF2B5EF4-FFF2-40B4-BE49-F238E27FC236}">
                <a16:creationId xmlns:a16="http://schemas.microsoft.com/office/drawing/2014/main" id="{0B8984DF-57F6-A2BC-37F8-52C865FB6B46}"/>
              </a:ext>
            </a:extLst>
          </p:cNvPr>
          <p:cNvSpPr txBox="1"/>
          <p:nvPr/>
        </p:nvSpPr>
        <p:spPr>
          <a:xfrm>
            <a:off x="12268200" y="5223808"/>
            <a:ext cx="1524000" cy="1938992"/>
          </a:xfrm>
          <a:prstGeom prst="rect">
            <a:avLst/>
          </a:prstGeom>
          <a:noFill/>
        </p:spPr>
        <p:txBody>
          <a:bodyPr wrap="square">
            <a:spAutoFit/>
          </a:bodyPr>
          <a:lstStyle/>
          <a:p>
            <a:r>
              <a:rPr lang="en-US" sz="1200" dirty="0">
                <a:latin typeface="Lub Dub Medium" panose="020B0603030403020204" pitchFamily="34" charset="0"/>
              </a:rPr>
              <a:t>BMI indicates body mass index; CK, creatine kinase; CVD, cardiovascular disease; </a:t>
            </a:r>
            <a:r>
              <a:rPr lang="en-US" sz="1200" dirty="0" err="1">
                <a:latin typeface="Lub Dub Medium" panose="020B0603030403020204" pitchFamily="34" charset="0"/>
              </a:rPr>
              <a:t>Lp</a:t>
            </a:r>
            <a:r>
              <a:rPr lang="en-US" sz="1200" dirty="0">
                <a:latin typeface="Lub Dub Medium" panose="020B0603030403020204" pitchFamily="34" charset="0"/>
              </a:rPr>
              <a:t>(a), lipoprotein (a); and MI, myocardial infarction.</a:t>
            </a:r>
          </a:p>
        </p:txBody>
      </p:sp>
    </p:spTree>
    <p:extLst>
      <p:ext uri="{BB962C8B-B14F-4D97-AF65-F5344CB8AC3E}">
        <p14:creationId xmlns:p14="http://schemas.microsoft.com/office/powerpoint/2010/main" val="40163347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133</a:t>
            </a:fld>
            <a:endParaRPr lang="en-US" dirty="0"/>
          </a:p>
        </p:txBody>
      </p:sp>
      <p:sp>
        <p:nvSpPr>
          <p:cNvPr id="2" name="TextBox 1">
            <a:extLst>
              <a:ext uri="{FF2B5EF4-FFF2-40B4-BE49-F238E27FC236}">
                <a16:creationId xmlns:a16="http://schemas.microsoft.com/office/drawing/2014/main" id="{E9313111-EF4B-D614-C9FC-D6D2BD0265B7}"/>
              </a:ext>
            </a:extLst>
          </p:cNvPr>
          <p:cNvSpPr txBox="1"/>
          <p:nvPr/>
        </p:nvSpPr>
        <p:spPr>
          <a:xfrm>
            <a:off x="5017715" y="2057400"/>
            <a:ext cx="459497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Adults With Heart Failure</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97CC621-E256-C267-C5E4-69B1AA70C405}"/>
              </a:ext>
            </a:extLst>
          </p:cNvPr>
          <p:cNvGraphicFramePr>
            <a:graphicFrameLocks noGrp="1"/>
          </p:cNvGraphicFramePr>
          <p:nvPr>
            <p:extLst>
              <p:ext uri="{D42A27DB-BD31-4B8C-83A1-F6EECF244321}">
                <p14:modId xmlns:p14="http://schemas.microsoft.com/office/powerpoint/2010/main" val="3006360743"/>
              </p:ext>
            </p:extLst>
          </p:nvPr>
        </p:nvGraphicFramePr>
        <p:xfrm>
          <a:off x="3195796" y="2988105"/>
          <a:ext cx="8238808" cy="2253389"/>
        </p:xfrm>
        <a:graphic>
          <a:graphicData uri="http://schemas.openxmlformats.org/drawingml/2006/table">
            <a:tbl>
              <a:tblPr firstRow="1" firstCol="1" bandRow="1"/>
              <a:tblGrid>
                <a:gridCol w="990305">
                  <a:extLst>
                    <a:ext uri="{9D8B030D-6E8A-4147-A177-3AD203B41FA5}">
                      <a16:colId xmlns:a16="http://schemas.microsoft.com/office/drawing/2014/main" val="3401849937"/>
                    </a:ext>
                  </a:extLst>
                </a:gridCol>
                <a:gridCol w="924395">
                  <a:extLst>
                    <a:ext uri="{9D8B030D-6E8A-4147-A177-3AD203B41FA5}">
                      <a16:colId xmlns:a16="http://schemas.microsoft.com/office/drawing/2014/main" val="4088867601"/>
                    </a:ext>
                  </a:extLst>
                </a:gridCol>
                <a:gridCol w="6324108">
                  <a:extLst>
                    <a:ext uri="{9D8B030D-6E8A-4147-A177-3AD203B41FA5}">
                      <a16:colId xmlns:a16="http://schemas.microsoft.com/office/drawing/2014/main" val="3123456028"/>
                    </a:ext>
                  </a:extLst>
                </a:gridCol>
              </a:tblGrid>
              <a:tr h="888521">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Adults With Heart Failure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94246655"/>
                  </a:ext>
                </a:extLst>
              </a:tr>
              <a:tr h="263628">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636896"/>
                  </a:ext>
                </a:extLst>
              </a:tr>
              <a:tr h="1054509">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 No Benefit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0" marR="0" algn="ctr">
                        <a:lnSpc>
                          <a:spcPct val="100000"/>
                        </a:lnSpc>
                        <a:spcAft>
                          <a:spcPts val="80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0" marR="0" algn="l">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 In adults with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HFrEF</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who do not have clinical ASCVD or another indication for LLT, initiation of LLT is not recommended to reduce clinical events or mortality.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7979854"/>
                  </a:ext>
                </a:extLst>
              </a:tr>
            </a:tbl>
          </a:graphicData>
        </a:graphic>
      </p:graphicFrame>
    </p:spTree>
    <p:extLst>
      <p:ext uri="{BB962C8B-B14F-4D97-AF65-F5344CB8AC3E}">
        <p14:creationId xmlns:p14="http://schemas.microsoft.com/office/powerpoint/2010/main" val="32304959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8469E-2A08-5281-80E7-F8B1E5445016}"/>
              </a:ext>
            </a:extLst>
          </p:cNvPr>
          <p:cNvSpPr txBox="1"/>
          <p:nvPr/>
        </p:nvSpPr>
        <p:spPr>
          <a:xfrm>
            <a:off x="4832957" y="838200"/>
            <a:ext cx="496448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Adults With Chronic Kidney Disease – Stage 3 or Higher</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AA5C008-647E-7D92-BF71-39875ED73D46}"/>
              </a:ext>
            </a:extLst>
          </p:cNvPr>
          <p:cNvGraphicFramePr>
            <a:graphicFrameLocks noGrp="1"/>
          </p:cNvGraphicFramePr>
          <p:nvPr>
            <p:extLst>
              <p:ext uri="{D42A27DB-BD31-4B8C-83A1-F6EECF244321}">
                <p14:modId xmlns:p14="http://schemas.microsoft.com/office/powerpoint/2010/main" val="2331815394"/>
              </p:ext>
            </p:extLst>
          </p:nvPr>
        </p:nvGraphicFramePr>
        <p:xfrm>
          <a:off x="2286000" y="2133600"/>
          <a:ext cx="9868929" cy="4663440"/>
        </p:xfrm>
        <a:graphic>
          <a:graphicData uri="http://schemas.openxmlformats.org/drawingml/2006/table">
            <a:tbl>
              <a:tblPr firstRow="1" firstCol="1" bandRow="1"/>
              <a:tblGrid>
                <a:gridCol w="1336469">
                  <a:extLst>
                    <a:ext uri="{9D8B030D-6E8A-4147-A177-3AD203B41FA5}">
                      <a16:colId xmlns:a16="http://schemas.microsoft.com/office/drawing/2014/main" val="3870340579"/>
                    </a:ext>
                  </a:extLst>
                </a:gridCol>
                <a:gridCol w="1361404">
                  <a:extLst>
                    <a:ext uri="{9D8B030D-6E8A-4147-A177-3AD203B41FA5}">
                      <a16:colId xmlns:a16="http://schemas.microsoft.com/office/drawing/2014/main" val="1498940819"/>
                    </a:ext>
                  </a:extLst>
                </a:gridCol>
                <a:gridCol w="7171056">
                  <a:extLst>
                    <a:ext uri="{9D8B030D-6E8A-4147-A177-3AD203B41FA5}">
                      <a16:colId xmlns:a16="http://schemas.microsoft.com/office/drawing/2014/main" val="2743275132"/>
                    </a:ext>
                  </a:extLst>
                </a:gridCol>
              </a:tblGrid>
              <a:tr h="545787">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Adults With Chronic Kidney Disease – Stage 3 or Higher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83871908"/>
                  </a:ext>
                </a:extLst>
              </a:tr>
              <a:tr h="217654">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1015083"/>
                  </a:ext>
                </a:extLst>
              </a:tr>
              <a:tr h="988051">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adults 40 to 75 years of age with CKD stage 3 or higher and an LDL-C of 70 to 189 mg/dL (1.8-4.9 mmol/L), moderate-intensity statin therapy or moderate-intensity statin combined with ezetimibe is recommended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6745762"/>
                  </a:ext>
                </a:extLst>
              </a:tr>
              <a:tr h="1244850">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FrutigerLTStd-Light"/>
                          <a:cs typeface="Arial" panose="020B0604020202020204" pitchFamily="34" charset="0"/>
                        </a:rPr>
                        <a:t>In adults with CKD stage 3 or higher and clinical ASCVD, LLT with high-intensity statin therapy, with or without ezetimibe and/or a PCSK9 </a:t>
                      </a:r>
                      <a:r>
                        <a:rPr lang="en-US" sz="1800" b="1" dirty="0" err="1">
                          <a:effectLst/>
                          <a:latin typeface="Times New Roman" panose="02020603050405020304" pitchFamily="18" charset="0"/>
                          <a:ea typeface="FrutigerLTStd-Light"/>
                          <a:cs typeface="Arial" panose="020B0604020202020204" pitchFamily="34" charset="0"/>
                        </a:rPr>
                        <a:t>mAb</a:t>
                      </a:r>
                      <a:r>
                        <a:rPr lang="en-US" sz="1800" b="1" dirty="0">
                          <a:effectLst/>
                          <a:latin typeface="Times New Roman" panose="02020603050405020304" pitchFamily="18" charset="0"/>
                          <a:ea typeface="FrutigerLTStd-Light"/>
                          <a:cs typeface="Arial" panose="020B0604020202020204" pitchFamily="34" charset="0"/>
                        </a:rPr>
                        <a:t>, is recommended to achieve a </a:t>
                      </a:r>
                      <a:r>
                        <a:rPr lang="en-US" sz="1800" dirty="0">
                          <a:effectLst/>
                          <a:latin typeface="Times New Roman" panose="02020603050405020304" pitchFamily="18" charset="0"/>
                          <a:ea typeface="FrutigerLTStd-Light"/>
                          <a:cs typeface="Arial" panose="020B0604020202020204" pitchFamily="34" charset="0"/>
                        </a:rPr>
                        <a:t>≥</a:t>
                      </a:r>
                      <a:r>
                        <a:rPr lang="en-US" sz="1800" b="1" dirty="0">
                          <a:effectLst/>
                          <a:latin typeface="Times New Roman" panose="02020603050405020304" pitchFamily="18" charset="0"/>
                          <a:ea typeface="FrutigerLTStd-Light"/>
                          <a:cs typeface="Arial" panose="020B0604020202020204" pitchFamily="34" charset="0"/>
                        </a:rPr>
                        <a:t>50% reduction in LDL-C levels and a goal of LDL-C &lt;55 mg/dL</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(1.4 mmol/L) and non–HDL-C &lt;85 mg/dL (2.2 mmol/L) </a:t>
                      </a:r>
                      <a:r>
                        <a:rPr lang="en-US" sz="1800" b="1" dirty="0">
                          <a:effectLst/>
                          <a:latin typeface="Times New Roman" panose="02020603050405020304" pitchFamily="18" charset="0"/>
                          <a:ea typeface="FrutigerLTStd-Light"/>
                          <a:cs typeface="Arial" panose="020B0604020202020204" pitchFamily="34" charset="0"/>
                        </a:rPr>
                        <a:t>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2929819"/>
                  </a:ext>
                </a:extLst>
              </a:tr>
              <a:tr h="988051">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FrutigerLTStd-Light"/>
                          <a:cs typeface="Arial" panose="020B0604020202020204" pitchFamily="34" charset="0"/>
                        </a:rPr>
                        <a:t>In adults with CKD who require maintenance hemodialysis, it may be reasonable to continue statin therapy to reduce the risk of ASCVD events. Treatment decisions should be individualized with consideration of expected survival, other comorbidities, and severity of ASCVD.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2512992"/>
                  </a:ext>
                </a:extLst>
              </a:tr>
            </a:tbl>
          </a:graphicData>
        </a:graphic>
      </p:graphicFrame>
    </p:spTree>
    <p:extLst>
      <p:ext uri="{BB962C8B-B14F-4D97-AF65-F5344CB8AC3E}">
        <p14:creationId xmlns:p14="http://schemas.microsoft.com/office/powerpoint/2010/main" val="27500404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135</a:t>
            </a:fld>
            <a:endParaRPr lang="en-US" dirty="0"/>
          </a:p>
        </p:txBody>
      </p:sp>
      <p:sp>
        <p:nvSpPr>
          <p:cNvPr id="2" name="TextBox 1">
            <a:extLst>
              <a:ext uri="{FF2B5EF4-FFF2-40B4-BE49-F238E27FC236}">
                <a16:creationId xmlns:a16="http://schemas.microsoft.com/office/drawing/2014/main" id="{C40D957E-C4E9-5957-7D92-9EA9BE46380D}"/>
              </a:ext>
            </a:extLst>
          </p:cNvPr>
          <p:cNvSpPr txBox="1"/>
          <p:nvPr/>
        </p:nvSpPr>
        <p:spPr>
          <a:xfrm>
            <a:off x="4664378" y="1371600"/>
            <a:ext cx="530164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Persons Living With Human Immunodeficiency Virus (HIV)</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2156560-C499-8E56-A04F-47DD279596CA}"/>
              </a:ext>
            </a:extLst>
          </p:cNvPr>
          <p:cNvGraphicFramePr>
            <a:graphicFrameLocks noGrp="1"/>
          </p:cNvGraphicFramePr>
          <p:nvPr>
            <p:extLst>
              <p:ext uri="{D42A27DB-BD31-4B8C-83A1-F6EECF244321}">
                <p14:modId xmlns:p14="http://schemas.microsoft.com/office/powerpoint/2010/main" val="2918494090"/>
              </p:ext>
            </p:extLst>
          </p:nvPr>
        </p:nvGraphicFramePr>
        <p:xfrm>
          <a:off x="2929096" y="2819047"/>
          <a:ext cx="8772208" cy="2591505"/>
        </p:xfrm>
        <a:graphic>
          <a:graphicData uri="http://schemas.openxmlformats.org/drawingml/2006/table">
            <a:tbl>
              <a:tblPr firstRow="1" firstCol="1" bandRow="1"/>
              <a:tblGrid>
                <a:gridCol w="1132532">
                  <a:extLst>
                    <a:ext uri="{9D8B030D-6E8A-4147-A177-3AD203B41FA5}">
                      <a16:colId xmlns:a16="http://schemas.microsoft.com/office/drawing/2014/main" val="874105531"/>
                    </a:ext>
                  </a:extLst>
                </a:gridCol>
                <a:gridCol w="1048583">
                  <a:extLst>
                    <a:ext uri="{9D8B030D-6E8A-4147-A177-3AD203B41FA5}">
                      <a16:colId xmlns:a16="http://schemas.microsoft.com/office/drawing/2014/main" val="820279528"/>
                    </a:ext>
                  </a:extLst>
                </a:gridCol>
                <a:gridCol w="6591093">
                  <a:extLst>
                    <a:ext uri="{9D8B030D-6E8A-4147-A177-3AD203B41FA5}">
                      <a16:colId xmlns:a16="http://schemas.microsoft.com/office/drawing/2014/main" val="4219802941"/>
                    </a:ext>
                  </a:extLst>
                </a:gridCol>
              </a:tblGrid>
              <a:tr h="802603">
                <a:tc>
                  <a:txBody>
                    <a:bodyPr/>
                    <a:lstStyle/>
                    <a:p>
                      <a:pPr marL="0" marR="0" algn="l">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kern="100">
                          <a:effectLst/>
                          <a:latin typeface="Times New Roman" panose="02020603050405020304" pitchFamily="18" charset="0"/>
                          <a:ea typeface="Calibri" panose="020F0502020204030204" pitchFamily="34" charset="0"/>
                          <a:cs typeface="Arial" panose="020B0604020202020204" pitchFamily="34" charset="0"/>
                        </a:rPr>
                        <a:t>Recommendation for Persons Living With HIV</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kern="1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738182939"/>
                  </a:ext>
                </a:extLst>
              </a:tr>
              <a:tr h="476270">
                <a:tc>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Recommendation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3135639"/>
                  </a:ext>
                </a:extLst>
              </a:tr>
              <a:tr h="1190675">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people living with HIV aged 40 to 75 on stable combination antiretroviral therapy, statin therapy is recommended to reduce risk of a first ASCVD event and reduce the rate of coronary atherosclerosis progression.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770566"/>
                  </a:ext>
                </a:extLst>
              </a:tr>
            </a:tbl>
          </a:graphicData>
        </a:graphic>
      </p:graphicFrame>
    </p:spTree>
    <p:extLst>
      <p:ext uri="{BB962C8B-B14F-4D97-AF65-F5344CB8AC3E}">
        <p14:creationId xmlns:p14="http://schemas.microsoft.com/office/powerpoint/2010/main" val="1159573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BBA02-6A69-4B36-0899-D4A31469FF16}"/>
              </a:ext>
            </a:extLst>
          </p:cNvPr>
          <p:cNvSpPr txBox="1"/>
          <p:nvPr/>
        </p:nvSpPr>
        <p:spPr>
          <a:xfrm>
            <a:off x="4465789" y="990600"/>
            <a:ext cx="5698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36ED064-2873-81C2-E7CB-61EAD5860B6F}"/>
              </a:ext>
            </a:extLst>
          </p:cNvPr>
          <p:cNvGraphicFramePr>
            <a:graphicFrameLocks noGrp="1"/>
          </p:cNvGraphicFramePr>
          <p:nvPr>
            <p:extLst>
              <p:ext uri="{D42A27DB-BD31-4B8C-83A1-F6EECF244321}">
                <p14:modId xmlns:p14="http://schemas.microsoft.com/office/powerpoint/2010/main" val="411064889"/>
              </p:ext>
            </p:extLst>
          </p:nvPr>
        </p:nvGraphicFramePr>
        <p:xfrm>
          <a:off x="1028700" y="2133600"/>
          <a:ext cx="12573000" cy="4371282"/>
        </p:xfrm>
        <a:graphic>
          <a:graphicData uri="http://schemas.openxmlformats.org/drawingml/2006/table">
            <a:tbl>
              <a:tblPr firstRow="1" firstCol="1" bandRow="1"/>
              <a:tblGrid>
                <a:gridCol w="3296579">
                  <a:extLst>
                    <a:ext uri="{9D8B030D-6E8A-4147-A177-3AD203B41FA5}">
                      <a16:colId xmlns:a16="http://schemas.microsoft.com/office/drawing/2014/main" val="1105844448"/>
                    </a:ext>
                  </a:extLst>
                </a:gridCol>
                <a:gridCol w="4216555">
                  <a:extLst>
                    <a:ext uri="{9D8B030D-6E8A-4147-A177-3AD203B41FA5}">
                      <a16:colId xmlns:a16="http://schemas.microsoft.com/office/drawing/2014/main" val="244895507"/>
                    </a:ext>
                  </a:extLst>
                </a:gridCol>
                <a:gridCol w="5059866">
                  <a:extLst>
                    <a:ext uri="{9D8B030D-6E8A-4147-A177-3AD203B41FA5}">
                      <a16:colId xmlns:a16="http://schemas.microsoft.com/office/drawing/2014/main" val="3363360001"/>
                    </a:ext>
                  </a:extLst>
                </a:gridCol>
              </a:tblGrid>
              <a:tr h="18283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182835">
                <a:tc gridSpan="3">
                  <a:txBody>
                    <a:bodyPr/>
                    <a:lstStyle/>
                    <a:p>
                      <a:pPr marL="0" marR="0">
                        <a:lnSpc>
                          <a:spcPct val="100000"/>
                        </a:lnSpc>
                        <a:spcAft>
                          <a:spcPts val="0"/>
                        </a:spcAft>
                        <a:buNone/>
                      </a:pPr>
                      <a:r>
                        <a:rPr lang="en-US" sz="1800" i="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Protease Inhibitors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475524">
                <a:tc rowSpan="5">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Atorvastatin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Atazanavir/ritonavir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atorvastatin dose carefully and administer the lowest effective dose while monitoring for toxicities.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182835">
                <a:tc vMerge="1">
                  <a:txBody>
                    <a:bodyPr/>
                    <a:lstStyle/>
                    <a:p>
                      <a:endParaRPr lang="en-US"/>
                    </a:p>
                  </a:txBody>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Atazanavir/cobicistat</a:t>
                      </a:r>
                      <a:endParaRPr lang="en-US" dirty="0"/>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 not coadminister.</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623432">
                <a:tc vMerge="1">
                  <a:txBody>
                    <a:bodyPr/>
                    <a:lstStyle/>
                    <a:p>
                      <a:endParaRPr lang="en-US"/>
                    </a:p>
                  </a:txBody>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Darunavir/cobicistat</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Darunavir/ritonavir</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atorvastatin dose carefully and administer the lowest effective dose while monitoring for toxicities. Do not exceed atorvastatin 20 mg daily.</a:t>
                      </a:r>
                      <a:endParaRPr lang="en-US" dirty="0"/>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623432">
                <a:tc vMerge="1">
                  <a:txBody>
                    <a:bodyPr/>
                    <a:lstStyle/>
                    <a:p>
                      <a:endParaRPr lang="en-US"/>
                    </a:p>
                  </a:txBody>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Lopinavir/ritonavir</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atorvastatin dose carefully and administer the lowest effective dose while monitoring for toxicities. Do not exceed atorvastatin 20 mg daily.</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r h="182835">
                <a:tc vMerge="1">
                  <a:txBody>
                    <a:bodyPr/>
                    <a:lstStyle/>
                    <a:p>
                      <a:endParaRPr lang="en-US"/>
                    </a:p>
                  </a:txBody>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Tipranavir/ritonavir</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 not co-administer.</a:t>
                      </a:r>
                      <a:endParaRPr lang="en-US"/>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0685070"/>
                  </a:ext>
                </a:extLst>
              </a:tr>
              <a:tr h="182835">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protease inhibitors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Contraindicated.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2798"/>
                  </a:ext>
                </a:extLst>
              </a:tr>
              <a:tr h="182835">
                <a:tc>
                  <a:txBody>
                    <a:bodyPr/>
                    <a:lstStyle/>
                    <a:p>
                      <a:pPr marL="0" marR="0">
                        <a:lnSpc>
                          <a:spcPct val="10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Pitavastatin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protease inhibitors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7681898"/>
                  </a:ext>
                </a:extLst>
              </a:tr>
            </a:tbl>
          </a:graphicData>
        </a:graphic>
      </p:graphicFrame>
      <p:sp>
        <p:nvSpPr>
          <p:cNvPr id="4" name="TextBox 3">
            <a:extLst>
              <a:ext uri="{FF2B5EF4-FFF2-40B4-BE49-F238E27FC236}">
                <a16:creationId xmlns:a16="http://schemas.microsoft.com/office/drawing/2014/main" id="{F084D17B-8F0C-6901-1D7F-BA4381B80F92}"/>
              </a:ext>
            </a:extLst>
          </p:cNvPr>
          <p:cNvSpPr txBox="1"/>
          <p:nvPr/>
        </p:nvSpPr>
        <p:spPr>
          <a:xfrm>
            <a:off x="2918694" y="6719175"/>
            <a:ext cx="8793011" cy="276999"/>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 </a:t>
            </a:r>
            <a:endParaRPr lang="en-US" sz="12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1555943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137</a:t>
            </a:fld>
            <a:endParaRPr lang="en-US" dirty="0"/>
          </a:p>
        </p:txBody>
      </p:sp>
      <p:sp>
        <p:nvSpPr>
          <p:cNvPr id="2" name="TextBox 1">
            <a:extLst>
              <a:ext uri="{FF2B5EF4-FFF2-40B4-BE49-F238E27FC236}">
                <a16:creationId xmlns:a16="http://schemas.microsoft.com/office/drawing/2014/main" id="{EA9142D2-9B3A-7C0F-32CC-1D836DE3F8DA}"/>
              </a:ext>
            </a:extLst>
          </p:cNvPr>
          <p:cNvSpPr txBox="1"/>
          <p:nvPr/>
        </p:nvSpPr>
        <p:spPr>
          <a:xfrm>
            <a:off x="4084788" y="152400"/>
            <a:ext cx="6460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8597166-8DE4-80ED-E8EE-3D76000A0192}"/>
              </a:ext>
            </a:extLst>
          </p:cNvPr>
          <p:cNvGraphicFramePr>
            <a:graphicFrameLocks noGrp="1"/>
          </p:cNvGraphicFramePr>
          <p:nvPr>
            <p:extLst>
              <p:ext uri="{D42A27DB-BD31-4B8C-83A1-F6EECF244321}">
                <p14:modId xmlns:p14="http://schemas.microsoft.com/office/powerpoint/2010/main" val="676170068"/>
              </p:ext>
            </p:extLst>
          </p:nvPr>
        </p:nvGraphicFramePr>
        <p:xfrm>
          <a:off x="721914" y="1131907"/>
          <a:ext cx="13186569" cy="5604356"/>
        </p:xfrm>
        <a:graphic>
          <a:graphicData uri="http://schemas.openxmlformats.org/drawingml/2006/table">
            <a:tbl>
              <a:tblPr firstRow="1" firstCol="1" bandRow="1"/>
              <a:tblGrid>
                <a:gridCol w="2594769">
                  <a:extLst>
                    <a:ext uri="{9D8B030D-6E8A-4147-A177-3AD203B41FA5}">
                      <a16:colId xmlns:a16="http://schemas.microsoft.com/office/drawing/2014/main" val="1105844448"/>
                    </a:ext>
                  </a:extLst>
                </a:gridCol>
                <a:gridCol w="4038600">
                  <a:extLst>
                    <a:ext uri="{9D8B030D-6E8A-4147-A177-3AD203B41FA5}">
                      <a16:colId xmlns:a16="http://schemas.microsoft.com/office/drawing/2014/main" val="91562057"/>
                    </a:ext>
                  </a:extLst>
                </a:gridCol>
                <a:gridCol w="6553200">
                  <a:extLst>
                    <a:ext uri="{9D8B030D-6E8A-4147-A177-3AD203B41FA5}">
                      <a16:colId xmlns:a16="http://schemas.microsoft.com/office/drawing/2014/main" val="238682230"/>
                    </a:ext>
                  </a:extLst>
                </a:gridCol>
              </a:tblGrid>
              <a:tr h="208434">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208434">
                <a:tc gridSpan="3">
                  <a:txBody>
                    <a:bodyPr/>
                    <a:lstStyle/>
                    <a:p>
                      <a:pPr marL="0" marR="0">
                        <a:lnSpc>
                          <a:spcPct val="100000"/>
                        </a:lnSpc>
                        <a:spcAft>
                          <a:spcPts val="0"/>
                        </a:spcAft>
                        <a:buNone/>
                      </a:pPr>
                      <a:r>
                        <a:rPr lang="en-US" sz="1800" i="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Protease Inhibitors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381225">
                <a:tc rowSpan="3">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Atazanavir/ritonavir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Atazanavir/cobicistat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pravastatin dose carefully while monitoring</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 pravastatin-related adverse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381225">
                <a:tc vMerge="1">
                  <a:txBody>
                    <a:bodyPr/>
                    <a:lstStyle/>
                    <a:p>
                      <a:endParaRPr lang="en-US"/>
                    </a:p>
                  </a:txBody>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Darunavir/cobicistat</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Darunavir/ritonavir</a:t>
                      </a:r>
                      <a:endParaRPr lang="en-US" dirty="0"/>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pravastatin dose carefully while monitoring</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 pravastatin-related adverse events.</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209674">
                <a:tc vMerge="1">
                  <a:txBody>
                    <a:bodyPr/>
                    <a:lstStyle/>
                    <a:p>
                      <a:endParaRPr lang="en-US"/>
                    </a:p>
                  </a:txBody>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Lopinavir/ritonavir</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552777">
                <a:tc rowSpan="6">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Rosuvastatin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T w="12700" cap="flat" cmpd="sng" algn="ctr">
                      <a:solidFill>
                        <a:srgbClr val="000000"/>
                      </a:solidFill>
                      <a:prstDash val="solid"/>
                      <a:round/>
                      <a:headEnd type="none" w="med" len="med"/>
                      <a:tailEnd type="none" w="med" len="med"/>
                    </a:lnT>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Atazanavir/ritonavir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rosuvastatin dose carefully and administer lowest effective dose while monitoring for rosuvastatin-related adverse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r h="209674">
                <a:tc vMerge="1">
                  <a:txBody>
                    <a:bodyPr/>
                    <a:lstStyle/>
                    <a:p>
                      <a:endParaRPr lang="en-US"/>
                    </a:p>
                  </a:txBody>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Atazanavir/cobicistat</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 not exceed rosuvastatin 10 mg daily.</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0685070"/>
                  </a:ext>
                </a:extLst>
              </a:tr>
              <a:tr h="724328">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Darunavir/cobicistat</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rosuvastatin dose carefully and administer lowest effective dose while monitoring for rosuvastatin-related adverse events. Do not exceed rosuvastatin 20 mg daily.</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2798"/>
                  </a:ext>
                </a:extLst>
              </a:tr>
              <a:tr h="552777">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Darunavir/ritonavir</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rosuvastatin dose carefully and administer the lowest effective dose while monitoring for rosuvastatin-related adverse events.</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7681898"/>
                  </a:ext>
                </a:extLst>
              </a:tr>
              <a:tr h="552777">
                <a:tc vMerge="1">
                  <a:txBody>
                    <a:bodyPr/>
                    <a:lstStyle/>
                    <a:p>
                      <a:pPr marL="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Lopinavir/ritonavir</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rosuvastatin dose carefully and administer the lowest effective dose. Do not exceed rosuvastatin 10 mg daily.</a:t>
                      </a:r>
                      <a:endParaRPr lang="en-US"/>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9477075"/>
                  </a:ext>
                </a:extLst>
              </a:tr>
              <a:tr h="209674">
                <a:tc vMerge="1">
                  <a:txBody>
                    <a:bodyPr/>
                    <a:lstStyle/>
                    <a:p>
                      <a:pPr marL="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Tipranavir/ritonavir</a:t>
                      </a:r>
                      <a:endParaRPr lang="en-US" dirty="0"/>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dirty="0"/>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9091140"/>
                  </a:ext>
                </a:extLst>
              </a:tr>
            </a:tbl>
          </a:graphicData>
        </a:graphic>
      </p:graphicFrame>
      <p:sp>
        <p:nvSpPr>
          <p:cNvPr id="4" name="TextBox 3">
            <a:extLst>
              <a:ext uri="{FF2B5EF4-FFF2-40B4-BE49-F238E27FC236}">
                <a16:creationId xmlns:a16="http://schemas.microsoft.com/office/drawing/2014/main" id="{631D2A65-AD33-6CCA-1C1D-52A2187C5C55}"/>
              </a:ext>
            </a:extLst>
          </p:cNvPr>
          <p:cNvSpPr txBox="1"/>
          <p:nvPr/>
        </p:nvSpPr>
        <p:spPr>
          <a:xfrm>
            <a:off x="2918692" y="6959193"/>
            <a:ext cx="8793011" cy="276999"/>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 </a:t>
            </a:r>
            <a:endParaRPr lang="en-US" sz="12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15186244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F92443-CF64-8B3E-ED54-01E43086B3B6}"/>
              </a:ext>
            </a:extLst>
          </p:cNvPr>
          <p:cNvSpPr txBox="1"/>
          <p:nvPr/>
        </p:nvSpPr>
        <p:spPr>
          <a:xfrm>
            <a:off x="4084788" y="619309"/>
            <a:ext cx="6460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858C4F2F-ECD4-E83A-8924-3F6AB0172C9F}"/>
              </a:ext>
            </a:extLst>
          </p:cNvPr>
          <p:cNvGraphicFramePr>
            <a:graphicFrameLocks noGrp="1"/>
          </p:cNvGraphicFramePr>
          <p:nvPr>
            <p:extLst>
              <p:ext uri="{D42A27DB-BD31-4B8C-83A1-F6EECF244321}">
                <p14:modId xmlns:p14="http://schemas.microsoft.com/office/powerpoint/2010/main" val="217558938"/>
              </p:ext>
            </p:extLst>
          </p:nvPr>
        </p:nvGraphicFramePr>
        <p:xfrm>
          <a:off x="1028699" y="1828800"/>
          <a:ext cx="12573000" cy="4827384"/>
        </p:xfrm>
        <a:graphic>
          <a:graphicData uri="http://schemas.openxmlformats.org/drawingml/2006/table">
            <a:tbl>
              <a:tblPr firstRow="1" firstCol="1" bandRow="1"/>
              <a:tblGrid>
                <a:gridCol w="3296579">
                  <a:extLst>
                    <a:ext uri="{9D8B030D-6E8A-4147-A177-3AD203B41FA5}">
                      <a16:colId xmlns:a16="http://schemas.microsoft.com/office/drawing/2014/main" val="1105844448"/>
                    </a:ext>
                  </a:extLst>
                </a:gridCol>
                <a:gridCol w="4216555">
                  <a:extLst>
                    <a:ext uri="{9D8B030D-6E8A-4147-A177-3AD203B41FA5}">
                      <a16:colId xmlns:a16="http://schemas.microsoft.com/office/drawing/2014/main" val="244895507"/>
                    </a:ext>
                  </a:extLst>
                </a:gridCol>
                <a:gridCol w="5059866">
                  <a:extLst>
                    <a:ext uri="{9D8B030D-6E8A-4147-A177-3AD203B41FA5}">
                      <a16:colId xmlns:a16="http://schemas.microsoft.com/office/drawing/2014/main" val="3363360001"/>
                    </a:ext>
                  </a:extLst>
                </a:gridCol>
              </a:tblGrid>
              <a:tr h="18283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182835">
                <a:tc gridSpan="3">
                  <a:txBody>
                    <a:bodyPr/>
                    <a:lstStyle/>
                    <a:p>
                      <a:pPr marL="0" marR="0">
                        <a:lnSpc>
                          <a:spcPct val="100000"/>
                        </a:lnSpc>
                        <a:spcAft>
                          <a:spcPts val="0"/>
                        </a:spcAft>
                        <a:buNone/>
                      </a:pP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Protease Inhibitors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475524">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Simvastatin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protease inhibitors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Contraindicated.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182835">
                <a:tc gridSpan="3">
                  <a:txBody>
                    <a:bodyPr/>
                    <a:lstStyle/>
                    <a:p>
                      <a:pPr marL="0" marR="0">
                        <a:lnSpc>
                          <a:spcPct val="100000"/>
                        </a:lnSpc>
                        <a:spcAft>
                          <a:spcPts val="0"/>
                        </a:spcAft>
                        <a:buNone/>
                      </a:pP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NNRTIs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623432">
                <a:tc rowSpan="3">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Atorvastatin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tc>
                <a:tc>
                  <a:txBody>
                    <a:bodyPr/>
                    <a:lstStyle/>
                    <a:p>
                      <a:pPr marL="0" marR="0">
                        <a:lnSpc>
                          <a:spcPct val="10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Doravirine</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Rilpivirine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623432">
                <a:tc vMerge="1">
                  <a:txBody>
                    <a:bodyPr/>
                    <a:lstStyle/>
                    <a:p>
                      <a:endParaRPr lang="en-US"/>
                    </a:p>
                  </a:txBody>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Efavirenz</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Etravirine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Adjust atorvastatin dose according to lipid response, but do not exceed the maximum recommended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r h="182835">
                <a:tc vMerge="1">
                  <a:txBody>
                    <a:bodyPr/>
                    <a:lstStyle/>
                    <a:p>
                      <a:endParaRPr lang="en-US"/>
                    </a:p>
                  </a:txBody>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Nevirapine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Adjust atorvastatin dose according to lipid response, but do not exceed the maximum recommended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0685070"/>
                  </a:ext>
                </a:extLst>
              </a:tr>
              <a:tr h="182835">
                <a:tc rowSpan="2">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Fluvastatin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Doravirine</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Rilpivirine</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Nevirapine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2798"/>
                  </a:ext>
                </a:extLst>
              </a:tr>
              <a:tr h="18283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Efavirenz</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Etravirine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Dose adjustments for fluvastatin may be necessary. Monitor for fluvastatin toxicity.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7681898"/>
                  </a:ext>
                </a:extLst>
              </a:tr>
            </a:tbl>
          </a:graphicData>
        </a:graphic>
      </p:graphicFrame>
      <p:sp>
        <p:nvSpPr>
          <p:cNvPr id="6" name="TextBox 5">
            <a:extLst>
              <a:ext uri="{FF2B5EF4-FFF2-40B4-BE49-F238E27FC236}">
                <a16:creationId xmlns:a16="http://schemas.microsoft.com/office/drawing/2014/main" id="{842EDFA9-F25B-1367-70B2-8BB12B0AAD26}"/>
              </a:ext>
            </a:extLst>
          </p:cNvPr>
          <p:cNvSpPr txBox="1"/>
          <p:nvPr/>
        </p:nvSpPr>
        <p:spPr>
          <a:xfrm>
            <a:off x="2918694" y="6781800"/>
            <a:ext cx="8793011" cy="646331"/>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a:t>
            </a:r>
          </a:p>
          <a:p>
            <a:pPr marL="0" marR="0">
              <a:spcAft>
                <a:spcPts val="0"/>
              </a:spcAft>
              <a:buNone/>
            </a:pPr>
            <a:endParaRPr lang="en-US" sz="1200" dirty="0">
              <a:latin typeface="Lub Dub Medium" panose="020B0603030403020204" pitchFamily="34" charset="0"/>
              <a:ea typeface="Aptos" panose="020B0004020202020204" pitchFamily="34" charset="0"/>
            </a:endParaRPr>
          </a:p>
          <a:p>
            <a:pPr>
              <a:spcAft>
                <a:spcPts val="0"/>
              </a:spcAft>
            </a:pPr>
            <a:r>
              <a:rPr lang="en-US" sz="1200" dirty="0">
                <a:latin typeface="Lub Dub Medium" panose="020B0603030403020204" pitchFamily="34" charset="0"/>
                <a:ea typeface="Aptos" panose="020B0004020202020204" pitchFamily="34" charset="0"/>
              </a:rPr>
              <a:t>NNRTI indicates non-nucleoside reverse transcriptase inhibitor; and NRTI, nucleoside reverse transcriptase inhibitor.</a:t>
            </a:r>
          </a:p>
        </p:txBody>
      </p:sp>
    </p:spTree>
    <p:extLst>
      <p:ext uri="{BB962C8B-B14F-4D97-AF65-F5344CB8AC3E}">
        <p14:creationId xmlns:p14="http://schemas.microsoft.com/office/powerpoint/2010/main" val="18348648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139</a:t>
            </a:fld>
            <a:endParaRPr lang="en-US" dirty="0"/>
          </a:p>
        </p:txBody>
      </p:sp>
      <p:sp>
        <p:nvSpPr>
          <p:cNvPr id="2" name="TextBox 1">
            <a:extLst>
              <a:ext uri="{FF2B5EF4-FFF2-40B4-BE49-F238E27FC236}">
                <a16:creationId xmlns:a16="http://schemas.microsoft.com/office/drawing/2014/main" id="{B8787E24-3A76-ABBA-CF9D-B24259F7CF0F}"/>
              </a:ext>
            </a:extLst>
          </p:cNvPr>
          <p:cNvSpPr txBox="1"/>
          <p:nvPr/>
        </p:nvSpPr>
        <p:spPr>
          <a:xfrm>
            <a:off x="4084789" y="304800"/>
            <a:ext cx="6460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1DC28F3D-2CCD-3530-8E5E-2D3BEEF64E7B}"/>
              </a:ext>
            </a:extLst>
          </p:cNvPr>
          <p:cNvGraphicFramePr>
            <a:graphicFrameLocks noGrp="1"/>
          </p:cNvGraphicFramePr>
          <p:nvPr>
            <p:extLst>
              <p:ext uri="{D42A27DB-BD31-4B8C-83A1-F6EECF244321}">
                <p14:modId xmlns:p14="http://schemas.microsoft.com/office/powerpoint/2010/main" val="4236232456"/>
              </p:ext>
            </p:extLst>
          </p:nvPr>
        </p:nvGraphicFramePr>
        <p:xfrm>
          <a:off x="1028700" y="1373207"/>
          <a:ext cx="12573000" cy="5221948"/>
        </p:xfrm>
        <a:graphic>
          <a:graphicData uri="http://schemas.openxmlformats.org/drawingml/2006/table">
            <a:tbl>
              <a:tblPr firstRow="1" firstCol="1" bandRow="1"/>
              <a:tblGrid>
                <a:gridCol w="3296579">
                  <a:extLst>
                    <a:ext uri="{9D8B030D-6E8A-4147-A177-3AD203B41FA5}">
                      <a16:colId xmlns:a16="http://schemas.microsoft.com/office/drawing/2014/main" val="1105844448"/>
                    </a:ext>
                  </a:extLst>
                </a:gridCol>
                <a:gridCol w="4216555">
                  <a:extLst>
                    <a:ext uri="{9D8B030D-6E8A-4147-A177-3AD203B41FA5}">
                      <a16:colId xmlns:a16="http://schemas.microsoft.com/office/drawing/2014/main" val="244895507"/>
                    </a:ext>
                  </a:extLst>
                </a:gridCol>
                <a:gridCol w="5059866">
                  <a:extLst>
                    <a:ext uri="{9D8B030D-6E8A-4147-A177-3AD203B41FA5}">
                      <a16:colId xmlns:a16="http://schemas.microsoft.com/office/drawing/2014/main" val="3363360001"/>
                    </a:ext>
                  </a:extLst>
                </a:gridCol>
              </a:tblGrid>
              <a:tr h="18283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182835">
                <a:tc gridSpan="3">
                  <a:txBody>
                    <a:bodyPr/>
                    <a:lstStyle/>
                    <a:p>
                      <a:pPr marL="0" marR="0">
                        <a:lnSpc>
                          <a:spcPct val="100000"/>
                        </a:lnSpc>
                        <a:spcAft>
                          <a:spcPts val="0"/>
                        </a:spcAft>
                        <a:buNone/>
                      </a:pP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NNRTIs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475524">
                <a:tc rowSpan="3">
                  <a:txBody>
                    <a:bodyPr/>
                    <a:lstStyle/>
                    <a:p>
                      <a:pPr marL="0" marR="0">
                        <a:lnSpc>
                          <a:spcPct val="100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Lovastatin</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Simvastatin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Doravirine</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Rilpivirine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182835">
                <a:tc vMerge="1">
                  <a:txBody>
                    <a:bodyPr/>
                    <a:lstStyle/>
                    <a:p>
                      <a:endParaRPr lang="en-US"/>
                    </a:p>
                  </a:txBody>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Efavirenz</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Adjust simvastatin dose according to lipid response, but do not exceed the maximum recommended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623432">
                <a:tc vMerge="1">
                  <a:txBody>
                    <a:bodyPr/>
                    <a:lstStyle/>
                    <a:p>
                      <a:endParaRPr lang="en-US"/>
                    </a:p>
                  </a:txBody>
                  <a:tcPr/>
                </a:tc>
                <a:tc>
                  <a:txBody>
                    <a:bodyPr/>
                    <a:lstStyle/>
                    <a:p>
                      <a:pPr marL="0" marR="0">
                        <a:lnSpc>
                          <a:spcPct val="100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Etravirine</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Nevirapine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Adjust lovastatin or simvastatin dose according to lipid response, but do not exceed the maximum recommended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623432">
                <a:tc>
                  <a:txBody>
                    <a:bodyPr/>
                    <a:lstStyle/>
                    <a:p>
                      <a:pPr marL="0" marR="0">
                        <a:lnSpc>
                          <a:spcPct val="100000"/>
                        </a:lnSpc>
                        <a:spcAft>
                          <a:spcPts val="80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Pitavastatin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T w="12700" cap="flat" cmpd="sng" algn="ctr">
                      <a:solidFill>
                        <a:srgbClr val="000000"/>
                      </a:solidFill>
                      <a:prstDash val="solid"/>
                      <a:round/>
                      <a:headEnd type="none" w="med" len="med"/>
                      <a:tailEnd type="none" w="med" len="med"/>
                    </a:lnT>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NNRTIs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r h="182835">
                <a:tc rowSpan="2">
                  <a:txBody>
                    <a:bodyPr/>
                    <a:lstStyle/>
                    <a:p>
                      <a:pPr marL="0" marR="0">
                        <a:lnSpc>
                          <a:spcPct val="100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Doravirine</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Rilpivirine</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Nevirapine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0685070"/>
                  </a:ext>
                </a:extLst>
              </a:tr>
              <a:tr h="18283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Efavirenz</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Etravirine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Adjust statin dose according to lipid responses, but do not exceed the maximum recommended dose.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2798"/>
                  </a:ext>
                </a:extLst>
              </a:tr>
              <a:tr h="182835">
                <a:tc>
                  <a:txBody>
                    <a:bodyPr/>
                    <a:lstStyle/>
                    <a:p>
                      <a:pPr marL="0" marR="0">
                        <a:lnSpc>
                          <a:spcPct val="100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Rosuvastatin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NNRTIs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80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7681898"/>
                  </a:ext>
                </a:extLst>
              </a:tr>
            </a:tbl>
          </a:graphicData>
        </a:graphic>
      </p:graphicFrame>
      <p:sp>
        <p:nvSpPr>
          <p:cNvPr id="3" name="TextBox 2">
            <a:extLst>
              <a:ext uri="{FF2B5EF4-FFF2-40B4-BE49-F238E27FC236}">
                <a16:creationId xmlns:a16="http://schemas.microsoft.com/office/drawing/2014/main" id="{80671E5D-A89F-BB22-542D-299DF1B01934}"/>
              </a:ext>
            </a:extLst>
          </p:cNvPr>
          <p:cNvSpPr txBox="1"/>
          <p:nvPr/>
        </p:nvSpPr>
        <p:spPr>
          <a:xfrm>
            <a:off x="2918694" y="6781800"/>
            <a:ext cx="8793011" cy="646331"/>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a:t>
            </a:r>
          </a:p>
          <a:p>
            <a:pPr marL="0" marR="0">
              <a:spcAft>
                <a:spcPts val="0"/>
              </a:spcAft>
              <a:buNone/>
            </a:pPr>
            <a:endParaRPr lang="en-US" sz="1200" dirty="0">
              <a:latin typeface="Lub Dub Medium" panose="020B0603030403020204" pitchFamily="34" charset="0"/>
              <a:ea typeface="Aptos" panose="020B0004020202020204" pitchFamily="34" charset="0"/>
            </a:endParaRPr>
          </a:p>
          <a:p>
            <a:pPr>
              <a:spcAft>
                <a:spcPts val="0"/>
              </a:spcAft>
            </a:pPr>
            <a:r>
              <a:rPr lang="en-US" sz="1200" dirty="0">
                <a:latin typeface="Lub Dub Medium" panose="020B0603030403020204" pitchFamily="34" charset="0"/>
                <a:ea typeface="Aptos" panose="020B0004020202020204" pitchFamily="34" charset="0"/>
              </a:rPr>
              <a:t>NNRTI indicates non-nucleoside reverse transcriptase inhibitor; and NRTI, nucleoside reverse transcriptase inhibitor.</a:t>
            </a:r>
          </a:p>
        </p:txBody>
      </p:sp>
    </p:spTree>
    <p:extLst>
      <p:ext uri="{BB962C8B-B14F-4D97-AF65-F5344CB8AC3E}">
        <p14:creationId xmlns:p14="http://schemas.microsoft.com/office/powerpoint/2010/main" val="48872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CF1A-2C82-5D02-0A5D-22666096445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4917EA-7C22-3BD2-1E2D-F35BDCF09E8C}"/>
              </a:ext>
            </a:extLst>
          </p:cNvPr>
          <p:cNvGraphicFramePr>
            <a:graphicFrameLocks noGrp="1"/>
          </p:cNvGraphicFramePr>
          <p:nvPr>
            <p:extLst>
              <p:ext uri="{D42A27DB-BD31-4B8C-83A1-F6EECF244321}">
                <p14:modId xmlns:p14="http://schemas.microsoft.com/office/powerpoint/2010/main" val="963651832"/>
              </p:ext>
            </p:extLst>
          </p:nvPr>
        </p:nvGraphicFramePr>
        <p:xfrm>
          <a:off x="457201" y="1600200"/>
          <a:ext cx="13715998" cy="5760720"/>
        </p:xfrm>
        <a:graphic>
          <a:graphicData uri="http://schemas.openxmlformats.org/drawingml/2006/table">
            <a:tbl>
              <a:tblPr firstRow="1" firstCol="1" bandRow="1"/>
              <a:tblGrid>
                <a:gridCol w="2185516">
                  <a:extLst>
                    <a:ext uri="{9D8B030D-6E8A-4147-A177-3AD203B41FA5}">
                      <a16:colId xmlns:a16="http://schemas.microsoft.com/office/drawing/2014/main" val="605586813"/>
                    </a:ext>
                  </a:extLst>
                </a:gridCol>
                <a:gridCol w="2336242">
                  <a:extLst>
                    <a:ext uri="{9D8B030D-6E8A-4147-A177-3AD203B41FA5}">
                      <a16:colId xmlns:a16="http://schemas.microsoft.com/office/drawing/2014/main" val="2027932985"/>
                    </a:ext>
                  </a:extLst>
                </a:gridCol>
                <a:gridCol w="3089867">
                  <a:extLst>
                    <a:ext uri="{9D8B030D-6E8A-4147-A177-3AD203B41FA5}">
                      <a16:colId xmlns:a16="http://schemas.microsoft.com/office/drawing/2014/main" val="1986306266"/>
                    </a:ext>
                  </a:extLst>
                </a:gridCol>
                <a:gridCol w="6104373">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it-IT"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4.2.4.3.	Severe Hypercholesterolemia (LDL-C ≥190 mg/dL) (4.9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with severe hypercholesterolemia with LDL-C ≥190 mg/dL (4.9 mmol/L) with clinical ASCVD, who are on maximally tolerated statin therapy, the addition of ezetimibe, a PCSK9 </a:t>
                      </a:r>
                      <a:r>
                        <a:rPr lang="en-US" sz="1800" b="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or bempedoic acid is recommended to achieve a goal of LDL-C &lt;55 mg/dL (1.4 mmol/L) and non–HDL-C &lt;85 mg/dL (2.2 mmol/L) to lower LDL-C and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it-IT"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4.2.4.3.	Severe Hypercholesterolemia (LDL-C ≥190 mg/dL) (4.9 mmol/L)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2a: In adults with severe hypercholesterolemia with or without clinical ASCVD and LDL-C ≥100 mg/dL (2.6 mmol/L) despite maximally tolerated statin with or without ezetimibe therapy, treatment with inclisiran is reasonable to lower LDL-C.</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4.2.4.4. Severe Hypercholesterolemia with Clinical or Genetic Confirmation of HoFH</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 </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800"/>
                        </a:spcAft>
                        <a:buNone/>
                      </a:pPr>
                      <a:r>
                        <a:rPr lang="en-US" sz="1800" kern="100" dirty="0">
                          <a:solidFill>
                            <a:srgbClr val="EE0000"/>
                          </a:solidFill>
                          <a:effectLst/>
                          <a:latin typeface="Times New Roman" panose="02020603050405020304" pitchFamily="18" charset="0"/>
                          <a:ea typeface="Aptos" panose="020B0004020202020204" pitchFamily="34" charset="0"/>
                          <a:cs typeface="Arial" panose="020B0604020202020204" pitchFamily="34" charset="0"/>
                        </a:rPr>
                        <a:t> </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2b: In adults with clinical or genetic confirmation of HoFH currently on maximally tolerated statin therapy, ezetimibe, and PCSK9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mAb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with an LDL-C ≥100 mg/dL (2.6 mmol/L), the addition of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evinacumab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may be reasonable to lower LDL-C.</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r h="1239379">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4.2.5. Diabetes in Adults Without Established ASCVD</a:t>
                      </a:r>
                      <a:endParaRPr lang="en-US" sz="1800" b="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40 to 75 years of age with diabetes, regardless of estimated 10-year ASCVD risk, moderate-intensity statin therapy is indicated.</a:t>
                      </a:r>
                      <a:endParaRPr lang="en-US" sz="1800" b="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40 to 75 years of age with diabetes and without clinical ASCVD, moderate-intensity statin therapy is indicated to achieve ≥30% to 49% reduction in LDL-C and a goal of LDL-C &lt;100 mg/dL (2.6 mmol/L) and non–HDL-C &lt;130 mg/dL (3.4 mmol/L)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1749987"/>
                  </a:ext>
                </a:extLst>
              </a:tr>
            </a:tbl>
          </a:graphicData>
        </a:graphic>
      </p:graphicFrame>
      <p:sp>
        <p:nvSpPr>
          <p:cNvPr id="3" name="Title 3">
            <a:extLst>
              <a:ext uri="{FF2B5EF4-FFF2-40B4-BE49-F238E27FC236}">
                <a16:creationId xmlns:a16="http://schemas.microsoft.com/office/drawing/2014/main" id="{FCE4C920-D909-E338-177A-A7C1023448FC}"/>
              </a:ext>
            </a:extLst>
          </p:cNvPr>
          <p:cNvSpPr>
            <a:spLocks noGrp="1"/>
          </p:cNvSpPr>
          <p:nvPr/>
        </p:nvSpPr>
        <p:spPr>
          <a:xfrm>
            <a:off x="4795837" y="56388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41235633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4F0A2-630C-4A68-C7DD-8CEA8664D48B}"/>
              </a:ext>
            </a:extLst>
          </p:cNvPr>
          <p:cNvSpPr txBox="1"/>
          <p:nvPr/>
        </p:nvSpPr>
        <p:spPr>
          <a:xfrm>
            <a:off x="4084789" y="172551"/>
            <a:ext cx="6460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D4B6D83-BC1C-A1C2-FA6C-2DF651E515C7}"/>
              </a:ext>
            </a:extLst>
          </p:cNvPr>
          <p:cNvGraphicFramePr>
            <a:graphicFrameLocks noGrp="1"/>
          </p:cNvGraphicFramePr>
          <p:nvPr>
            <p:extLst>
              <p:ext uri="{D42A27DB-BD31-4B8C-83A1-F6EECF244321}">
                <p14:modId xmlns:p14="http://schemas.microsoft.com/office/powerpoint/2010/main" val="770713035"/>
              </p:ext>
            </p:extLst>
          </p:nvPr>
        </p:nvGraphicFramePr>
        <p:xfrm>
          <a:off x="1028700" y="1219200"/>
          <a:ext cx="12573000" cy="5350342"/>
        </p:xfrm>
        <a:graphic>
          <a:graphicData uri="http://schemas.openxmlformats.org/drawingml/2006/table">
            <a:tbl>
              <a:tblPr firstRow="1" firstCol="1" bandRow="1"/>
              <a:tblGrid>
                <a:gridCol w="3296579">
                  <a:extLst>
                    <a:ext uri="{9D8B030D-6E8A-4147-A177-3AD203B41FA5}">
                      <a16:colId xmlns:a16="http://schemas.microsoft.com/office/drawing/2014/main" val="1105844448"/>
                    </a:ext>
                  </a:extLst>
                </a:gridCol>
                <a:gridCol w="4216555">
                  <a:extLst>
                    <a:ext uri="{9D8B030D-6E8A-4147-A177-3AD203B41FA5}">
                      <a16:colId xmlns:a16="http://schemas.microsoft.com/office/drawing/2014/main" val="244895507"/>
                    </a:ext>
                  </a:extLst>
                </a:gridCol>
                <a:gridCol w="5059866">
                  <a:extLst>
                    <a:ext uri="{9D8B030D-6E8A-4147-A177-3AD203B41FA5}">
                      <a16:colId xmlns:a16="http://schemas.microsoft.com/office/drawing/2014/main" val="3363360001"/>
                    </a:ext>
                  </a:extLst>
                </a:gridCol>
              </a:tblGrid>
              <a:tr h="18283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182835">
                <a:tc gridSpan="3">
                  <a:txBody>
                    <a:bodyPr/>
                    <a:lstStyle/>
                    <a:p>
                      <a:pPr marL="0" marR="0">
                        <a:lnSpc>
                          <a:spcPct val="100000"/>
                        </a:lnSpc>
                        <a:spcAft>
                          <a:spcPts val="0"/>
                        </a:spcAft>
                        <a:buNone/>
                      </a:pP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NRTIs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475524">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statins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All NRTIs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182835">
                <a:tc gridSpan="3">
                  <a:txBody>
                    <a:bodyPr/>
                    <a:lstStyle/>
                    <a:p>
                      <a:pPr marL="0" marR="0">
                        <a:lnSpc>
                          <a:spcPct val="100000"/>
                        </a:lnSpc>
                        <a:spcAft>
                          <a:spcPts val="0"/>
                        </a:spcAft>
                        <a:buNone/>
                      </a:pPr>
                      <a:r>
                        <a:rPr lang="en-US" sz="1800" i="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Integrase Strand Transfer Inhibitors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623432">
                <a:tc rowSpan="2">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Atorvastatin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Bictegravir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Dolutegravir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Raltegravir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623432">
                <a:tc vMerge="1">
                  <a:txBody>
                    <a:bodyPr/>
                    <a:lstStyle/>
                    <a:p>
                      <a:endParaRPr lang="en-US"/>
                    </a:p>
                  </a:txBody>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Elvitegravir/cobicistat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statin dose carefully and administer the lowest effective dose while monitoring adverse events. Do not exceed atorvastatin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r h="182835">
                <a:tc rowSpan="2">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Bictegravir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Dolutegravir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Raltegravir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0685070"/>
                  </a:ext>
                </a:extLst>
              </a:tr>
              <a:tr h="18283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Elvitegravir/cobicistat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Contraindicated.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4152798"/>
                  </a:ext>
                </a:extLst>
              </a:tr>
              <a:tr h="182835">
                <a:tc>
                  <a:txBody>
                    <a:bodyPr/>
                    <a:lstStyle/>
                    <a:p>
                      <a:pPr marL="0" marR="0">
                        <a:lnSpc>
                          <a:spcPct val="100000"/>
                        </a:lnSpc>
                        <a:spcAft>
                          <a:spcPts val="0"/>
                        </a:spcAft>
                        <a:buNone/>
                      </a:pP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Pitavastatin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Pravastatin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Bictegravir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Dolutegravir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Raltegravir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7681898"/>
                  </a:ext>
                </a:extLst>
              </a:tr>
            </a:tbl>
          </a:graphicData>
        </a:graphic>
      </p:graphicFrame>
      <p:sp>
        <p:nvSpPr>
          <p:cNvPr id="5" name="TextBox 4">
            <a:extLst>
              <a:ext uri="{FF2B5EF4-FFF2-40B4-BE49-F238E27FC236}">
                <a16:creationId xmlns:a16="http://schemas.microsoft.com/office/drawing/2014/main" id="{89DA09CC-67A0-E5AC-159B-C2E1AC602D96}"/>
              </a:ext>
            </a:extLst>
          </p:cNvPr>
          <p:cNvSpPr txBox="1"/>
          <p:nvPr/>
        </p:nvSpPr>
        <p:spPr>
          <a:xfrm>
            <a:off x="2918694" y="6781800"/>
            <a:ext cx="8793011" cy="646331"/>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a:t>
            </a:r>
          </a:p>
          <a:p>
            <a:pPr marL="0" marR="0">
              <a:spcAft>
                <a:spcPts val="0"/>
              </a:spcAft>
              <a:buNone/>
            </a:pPr>
            <a:endParaRPr lang="en-US" sz="1200" dirty="0">
              <a:latin typeface="Lub Dub Medium" panose="020B0603030403020204" pitchFamily="34" charset="0"/>
              <a:ea typeface="Aptos" panose="020B0004020202020204" pitchFamily="34" charset="0"/>
            </a:endParaRPr>
          </a:p>
          <a:p>
            <a:pPr>
              <a:spcAft>
                <a:spcPts val="0"/>
              </a:spcAft>
            </a:pPr>
            <a:r>
              <a:rPr lang="en-US" sz="1200" dirty="0">
                <a:latin typeface="Lub Dub Medium" panose="020B0603030403020204" pitchFamily="34" charset="0"/>
                <a:ea typeface="Aptos" panose="020B0004020202020204" pitchFamily="34" charset="0"/>
              </a:rPr>
              <a:t>NNRTI indicates non-nucleoside reverse transcriptase inhibitor; and NRTI, nucleoside reverse transcriptase inhibitor.</a:t>
            </a:r>
          </a:p>
        </p:txBody>
      </p:sp>
    </p:spTree>
    <p:extLst>
      <p:ext uri="{BB962C8B-B14F-4D97-AF65-F5344CB8AC3E}">
        <p14:creationId xmlns:p14="http://schemas.microsoft.com/office/powerpoint/2010/main" val="4190856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141</a:t>
            </a:fld>
            <a:endParaRPr lang="en-US" dirty="0"/>
          </a:p>
        </p:txBody>
      </p:sp>
      <p:sp>
        <p:nvSpPr>
          <p:cNvPr id="2" name="TextBox 1">
            <a:extLst>
              <a:ext uri="{FF2B5EF4-FFF2-40B4-BE49-F238E27FC236}">
                <a16:creationId xmlns:a16="http://schemas.microsoft.com/office/drawing/2014/main" id="{D1953122-F27A-0C5A-C2C0-35704101B19C}"/>
              </a:ext>
            </a:extLst>
          </p:cNvPr>
          <p:cNvSpPr txBox="1"/>
          <p:nvPr/>
        </p:nvSpPr>
        <p:spPr>
          <a:xfrm>
            <a:off x="4084789" y="1066800"/>
            <a:ext cx="646082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22. Antiretroviral Therapy and Statin Drug Interactions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433622D-30EB-BB89-D456-45F6D19A51F5}"/>
              </a:ext>
            </a:extLst>
          </p:cNvPr>
          <p:cNvGraphicFramePr>
            <a:graphicFrameLocks noGrp="1"/>
          </p:cNvGraphicFramePr>
          <p:nvPr>
            <p:extLst>
              <p:ext uri="{D42A27DB-BD31-4B8C-83A1-F6EECF244321}">
                <p14:modId xmlns:p14="http://schemas.microsoft.com/office/powerpoint/2010/main" val="848474883"/>
              </p:ext>
            </p:extLst>
          </p:nvPr>
        </p:nvGraphicFramePr>
        <p:xfrm>
          <a:off x="1028700" y="2281066"/>
          <a:ext cx="12573000" cy="3667468"/>
        </p:xfrm>
        <a:graphic>
          <a:graphicData uri="http://schemas.openxmlformats.org/drawingml/2006/table">
            <a:tbl>
              <a:tblPr firstRow="1" firstCol="1" bandRow="1"/>
              <a:tblGrid>
                <a:gridCol w="3296579">
                  <a:extLst>
                    <a:ext uri="{9D8B030D-6E8A-4147-A177-3AD203B41FA5}">
                      <a16:colId xmlns:a16="http://schemas.microsoft.com/office/drawing/2014/main" val="1105844448"/>
                    </a:ext>
                  </a:extLst>
                </a:gridCol>
                <a:gridCol w="4216555">
                  <a:extLst>
                    <a:ext uri="{9D8B030D-6E8A-4147-A177-3AD203B41FA5}">
                      <a16:colId xmlns:a16="http://schemas.microsoft.com/office/drawing/2014/main" val="244895507"/>
                    </a:ext>
                  </a:extLst>
                </a:gridCol>
                <a:gridCol w="5059866">
                  <a:extLst>
                    <a:ext uri="{9D8B030D-6E8A-4147-A177-3AD203B41FA5}">
                      <a16:colId xmlns:a16="http://schemas.microsoft.com/office/drawing/2014/main" val="3363360001"/>
                    </a:ext>
                  </a:extLst>
                </a:gridCol>
              </a:tblGrid>
              <a:tr h="18283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Antiretroviral Drug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948892"/>
                  </a:ext>
                </a:extLst>
              </a:tr>
              <a:tr h="182835">
                <a:tc gridSpan="3">
                  <a:txBody>
                    <a:bodyPr/>
                    <a:lstStyle/>
                    <a:p>
                      <a:pPr marL="0" marR="0">
                        <a:lnSpc>
                          <a:spcPct val="100000"/>
                        </a:lnSpc>
                        <a:spcAft>
                          <a:spcPts val="0"/>
                        </a:spcAft>
                        <a:buNone/>
                      </a:pPr>
                      <a:r>
                        <a:rPr lang="en-US" sz="1800" i="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NRTIs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489" marR="29489" marT="29489" marB="294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8730615"/>
                  </a:ext>
                </a:extLst>
              </a:tr>
              <a:tr h="475524">
                <a:tc rowSpan="2">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Rosuvastatin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Bictegravir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Dolutegravir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Raltegravir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8160940"/>
                  </a:ext>
                </a:extLst>
              </a:tr>
              <a:tr h="182835">
                <a:tc vMerge="1">
                  <a:txBody>
                    <a:bodyPr/>
                    <a:lstStyle/>
                    <a:p>
                      <a:endParaRPr lang="en-US"/>
                    </a:p>
                  </a:txBody>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Elvitegravir/cobicistat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Titrate statin dose carefully and use the lowest effective dose while monitoring for adverse events.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2443933"/>
                  </a:ext>
                </a:extLst>
              </a:tr>
              <a:tr h="623432">
                <a:tc rowSpan="2">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Simvastatin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T w="12700" cap="flat" cmpd="sng" algn="ctr">
                      <a:solidFill>
                        <a:srgbClr val="000000"/>
                      </a:solidFill>
                      <a:prstDash val="solid"/>
                      <a:round/>
                      <a:headEnd type="none" w="med" len="med"/>
                      <a:tailEnd type="none" w="med" len="med"/>
                    </a:lnT>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Bictegravir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Dolutegravir</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Raltegravir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No dose adjustment needed.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277852"/>
                  </a:ext>
                </a:extLst>
              </a:tr>
              <a:tr h="623432">
                <a:tc vMerge="1">
                  <a:txBody>
                    <a:bodyPr/>
                    <a:lstStyle/>
                    <a:p>
                      <a:endParaRPr lang="en-US"/>
                    </a:p>
                  </a:txBody>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Elvitegravir/cobicistat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Contraindicated.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0480" marR="30480" marT="30480" marB="304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75696929"/>
                  </a:ext>
                </a:extLst>
              </a:tr>
            </a:tbl>
          </a:graphicData>
        </a:graphic>
      </p:graphicFrame>
      <p:sp>
        <p:nvSpPr>
          <p:cNvPr id="4" name="TextBox 3">
            <a:extLst>
              <a:ext uri="{FF2B5EF4-FFF2-40B4-BE49-F238E27FC236}">
                <a16:creationId xmlns:a16="http://schemas.microsoft.com/office/drawing/2014/main" id="{DE57C646-FF4E-D1C8-E5F7-4AB2D3C1B24D}"/>
              </a:ext>
            </a:extLst>
          </p:cNvPr>
          <p:cNvSpPr txBox="1"/>
          <p:nvPr/>
        </p:nvSpPr>
        <p:spPr>
          <a:xfrm>
            <a:off x="2918694" y="6096000"/>
            <a:ext cx="8793011" cy="646331"/>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Aptos" panose="020B0004020202020204" pitchFamily="34" charset="0"/>
              </a:rPr>
              <a:t>Adapted from and modified with permissions from Sarkar et al. Copyright© 2000-2025 MDText.com, Inc.</a:t>
            </a:r>
          </a:p>
          <a:p>
            <a:pPr marL="0" marR="0">
              <a:spcAft>
                <a:spcPts val="0"/>
              </a:spcAft>
              <a:buNone/>
            </a:pPr>
            <a:endParaRPr lang="en-US" sz="1200" dirty="0">
              <a:latin typeface="Lub Dub Medium" panose="020B0603030403020204" pitchFamily="34" charset="0"/>
              <a:ea typeface="Aptos" panose="020B0004020202020204" pitchFamily="34" charset="0"/>
            </a:endParaRPr>
          </a:p>
          <a:p>
            <a:pPr>
              <a:spcAft>
                <a:spcPts val="0"/>
              </a:spcAft>
            </a:pPr>
            <a:r>
              <a:rPr lang="en-US" sz="1200" dirty="0">
                <a:latin typeface="Lub Dub Medium" panose="020B0603030403020204" pitchFamily="34" charset="0"/>
                <a:ea typeface="Aptos" panose="020B0004020202020204" pitchFamily="34" charset="0"/>
              </a:rPr>
              <a:t>NNRTI indicates non-nucleoside reverse transcriptase inhibitor; and NRTI, nucleoside reverse transcriptase inhibitor.</a:t>
            </a:r>
          </a:p>
        </p:txBody>
      </p:sp>
    </p:spTree>
    <p:extLst>
      <p:ext uri="{BB962C8B-B14F-4D97-AF65-F5344CB8AC3E}">
        <p14:creationId xmlns:p14="http://schemas.microsoft.com/office/powerpoint/2010/main" val="31342263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B7EE1-633E-1C0E-70D1-E8572EA9E487}"/>
              </a:ext>
            </a:extLst>
          </p:cNvPr>
          <p:cNvSpPr txBox="1"/>
          <p:nvPr/>
        </p:nvSpPr>
        <p:spPr>
          <a:xfrm>
            <a:off x="3718794" y="1219200"/>
            <a:ext cx="7192811"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Adults With Cancer or History of Cancer</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8394E02-5AEB-B30A-CE78-28CE277399EC}"/>
              </a:ext>
            </a:extLst>
          </p:cNvPr>
          <p:cNvGraphicFramePr>
            <a:graphicFrameLocks noGrp="1"/>
          </p:cNvGraphicFramePr>
          <p:nvPr>
            <p:extLst>
              <p:ext uri="{D42A27DB-BD31-4B8C-83A1-F6EECF244321}">
                <p14:modId xmlns:p14="http://schemas.microsoft.com/office/powerpoint/2010/main" val="115702708"/>
              </p:ext>
            </p:extLst>
          </p:nvPr>
        </p:nvGraphicFramePr>
        <p:xfrm>
          <a:off x="3219450" y="2209800"/>
          <a:ext cx="8191500" cy="4114800"/>
        </p:xfrm>
        <a:graphic>
          <a:graphicData uri="http://schemas.openxmlformats.org/drawingml/2006/table">
            <a:tbl>
              <a:tblPr firstRow="1" firstCol="1" bandRow="1"/>
              <a:tblGrid>
                <a:gridCol w="909256">
                  <a:extLst>
                    <a:ext uri="{9D8B030D-6E8A-4147-A177-3AD203B41FA5}">
                      <a16:colId xmlns:a16="http://schemas.microsoft.com/office/drawing/2014/main" val="2226249692"/>
                    </a:ext>
                  </a:extLst>
                </a:gridCol>
                <a:gridCol w="1063257">
                  <a:extLst>
                    <a:ext uri="{9D8B030D-6E8A-4147-A177-3AD203B41FA5}">
                      <a16:colId xmlns:a16="http://schemas.microsoft.com/office/drawing/2014/main" val="2303725297"/>
                    </a:ext>
                  </a:extLst>
                </a:gridCol>
                <a:gridCol w="6218987">
                  <a:extLst>
                    <a:ext uri="{9D8B030D-6E8A-4147-A177-3AD203B41FA5}">
                      <a16:colId xmlns:a16="http://schemas.microsoft.com/office/drawing/2014/main" val="3531482372"/>
                    </a:ext>
                  </a:extLst>
                </a:gridCol>
              </a:tblGrid>
              <a:tr h="643541">
                <a:tc>
                  <a:txBody>
                    <a:bodyPr/>
                    <a:lstStyle/>
                    <a:p>
                      <a:pPr marL="0" marR="0">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 for Adults With Cancer or History of Cancer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Referenced studies that support recommendations are summarized in the Evidence Table.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16276560"/>
                  </a:ext>
                </a:extLst>
              </a:tr>
              <a:tr h="214514">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4747547"/>
                  </a:ext>
                </a:extLst>
              </a:tr>
              <a:tr h="858054">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nSpc>
                          <a:spcPct val="100000"/>
                        </a:lnSpc>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Adult cancer survivors with life expectancy of at least 2 years who otherwise qualify for LLT should be treated similarly to people without history of cancer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094848"/>
                  </a:ext>
                </a:extLst>
              </a:tr>
              <a:tr h="858054">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nSpc>
                          <a:spcPct val="100000"/>
                        </a:lnSpc>
                        <a:spcAft>
                          <a:spcPts val="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active cancer currently on statin therapy, treatment should be continued to reduce ASCVD risk unless there is concern for a specific drug interaction or life expectancy is &lt;1 year.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942388"/>
                  </a:ext>
                </a:extLst>
              </a:tr>
              <a:tr h="643541">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nSpc>
                          <a:spcPct val="100000"/>
                        </a:lnSpc>
                        <a:spcAft>
                          <a:spcPts val="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active cancer, initiation of statin therapy may be considered to prevent anthracycline-induced cardiotoxicity.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050397"/>
                  </a:ext>
                </a:extLst>
              </a:tr>
            </a:tbl>
          </a:graphicData>
        </a:graphic>
      </p:graphicFrame>
    </p:spTree>
    <p:extLst>
      <p:ext uri="{BB962C8B-B14F-4D97-AF65-F5344CB8AC3E}">
        <p14:creationId xmlns:p14="http://schemas.microsoft.com/office/powerpoint/2010/main" val="7581508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143</a:t>
            </a:fld>
            <a:endParaRPr lang="en-US" dirty="0"/>
          </a:p>
        </p:txBody>
      </p:sp>
      <p:sp>
        <p:nvSpPr>
          <p:cNvPr id="2" name="TextBox 1">
            <a:extLst>
              <a:ext uri="{FF2B5EF4-FFF2-40B4-BE49-F238E27FC236}">
                <a16:creationId xmlns:a16="http://schemas.microsoft.com/office/drawing/2014/main" id="{D392BE1A-451E-8B15-1130-EEF83C172AC6}"/>
              </a:ext>
            </a:extLst>
          </p:cNvPr>
          <p:cNvSpPr txBox="1"/>
          <p:nvPr/>
        </p:nvSpPr>
        <p:spPr>
          <a:xfrm>
            <a:off x="3916797" y="1219200"/>
            <a:ext cx="6796806"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Hypertriglyceridemia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386691E-B2CF-EB11-9B11-D9EDF49239AD}"/>
              </a:ext>
            </a:extLst>
          </p:cNvPr>
          <p:cNvGraphicFramePr>
            <a:graphicFrameLocks noGrp="1"/>
          </p:cNvGraphicFramePr>
          <p:nvPr>
            <p:extLst>
              <p:ext uri="{D42A27DB-BD31-4B8C-83A1-F6EECF244321}">
                <p14:modId xmlns:p14="http://schemas.microsoft.com/office/powerpoint/2010/main" val="2140879259"/>
              </p:ext>
            </p:extLst>
          </p:nvPr>
        </p:nvGraphicFramePr>
        <p:xfrm>
          <a:off x="2494889" y="2023303"/>
          <a:ext cx="9640621" cy="4987097"/>
        </p:xfrm>
        <a:graphic>
          <a:graphicData uri="http://schemas.openxmlformats.org/drawingml/2006/table">
            <a:tbl>
              <a:tblPr firstRow="1" firstCol="1" bandRow="1"/>
              <a:tblGrid>
                <a:gridCol w="1268504">
                  <a:extLst>
                    <a:ext uri="{9D8B030D-6E8A-4147-A177-3AD203B41FA5}">
                      <a16:colId xmlns:a16="http://schemas.microsoft.com/office/drawing/2014/main" val="4039563394"/>
                    </a:ext>
                  </a:extLst>
                </a:gridCol>
                <a:gridCol w="1215092">
                  <a:extLst>
                    <a:ext uri="{9D8B030D-6E8A-4147-A177-3AD203B41FA5}">
                      <a16:colId xmlns:a16="http://schemas.microsoft.com/office/drawing/2014/main" val="2456510345"/>
                    </a:ext>
                  </a:extLst>
                </a:gridCol>
                <a:gridCol w="7157025">
                  <a:extLst>
                    <a:ext uri="{9D8B030D-6E8A-4147-A177-3AD203B41FA5}">
                      <a16:colId xmlns:a16="http://schemas.microsoft.com/office/drawing/2014/main" val="4010895929"/>
                    </a:ext>
                  </a:extLst>
                </a:gridCol>
              </a:tblGrid>
              <a:tr h="597977">
                <a:tc>
                  <a:txBody>
                    <a:bodyPr/>
                    <a:lstStyle/>
                    <a:p>
                      <a:pPr marL="0" marR="0" algn="l">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 for Management of Hypertriglyceridemia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Referenced studies that support recommendations are summarized in the Evidence Table.</a:t>
                      </a: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31812316"/>
                  </a:ext>
                </a:extLst>
              </a:tr>
              <a:tr h="238467">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812142"/>
                  </a:ext>
                </a:extLst>
              </a:tr>
              <a:tr h="1645241">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C68E"/>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persistently elevated TG levels</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150 mg/dL (1.7 mmol/L), after evaluation and management of secondary causes,</a:t>
                      </a:r>
                      <a:r>
                        <a:rPr lang="en-US" sz="1800" b="1" baseline="30000" dirty="0">
                          <a:effectLst/>
                          <a:latin typeface="Times New Roman" panose="02020603050405020304" pitchFamily="18" charset="0"/>
                          <a:ea typeface="Times New Roman" panose="02020603050405020304" pitchFamily="18" charset="0"/>
                          <a:cs typeface="Arial" panose="020B0604020202020204" pitchFamily="34" charset="0"/>
                        </a:rPr>
                        <a:t>1</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lifestyle management (consuming a diet that consists of low added sugars, as well as reduced alcohol and saturated fat intake, routine exercise, and weight loss of 5%-10% of body weight if overweight or obese) is recommended as a first-line approach to reduce TG levels (Figure 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927014"/>
                  </a:ext>
                </a:extLst>
              </a:tr>
              <a:tr h="1082532">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and LDL-C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55 mg/dL (1.4 mmol/L) and non–HDL-C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85 mg/dL on maximally tolerated statin with persistently elevated TG levels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150 to 999 mg/dL (1.7-11.3 mmol/L), intensification of LDL-C–lowering therapy is recommended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54417"/>
                  </a:ext>
                </a:extLst>
              </a:tr>
              <a:tr h="801177">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FCS and fasting TG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1000 mg/dL (11.3 mmol/L),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olezarsen</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is recommended as an adjunct to diet to lower TG levels and reduce the risk of pancreatitis.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7391559"/>
                  </a:ext>
                </a:extLst>
              </a:tr>
            </a:tbl>
          </a:graphicData>
        </a:graphic>
      </p:graphicFrame>
    </p:spTree>
    <p:extLst>
      <p:ext uri="{BB962C8B-B14F-4D97-AF65-F5344CB8AC3E}">
        <p14:creationId xmlns:p14="http://schemas.microsoft.com/office/powerpoint/2010/main" val="408872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3E3DA-C31F-F925-AE3F-A28EA014B2AD}"/>
              </a:ext>
            </a:extLst>
          </p:cNvPr>
          <p:cNvSpPr txBox="1"/>
          <p:nvPr/>
        </p:nvSpPr>
        <p:spPr>
          <a:xfrm>
            <a:off x="3253798" y="1219200"/>
            <a:ext cx="8122804"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Hypertriglyceridemia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BBB6940-D37A-ECD7-831D-80311A79F025}"/>
              </a:ext>
            </a:extLst>
          </p:cNvPr>
          <p:cNvGraphicFramePr>
            <a:graphicFrameLocks noGrp="1"/>
          </p:cNvGraphicFramePr>
          <p:nvPr>
            <p:extLst>
              <p:ext uri="{D42A27DB-BD31-4B8C-83A1-F6EECF244321}">
                <p14:modId xmlns:p14="http://schemas.microsoft.com/office/powerpoint/2010/main" val="3219852137"/>
              </p:ext>
            </p:extLst>
          </p:nvPr>
        </p:nvGraphicFramePr>
        <p:xfrm>
          <a:off x="1943100" y="2057400"/>
          <a:ext cx="10744200" cy="5212809"/>
        </p:xfrm>
        <a:graphic>
          <a:graphicData uri="http://schemas.openxmlformats.org/drawingml/2006/table">
            <a:tbl>
              <a:tblPr firstRow="1" firstCol="1" bandRow="1"/>
              <a:tblGrid>
                <a:gridCol w="1413710">
                  <a:extLst>
                    <a:ext uri="{9D8B030D-6E8A-4147-A177-3AD203B41FA5}">
                      <a16:colId xmlns:a16="http://schemas.microsoft.com/office/drawing/2014/main" val="1233142180"/>
                    </a:ext>
                  </a:extLst>
                </a:gridCol>
                <a:gridCol w="1354186">
                  <a:extLst>
                    <a:ext uri="{9D8B030D-6E8A-4147-A177-3AD203B41FA5}">
                      <a16:colId xmlns:a16="http://schemas.microsoft.com/office/drawing/2014/main" val="3350546206"/>
                    </a:ext>
                  </a:extLst>
                </a:gridCol>
                <a:gridCol w="7976304">
                  <a:extLst>
                    <a:ext uri="{9D8B030D-6E8A-4147-A177-3AD203B41FA5}">
                      <a16:colId xmlns:a16="http://schemas.microsoft.com/office/drawing/2014/main" val="2591222475"/>
                    </a:ext>
                  </a:extLst>
                </a:gridCol>
              </a:tblGrid>
              <a:tr h="1098737">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4"/>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adults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50 years of age with clinical ASCVD or with diabetes and ≥1  ASCVD risk factors, with persistently elevated TG levels </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150 to 499 mg/dL (1.7-5.6 mmol/L), and LDL-C &lt;100 mg/dL (2.6 mmol/L) on maximally tolerated statin, the addition of IPE may be reasonable to lower ASCVD risk.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(See Figure 9 in Section 4.2.5,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Diabetes in Adults Without Established ASCVD.”)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827815"/>
                  </a:ext>
                </a:extLst>
              </a:tr>
              <a:tr h="1281860">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aged 40 to 75 years without a history of ASCVD or diabetes who have persistently elevated TG levels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150 to 499 mg/dL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1.7- 5.6 mmol/L), it is recommended to estimate 10-year ASCVD risk by the PREVENT-ASCVD equations to guide the benefit-risk discussion regarding further optimization of diet and lifestyle management as well as the potential initiation of statin therapy to reduce ASCVD risk. ( Figure 12.)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644780"/>
                  </a:ext>
                </a:extLst>
              </a:tr>
              <a:tr h="0">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6"/>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severe hypertriglyceridemia (persistently elevated TG levels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500-999 mg/dL [5.7 mmol/L] and especially with TG levels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1000 mg/dL (11.3 mmol/L) despite dietary intervention, the use of fibric acid derivatives or prescription omega-3 fatty acids is reasonable to lower TG levels and reduce the risk of pancreatitis. (Figure 12.)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8857109"/>
                  </a:ext>
                </a:extLst>
              </a:tr>
              <a:tr h="549369">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startAt="7"/>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hypertriglyceridemia (TG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150 mg/dL), measurement of non–HDL-C or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apoB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is preferred over LDL-C to guide clinical decision-making.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0489" marR="504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7182729"/>
                  </a:ext>
                </a:extLst>
              </a:tr>
            </a:tbl>
          </a:graphicData>
        </a:graphic>
      </p:graphicFrame>
    </p:spTree>
    <p:extLst>
      <p:ext uri="{BB962C8B-B14F-4D97-AF65-F5344CB8AC3E}">
        <p14:creationId xmlns:p14="http://schemas.microsoft.com/office/powerpoint/2010/main" val="5159533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145</a:t>
            </a:fld>
            <a:endParaRPr lang="en-US" dirty="0"/>
          </a:p>
        </p:txBody>
      </p:sp>
      <p:sp>
        <p:nvSpPr>
          <p:cNvPr id="2" name="TextBox 1">
            <a:extLst>
              <a:ext uri="{FF2B5EF4-FFF2-40B4-BE49-F238E27FC236}">
                <a16:creationId xmlns:a16="http://schemas.microsoft.com/office/drawing/2014/main" id="{28CEF5FF-7984-054F-8B3A-12BC7BFDE7FB}"/>
              </a:ext>
            </a:extLst>
          </p:cNvPr>
          <p:cNvSpPr txBox="1"/>
          <p:nvPr/>
        </p:nvSpPr>
        <p:spPr>
          <a:xfrm>
            <a:off x="228600" y="1447800"/>
            <a:ext cx="2448502"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14. Managing Adults With </a:t>
            </a:r>
            <a:r>
              <a:rPr lang="en-US" sz="2800" dirty="0" err="1">
                <a:effectLst/>
                <a:latin typeface="Lub Dub Medium" panose="020B0603030403020204" pitchFamily="34" charset="0"/>
                <a:ea typeface="Aptos" panose="020B0004020202020204" pitchFamily="34" charset="0"/>
              </a:rPr>
              <a:t>Hypertrigly-ceridemia</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B4C40930-25C5-DA89-8258-688E3E197A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895600" y="7899"/>
            <a:ext cx="9220200" cy="7593105"/>
          </a:xfrm>
          <a:prstGeom prst="rect">
            <a:avLst/>
          </a:prstGeom>
          <a:noFill/>
          <a:ln>
            <a:noFill/>
          </a:ln>
        </p:spPr>
      </p:pic>
      <p:sp>
        <p:nvSpPr>
          <p:cNvPr id="6" name="TextBox 5">
            <a:extLst>
              <a:ext uri="{FF2B5EF4-FFF2-40B4-BE49-F238E27FC236}">
                <a16:creationId xmlns:a16="http://schemas.microsoft.com/office/drawing/2014/main" id="{71055EFB-1184-D816-9390-A4069F150D82}"/>
              </a:ext>
            </a:extLst>
          </p:cNvPr>
          <p:cNvSpPr txBox="1"/>
          <p:nvPr/>
        </p:nvSpPr>
        <p:spPr>
          <a:xfrm>
            <a:off x="228600" y="5073035"/>
            <a:ext cx="2590800" cy="2492990"/>
          </a:xfrm>
          <a:prstGeom prst="rect">
            <a:avLst/>
          </a:prstGeom>
          <a:noFill/>
        </p:spPr>
        <p:txBody>
          <a:bodyPr wrap="square">
            <a:spAutoFit/>
          </a:bodyPr>
          <a:lstStyle/>
          <a:p>
            <a:r>
              <a:rPr lang="en-US" sz="1200" dirty="0">
                <a:latin typeface="Lub Dub Medium" panose="020B0603030403020204" pitchFamily="34" charset="0"/>
              </a:rPr>
              <a:t>*Conversion of TG from mg/dL to mmol/L: 150 mg/dL=1.7 mmol/L, 175 mg/dL=2 mmol/L, 500 mg/dL to 5.7 mmol/L, 1000 mg/dL=11.3 mmol/L. </a:t>
            </a:r>
          </a:p>
          <a:p>
            <a:r>
              <a:rPr lang="en-US" sz="1200" dirty="0">
                <a:latin typeface="Lub Dub Medium" panose="020B0603030403020204" pitchFamily="34" charset="0"/>
              </a:rPr>
              <a:t>ASCVD indicates atherosclerotic cardiovascular disease; and TG, triglycerides. </a:t>
            </a:r>
          </a:p>
          <a:p>
            <a:endParaRPr lang="en-US" sz="1200" dirty="0">
              <a:latin typeface="Lub Dub Medium" panose="020B0603030403020204" pitchFamily="34" charset="0"/>
            </a:endParaRPr>
          </a:p>
          <a:p>
            <a:r>
              <a:rPr lang="en-US" sz="1200" dirty="0">
                <a:latin typeface="Lub Dub Medium" panose="020B0603030403020204" pitchFamily="34" charset="0"/>
              </a:rPr>
              <a:t>Adapted with permission from Virani et al. Copyright© 2021 American College of Cardiology Foundation. </a:t>
            </a:r>
          </a:p>
        </p:txBody>
      </p:sp>
    </p:spTree>
    <p:extLst>
      <p:ext uri="{BB962C8B-B14F-4D97-AF65-F5344CB8AC3E}">
        <p14:creationId xmlns:p14="http://schemas.microsoft.com/office/powerpoint/2010/main" val="22929134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630A8-6CFB-8550-188B-C5704EE9D967}"/>
              </a:ext>
            </a:extLst>
          </p:cNvPr>
          <p:cNvSpPr txBox="1"/>
          <p:nvPr/>
        </p:nvSpPr>
        <p:spPr>
          <a:xfrm>
            <a:off x="3810000" y="838200"/>
            <a:ext cx="70104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23. Physiological and Secondary Causes of Hypertriglyceridemia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05DC103-7E53-12E4-7841-4EED725B19CC}"/>
              </a:ext>
            </a:extLst>
          </p:cNvPr>
          <p:cNvGraphicFramePr>
            <a:graphicFrameLocks noGrp="1"/>
          </p:cNvGraphicFramePr>
          <p:nvPr>
            <p:extLst>
              <p:ext uri="{D42A27DB-BD31-4B8C-83A1-F6EECF244321}">
                <p14:modId xmlns:p14="http://schemas.microsoft.com/office/powerpoint/2010/main" val="3275566275"/>
              </p:ext>
            </p:extLst>
          </p:nvPr>
        </p:nvGraphicFramePr>
        <p:xfrm>
          <a:off x="3882836" y="2057400"/>
          <a:ext cx="6864728" cy="5212080"/>
        </p:xfrm>
        <a:graphic>
          <a:graphicData uri="http://schemas.openxmlformats.org/drawingml/2006/table">
            <a:tbl>
              <a:tblPr firstRow="1" firstCol="1" bandRow="1"/>
              <a:tblGrid>
                <a:gridCol w="1784095">
                  <a:extLst>
                    <a:ext uri="{9D8B030D-6E8A-4147-A177-3AD203B41FA5}">
                      <a16:colId xmlns:a16="http://schemas.microsoft.com/office/drawing/2014/main" val="4163155843"/>
                    </a:ext>
                  </a:extLst>
                </a:gridCol>
                <a:gridCol w="5080633">
                  <a:extLst>
                    <a:ext uri="{9D8B030D-6E8A-4147-A177-3AD203B41FA5}">
                      <a16:colId xmlns:a16="http://schemas.microsoft.com/office/drawing/2014/main" val="3652022409"/>
                    </a:ext>
                  </a:extLst>
                </a:gridCol>
              </a:tblGrid>
              <a:tr h="388658">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Categories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Conditions and Medications Contributing to Hypertriglyceridemia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353978"/>
                  </a:ext>
                </a:extLst>
              </a:tr>
              <a:tr h="2729165">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Diseases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Poorly controlled diabetes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Chronic kidney disease, nephrotic syndrome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Lipodystrophy</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Uncontrolled hypothyroidism</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Cushing syndrome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Glycogen storage disease, acute hepatitis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Rheumatoid arthritis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Psoriasis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Systemic lupus erythematosus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Multiple myeloma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Sepsis (</a:t>
                      </a:r>
                      <a:r>
                        <a:rPr lang="en-US" sz="1800" i="1" kern="100">
                          <a:effectLst/>
                          <a:latin typeface="Times New Roman" panose="02020603050405020304" pitchFamily="18" charset="0"/>
                          <a:ea typeface="Aptos" panose="020B0004020202020204" pitchFamily="34" charset="0"/>
                          <a:cs typeface="Arial" panose="020B0604020202020204" pitchFamily="34" charset="0"/>
                        </a:rPr>
                        <a:t>repeat measurement is recommended if lipids were measured during an episode of sepsis</a:t>
                      </a:r>
                      <a:r>
                        <a:rPr lang="en-US" sz="1800" kern="100">
                          <a:effectLst/>
                          <a:latin typeface="Times New Roman" panose="02020603050405020304" pitchFamily="18" charset="0"/>
                          <a:ea typeface="Aptos" panose="020B0004020202020204" pitchFamily="34" charset="0"/>
                          <a:cs typeface="Arial" panose="020B0604020202020204" pitchFamily="34" charset="0"/>
                        </a:rPr>
                        <a:t>)</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111228833"/>
                  </a:ext>
                </a:extLst>
              </a:tr>
              <a:tr h="971644">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Diet/Lifestyle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History of alcohol abuse or alcohol excess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Diets high in saturated fat, sugar, or high-glycemic-index foods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Sedentary lifestyle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Total parenteral nutrition with lipid emulsions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254986288"/>
                  </a:ext>
                </a:extLst>
              </a:tr>
            </a:tbl>
          </a:graphicData>
        </a:graphic>
      </p:graphicFrame>
      <p:sp>
        <p:nvSpPr>
          <p:cNvPr id="4" name="TextBox 3">
            <a:extLst>
              <a:ext uri="{FF2B5EF4-FFF2-40B4-BE49-F238E27FC236}">
                <a16:creationId xmlns:a16="http://schemas.microsoft.com/office/drawing/2014/main" id="{6FE6D294-454F-CA8A-EC78-9E4D7ACE0276}"/>
              </a:ext>
            </a:extLst>
          </p:cNvPr>
          <p:cNvSpPr txBox="1"/>
          <p:nvPr/>
        </p:nvSpPr>
        <p:spPr>
          <a:xfrm>
            <a:off x="228600" y="6623149"/>
            <a:ext cx="2209800" cy="461665"/>
          </a:xfrm>
          <a:prstGeom prst="rect">
            <a:avLst/>
          </a:prstGeom>
          <a:noFill/>
        </p:spPr>
        <p:txBody>
          <a:bodyPr wrap="square">
            <a:spAutoFit/>
          </a:bodyPr>
          <a:lstStyle/>
          <a:p>
            <a:endParaRPr lang="en-US" sz="1200" dirty="0">
              <a:latin typeface="Lub Dub Medium" panose="020B0603030403020204" pitchFamily="34" charset="0"/>
            </a:endParaRPr>
          </a:p>
          <a:p>
            <a:r>
              <a:rPr lang="en-US" sz="1200" dirty="0">
                <a:latin typeface="Lub Dub Medium" panose="020B0603030403020204" pitchFamily="34" charset="0"/>
              </a:rPr>
              <a:t>Adapted from Virani et al.</a:t>
            </a:r>
          </a:p>
        </p:txBody>
      </p:sp>
    </p:spTree>
    <p:extLst>
      <p:ext uri="{BB962C8B-B14F-4D97-AF65-F5344CB8AC3E}">
        <p14:creationId xmlns:p14="http://schemas.microsoft.com/office/powerpoint/2010/main" val="35383829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147</a:t>
            </a:fld>
            <a:endParaRPr lang="en-US" dirty="0"/>
          </a:p>
        </p:txBody>
      </p:sp>
      <p:sp>
        <p:nvSpPr>
          <p:cNvPr id="2" name="TextBox 1">
            <a:extLst>
              <a:ext uri="{FF2B5EF4-FFF2-40B4-BE49-F238E27FC236}">
                <a16:creationId xmlns:a16="http://schemas.microsoft.com/office/drawing/2014/main" id="{27ABA474-C6C8-D170-37A2-366919222C16}"/>
              </a:ext>
            </a:extLst>
          </p:cNvPr>
          <p:cNvSpPr txBox="1"/>
          <p:nvPr/>
        </p:nvSpPr>
        <p:spPr>
          <a:xfrm>
            <a:off x="4114800" y="685800"/>
            <a:ext cx="70104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23. Physiological and Secondary Causes of Hypertriglyceridemia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08051E4-8981-B1C0-7E9C-EC2D2EA3428C}"/>
              </a:ext>
            </a:extLst>
          </p:cNvPr>
          <p:cNvGraphicFramePr>
            <a:graphicFrameLocks noGrp="1"/>
          </p:cNvGraphicFramePr>
          <p:nvPr>
            <p:extLst>
              <p:ext uri="{D42A27DB-BD31-4B8C-83A1-F6EECF244321}">
                <p14:modId xmlns:p14="http://schemas.microsoft.com/office/powerpoint/2010/main" val="3235800985"/>
              </p:ext>
            </p:extLst>
          </p:nvPr>
        </p:nvGraphicFramePr>
        <p:xfrm>
          <a:off x="3581400" y="1752600"/>
          <a:ext cx="8232964" cy="5212080"/>
        </p:xfrm>
        <a:graphic>
          <a:graphicData uri="http://schemas.openxmlformats.org/drawingml/2006/table">
            <a:tbl>
              <a:tblPr firstRow="1" firstCol="1" bandRow="1"/>
              <a:tblGrid>
                <a:gridCol w="2139690">
                  <a:extLst>
                    <a:ext uri="{9D8B030D-6E8A-4147-A177-3AD203B41FA5}">
                      <a16:colId xmlns:a16="http://schemas.microsoft.com/office/drawing/2014/main" val="4163155843"/>
                    </a:ext>
                  </a:extLst>
                </a:gridCol>
                <a:gridCol w="6093274">
                  <a:extLst>
                    <a:ext uri="{9D8B030D-6E8A-4147-A177-3AD203B41FA5}">
                      <a16:colId xmlns:a16="http://schemas.microsoft.com/office/drawing/2014/main" val="3652022409"/>
                    </a:ext>
                  </a:extLst>
                </a:gridCol>
              </a:tblGrid>
              <a:tr h="388658">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Categories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Conditions and Medications Contributing to Hypertriglyceridemia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353978"/>
                  </a:ext>
                </a:extLst>
              </a:tr>
              <a:tr h="2729165">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Drugs*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(Medications)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Anesthesia: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Propofol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Cardiology:</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Beta-adrenergic–blocking agents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Thiazide and loop diuretic agents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Bile acid sequestrants (cholestyramine, colestipol,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colesevelam</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Endocrine: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Glucocorticosteroids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Anabolic steroids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Oral estrogens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Raloxifene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Clomiphene citrate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Estradiol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Ethinyl estradiol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Conjugated estrogens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1200150" marR="0" lvl="2" indent="-285750">
                        <a:lnSpc>
                          <a:spcPct val="100000"/>
                        </a:lnSpc>
                        <a:spcAft>
                          <a:spcPts val="0"/>
                        </a:spcAft>
                        <a:buClr>
                          <a:srgbClr val="767171"/>
                        </a:buClr>
                        <a:buSzPct val="56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Tamoxifen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111228833"/>
                  </a:ext>
                </a:extLst>
              </a:tr>
            </a:tbl>
          </a:graphicData>
        </a:graphic>
      </p:graphicFrame>
      <p:sp>
        <p:nvSpPr>
          <p:cNvPr id="4" name="TextBox 3">
            <a:extLst>
              <a:ext uri="{FF2B5EF4-FFF2-40B4-BE49-F238E27FC236}">
                <a16:creationId xmlns:a16="http://schemas.microsoft.com/office/drawing/2014/main" id="{70C8307A-C12C-5F1F-9275-45390E36E756}"/>
              </a:ext>
            </a:extLst>
          </p:cNvPr>
          <p:cNvSpPr txBox="1"/>
          <p:nvPr/>
        </p:nvSpPr>
        <p:spPr>
          <a:xfrm>
            <a:off x="228600" y="5069622"/>
            <a:ext cx="2209800" cy="1938992"/>
          </a:xfrm>
          <a:prstGeom prst="rect">
            <a:avLst/>
          </a:prstGeom>
          <a:noFill/>
        </p:spPr>
        <p:txBody>
          <a:bodyPr wrap="square">
            <a:spAutoFit/>
          </a:bodyPr>
          <a:lstStyle/>
          <a:p>
            <a:r>
              <a:rPr lang="en-US" sz="1200" dirty="0">
                <a:latin typeface="Lub Dub Medium" panose="020B0603030403020204" pitchFamily="34" charset="0"/>
              </a:rPr>
              <a:t>*Caveats: TG-raising medications require careful monitoring; minimizing other conditions that raise TG; and, when clinically appropriate, using alternatives.</a:t>
            </a:r>
          </a:p>
          <a:p>
            <a:endParaRPr lang="en-US" sz="1200" dirty="0">
              <a:latin typeface="Lub Dub Medium" panose="020B0603030403020204" pitchFamily="34" charset="0"/>
            </a:endParaRPr>
          </a:p>
          <a:p>
            <a:r>
              <a:rPr lang="en-US" sz="1200" dirty="0">
                <a:latin typeface="Lub Dub Medium" panose="020B0603030403020204" pitchFamily="34" charset="0"/>
              </a:rPr>
              <a:t>Adapted from Virani et al.</a:t>
            </a:r>
          </a:p>
        </p:txBody>
      </p:sp>
    </p:spTree>
    <p:extLst>
      <p:ext uri="{BB962C8B-B14F-4D97-AF65-F5344CB8AC3E}">
        <p14:creationId xmlns:p14="http://schemas.microsoft.com/office/powerpoint/2010/main" val="860484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2911-5E91-A51E-4AF0-1B8B6E7A19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57D180-8D5F-751C-02BD-36821AD99632}"/>
              </a:ext>
            </a:extLst>
          </p:cNvPr>
          <p:cNvSpPr txBox="1"/>
          <p:nvPr/>
        </p:nvSpPr>
        <p:spPr>
          <a:xfrm>
            <a:off x="4114800" y="762000"/>
            <a:ext cx="70104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23. Physiological and Secondary Causes of Hypertriglyceridemia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2413CF2-7208-14AE-015B-8376ACEABAD2}"/>
              </a:ext>
            </a:extLst>
          </p:cNvPr>
          <p:cNvGraphicFramePr>
            <a:graphicFrameLocks noGrp="1"/>
          </p:cNvGraphicFramePr>
          <p:nvPr>
            <p:extLst>
              <p:ext uri="{D42A27DB-BD31-4B8C-83A1-F6EECF244321}">
                <p14:modId xmlns:p14="http://schemas.microsoft.com/office/powerpoint/2010/main" val="3324419699"/>
              </p:ext>
            </p:extLst>
          </p:nvPr>
        </p:nvGraphicFramePr>
        <p:xfrm>
          <a:off x="3505200" y="1981200"/>
          <a:ext cx="8232964" cy="5212080"/>
        </p:xfrm>
        <a:graphic>
          <a:graphicData uri="http://schemas.openxmlformats.org/drawingml/2006/table">
            <a:tbl>
              <a:tblPr firstRow="1" firstCol="1" bandRow="1"/>
              <a:tblGrid>
                <a:gridCol w="2139690">
                  <a:extLst>
                    <a:ext uri="{9D8B030D-6E8A-4147-A177-3AD203B41FA5}">
                      <a16:colId xmlns:a16="http://schemas.microsoft.com/office/drawing/2014/main" val="4163155843"/>
                    </a:ext>
                  </a:extLst>
                </a:gridCol>
                <a:gridCol w="6093274">
                  <a:extLst>
                    <a:ext uri="{9D8B030D-6E8A-4147-A177-3AD203B41FA5}">
                      <a16:colId xmlns:a16="http://schemas.microsoft.com/office/drawing/2014/main" val="3652022409"/>
                    </a:ext>
                  </a:extLst>
                </a:gridCol>
              </a:tblGrid>
              <a:tr h="388658">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Categories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Conditions and Medications Contributing to Hypertriglyceridemia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353978"/>
                  </a:ext>
                </a:extLst>
              </a:tr>
              <a:tr h="2729165">
                <a:tc>
                  <a:txBody>
                    <a:bodyPr/>
                    <a:lstStyle/>
                    <a:p>
                      <a:pPr marL="0" marR="0">
                        <a:lnSpc>
                          <a:spcPct val="100000"/>
                        </a:lnSpc>
                        <a:spcAft>
                          <a:spcPts val="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Drugs*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(Medications)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Dermatology:</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Isotretinoin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Infectious Disease: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HIV protease inhibitors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Oncology:</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Tamoxifen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L-asparaginase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Bexarotene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Cyclophosphamide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Psychiatry:</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Atypical antipsychotic agents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eg</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olanzapine, mirtazapine, clozapine)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Immunosuppressive agents: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Tacrolimus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ahoma" panose="020B0604030504040204" pitchFamily="34" charset="0"/>
                          <a:ea typeface="Aptos" panose="020B0004020202020204" pitchFamily="34" charset="0"/>
                          <a:cs typeface="Arial" panose="020B0604020202020204" pitchFamily="34" charset="0"/>
                        </a:rPr>
                        <a:t>﻿﻿</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Sirolimus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Cyclosporine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p>
                      <a:pPr marL="800100" marR="0" lvl="1"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ahoma" panose="020B0604030504040204" pitchFamily="34" charset="0"/>
                          <a:ea typeface="Aptos" panose="020B0004020202020204" pitchFamily="34" charset="0"/>
                          <a:cs typeface="Arial" panose="020B0604020202020204" pitchFamily="34" charset="0"/>
                        </a:rPr>
                        <a:t>﻿﻿</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Interferons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111228833"/>
                  </a:ext>
                </a:extLst>
              </a:tr>
            </a:tbl>
          </a:graphicData>
        </a:graphic>
      </p:graphicFrame>
      <p:sp>
        <p:nvSpPr>
          <p:cNvPr id="4" name="TextBox 3">
            <a:extLst>
              <a:ext uri="{FF2B5EF4-FFF2-40B4-BE49-F238E27FC236}">
                <a16:creationId xmlns:a16="http://schemas.microsoft.com/office/drawing/2014/main" id="{A5B96F99-BAF5-39AB-3C94-F2DC3959A104}"/>
              </a:ext>
            </a:extLst>
          </p:cNvPr>
          <p:cNvSpPr txBox="1"/>
          <p:nvPr/>
        </p:nvSpPr>
        <p:spPr>
          <a:xfrm>
            <a:off x="228600" y="5069622"/>
            <a:ext cx="2133600" cy="1938992"/>
          </a:xfrm>
          <a:prstGeom prst="rect">
            <a:avLst/>
          </a:prstGeom>
          <a:noFill/>
        </p:spPr>
        <p:txBody>
          <a:bodyPr wrap="square">
            <a:spAutoFit/>
          </a:bodyPr>
          <a:lstStyle/>
          <a:p>
            <a:r>
              <a:rPr lang="en-US" sz="1200" dirty="0">
                <a:latin typeface="Lub Dub Medium" panose="020B0603030403020204" pitchFamily="34" charset="0"/>
              </a:rPr>
              <a:t>*Caveats: TG-raising medications require careful monitoring; minimizing other conditions that raise TG; and, when clinically appropriate, using alternatives.</a:t>
            </a:r>
          </a:p>
          <a:p>
            <a:endParaRPr lang="en-US" sz="1200" dirty="0">
              <a:latin typeface="Lub Dub Medium" panose="020B0603030403020204" pitchFamily="34" charset="0"/>
            </a:endParaRPr>
          </a:p>
          <a:p>
            <a:r>
              <a:rPr lang="en-US" sz="1200" dirty="0">
                <a:latin typeface="Lub Dub Medium" panose="020B0603030403020204" pitchFamily="34" charset="0"/>
              </a:rPr>
              <a:t>Adapted from Virani et al.</a:t>
            </a:r>
          </a:p>
        </p:txBody>
      </p:sp>
    </p:spTree>
    <p:extLst>
      <p:ext uri="{BB962C8B-B14F-4D97-AF65-F5344CB8AC3E}">
        <p14:creationId xmlns:p14="http://schemas.microsoft.com/office/powerpoint/2010/main" val="12694387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57D8-79BE-859D-6B27-E6059EA4091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222836-96A6-D400-D477-36449DA7595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149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7603C7B7-4DD2-6068-7D9B-BDE23B751480}"/>
              </a:ext>
            </a:extLst>
          </p:cNvPr>
          <p:cNvGraphicFramePr>
            <a:graphicFrameLocks noGrp="1"/>
          </p:cNvGraphicFramePr>
          <p:nvPr>
            <p:extLst>
              <p:ext uri="{D42A27DB-BD31-4B8C-83A1-F6EECF244321}">
                <p14:modId xmlns:p14="http://schemas.microsoft.com/office/powerpoint/2010/main" val="1355092171"/>
              </p:ext>
            </p:extLst>
          </p:nvPr>
        </p:nvGraphicFramePr>
        <p:xfrm>
          <a:off x="3808318" y="2865119"/>
          <a:ext cx="7013764" cy="2499362"/>
        </p:xfrm>
        <a:graphic>
          <a:graphicData uri="http://schemas.openxmlformats.org/drawingml/2006/table">
            <a:tbl>
              <a:tblPr firstRow="1" firstCol="1" bandRow="1"/>
              <a:tblGrid>
                <a:gridCol w="1822829">
                  <a:extLst>
                    <a:ext uri="{9D8B030D-6E8A-4147-A177-3AD203B41FA5}">
                      <a16:colId xmlns:a16="http://schemas.microsoft.com/office/drawing/2014/main" val="4163155843"/>
                    </a:ext>
                  </a:extLst>
                </a:gridCol>
                <a:gridCol w="5190935">
                  <a:extLst>
                    <a:ext uri="{9D8B030D-6E8A-4147-A177-3AD203B41FA5}">
                      <a16:colId xmlns:a16="http://schemas.microsoft.com/office/drawing/2014/main" val="3652022409"/>
                    </a:ext>
                  </a:extLst>
                </a:gridCol>
              </a:tblGrid>
              <a:tr h="371855">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Categories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Conditions and Medications Contributing to Hypertriglyceridemia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2966" marR="52966"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353978"/>
                  </a:ext>
                </a:extLst>
              </a:tr>
              <a:tr h="1127762">
                <a:tc>
                  <a:txBody>
                    <a:bodyPr/>
                    <a:lstStyle/>
                    <a:p>
                      <a:pPr marL="0" marR="0">
                        <a:lnSpc>
                          <a:spcPct val="100000"/>
                        </a:lnSpc>
                        <a:spcAft>
                          <a:spcPts val="0"/>
                        </a:spcAft>
                        <a:buNone/>
                        <a:tabLst>
                          <a:tab pos="1913890" algn="l"/>
                        </a:tabLst>
                      </a:pPr>
                      <a:r>
                        <a:rPr lang="en-US" sz="1800" b="1" kern="100">
                          <a:effectLst/>
                          <a:latin typeface="Times New Roman" panose="02020603050405020304" pitchFamily="18" charset="0"/>
                          <a:ea typeface="Aptos" panose="020B0004020202020204" pitchFamily="34" charset="0"/>
                          <a:cs typeface="Arial" panose="020B0604020202020204" pitchFamily="34" charset="0"/>
                        </a:rPr>
                        <a:t>Disorders of metabolism</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Overweight and obesity</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Metabolic syndrome/insulin resistance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Weight gain after weight loss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a:lnSpc>
                          <a:spcPct val="100000"/>
                        </a:lnSpc>
                        <a:spcAft>
                          <a:spcPts val="0"/>
                        </a:spcAft>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a:effectLst/>
                          <a:latin typeface="Times New Roman" panose="02020603050405020304" pitchFamily="18" charset="0"/>
                          <a:ea typeface="Aptos" panose="020B0004020202020204" pitchFamily="34" charset="0"/>
                          <a:cs typeface="Arial" panose="020B0604020202020204" pitchFamily="34" charset="0"/>
                        </a:rPr>
                        <a:t>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111228833"/>
                  </a:ext>
                </a:extLst>
              </a:tr>
              <a:tr h="557782">
                <a:tc>
                  <a:txBody>
                    <a:bodyPr/>
                    <a:lstStyle/>
                    <a:p>
                      <a:pPr marL="0" marR="0">
                        <a:lnSpc>
                          <a:spcPct val="100000"/>
                        </a:lnSpc>
                        <a:spcAft>
                          <a:spcPts val="0"/>
                        </a:spcAft>
                        <a:buNone/>
                        <a:tabLst>
                          <a:tab pos="1913890" algn="l"/>
                        </a:tabLst>
                      </a:pPr>
                      <a:r>
                        <a:rPr lang="en-US" sz="1800" b="1" kern="100">
                          <a:effectLst/>
                          <a:latin typeface="Times New Roman" panose="02020603050405020304" pitchFamily="18" charset="0"/>
                          <a:ea typeface="Times New Roman" panose="02020603050405020304" pitchFamily="18" charset="0"/>
                          <a:cs typeface="Arial" panose="020B0604020202020204" pitchFamily="34" charset="0"/>
                        </a:rPr>
                        <a:t>Physiological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tc>
                  <a:txBody>
                    <a:bodyPr/>
                    <a:lstStyle/>
                    <a:p>
                      <a:pPr marL="342900" marR="0" lvl="0" indent="-342900">
                        <a:lnSpc>
                          <a:spcPct val="100000"/>
                        </a:lnSpc>
                        <a:spcAft>
                          <a:spcPts val="0"/>
                        </a:spcAft>
                        <a:buFont typeface="Wingdings" panose="05000000000000000000"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Pregnancy (especially during the third trimester, when pregnancy-associated TG elevation  is peaking)</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w="12700" cap="flat" cmpd="sng" algn="ctr">
                      <a:solidFill>
                        <a:srgbClr val="ADADAD"/>
                      </a:solidFill>
                      <a:prstDash val="solid"/>
                      <a:round/>
                      <a:headEnd type="none" w="med" len="med"/>
                      <a:tailEnd type="none" w="med" len="med"/>
                    </a:lnT>
                    <a:lnB w="12700" cap="flat" cmpd="sng" algn="ctr">
                      <a:solidFill>
                        <a:srgbClr val="ADADAD"/>
                      </a:solidFill>
                      <a:prstDash val="solid"/>
                      <a:round/>
                      <a:headEnd type="none" w="med" len="med"/>
                      <a:tailEnd type="none" w="med" len="med"/>
                    </a:lnB>
                    <a:noFill/>
                  </a:tcPr>
                </a:tc>
                <a:extLst>
                  <a:ext uri="{0D108BD9-81ED-4DB2-BD59-A6C34878D82A}">
                    <a16:rowId xmlns:a16="http://schemas.microsoft.com/office/drawing/2014/main" val="2254986288"/>
                  </a:ext>
                </a:extLst>
              </a:tr>
            </a:tbl>
          </a:graphicData>
        </a:graphic>
      </p:graphicFrame>
      <p:sp>
        <p:nvSpPr>
          <p:cNvPr id="3" name="TextBox 2">
            <a:extLst>
              <a:ext uri="{FF2B5EF4-FFF2-40B4-BE49-F238E27FC236}">
                <a16:creationId xmlns:a16="http://schemas.microsoft.com/office/drawing/2014/main" id="{89259861-279F-E21F-4E3E-753842B0568D}"/>
              </a:ext>
            </a:extLst>
          </p:cNvPr>
          <p:cNvSpPr txBox="1"/>
          <p:nvPr/>
        </p:nvSpPr>
        <p:spPr>
          <a:xfrm>
            <a:off x="3811682" y="1600200"/>
            <a:ext cx="70104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23. Physiological and Secondary Causes of Hypertriglyceridemia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9FFF0176-6B67-2059-E9EA-D7AD44C28073}"/>
              </a:ext>
            </a:extLst>
          </p:cNvPr>
          <p:cNvSpPr txBox="1"/>
          <p:nvPr/>
        </p:nvSpPr>
        <p:spPr>
          <a:xfrm>
            <a:off x="3808318" y="5867400"/>
            <a:ext cx="7164482" cy="1200329"/>
          </a:xfrm>
          <a:prstGeom prst="rect">
            <a:avLst/>
          </a:prstGeom>
          <a:noFill/>
        </p:spPr>
        <p:txBody>
          <a:bodyPr wrap="square">
            <a:spAutoFit/>
          </a:bodyPr>
          <a:lstStyle/>
          <a:p>
            <a:r>
              <a:rPr lang="en-US" sz="1200" dirty="0">
                <a:latin typeface="Lub Dub Medium" panose="020B0603030403020204" pitchFamily="34" charset="0"/>
              </a:rPr>
              <a:t>*Caveats: TG-raising medications require careful monitoring; minimizing other conditions that raise TG; and, when clinically appropriate, using alternatives.</a:t>
            </a:r>
          </a:p>
          <a:p>
            <a:endParaRPr lang="en-US" sz="1200" dirty="0">
              <a:latin typeface="Lub Dub Medium" panose="020B0603030403020204" pitchFamily="34" charset="0"/>
            </a:endParaRPr>
          </a:p>
          <a:p>
            <a:r>
              <a:rPr lang="en-US" sz="1200" dirty="0">
                <a:latin typeface="Lub Dub Medium" panose="020B0603030403020204" pitchFamily="34" charset="0"/>
              </a:rPr>
              <a:t>Adapted from Virani et al.</a:t>
            </a:r>
          </a:p>
          <a:p>
            <a:endParaRPr lang="en-US" sz="1200" dirty="0">
              <a:latin typeface="Lub Dub Medium" panose="020B0603030403020204" pitchFamily="34" charset="0"/>
            </a:endParaRPr>
          </a:p>
          <a:p>
            <a:r>
              <a:rPr lang="en-US" sz="1200" dirty="0">
                <a:latin typeface="Lub Dub Medium" panose="020B0603030403020204" pitchFamily="34" charset="0"/>
              </a:rPr>
              <a:t>TG indicates triglycerides. </a:t>
            </a:r>
          </a:p>
        </p:txBody>
      </p:sp>
    </p:spTree>
    <p:extLst>
      <p:ext uri="{BB962C8B-B14F-4D97-AF65-F5344CB8AC3E}">
        <p14:creationId xmlns:p14="http://schemas.microsoft.com/office/powerpoint/2010/main" val="360241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A0F6-F684-FD69-F0C6-0AE68972B0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E12F2F-16BF-1CA0-5A81-0FA803C7FD21}"/>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5D80A8D7-C893-26B2-D8CF-71DA5A40004D}"/>
              </a:ext>
            </a:extLst>
          </p:cNvPr>
          <p:cNvGraphicFramePr>
            <a:graphicFrameLocks noGrp="1"/>
          </p:cNvGraphicFramePr>
          <p:nvPr>
            <p:extLst>
              <p:ext uri="{D42A27DB-BD31-4B8C-83A1-F6EECF244321}">
                <p14:modId xmlns:p14="http://schemas.microsoft.com/office/powerpoint/2010/main" val="682719039"/>
              </p:ext>
            </p:extLst>
          </p:nvPr>
        </p:nvGraphicFramePr>
        <p:xfrm>
          <a:off x="495300" y="1371600"/>
          <a:ext cx="13639800" cy="6035040"/>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4.2.5. Diabetes in Adults Without Established ASCVD</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 diabetes who have multiple ASCVD risk factors, it is reasonable to prescribe high-intensity statin therapy with the aim to reduce LDL-C levels by 50% or more.</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40 to 75 years of age with diabetes who have multiple ASCVD risk factors, it is reasonable to prescribe high-intensity statin therapy to achieve ≥50% reduction in LDL-C and a goal of LDL-C &lt;70 mg/dL (1.8 mmol/L) and non–HDL-C &lt;100 mg/dL (2.6 mmol/L)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4.2.6. Secondary ASCVD Prevention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patients who are 75 years of age or younger with clinical ASCVD, high-intensity statin therapy should be initiated or continued with the aim of achieving a 50% or greater reduction in LDL-C levels.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with clinical ASCVD who are not at very high risk, high-intensity statin therapy should be initiated to achieve ≥50% reduction in LDL-C and a goal of LDL-C &lt;70 mg/dL (1.8 mmol/L) and non–HDL-C &lt;100 mg/dL to reduce the risk of recurrent ASCVD events.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4.2.6. Secondary ASCVD Prevention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2a: In adults with clinical ASCVD who are not at very high risk and on maximally tolerated statin therapy, it is reasonable to add ezetimibe, a PCSK9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mAb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or bempedoic acid (selected based on the degree of LDL-C lowering needed and patient preference) to achieve a goal LDL-C &lt;55 mg/dL (1.4 mmol/L) and non–HDL-C &lt;85 mg/dL (2.2 mmol/L) and to reduce the risk of ASCVD events.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4C52031A-BDB0-212E-99FC-445EDBE8F6F2}"/>
              </a:ext>
            </a:extLst>
          </p:cNvPr>
          <p:cNvSpPr>
            <a:spLocks noGrp="1"/>
          </p:cNvSpPr>
          <p:nvPr/>
        </p:nvSpPr>
        <p:spPr>
          <a:xfrm>
            <a:off x="4795837" y="457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24914241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ADD0C-4290-21F3-D6A9-27BDF72584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631075-A1E6-3B92-8427-E14A1FF4B8EC}"/>
              </a:ext>
            </a:extLst>
          </p:cNvPr>
          <p:cNvSpPr txBox="1"/>
          <p:nvPr/>
        </p:nvSpPr>
        <p:spPr>
          <a:xfrm>
            <a:off x="228600" y="1447800"/>
            <a:ext cx="2448502"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15. Adults With ASCVD and </a:t>
            </a:r>
            <a:r>
              <a:rPr lang="en-US" sz="2800" dirty="0" err="1">
                <a:effectLst/>
                <a:latin typeface="Lub Dub Medium" panose="020B0603030403020204" pitchFamily="34" charset="0"/>
                <a:ea typeface="Aptos" panose="020B0004020202020204" pitchFamily="34" charset="0"/>
              </a:rPr>
              <a:t>Hypertrigly-ceridemia</a:t>
            </a:r>
            <a:r>
              <a:rPr lang="en-US" sz="2800" dirty="0">
                <a:effectLst/>
                <a:latin typeface="Lub Dub Medium" panose="020B0603030403020204" pitchFamily="34" charset="0"/>
                <a:ea typeface="Aptos" panose="020B0004020202020204" pitchFamily="34" charset="0"/>
              </a:rPr>
              <a:t> </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2697BA56-5137-EA21-4B30-342E062C3E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581400" y="13472"/>
            <a:ext cx="8013648" cy="7542256"/>
          </a:xfrm>
          <a:prstGeom prst="rect">
            <a:avLst/>
          </a:prstGeom>
          <a:noFill/>
          <a:ln>
            <a:noFill/>
          </a:ln>
        </p:spPr>
      </p:pic>
      <p:sp>
        <p:nvSpPr>
          <p:cNvPr id="5" name="TextBox 4">
            <a:extLst>
              <a:ext uri="{FF2B5EF4-FFF2-40B4-BE49-F238E27FC236}">
                <a16:creationId xmlns:a16="http://schemas.microsoft.com/office/drawing/2014/main" id="{18D53F50-0B63-A07A-BE6B-0A1B830B431F}"/>
              </a:ext>
            </a:extLst>
          </p:cNvPr>
          <p:cNvSpPr txBox="1"/>
          <p:nvPr/>
        </p:nvSpPr>
        <p:spPr>
          <a:xfrm>
            <a:off x="228600" y="4471532"/>
            <a:ext cx="2448502" cy="2862322"/>
          </a:xfrm>
          <a:prstGeom prst="rect">
            <a:avLst/>
          </a:prstGeom>
          <a:noFill/>
        </p:spPr>
        <p:txBody>
          <a:bodyPr wrap="square">
            <a:spAutoFit/>
          </a:bodyPr>
          <a:lstStyle/>
          <a:p>
            <a:r>
              <a:rPr lang="en-US" sz="1200" dirty="0">
                <a:latin typeface="Lub Dub Medium" panose="020B0603030403020204" pitchFamily="34" charset="0"/>
              </a:rPr>
              <a:t>*Conversion of triglyceride from mg/dL to mmol/L: 150 mg/dL=1.7 mmol/L, 175 mg/dL=2 mmol/L, 500 mg/dL to 5.7 mmol/L, 1000 mg/dL=11.3 mmol/L.</a:t>
            </a:r>
          </a:p>
          <a:p>
            <a:r>
              <a:rPr lang="en-US" sz="1200" dirty="0">
                <a:latin typeface="Lub Dub Medium" panose="020B0603030403020204" pitchFamily="34" charset="0"/>
              </a:rPr>
              <a:t>ASCVD indicates atherosclerotic cardiovascular disease; ETOH, ethyl alcohol; HDL-C, high-density lipoprotein-cholesterol; and LDL-C, low-density lipoprotein-cholesterol. </a:t>
            </a:r>
          </a:p>
          <a:p>
            <a:endParaRPr lang="en-US" sz="1200" dirty="0">
              <a:latin typeface="Lub Dub Medium" panose="020B0603030403020204" pitchFamily="34" charset="0"/>
            </a:endParaRPr>
          </a:p>
          <a:p>
            <a:r>
              <a:rPr lang="en-US" sz="1200" dirty="0">
                <a:latin typeface="Lub Dub Medium" panose="020B0603030403020204" pitchFamily="34" charset="0"/>
              </a:rPr>
              <a:t>Adapted from Virani et al.</a:t>
            </a:r>
          </a:p>
        </p:txBody>
      </p:sp>
    </p:spTree>
    <p:extLst>
      <p:ext uri="{BB962C8B-B14F-4D97-AF65-F5344CB8AC3E}">
        <p14:creationId xmlns:p14="http://schemas.microsoft.com/office/powerpoint/2010/main" val="95512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0F3F-CCB1-DCBC-E2E4-F30CB598652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B37ADF-72EB-431A-EC1A-AFF2A5581FBC}"/>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46D63BA8-D99A-3DFC-3579-DBE75AAC4201}"/>
              </a:ext>
            </a:extLst>
          </p:cNvPr>
          <p:cNvSpPr txBox="1"/>
          <p:nvPr/>
        </p:nvSpPr>
        <p:spPr>
          <a:xfrm>
            <a:off x="228600" y="1447800"/>
            <a:ext cx="2448502" cy="3108543"/>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16. Adults With Hypertriglyceridemia but Without ASCVD or Diabetes </a:t>
            </a:r>
            <a:endParaRPr lang="en-US" sz="2800" dirty="0">
              <a:effectLst/>
              <a:latin typeface="Lub Dub Medium" panose="020B0603030403020204" pitchFamily="34" charset="0"/>
              <a:ea typeface="Times New Roman" panose="02020603050405020304" pitchFamily="18" charset="0"/>
            </a:endParaRPr>
          </a:p>
        </p:txBody>
      </p:sp>
      <p:pic>
        <p:nvPicPr>
          <p:cNvPr id="3" name="Picture 2" descr="A diagram of a patient's health&#10;&#10;AI-generated content may be incorrect.">
            <a:extLst>
              <a:ext uri="{FF2B5EF4-FFF2-40B4-BE49-F238E27FC236}">
                <a16:creationId xmlns:a16="http://schemas.microsoft.com/office/drawing/2014/main" id="{9CE439CD-09BA-8311-19A4-D8A681BB6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352800" y="0"/>
            <a:ext cx="8544949" cy="7543800"/>
          </a:xfrm>
          <a:prstGeom prst="rect">
            <a:avLst/>
          </a:prstGeom>
          <a:noFill/>
          <a:ln>
            <a:noFill/>
          </a:ln>
        </p:spPr>
      </p:pic>
      <p:sp>
        <p:nvSpPr>
          <p:cNvPr id="6" name="TextBox 5">
            <a:extLst>
              <a:ext uri="{FF2B5EF4-FFF2-40B4-BE49-F238E27FC236}">
                <a16:creationId xmlns:a16="http://schemas.microsoft.com/office/drawing/2014/main" id="{E64E8314-0634-71C1-0894-15B7AF8CFBA4}"/>
              </a:ext>
            </a:extLst>
          </p:cNvPr>
          <p:cNvSpPr txBox="1"/>
          <p:nvPr/>
        </p:nvSpPr>
        <p:spPr>
          <a:xfrm>
            <a:off x="228600" y="4866144"/>
            <a:ext cx="2743200" cy="2677656"/>
          </a:xfrm>
          <a:prstGeom prst="rect">
            <a:avLst/>
          </a:prstGeom>
          <a:noFill/>
        </p:spPr>
        <p:txBody>
          <a:bodyPr wrap="square">
            <a:spAutoFit/>
          </a:bodyPr>
          <a:lstStyle/>
          <a:p>
            <a:r>
              <a:rPr lang="en-US" sz="1200" dirty="0">
                <a:latin typeface="Lub Dub Medium" panose="020B0603030403020204" pitchFamily="34" charset="0"/>
              </a:rPr>
              <a:t>*Conversion of triglyceride from mg/dL to mmol/L: 150 mg/dL=1.7 mmol/L, 175 mg/dL=2 mmol/L, 500 mg/dL to 5.7 mmol/L, 1000 mg/dL=11.3 mmol/L. </a:t>
            </a:r>
          </a:p>
          <a:p>
            <a:endParaRPr lang="en-US" sz="1200" dirty="0">
              <a:latin typeface="Lub Dub Medium" panose="020B0603030403020204" pitchFamily="34" charset="0"/>
            </a:endParaRPr>
          </a:p>
          <a:p>
            <a:r>
              <a:rPr lang="en-US" sz="1200" dirty="0" err="1">
                <a:latin typeface="Lub Dub Medium" panose="020B0603030403020204" pitchFamily="34" charset="0"/>
              </a:rPr>
              <a:t>apoB</a:t>
            </a:r>
            <a:r>
              <a:rPr lang="en-US" sz="1200" dirty="0">
                <a:latin typeface="Lub Dub Medium" panose="020B0603030403020204" pitchFamily="34" charset="0"/>
              </a:rPr>
              <a:t> indicates apolipoprotein B; ASCVD, atherosclerotic cardiovascular disease; ETOH, ethyl alcohol; HDL-C, high-density lipoprotein-cholesterol; LDL-C, low-density lipoprotein-cholesterol; and LLT, lipid-lowering therapy. </a:t>
            </a:r>
          </a:p>
        </p:txBody>
      </p:sp>
      <p:sp>
        <p:nvSpPr>
          <p:cNvPr id="8" name="TextBox 7">
            <a:extLst>
              <a:ext uri="{FF2B5EF4-FFF2-40B4-BE49-F238E27FC236}">
                <a16:creationId xmlns:a16="http://schemas.microsoft.com/office/drawing/2014/main" id="{EE0B8BF2-10F6-70F8-EEA6-18AC64F84485}"/>
              </a:ext>
            </a:extLst>
          </p:cNvPr>
          <p:cNvSpPr txBox="1"/>
          <p:nvPr/>
        </p:nvSpPr>
        <p:spPr>
          <a:xfrm>
            <a:off x="12278749" y="6528137"/>
            <a:ext cx="2133600"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Adapted with permission from Virani et al. Copyright© 2021 American College of Cardiology Foundation. </a:t>
            </a:r>
          </a:p>
        </p:txBody>
      </p:sp>
    </p:spTree>
    <p:extLst>
      <p:ext uri="{BB962C8B-B14F-4D97-AF65-F5344CB8AC3E}">
        <p14:creationId xmlns:p14="http://schemas.microsoft.com/office/powerpoint/2010/main" val="744823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C5AAB-A36F-BCC3-7A0F-F321BFD2E2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115AC9-31ED-7F33-40A6-7A1A8DA7E289}"/>
              </a:ext>
            </a:extLst>
          </p:cNvPr>
          <p:cNvSpPr txBox="1"/>
          <p:nvPr/>
        </p:nvSpPr>
        <p:spPr>
          <a:xfrm>
            <a:off x="228600" y="1371600"/>
            <a:ext cx="2448502"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17. Managing Adults With Triglycerides ≥500 mg/dL</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F8E6724D-5665-8361-6FDF-CAA82E4A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964765" y="12700"/>
            <a:ext cx="6700869" cy="7538478"/>
          </a:xfrm>
          <a:prstGeom prst="rect">
            <a:avLst/>
          </a:prstGeom>
          <a:noFill/>
          <a:ln>
            <a:noFill/>
          </a:ln>
        </p:spPr>
      </p:pic>
      <p:sp>
        <p:nvSpPr>
          <p:cNvPr id="5" name="TextBox 4">
            <a:extLst>
              <a:ext uri="{FF2B5EF4-FFF2-40B4-BE49-F238E27FC236}">
                <a16:creationId xmlns:a16="http://schemas.microsoft.com/office/drawing/2014/main" id="{42E6F6FA-9F7C-C884-D81C-C2EF15D96CCC}"/>
              </a:ext>
            </a:extLst>
          </p:cNvPr>
          <p:cNvSpPr txBox="1"/>
          <p:nvPr/>
        </p:nvSpPr>
        <p:spPr>
          <a:xfrm>
            <a:off x="228600" y="5389420"/>
            <a:ext cx="3124200" cy="2123658"/>
          </a:xfrm>
          <a:prstGeom prst="rect">
            <a:avLst/>
          </a:prstGeom>
          <a:noFill/>
        </p:spPr>
        <p:txBody>
          <a:bodyPr wrap="square">
            <a:spAutoFit/>
          </a:bodyPr>
          <a:lstStyle/>
          <a:p>
            <a:r>
              <a:rPr lang="en-US" sz="1200" dirty="0" err="1">
                <a:latin typeface="Lub Dub Medium" panose="020B0603030403020204" pitchFamily="34" charset="0"/>
              </a:rPr>
              <a:t>apoB</a:t>
            </a:r>
            <a:r>
              <a:rPr lang="en-US" sz="1200" dirty="0">
                <a:latin typeface="Lub Dub Medium" panose="020B0603030403020204" pitchFamily="34" charset="0"/>
              </a:rPr>
              <a:t> indicates apolipoprotein B; ASCVD, atherosclerotic cardiovascular disease; ETOH, ethyl alcohol; HDL-C, high-density lipoprotein-cholesterol; LDL-C, low-density lipoprotein-cholesterol; and LLT, lipid-lowering therapy. </a:t>
            </a:r>
          </a:p>
          <a:p>
            <a:endParaRPr lang="en-US" sz="1200" dirty="0">
              <a:latin typeface="Lub Dub Medium" panose="020B0603030403020204" pitchFamily="34" charset="0"/>
            </a:endParaRPr>
          </a:p>
          <a:p>
            <a:r>
              <a:rPr lang="en-US" sz="1200" dirty="0">
                <a:latin typeface="Lub Dub Medium" panose="020B0603030403020204" pitchFamily="34" charset="0"/>
              </a:rPr>
              <a:t>Adapted with permission from Virani et al. Copyright© 2021 American College of Cardiology Foundation.</a:t>
            </a:r>
          </a:p>
        </p:txBody>
      </p:sp>
    </p:spTree>
    <p:extLst>
      <p:ext uri="{BB962C8B-B14F-4D97-AF65-F5344CB8AC3E}">
        <p14:creationId xmlns:p14="http://schemas.microsoft.com/office/powerpoint/2010/main" val="33988803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6A8FD-6C67-3926-83B8-9370B92033B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0EBE69-9EEC-BF9E-73CE-45F6DE700A32}"/>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CE6CEC8E-413D-41BF-4FC2-2BE88015D315}"/>
              </a:ext>
            </a:extLst>
          </p:cNvPr>
          <p:cNvSpPr txBox="1"/>
          <p:nvPr/>
        </p:nvSpPr>
        <p:spPr>
          <a:xfrm>
            <a:off x="3620341" y="1600200"/>
            <a:ext cx="7389718"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Approach to Patients With Elevated </a:t>
            </a:r>
            <a:r>
              <a:rPr lang="en-US" sz="2800" dirty="0" err="1">
                <a:effectLst/>
                <a:latin typeface="Lub Dub Medium" panose="020B0603030403020204" pitchFamily="34" charset="0"/>
                <a:ea typeface="Aptos" panose="020B0004020202020204" pitchFamily="34" charset="0"/>
              </a:rPr>
              <a:t>Lp</a:t>
            </a:r>
            <a:r>
              <a:rPr lang="en-US" sz="2800" dirty="0">
                <a:effectLst/>
                <a:latin typeface="Lub Dub Medium" panose="020B0603030403020204" pitchFamily="34" charset="0"/>
                <a:ea typeface="Aptos" panose="020B0004020202020204" pitchFamily="34" charset="0"/>
              </a:rPr>
              <a:t>(a)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94C7041-F0AD-351B-5D9F-70F6D596A77B}"/>
              </a:ext>
            </a:extLst>
          </p:cNvPr>
          <p:cNvGraphicFramePr>
            <a:graphicFrameLocks noGrp="1"/>
          </p:cNvGraphicFramePr>
          <p:nvPr>
            <p:extLst>
              <p:ext uri="{D42A27DB-BD31-4B8C-83A1-F6EECF244321}">
                <p14:modId xmlns:p14="http://schemas.microsoft.com/office/powerpoint/2010/main" val="688470250"/>
              </p:ext>
            </p:extLst>
          </p:nvPr>
        </p:nvGraphicFramePr>
        <p:xfrm>
          <a:off x="2586196" y="2514600"/>
          <a:ext cx="9458007" cy="4010477"/>
        </p:xfrm>
        <a:graphic>
          <a:graphicData uri="http://schemas.openxmlformats.org/drawingml/2006/table">
            <a:tbl>
              <a:tblPr firstRow="1" firstCol="1" bandRow="1"/>
              <a:tblGrid>
                <a:gridCol w="1165548">
                  <a:extLst>
                    <a:ext uri="{9D8B030D-6E8A-4147-A177-3AD203B41FA5}">
                      <a16:colId xmlns:a16="http://schemas.microsoft.com/office/drawing/2014/main" val="1316224422"/>
                    </a:ext>
                  </a:extLst>
                </a:gridCol>
                <a:gridCol w="1152883">
                  <a:extLst>
                    <a:ext uri="{9D8B030D-6E8A-4147-A177-3AD203B41FA5}">
                      <a16:colId xmlns:a16="http://schemas.microsoft.com/office/drawing/2014/main" val="1704494991"/>
                    </a:ext>
                  </a:extLst>
                </a:gridCol>
                <a:gridCol w="7139576">
                  <a:extLst>
                    <a:ext uri="{9D8B030D-6E8A-4147-A177-3AD203B41FA5}">
                      <a16:colId xmlns:a16="http://schemas.microsoft.com/office/drawing/2014/main" val="1141929335"/>
                    </a:ext>
                  </a:extLst>
                </a:gridCol>
              </a:tblGrid>
              <a:tr h="859945">
                <a:tc>
                  <a:txBody>
                    <a:bodyPr/>
                    <a:lstStyle/>
                    <a:p>
                      <a:pPr marL="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algn="ctr">
                        <a:lnSpc>
                          <a:spcPct val="100000"/>
                        </a:lnSpc>
                        <a:spcAft>
                          <a:spcPts val="0"/>
                        </a:spcAft>
                        <a:buNone/>
                      </a:pPr>
                      <a:r>
                        <a:rPr lang="en-US" sz="1800" b="1" dirty="0">
                          <a:effectLst/>
                          <a:latin typeface="Times New Roman" panose="02020603050405020304" pitchFamily="18" charset="0"/>
                        </a:rPr>
                        <a:t>Recommendations for the Approach to Patients With Elevated </a:t>
                      </a:r>
                      <a:r>
                        <a:rPr lang="en-US" sz="1800" b="1" dirty="0" err="1">
                          <a:effectLst/>
                          <a:latin typeface="Times New Roman" panose="02020603050405020304" pitchFamily="18" charset="0"/>
                        </a:rPr>
                        <a:t>Lp</a:t>
                      </a:r>
                      <a:r>
                        <a:rPr lang="en-US" sz="1800" b="1" dirty="0">
                          <a:effectLst/>
                          <a:latin typeface="Times New Roman" panose="02020603050405020304" pitchFamily="18" charset="0"/>
                        </a:rPr>
                        <a:t>(a)</a:t>
                      </a:r>
                      <a:endParaRPr lang="en-US" sz="1800" dirty="0">
                        <a:effectLst/>
                        <a:latin typeface="Times New Roman" panose="02020603050405020304" pitchFamily="18" charset="0"/>
                      </a:endParaRPr>
                    </a:p>
                    <a:p>
                      <a:pPr marL="0" marR="0" algn="ctr">
                        <a:lnSpc>
                          <a:spcPct val="100000"/>
                        </a:lnSpc>
                        <a:spcAft>
                          <a:spcPts val="0"/>
                        </a:spcAft>
                        <a:buNone/>
                      </a:pPr>
                      <a:endParaRPr lang="en-US" sz="1800" dirty="0">
                        <a:effectLst/>
                        <a:latin typeface="Times New Roman" panose="02020603050405020304" pitchFamily="18" charset="0"/>
                      </a:endParaRPr>
                    </a:p>
                    <a:p>
                      <a:pPr marL="0" marR="0" algn="ctr">
                        <a:lnSpc>
                          <a:spcPct val="100000"/>
                        </a:lnSpc>
                        <a:spcAft>
                          <a:spcPts val="0"/>
                        </a:spcAft>
                        <a:buNone/>
                      </a:pPr>
                      <a:r>
                        <a:rPr lang="en-US" sz="1800" dirty="0">
                          <a:effectLst/>
                          <a:latin typeface="Times New Roman" panose="02020603050405020304" pitchFamily="18" charset="0"/>
                        </a:rPr>
                        <a:t>Referenced studies that support recommendations are summarized in the Evidence 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75032"/>
                  </a:ext>
                </a:extLst>
              </a:tr>
              <a:tr h="249676">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rPr>
                        <a:t>COR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rPr>
                        <a:t>LOE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rPr>
                        <a:t>Recommendations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817690"/>
                  </a:ext>
                </a:extLst>
              </a:tr>
              <a:tr h="859839">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rPr>
                        <a:t>B-NR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Calibri" panose="020F0502020204030204" pitchFamily="34" charset="0"/>
                        </a:rPr>
                        <a:t>In all individuals with elevated </a:t>
                      </a:r>
                      <a:r>
                        <a:rPr lang="en-US" sz="1800" b="1" dirty="0" err="1">
                          <a:effectLst/>
                          <a:latin typeface="Times New Roman" panose="02020603050405020304" pitchFamily="18" charset="0"/>
                          <a:ea typeface="Calibri" panose="020F0502020204030204" pitchFamily="34" charset="0"/>
                        </a:rPr>
                        <a:t>Lp</a:t>
                      </a:r>
                      <a:r>
                        <a:rPr lang="en-US" sz="1800" b="1" dirty="0">
                          <a:effectLst/>
                          <a:latin typeface="Times New Roman" panose="02020603050405020304" pitchFamily="18" charset="0"/>
                          <a:ea typeface="Calibri" panose="020F0502020204030204" pitchFamily="34" charset="0"/>
                        </a:rPr>
                        <a:t>(a) (≥125 nmol/L or ≥50 mg/dL), optimal early control of modifiable cardiovascular risk factors is recommended to reduce ASCVD risk.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4804533"/>
                  </a:ext>
                </a:extLst>
              </a:tr>
              <a:tr h="1504718">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rPr>
                        <a:t>B-R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Times New Roman" panose="02020603050405020304" pitchFamily="18" charset="0"/>
                        </a:rPr>
                        <a:t>In individuals with</a:t>
                      </a:r>
                      <a:r>
                        <a:rPr lang="en-US" sz="1800" b="1" dirty="0">
                          <a:effectLst/>
                          <a:latin typeface="Times New Roman" panose="02020603050405020304" pitchFamily="18" charset="0"/>
                          <a:ea typeface="Calibri" panose="020F0502020204030204" pitchFamily="34" charset="0"/>
                        </a:rPr>
                        <a:t> clinical </a:t>
                      </a:r>
                      <a:r>
                        <a:rPr lang="en-US" sz="1800" b="1" dirty="0">
                          <a:effectLst/>
                          <a:latin typeface="Times New Roman" panose="02020603050405020304" pitchFamily="18" charset="0"/>
                          <a:ea typeface="Times New Roman" panose="02020603050405020304" pitchFamily="18" charset="0"/>
                        </a:rPr>
                        <a:t>ASCVD and elevated </a:t>
                      </a:r>
                      <a:r>
                        <a:rPr lang="en-US" sz="1800" b="1" dirty="0" err="1">
                          <a:effectLst/>
                          <a:latin typeface="Times New Roman" panose="02020603050405020304" pitchFamily="18" charset="0"/>
                          <a:ea typeface="Times New Roman" panose="02020603050405020304" pitchFamily="18" charset="0"/>
                        </a:rPr>
                        <a:t>Lp</a:t>
                      </a:r>
                      <a:r>
                        <a:rPr lang="en-US" sz="1800" b="1" dirty="0">
                          <a:effectLst/>
                          <a:latin typeface="Times New Roman" panose="02020603050405020304" pitchFamily="18" charset="0"/>
                          <a:ea typeface="Times New Roman" panose="02020603050405020304" pitchFamily="18" charset="0"/>
                        </a:rPr>
                        <a:t>(a) who have not achieved LDL-C and non–HDL-C treatment goals on maximally tolerated statin therapy, the addition of a PCSK9 </a:t>
                      </a:r>
                      <a:r>
                        <a:rPr lang="en-US" sz="1800" b="1" dirty="0" err="1">
                          <a:effectLst/>
                          <a:latin typeface="Times New Roman" panose="02020603050405020304" pitchFamily="18" charset="0"/>
                          <a:ea typeface="Times New Roman" panose="02020603050405020304" pitchFamily="18" charset="0"/>
                        </a:rPr>
                        <a:t>mAb</a:t>
                      </a:r>
                      <a:r>
                        <a:rPr lang="en-US" sz="1800" b="1" dirty="0">
                          <a:effectLst/>
                          <a:latin typeface="Times New Roman" panose="02020603050405020304" pitchFamily="18" charset="0"/>
                          <a:ea typeface="Times New Roman" panose="02020603050405020304" pitchFamily="18" charset="0"/>
                        </a:rPr>
                        <a:t> with proven cardiovascular benefit is recommended to achieve treatment goals and reduce ASCVD risk.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1499673"/>
                  </a:ext>
                </a:extLst>
              </a:tr>
            </a:tbl>
          </a:graphicData>
        </a:graphic>
      </p:graphicFrame>
    </p:spTree>
    <p:extLst>
      <p:ext uri="{BB962C8B-B14F-4D97-AF65-F5344CB8AC3E}">
        <p14:creationId xmlns:p14="http://schemas.microsoft.com/office/powerpoint/2010/main" val="764409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BD899-43AE-9715-C598-4E647369F8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FECE67-FB1F-ED01-CDC8-548B3B197C23}"/>
              </a:ext>
            </a:extLst>
          </p:cNvPr>
          <p:cNvSpPr txBox="1"/>
          <p:nvPr/>
        </p:nvSpPr>
        <p:spPr>
          <a:xfrm>
            <a:off x="4286670" y="762000"/>
            <a:ext cx="6057059"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Statin-Attributed Muscle Symptoms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209B9A6-5976-43C4-AF21-D8C1E3EDBD0A}"/>
              </a:ext>
            </a:extLst>
          </p:cNvPr>
          <p:cNvGraphicFramePr>
            <a:graphicFrameLocks noGrp="1"/>
          </p:cNvGraphicFramePr>
          <p:nvPr>
            <p:extLst>
              <p:ext uri="{D42A27DB-BD31-4B8C-83A1-F6EECF244321}">
                <p14:modId xmlns:p14="http://schemas.microsoft.com/office/powerpoint/2010/main" val="2937632931"/>
              </p:ext>
            </p:extLst>
          </p:nvPr>
        </p:nvGraphicFramePr>
        <p:xfrm>
          <a:off x="3043236" y="2057400"/>
          <a:ext cx="8543925" cy="4765040"/>
        </p:xfrm>
        <a:graphic>
          <a:graphicData uri="http://schemas.openxmlformats.org/drawingml/2006/table">
            <a:tbl>
              <a:tblPr firstRow="1" firstCol="1" bandRow="1"/>
              <a:tblGrid>
                <a:gridCol w="1124201">
                  <a:extLst>
                    <a:ext uri="{9D8B030D-6E8A-4147-A177-3AD203B41FA5}">
                      <a16:colId xmlns:a16="http://schemas.microsoft.com/office/drawing/2014/main" val="3767095673"/>
                    </a:ext>
                  </a:extLst>
                </a:gridCol>
                <a:gridCol w="1076866">
                  <a:extLst>
                    <a:ext uri="{9D8B030D-6E8A-4147-A177-3AD203B41FA5}">
                      <a16:colId xmlns:a16="http://schemas.microsoft.com/office/drawing/2014/main" val="3976421553"/>
                    </a:ext>
                  </a:extLst>
                </a:gridCol>
                <a:gridCol w="6342858">
                  <a:extLst>
                    <a:ext uri="{9D8B030D-6E8A-4147-A177-3AD203B41FA5}">
                      <a16:colId xmlns:a16="http://schemas.microsoft.com/office/drawing/2014/main" val="1723297821"/>
                    </a:ext>
                  </a:extLst>
                </a:gridCol>
              </a:tblGrid>
              <a:tr h="520700">
                <a:tc>
                  <a:txBody>
                    <a:bodyPr/>
                    <a:lstStyle/>
                    <a:p>
                      <a:pPr marL="0" marR="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Management of Statin-Attributed Muscle Symptoms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84392485"/>
                  </a:ext>
                </a:extLst>
              </a:tr>
              <a:tr h="269875">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3139384"/>
                  </a:ext>
                </a:extLst>
              </a:tr>
              <a:tr h="35623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statin-attributed muscle symptoms, assessment should include evaluation for secondary causes (Table 24), and in those with severe myalgias or weakness, objective clinical measures of muscle strength and measurement of CK are recommended to assess severity of the condition.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544975"/>
                  </a:ext>
                </a:extLst>
              </a:tr>
              <a:tr h="26987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statin-attributed muscle symptoms, the clinician–patient discussion should acknowledge patient side effect concerns, inform the patient of the heightened ASCVD risk associated with statin discontinuation, and provide alternative treatment options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8922481"/>
                  </a:ext>
                </a:extLst>
              </a:tr>
            </a:tbl>
          </a:graphicData>
        </a:graphic>
      </p:graphicFrame>
    </p:spTree>
    <p:extLst>
      <p:ext uri="{BB962C8B-B14F-4D97-AF65-F5344CB8AC3E}">
        <p14:creationId xmlns:p14="http://schemas.microsoft.com/office/powerpoint/2010/main" val="21350850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E492-38BE-DDC4-E238-FC19BA7B03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C38701-C9F4-9035-34C7-EC63F28D8EE0}"/>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AEF8B99C-02D5-567F-253E-23D643FBEEE0}"/>
              </a:ext>
            </a:extLst>
          </p:cNvPr>
          <p:cNvSpPr txBox="1"/>
          <p:nvPr/>
        </p:nvSpPr>
        <p:spPr>
          <a:xfrm>
            <a:off x="4286670" y="533400"/>
            <a:ext cx="6057059"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Statin-Attributed Muscle Symptoms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416437F-6CBB-3378-9EC7-65BE0C2D2AAF}"/>
              </a:ext>
            </a:extLst>
          </p:cNvPr>
          <p:cNvGraphicFramePr>
            <a:graphicFrameLocks noGrp="1"/>
          </p:cNvGraphicFramePr>
          <p:nvPr>
            <p:extLst>
              <p:ext uri="{D42A27DB-BD31-4B8C-83A1-F6EECF244321}">
                <p14:modId xmlns:p14="http://schemas.microsoft.com/office/powerpoint/2010/main" val="280119834"/>
              </p:ext>
            </p:extLst>
          </p:nvPr>
        </p:nvGraphicFramePr>
        <p:xfrm>
          <a:off x="2171699" y="1676400"/>
          <a:ext cx="10286999" cy="5491942"/>
        </p:xfrm>
        <a:graphic>
          <a:graphicData uri="http://schemas.openxmlformats.org/drawingml/2006/table">
            <a:tbl>
              <a:tblPr firstRow="1" firstCol="1" bandRow="1"/>
              <a:tblGrid>
                <a:gridCol w="1353552">
                  <a:extLst>
                    <a:ext uri="{9D8B030D-6E8A-4147-A177-3AD203B41FA5}">
                      <a16:colId xmlns:a16="http://schemas.microsoft.com/office/drawing/2014/main" val="915208351"/>
                    </a:ext>
                  </a:extLst>
                </a:gridCol>
                <a:gridCol w="1296562">
                  <a:extLst>
                    <a:ext uri="{9D8B030D-6E8A-4147-A177-3AD203B41FA5}">
                      <a16:colId xmlns:a16="http://schemas.microsoft.com/office/drawing/2014/main" val="2771775831"/>
                    </a:ext>
                  </a:extLst>
                </a:gridCol>
                <a:gridCol w="7636885">
                  <a:extLst>
                    <a:ext uri="{9D8B030D-6E8A-4147-A177-3AD203B41FA5}">
                      <a16:colId xmlns:a16="http://schemas.microsoft.com/office/drawing/2014/main" val="1607005764"/>
                    </a:ext>
                  </a:extLst>
                </a:gridCol>
              </a:tblGrid>
              <a:tr h="1648691">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experience statin-attributed muscle symptoms on the recommended intensity of statin therapy (secondary causes excluded) and are unable to achieve recommended treatment goals, use of a reduced statin dose (if tolerable) and the addition of bempedoic acid, ezetimibe, or a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alone or in combination, are recommended to lower LDL-C and reduce ASCVD risk.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401021"/>
                  </a:ext>
                </a:extLst>
              </a:tr>
              <a:tr h="1884218">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 history of clinical ASCVD who experience statin-attributed muscle symptoms on the recommended intensity of statin therapy (secondary causes excluded) and are at high ASCVD risk based on a PREVENT-ASCVD equation of ≥10% or a CAC score ≥300 AU, or women &gt;65 years of age or men &gt;60 years of age with diabetes, the addition of bempedoic acid and/or ezetimibe is/are indicated to lower LDL-C to &lt;70 mg/dL (1.8 mmol/L) and non–HDL-C &lt;100 mg/dL (2.6 mmol/L) and to reduce ASCVD risk.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9896967"/>
                  </a:ext>
                </a:extLst>
              </a:tr>
              <a:tr h="1648691">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 history of clinical ASCVD who experience statin-attributed muscle symptoms on the recommended intensity of statin therapy (secondary causes excluded) and are at high ASCVD risk based on a PREVENT-ASCVD equation of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10% or a CAC score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300 AU or diabetes and are unable to achieve recommended treatment goals, the addition of a PCSK9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mAb</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is recommended to lower LDL-C.</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656" marR="476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8347296"/>
                  </a:ext>
                </a:extLst>
              </a:tr>
            </a:tbl>
          </a:graphicData>
        </a:graphic>
      </p:graphicFrame>
    </p:spTree>
    <p:extLst>
      <p:ext uri="{BB962C8B-B14F-4D97-AF65-F5344CB8AC3E}">
        <p14:creationId xmlns:p14="http://schemas.microsoft.com/office/powerpoint/2010/main" val="25103303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AF2F-1612-D15F-E8B5-EC7DD537AE4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C08512-551B-F616-2140-319A935FFA72}"/>
              </a:ext>
            </a:extLst>
          </p:cNvPr>
          <p:cNvSpPr txBox="1"/>
          <p:nvPr/>
        </p:nvSpPr>
        <p:spPr>
          <a:xfrm>
            <a:off x="4286670" y="914400"/>
            <a:ext cx="6057059"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Management of Statin-Attributed Muscle Symptoms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3B479A7-A42A-81F1-4922-BA4DADA6A58B}"/>
              </a:ext>
            </a:extLst>
          </p:cNvPr>
          <p:cNvGraphicFramePr>
            <a:graphicFrameLocks noGrp="1"/>
          </p:cNvGraphicFramePr>
          <p:nvPr>
            <p:extLst>
              <p:ext uri="{D42A27DB-BD31-4B8C-83A1-F6EECF244321}">
                <p14:modId xmlns:p14="http://schemas.microsoft.com/office/powerpoint/2010/main" val="1311166386"/>
              </p:ext>
            </p:extLst>
          </p:nvPr>
        </p:nvGraphicFramePr>
        <p:xfrm>
          <a:off x="1638300" y="2103120"/>
          <a:ext cx="11353799" cy="5212080"/>
        </p:xfrm>
        <a:graphic>
          <a:graphicData uri="http://schemas.openxmlformats.org/drawingml/2006/table">
            <a:tbl>
              <a:tblPr firstRow="1" firstCol="1" bandRow="1"/>
              <a:tblGrid>
                <a:gridCol w="1493920">
                  <a:extLst>
                    <a:ext uri="{9D8B030D-6E8A-4147-A177-3AD203B41FA5}">
                      <a16:colId xmlns:a16="http://schemas.microsoft.com/office/drawing/2014/main" val="3704555888"/>
                    </a:ext>
                  </a:extLst>
                </a:gridCol>
                <a:gridCol w="1431019">
                  <a:extLst>
                    <a:ext uri="{9D8B030D-6E8A-4147-A177-3AD203B41FA5}">
                      <a16:colId xmlns:a16="http://schemas.microsoft.com/office/drawing/2014/main" val="2808801933"/>
                    </a:ext>
                  </a:extLst>
                </a:gridCol>
                <a:gridCol w="8428860">
                  <a:extLst>
                    <a:ext uri="{9D8B030D-6E8A-4147-A177-3AD203B41FA5}">
                      <a16:colId xmlns:a16="http://schemas.microsoft.com/office/drawing/2014/main" val="1010079678"/>
                    </a:ext>
                  </a:extLst>
                </a:gridCol>
              </a:tblGrid>
              <a:tr h="1494934">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6"/>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 adults with clinical ASCVD who experience statin-attributed muscles symptoms (secondary causes excluded) and are unable to achieve recommended treatment goals on bempedoic acid</a:t>
                      </a:r>
                      <a:r>
                        <a:rPr lang="en-US" sz="1800" b="1" baseline="30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with or without ezetimibe, it is reasonable to add </a:t>
                      </a:r>
                      <a:r>
                        <a:rPr lang="en-US" sz="18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inclisiran</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in those unable to tolerate or obtain </a:t>
                      </a:r>
                      <a:r>
                        <a:rPr lang="en-US" sz="1800" b="1"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evolocumab</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or alirocumab or who have a strong preference for less frequent dosing to achieve an LDL-C goal &lt;55 mg/dL (1.4 mmol/L) and non–HDL-C &lt;85 mg/dL (2.2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4728186"/>
                  </a:ext>
                </a:extLst>
              </a:tr>
              <a:tr h="1708496">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7"/>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 history of clinical ASCVD who experience statin-attributed muscle symptoms on the recommended intensity of statin therapy (secondary causes excluded) and are at borderline to intermediate ASCVD risk based on a PREVENT-ASCVD equation of 3% to &lt;10%, and in whom the decision to treat with ezetimibe and/or bempedoic acid is uncertain, coronary calcium scoring may be reasonable to aid in ASCVD risk stratification to inform decision- making about add-on therapy to reduce ASCVD risk.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7607922"/>
                  </a:ext>
                </a:extLst>
              </a:tr>
              <a:tr h="1494934">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8"/>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 history of clinical ASCVD who experience statin-attributed muscle symptoms on the recommended intensity of statin therapy (secondary causes excluded) and are at borderline or intermediate ASCVD risk based on a PREVENT-ASCVD equation of 3% to &lt;10%, the addition of ezetimibe and/or bempedoic acid</a:t>
                      </a:r>
                      <a:r>
                        <a:rPr lang="en-US" sz="1800" b="1" baseline="30000" dirty="0">
                          <a:effectLst/>
                          <a:latin typeface="Times New Roman" panose="02020603050405020304" pitchFamily="18" charset="0"/>
                          <a:ea typeface="Times New Roman" panose="02020603050405020304" pitchFamily="18" charset="0"/>
                          <a:cs typeface="Arial" panose="020B0604020202020204" pitchFamily="34" charset="0"/>
                        </a:rPr>
                        <a:t>7</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may be reasonable to lower LDL-C to &lt;100 mg/dL (2.6 mmol/L) and non–HDL-C to &lt;130 mg/dL (3.4 mmol/L)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5444" marR="4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8407570"/>
                  </a:ext>
                </a:extLst>
              </a:tr>
            </a:tbl>
          </a:graphicData>
        </a:graphic>
      </p:graphicFrame>
    </p:spTree>
    <p:extLst>
      <p:ext uri="{BB962C8B-B14F-4D97-AF65-F5344CB8AC3E}">
        <p14:creationId xmlns:p14="http://schemas.microsoft.com/office/powerpoint/2010/main" val="5698388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F644A-41C4-C035-D49D-CFB8B28F44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5E2EB4F-02CF-2DDC-AC7F-9884314821D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9423F61C-25F8-3522-CA6D-7C0494012C82}"/>
              </a:ext>
            </a:extLst>
          </p:cNvPr>
          <p:cNvSpPr txBox="1"/>
          <p:nvPr/>
        </p:nvSpPr>
        <p:spPr>
          <a:xfrm>
            <a:off x="228600" y="1371600"/>
            <a:ext cx="2448502" cy="2677656"/>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18. Adults With Statin-Attributed Muscle Symptoms</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D1D9FD2F-32D1-695C-EBD1-0CD1383F81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3888565" y="0"/>
            <a:ext cx="6700869" cy="7538477"/>
          </a:xfrm>
          <a:prstGeom prst="rect">
            <a:avLst/>
          </a:prstGeom>
          <a:noFill/>
          <a:ln>
            <a:noFill/>
          </a:ln>
        </p:spPr>
      </p:pic>
      <p:sp>
        <p:nvSpPr>
          <p:cNvPr id="6" name="TextBox 5">
            <a:extLst>
              <a:ext uri="{FF2B5EF4-FFF2-40B4-BE49-F238E27FC236}">
                <a16:creationId xmlns:a16="http://schemas.microsoft.com/office/drawing/2014/main" id="{5D62A8C9-60A0-0404-F0B4-F9DE22315315}"/>
              </a:ext>
            </a:extLst>
          </p:cNvPr>
          <p:cNvSpPr txBox="1"/>
          <p:nvPr/>
        </p:nvSpPr>
        <p:spPr>
          <a:xfrm>
            <a:off x="228600" y="4942896"/>
            <a:ext cx="2971800" cy="2595582"/>
          </a:xfrm>
          <a:prstGeom prst="rect">
            <a:avLst/>
          </a:prstGeom>
          <a:noFill/>
        </p:spPr>
        <p:txBody>
          <a:bodyPr wrap="square">
            <a:spAutoFit/>
          </a:bodyPr>
          <a:lstStyle/>
          <a:p>
            <a:pPr marL="0" marR="0">
              <a:spcAft>
                <a:spcPts val="800"/>
              </a:spcAft>
              <a:buNone/>
            </a:pPr>
            <a:r>
              <a:rPr lang="en-US" sz="1200" dirty="0">
                <a:effectLst/>
                <a:latin typeface="Lub Dub Medium" panose="020B0603030403020204" pitchFamily="34" charset="0"/>
                <a:ea typeface="Times New Roman" panose="02020603050405020304" pitchFamily="18" charset="0"/>
              </a:rPr>
              <a:t>*Cardiovascular outcomes for </a:t>
            </a:r>
            <a:r>
              <a:rPr lang="en-US" sz="1200" dirty="0" err="1">
                <a:effectLst/>
                <a:latin typeface="Lub Dub Medium" panose="020B0603030403020204" pitchFamily="34" charset="0"/>
                <a:ea typeface="Times New Roman" panose="02020603050405020304" pitchFamily="18" charset="0"/>
              </a:rPr>
              <a:t>inclisiran</a:t>
            </a:r>
            <a:r>
              <a:rPr lang="en-US" sz="1200" dirty="0">
                <a:effectLst/>
                <a:latin typeface="Lub Dub Medium" panose="020B0603030403020204" pitchFamily="34" charset="0"/>
                <a:ea typeface="Times New Roman" panose="02020603050405020304" pitchFamily="18" charset="0"/>
              </a:rPr>
              <a:t> pending results of ongoing RCTs.</a:t>
            </a:r>
          </a:p>
          <a:p>
            <a:pPr marL="0" marR="0">
              <a:spcAft>
                <a:spcPts val="800"/>
              </a:spcAft>
              <a:buNone/>
            </a:pPr>
            <a:r>
              <a:rPr lang="en-US" sz="1200" dirty="0">
                <a:effectLst/>
                <a:latin typeface="Lub Dub Medium" panose="020B0603030403020204" pitchFamily="34" charset="0"/>
                <a:ea typeface="Calibri" panose="020F0502020204030204" pitchFamily="34" charset="0"/>
              </a:rPr>
              <a:t>ASCVD indicates atherosclerotic cardiovascular disease; CAC, coronary artery calcium; FDA, US Food and Drug Administration; HDL-C, high-density lipoprotein-cholesterol; LDL-C, low-density lipoprotein-cholesterol;</a:t>
            </a:r>
            <a:r>
              <a:rPr lang="en-US" sz="1200" dirty="0">
                <a:effectLst/>
                <a:latin typeface="Lub Dub Medium" panose="020B0603030403020204" pitchFamily="34" charset="0"/>
                <a:ea typeface="Times New Roman" panose="02020603050405020304" pitchFamily="18" charset="0"/>
              </a:rPr>
              <a:t> LLT, </a:t>
            </a:r>
            <a:r>
              <a:rPr lang="en-US" sz="1200" dirty="0">
                <a:effectLst/>
                <a:latin typeface="Lub Dub Medium" panose="020B0603030403020204" pitchFamily="34" charset="0"/>
                <a:ea typeface="Calibri" panose="020F0502020204030204" pitchFamily="34" charset="0"/>
              </a:rPr>
              <a:t>lipid-lowering therapy; </a:t>
            </a:r>
            <a:r>
              <a:rPr lang="en-US" sz="1200" dirty="0" err="1">
                <a:effectLst/>
                <a:latin typeface="Lub Dub Medium" panose="020B0603030403020204" pitchFamily="34" charset="0"/>
                <a:ea typeface="Calibri" panose="020F0502020204030204" pitchFamily="34" charset="0"/>
              </a:rPr>
              <a:t>mAb</a:t>
            </a:r>
            <a:r>
              <a:rPr lang="en-US" sz="1200" dirty="0">
                <a:effectLst/>
                <a:latin typeface="Lub Dub Medium" panose="020B0603030403020204" pitchFamily="34" charset="0"/>
                <a:ea typeface="Calibri" panose="020F0502020204030204" pitchFamily="34" charset="0"/>
              </a:rPr>
              <a:t>, monoclonal antibody; and </a:t>
            </a:r>
            <a:r>
              <a:rPr lang="en-US" sz="1200" dirty="0">
                <a:effectLst/>
                <a:latin typeface="Lub Dub Medium" panose="020B0603030403020204" pitchFamily="34" charset="0"/>
                <a:ea typeface="Times New Roman" panose="02020603050405020304" pitchFamily="18" charset="0"/>
              </a:rPr>
              <a:t>PCSK9, proprotein convertase subtilisin/</a:t>
            </a:r>
            <a:r>
              <a:rPr lang="en-US" sz="1200" dirty="0" err="1">
                <a:effectLst/>
                <a:latin typeface="Lub Dub Medium" panose="020B0603030403020204" pitchFamily="34" charset="0"/>
                <a:ea typeface="Times New Roman" panose="02020603050405020304" pitchFamily="18" charset="0"/>
              </a:rPr>
              <a:t>kexin</a:t>
            </a:r>
            <a:r>
              <a:rPr lang="en-US" sz="1200" dirty="0">
                <a:effectLst/>
                <a:latin typeface="Lub Dub Medium" panose="020B0603030403020204" pitchFamily="34" charset="0"/>
                <a:ea typeface="Times New Roman" panose="02020603050405020304" pitchFamily="18" charset="0"/>
              </a:rPr>
              <a:t> type 9. </a:t>
            </a:r>
          </a:p>
        </p:txBody>
      </p:sp>
    </p:spTree>
    <p:extLst>
      <p:ext uri="{BB962C8B-B14F-4D97-AF65-F5344CB8AC3E}">
        <p14:creationId xmlns:p14="http://schemas.microsoft.com/office/powerpoint/2010/main" val="1422459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7B9DA-0D80-A988-0AD1-9EDD7E2765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7148DF-31C5-9620-E381-AFFA32EA7A5D}"/>
              </a:ext>
            </a:extLst>
          </p:cNvPr>
          <p:cNvSpPr txBox="1"/>
          <p:nvPr/>
        </p:nvSpPr>
        <p:spPr>
          <a:xfrm>
            <a:off x="4010235" y="381000"/>
            <a:ext cx="6609930"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24. Patients or Characteristics Associated With Increased Risk for Statin-Attributed Muscle Symptoms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343B4A9-F6FC-9152-A2B4-43C8BC854B69}"/>
              </a:ext>
            </a:extLst>
          </p:cNvPr>
          <p:cNvGraphicFramePr>
            <a:graphicFrameLocks noGrp="1"/>
          </p:cNvGraphicFramePr>
          <p:nvPr>
            <p:extLst>
              <p:ext uri="{D42A27DB-BD31-4B8C-83A1-F6EECF244321}">
                <p14:modId xmlns:p14="http://schemas.microsoft.com/office/powerpoint/2010/main" val="3129146833"/>
              </p:ext>
            </p:extLst>
          </p:nvPr>
        </p:nvGraphicFramePr>
        <p:xfrm>
          <a:off x="4010235" y="2133600"/>
          <a:ext cx="5937250" cy="4663440"/>
        </p:xfrm>
        <a:graphic>
          <a:graphicData uri="http://schemas.openxmlformats.org/drawingml/2006/table">
            <a:tbl>
              <a:tblPr firstRow="1" firstCol="1" bandRow="1"/>
              <a:tblGrid>
                <a:gridCol w="5937250">
                  <a:extLst>
                    <a:ext uri="{9D8B030D-6E8A-4147-A177-3AD203B41FA5}">
                      <a16:colId xmlns:a16="http://schemas.microsoft.com/office/drawing/2014/main" val="2032910963"/>
                    </a:ext>
                  </a:extLst>
                </a:gridCol>
              </a:tblGrid>
              <a:tr h="0">
                <a:tc>
                  <a:txBody>
                    <a:bodyPr/>
                    <a:lstStyle/>
                    <a:p>
                      <a:pPr marL="342900" marR="0" lvl="0" indent="-342900">
                        <a:lnSpc>
                          <a:spcPct val="100000"/>
                        </a:lnSpc>
                        <a:spcAft>
                          <a:spcPts val="800"/>
                        </a:spcAft>
                        <a:buFont typeface="+mj-lt"/>
                        <a:buAutoNum type="arabicPeriod"/>
                      </a:pPr>
                      <a:r>
                        <a:rPr lang="en-US" sz="1800" kern="100">
                          <a:effectLst/>
                          <a:latin typeface="Times New Roman" panose="02020603050405020304" pitchFamily="18" charset="0"/>
                          <a:ea typeface="Aptos" panose="020B0004020202020204" pitchFamily="34" charset="0"/>
                        </a:rPr>
                        <a:t>Age ≥65 y</a:t>
                      </a:r>
                      <a:endParaRPr lang="en-US" sz="180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9367059"/>
                  </a:ext>
                </a:extLst>
              </a:tr>
              <a:tr h="0">
                <a:tc>
                  <a:txBody>
                    <a:bodyPr/>
                    <a:lstStyle/>
                    <a:p>
                      <a:pPr marL="342900" marR="0" lvl="0" indent="-342900">
                        <a:lnSpc>
                          <a:spcPct val="100000"/>
                        </a:lnSpc>
                        <a:spcAft>
                          <a:spcPts val="800"/>
                        </a:spcAft>
                        <a:buFont typeface="+mj-lt"/>
                        <a:buAutoNum type="arabicPeriod" startAt="2"/>
                      </a:pPr>
                      <a:r>
                        <a:rPr lang="en-US" sz="1800" kern="100" dirty="0">
                          <a:effectLst/>
                          <a:latin typeface="Times New Roman" panose="02020603050405020304" pitchFamily="18" charset="0"/>
                          <a:ea typeface="Aptos" panose="020B0004020202020204" pitchFamily="34" charset="0"/>
                        </a:rPr>
                        <a:t>Low body mass index</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91297"/>
                  </a:ext>
                </a:extLst>
              </a:tr>
              <a:tr h="0">
                <a:tc>
                  <a:txBody>
                    <a:bodyPr/>
                    <a:lstStyle/>
                    <a:p>
                      <a:pPr marL="342900" marR="0" lvl="0" indent="-342900">
                        <a:lnSpc>
                          <a:spcPct val="100000"/>
                        </a:lnSpc>
                        <a:spcAft>
                          <a:spcPts val="800"/>
                        </a:spcAft>
                        <a:buFont typeface="+mj-lt"/>
                        <a:buAutoNum type="arabicPeriod" startAt="3"/>
                      </a:pPr>
                      <a:r>
                        <a:rPr lang="en-US" sz="1800" kern="100">
                          <a:effectLst/>
                          <a:latin typeface="Aptos"/>
                          <a:ea typeface="Times New Roman" panose="02020603050405020304" pitchFamily="18" charset="0"/>
                        </a:rPr>
                        <a:t>Female sex</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2775488"/>
                  </a:ext>
                </a:extLst>
              </a:tr>
              <a:tr h="0">
                <a:tc>
                  <a:txBody>
                    <a:bodyPr/>
                    <a:lstStyle/>
                    <a:p>
                      <a:pPr marL="342900" marR="0" lvl="0" indent="-342900">
                        <a:lnSpc>
                          <a:spcPct val="100000"/>
                        </a:lnSpc>
                        <a:spcAft>
                          <a:spcPts val="800"/>
                        </a:spcAft>
                        <a:buFont typeface="+mj-lt"/>
                        <a:buAutoNum type="arabicPeriod" startAt="4"/>
                      </a:pPr>
                      <a:r>
                        <a:rPr lang="en-US" sz="1800" kern="100" dirty="0">
                          <a:effectLst/>
                          <a:latin typeface="Times New Roman" panose="02020603050405020304" pitchFamily="18" charset="0"/>
                          <a:ea typeface="Aptos" panose="020B0004020202020204" pitchFamily="34" charset="0"/>
                        </a:rPr>
                        <a:t>Obesity</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9364553"/>
                  </a:ext>
                </a:extLst>
              </a:tr>
              <a:tr h="0">
                <a:tc>
                  <a:txBody>
                    <a:bodyPr/>
                    <a:lstStyle/>
                    <a:p>
                      <a:pPr marL="342900" marR="0" lvl="0" indent="-342900">
                        <a:lnSpc>
                          <a:spcPct val="100000"/>
                        </a:lnSpc>
                        <a:spcAft>
                          <a:spcPts val="800"/>
                        </a:spcAft>
                        <a:buFont typeface="+mj-lt"/>
                        <a:buAutoNum type="arabicPeriod" startAt="5"/>
                      </a:pPr>
                      <a:r>
                        <a:rPr lang="en-US" sz="1800" kern="100" dirty="0">
                          <a:effectLst/>
                          <a:latin typeface="Times New Roman" panose="02020603050405020304" pitchFamily="18" charset="0"/>
                          <a:ea typeface="Aptos" panose="020B0004020202020204" pitchFamily="34" charset="0"/>
                        </a:rPr>
                        <a:t>Hypothyroidism</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2565800"/>
                  </a:ext>
                </a:extLst>
              </a:tr>
              <a:tr h="0">
                <a:tc>
                  <a:txBody>
                    <a:bodyPr/>
                    <a:lstStyle/>
                    <a:p>
                      <a:pPr marL="342900" marR="0" lvl="0" indent="-342900">
                        <a:lnSpc>
                          <a:spcPct val="100000"/>
                        </a:lnSpc>
                        <a:spcAft>
                          <a:spcPts val="800"/>
                        </a:spcAft>
                        <a:buFont typeface="+mj-lt"/>
                        <a:buAutoNum type="arabicPeriod" startAt="6"/>
                      </a:pPr>
                      <a:r>
                        <a:rPr lang="en-US" sz="1800" kern="100" dirty="0">
                          <a:effectLst/>
                          <a:latin typeface="Times New Roman" panose="02020603050405020304" pitchFamily="18" charset="0"/>
                          <a:ea typeface="Aptos" panose="020B0004020202020204" pitchFamily="34" charset="0"/>
                        </a:rPr>
                        <a:t>Diabetes </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0757307"/>
                  </a:ext>
                </a:extLst>
              </a:tr>
              <a:tr h="0">
                <a:tc>
                  <a:txBody>
                    <a:bodyPr/>
                    <a:lstStyle/>
                    <a:p>
                      <a:pPr marL="342900" marR="0" lvl="0" indent="-342900">
                        <a:lnSpc>
                          <a:spcPct val="100000"/>
                        </a:lnSpc>
                        <a:spcAft>
                          <a:spcPts val="800"/>
                        </a:spcAft>
                        <a:buFont typeface="+mj-lt"/>
                        <a:buAutoNum type="arabicPeriod" startAt="7"/>
                      </a:pPr>
                      <a:r>
                        <a:rPr lang="en-US" sz="1800" kern="100" dirty="0">
                          <a:effectLst/>
                          <a:latin typeface="Times New Roman" panose="02020603050405020304" pitchFamily="18" charset="0"/>
                          <a:ea typeface="Aptos" panose="020B0004020202020204" pitchFamily="34" charset="0"/>
                        </a:rPr>
                        <a:t>Chronic liver disease</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8163424"/>
                  </a:ext>
                </a:extLst>
              </a:tr>
              <a:tr h="0">
                <a:tc>
                  <a:txBody>
                    <a:bodyPr/>
                    <a:lstStyle/>
                    <a:p>
                      <a:pPr marL="342900" marR="0" lvl="0" indent="-342900">
                        <a:lnSpc>
                          <a:spcPct val="100000"/>
                        </a:lnSpc>
                        <a:spcAft>
                          <a:spcPts val="800"/>
                        </a:spcAft>
                        <a:buFont typeface="+mj-lt"/>
                        <a:buAutoNum type="arabicPeriod" startAt="8"/>
                      </a:pPr>
                      <a:r>
                        <a:rPr lang="en-US" sz="1800" kern="100" dirty="0">
                          <a:effectLst/>
                          <a:latin typeface="Times New Roman" panose="02020603050405020304" pitchFamily="18" charset="0"/>
                          <a:ea typeface="Aptos" panose="020B0004020202020204" pitchFamily="34" charset="0"/>
                        </a:rPr>
                        <a:t>Chronic kidney disease</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1238757"/>
                  </a:ext>
                </a:extLst>
              </a:tr>
              <a:tr h="0">
                <a:tc>
                  <a:txBody>
                    <a:bodyPr/>
                    <a:lstStyle/>
                    <a:p>
                      <a:pPr marL="342900" marR="0" lvl="0" indent="-342900">
                        <a:lnSpc>
                          <a:spcPct val="100000"/>
                        </a:lnSpc>
                        <a:spcAft>
                          <a:spcPts val="800"/>
                        </a:spcAft>
                        <a:buFont typeface="+mj-lt"/>
                        <a:buAutoNum type="arabicPeriod" startAt="9"/>
                      </a:pPr>
                      <a:r>
                        <a:rPr lang="en-US" sz="1800" kern="100" dirty="0">
                          <a:effectLst/>
                          <a:latin typeface="Times New Roman" panose="02020603050405020304" pitchFamily="18" charset="0"/>
                          <a:ea typeface="Aptos" panose="020B0004020202020204" pitchFamily="34" charset="0"/>
                        </a:rPr>
                        <a:t>Alcohol consumption</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6535447"/>
                  </a:ext>
                </a:extLst>
              </a:tr>
              <a:tr h="0">
                <a:tc>
                  <a:txBody>
                    <a:bodyPr/>
                    <a:lstStyle/>
                    <a:p>
                      <a:pPr marL="342900" marR="0" lvl="0" indent="-342900">
                        <a:lnSpc>
                          <a:spcPct val="100000"/>
                        </a:lnSpc>
                        <a:spcAft>
                          <a:spcPts val="800"/>
                        </a:spcAft>
                        <a:buFont typeface="+mj-lt"/>
                        <a:buAutoNum type="arabicPeriod" startAt="10"/>
                      </a:pPr>
                      <a:r>
                        <a:rPr lang="en-US" sz="1800" kern="100" dirty="0">
                          <a:effectLst/>
                          <a:latin typeface="Times New Roman" panose="02020603050405020304" pitchFamily="18" charset="0"/>
                          <a:ea typeface="Aptos" panose="020B0004020202020204" pitchFamily="34" charset="0"/>
                        </a:rPr>
                        <a:t>Vigorous exercise</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193673"/>
                  </a:ext>
                </a:extLst>
              </a:tr>
              <a:tr h="0">
                <a:tc>
                  <a:txBody>
                    <a:bodyPr/>
                    <a:lstStyle/>
                    <a:p>
                      <a:pPr marL="342900" marR="0" lvl="0" indent="-342900">
                        <a:lnSpc>
                          <a:spcPct val="100000"/>
                        </a:lnSpc>
                        <a:spcAft>
                          <a:spcPts val="800"/>
                        </a:spcAft>
                        <a:buFont typeface="+mj-lt"/>
                        <a:buAutoNum type="arabicPeriod" startAt="11"/>
                      </a:pPr>
                      <a:r>
                        <a:rPr lang="en-US" sz="1800" kern="100">
                          <a:effectLst/>
                          <a:latin typeface="Times New Roman"/>
                          <a:ea typeface="Aptos" panose="020B0004020202020204" pitchFamily="34" charset="0"/>
                        </a:rPr>
                        <a:t>High-dose statin therapy</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6432704"/>
                  </a:ext>
                </a:extLst>
              </a:tr>
              <a:tr h="0">
                <a:tc>
                  <a:txBody>
                    <a:bodyPr/>
                    <a:lstStyle/>
                    <a:p>
                      <a:pPr marL="342900" marR="0" lvl="0" indent="-342900">
                        <a:lnSpc>
                          <a:spcPct val="100000"/>
                        </a:lnSpc>
                        <a:spcAft>
                          <a:spcPts val="800"/>
                        </a:spcAft>
                        <a:buFont typeface="+mj-lt"/>
                        <a:buAutoNum type="arabicPeriod" startAt="12"/>
                      </a:pPr>
                      <a:r>
                        <a:rPr lang="en-US" sz="1800" kern="100" dirty="0">
                          <a:effectLst/>
                          <a:latin typeface="Times New Roman" panose="02020603050405020304" pitchFamily="18" charset="0"/>
                          <a:ea typeface="Aptos" panose="020B0004020202020204" pitchFamily="34" charset="0"/>
                        </a:rPr>
                        <a:t>Diseases associated with myalgia or muscle weakness (</a:t>
                      </a:r>
                      <a:r>
                        <a:rPr lang="en-US" sz="1800" kern="100" dirty="0" err="1">
                          <a:effectLst/>
                          <a:latin typeface="Times New Roman" panose="02020603050405020304" pitchFamily="18" charset="0"/>
                          <a:ea typeface="Aptos" panose="020B0004020202020204" pitchFamily="34" charset="0"/>
                        </a:rPr>
                        <a:t>eg</a:t>
                      </a:r>
                      <a:r>
                        <a:rPr lang="en-US" sz="1800" kern="100" dirty="0">
                          <a:effectLst/>
                          <a:latin typeface="Times New Roman" panose="02020603050405020304" pitchFamily="18" charset="0"/>
                          <a:ea typeface="Aptos" panose="020B0004020202020204" pitchFamily="34" charset="0"/>
                        </a:rPr>
                        <a:t>, fibromyalgia, polymyalgia rheumatica, polymyositis, primary myopathies)</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9252439"/>
                  </a:ext>
                </a:extLst>
              </a:tr>
              <a:tr h="0">
                <a:tc>
                  <a:txBody>
                    <a:bodyPr/>
                    <a:lstStyle/>
                    <a:p>
                      <a:pPr marL="342900" marR="0" lvl="0" indent="-342900">
                        <a:lnSpc>
                          <a:spcPct val="100000"/>
                        </a:lnSpc>
                        <a:spcAft>
                          <a:spcPts val="800"/>
                        </a:spcAft>
                        <a:buFont typeface="+mj-lt"/>
                        <a:buAutoNum type="arabicPeriod" startAt="13"/>
                      </a:pPr>
                      <a:r>
                        <a:rPr lang="en-US" sz="1800" kern="100" dirty="0">
                          <a:effectLst/>
                          <a:latin typeface="Times New Roman" panose="02020603050405020304" pitchFamily="18" charset="0"/>
                          <a:ea typeface="Aptos" panose="020B0004020202020204" pitchFamily="34" charset="0"/>
                        </a:rPr>
                        <a:t>Pharmacotherapy affecting statin metabolism (</a:t>
                      </a:r>
                      <a:r>
                        <a:rPr lang="en-US" sz="1800" b="1" kern="100" dirty="0">
                          <a:effectLst/>
                          <a:latin typeface="Times New Roman" panose="02020603050405020304" pitchFamily="18" charset="0"/>
                          <a:ea typeface="Aptos" panose="020B0004020202020204" pitchFamily="34" charset="0"/>
                        </a:rPr>
                        <a:t>Section</a:t>
                      </a:r>
                      <a:r>
                        <a:rPr lang="en-US" sz="1800" kern="100" dirty="0">
                          <a:effectLst/>
                          <a:latin typeface="Times New Roman" panose="02020603050405020304" pitchFamily="18" charset="0"/>
                          <a:ea typeface="Aptos" panose="020B0004020202020204" pitchFamily="34" charset="0"/>
                        </a:rPr>
                        <a:t> </a:t>
                      </a:r>
                      <a:r>
                        <a:rPr lang="en-US" sz="1800" b="1" kern="100" dirty="0">
                          <a:effectLst/>
                          <a:latin typeface="Times New Roman" panose="02020603050405020304" pitchFamily="18" charset="0"/>
                          <a:ea typeface="Aptos" panose="020B0004020202020204" pitchFamily="34" charset="0"/>
                        </a:rPr>
                        <a:t>5.2, “Statin-Cardiovascular</a:t>
                      </a:r>
                      <a:r>
                        <a:rPr lang="en-US" sz="1800" kern="100" dirty="0">
                          <a:effectLst/>
                          <a:latin typeface="Times New Roman" panose="02020603050405020304" pitchFamily="18" charset="0"/>
                          <a:ea typeface="Aptos" panose="020B0004020202020204" pitchFamily="34" charset="0"/>
                        </a:rPr>
                        <a:t> </a:t>
                      </a:r>
                      <a:r>
                        <a:rPr lang="en-US" sz="1800" b="1" kern="100" dirty="0">
                          <a:effectLst/>
                          <a:latin typeface="Times New Roman" panose="02020603050405020304" pitchFamily="18" charset="0"/>
                          <a:ea typeface="Aptos" panose="020B0004020202020204" pitchFamily="34" charset="0"/>
                        </a:rPr>
                        <a:t>Drug Interactions”)</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5952657"/>
                  </a:ext>
                </a:extLst>
              </a:tr>
              <a:tr h="0">
                <a:tc>
                  <a:txBody>
                    <a:bodyPr/>
                    <a:lstStyle/>
                    <a:p>
                      <a:pPr marL="342900" marR="0" lvl="0" indent="-342900">
                        <a:lnSpc>
                          <a:spcPct val="100000"/>
                        </a:lnSpc>
                        <a:spcAft>
                          <a:spcPts val="800"/>
                        </a:spcAft>
                        <a:buFont typeface="+mj-lt"/>
                        <a:buAutoNum type="arabicPeriod" startAt="14"/>
                      </a:pPr>
                      <a:r>
                        <a:rPr lang="en-US" sz="1800" kern="100" dirty="0">
                          <a:effectLst/>
                          <a:latin typeface="Times New Roman" panose="02020603050405020304" pitchFamily="18" charset="0"/>
                          <a:ea typeface="Aptos" panose="020B0004020202020204" pitchFamily="34" charset="0"/>
                        </a:rPr>
                        <a:t>Gene variants affecting statin metabolism (</a:t>
                      </a:r>
                      <a:r>
                        <a:rPr lang="en-US" sz="1800" kern="100" dirty="0" err="1">
                          <a:effectLst/>
                          <a:latin typeface="Times New Roman" panose="02020603050405020304" pitchFamily="18" charset="0"/>
                          <a:ea typeface="Aptos" panose="020B0004020202020204" pitchFamily="34" charset="0"/>
                        </a:rPr>
                        <a:t>eg</a:t>
                      </a:r>
                      <a:r>
                        <a:rPr lang="en-US" sz="1800" kern="100" dirty="0">
                          <a:effectLst/>
                          <a:latin typeface="Times New Roman" panose="02020603050405020304" pitchFamily="18" charset="0"/>
                          <a:ea typeface="Aptos" panose="020B0004020202020204" pitchFamily="34" charset="0"/>
                        </a:rPr>
                        <a:t>, SLCO1B1)</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5504138"/>
                  </a:ext>
                </a:extLst>
              </a:tr>
            </a:tbl>
          </a:graphicData>
        </a:graphic>
      </p:graphicFrame>
      <p:sp>
        <p:nvSpPr>
          <p:cNvPr id="5" name="TextBox 4">
            <a:extLst>
              <a:ext uri="{FF2B5EF4-FFF2-40B4-BE49-F238E27FC236}">
                <a16:creationId xmlns:a16="http://schemas.microsoft.com/office/drawing/2014/main" id="{DB85D9A0-C735-3959-ED89-27E1CD594D01}"/>
              </a:ext>
            </a:extLst>
          </p:cNvPr>
          <p:cNvSpPr txBox="1"/>
          <p:nvPr/>
        </p:nvSpPr>
        <p:spPr>
          <a:xfrm>
            <a:off x="3657600" y="6841479"/>
            <a:ext cx="7315200" cy="646331"/>
          </a:xfrm>
          <a:prstGeom prst="rect">
            <a:avLst/>
          </a:prstGeom>
          <a:noFill/>
        </p:spPr>
        <p:txBody>
          <a:bodyPr wrap="square">
            <a:spAutoFit/>
          </a:bodyPr>
          <a:lstStyle/>
          <a:p>
            <a:r>
              <a:rPr lang="en-US" sz="1200" dirty="0">
                <a:latin typeface="Lub Dub Medium" panose="020B0603030403020204" pitchFamily="34" charset="0"/>
              </a:rPr>
              <a:t>An increased risk of statin-attributed muscle symptoms is associated with the use of higher doses of a statin within the approved dosage range. The increase in risk is not attributed to the statin potency (higher potency statins do not have higher risk; high doses do have higher risk). </a:t>
            </a:r>
          </a:p>
        </p:txBody>
      </p:sp>
      <p:sp>
        <p:nvSpPr>
          <p:cNvPr id="7" name="TextBox 6">
            <a:extLst>
              <a:ext uri="{FF2B5EF4-FFF2-40B4-BE49-F238E27FC236}">
                <a16:creationId xmlns:a16="http://schemas.microsoft.com/office/drawing/2014/main" id="{EF23EE9F-4F03-3FC6-A28E-1FAC89137D7B}"/>
              </a:ext>
            </a:extLst>
          </p:cNvPr>
          <p:cNvSpPr txBox="1"/>
          <p:nvPr/>
        </p:nvSpPr>
        <p:spPr>
          <a:xfrm>
            <a:off x="12039600" y="5733484"/>
            <a:ext cx="2438400" cy="1754326"/>
          </a:xfrm>
          <a:prstGeom prst="rect">
            <a:avLst/>
          </a:prstGeom>
          <a:noFill/>
        </p:spPr>
        <p:txBody>
          <a:bodyPr wrap="square">
            <a:spAutoFit/>
          </a:bodyPr>
          <a:lstStyle/>
          <a:p>
            <a:r>
              <a:rPr lang="en-US" sz="1200" dirty="0">
                <a:latin typeface="Lub Dub Medium" panose="020B0603030403020204" pitchFamily="34" charset="0"/>
              </a:rPr>
              <a:t>Adapted from Wiggins et al. Modified with permission from Stroes et al. Copyright© 2015 Oxford University Press. Modified with permission via Creative Commons CC BY license from </a:t>
            </a:r>
            <a:r>
              <a:rPr lang="en-US" sz="1200" dirty="0" err="1">
                <a:latin typeface="Lub Dub Medium" panose="020B0603030403020204" pitchFamily="34" charset="0"/>
              </a:rPr>
              <a:t>Bytyci</a:t>
            </a:r>
            <a:r>
              <a:rPr lang="en-US" sz="1200" dirty="0">
                <a:latin typeface="Lub Dub Medium" panose="020B0603030403020204" pitchFamily="34" charset="0"/>
              </a:rPr>
              <a:t> et al. Copyright© 2022 Oxford University Press.</a:t>
            </a:r>
          </a:p>
        </p:txBody>
      </p:sp>
    </p:spTree>
    <p:extLst>
      <p:ext uri="{BB962C8B-B14F-4D97-AF65-F5344CB8AC3E}">
        <p14:creationId xmlns:p14="http://schemas.microsoft.com/office/powerpoint/2010/main" val="24920873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BFBE-A9F5-5BA1-8985-BDD3BF863D3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0375BB-5434-0C47-E1A3-460A0A2FF601}"/>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3" name="Title 5">
            <a:extLst>
              <a:ext uri="{FF2B5EF4-FFF2-40B4-BE49-F238E27FC236}">
                <a16:creationId xmlns:a16="http://schemas.microsoft.com/office/drawing/2014/main" id="{E939A828-6409-9D91-B8A6-FC0A21EA8B73}"/>
              </a:ext>
            </a:extLst>
          </p:cNvPr>
          <p:cNvSpPr>
            <a:spLocks noGrp="1"/>
          </p:cNvSpPr>
          <p:nvPr/>
        </p:nvSpPr>
        <p:spPr>
          <a:xfrm>
            <a:off x="4476750" y="3282950"/>
            <a:ext cx="5676900" cy="1663700"/>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Lub Dub Heavy" panose="020B0903030403020204" pitchFamily="34" charset="0"/>
                <a:ea typeface="+mn-ea"/>
                <a:cs typeface="+mn-cs"/>
              </a:rPr>
              <a:t>Complications of Management</a:t>
            </a:r>
          </a:p>
        </p:txBody>
      </p:sp>
    </p:spTree>
    <p:extLst>
      <p:ext uri="{BB962C8B-B14F-4D97-AF65-F5344CB8AC3E}">
        <p14:creationId xmlns:p14="http://schemas.microsoft.com/office/powerpoint/2010/main" val="206435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5D09F-BA65-468A-5778-76EA894E5A4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B667F2-2965-6673-6A08-80746B737485}"/>
              </a:ext>
            </a:extLst>
          </p:cNvPr>
          <p:cNvGraphicFramePr>
            <a:graphicFrameLocks noGrp="1"/>
          </p:cNvGraphicFramePr>
          <p:nvPr>
            <p:extLst>
              <p:ext uri="{D42A27DB-BD31-4B8C-83A1-F6EECF244321}">
                <p14:modId xmlns:p14="http://schemas.microsoft.com/office/powerpoint/2010/main" val="401582031"/>
              </p:ext>
            </p:extLst>
          </p:nvPr>
        </p:nvGraphicFramePr>
        <p:xfrm>
          <a:off x="495300" y="1371600"/>
          <a:ext cx="13639800" cy="5486400"/>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4.2.6. Secondary ASCVD Prevention</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 clinical ASCVD who are at very high risk and on maximally tolerated statin therapy, ezetimibe and/or a PCSK9 </a:t>
                      </a:r>
                      <a:r>
                        <a:rPr lang="en-US" sz="1800" b="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should be added (selected based on the degree of LDL-C lowering needed and patient preference) to achieve a goal of LDL-C &lt;55 mg/dL (1.4 mmol/L) and non–HDL-C &lt;85 mg/dL (2.2 mmol/L) and to reduce risk of ASCVD events.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4.2.6. Secondary ASCVD Prevention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2a: In adults with clinical ASCVD who are at very high risk on maximally tolerated statin therapy, it is reasonable to add bempedoic acid to a statin, with or without ezetimibe and/or PCSK9 mAb, to reach an LDL-C goal &lt;55 mg/dL (1.4 mmol/L) and non–HDL-C &lt;85 mg/dL (2.2 mmol/L) to reduce the risk of ASCVD events.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4.2.6. Secondary ASCVD Prevention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2a: In adults with clinical ASCVD who are at very high risk and on maximally tolerated statin therapy with or without ezetimibe, it is reasonable to add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inclisiran</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in those unable to tolerate or obtain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evolocumab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or alirocumab or have a strong preference for less frequent dosing to achieve an LDL-C goal &lt;55 mg/dL (1.4 mmol/L) and non–HDL-C &lt;85 mg/dL (2.2 mmol/L).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F962AE9F-C2E0-1F62-F08F-3231DD82B81E}"/>
              </a:ext>
            </a:extLst>
          </p:cNvPr>
          <p:cNvSpPr>
            <a:spLocks noGrp="1"/>
          </p:cNvSpPr>
          <p:nvPr/>
        </p:nvSpPr>
        <p:spPr>
          <a:xfrm>
            <a:off x="4795837" y="3810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26827318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29B86-0080-E0E7-9057-BCC69F9CED0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A16BDA-C50D-C77C-5914-A4E68CE59FBC}"/>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57AB6F8A-6924-AC8F-1B91-071FCFEF6031}"/>
              </a:ext>
            </a:extLst>
          </p:cNvPr>
          <p:cNvSpPr txBox="1"/>
          <p:nvPr/>
        </p:nvSpPr>
        <p:spPr>
          <a:xfrm>
            <a:off x="4405417" y="1295400"/>
            <a:ext cx="581956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Medication Safety and Therapy-Associated Side Effects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7ECFB7A-45E6-56EA-3E1B-B4925B3E0478}"/>
              </a:ext>
            </a:extLst>
          </p:cNvPr>
          <p:cNvGraphicFramePr>
            <a:graphicFrameLocks noGrp="1"/>
          </p:cNvGraphicFramePr>
          <p:nvPr>
            <p:extLst>
              <p:ext uri="{D42A27DB-BD31-4B8C-83A1-F6EECF244321}">
                <p14:modId xmlns:p14="http://schemas.microsoft.com/office/powerpoint/2010/main" val="3167809586"/>
              </p:ext>
            </p:extLst>
          </p:nvPr>
        </p:nvGraphicFramePr>
        <p:xfrm>
          <a:off x="3081337" y="2775956"/>
          <a:ext cx="8467725" cy="4158244"/>
        </p:xfrm>
        <a:graphic>
          <a:graphicData uri="http://schemas.openxmlformats.org/drawingml/2006/table">
            <a:tbl>
              <a:tblPr firstRow="1" firstCol="1" bandRow="1"/>
              <a:tblGrid>
                <a:gridCol w="1262731">
                  <a:extLst>
                    <a:ext uri="{9D8B030D-6E8A-4147-A177-3AD203B41FA5}">
                      <a16:colId xmlns:a16="http://schemas.microsoft.com/office/drawing/2014/main" val="1714818087"/>
                    </a:ext>
                  </a:extLst>
                </a:gridCol>
                <a:gridCol w="1055534">
                  <a:extLst>
                    <a:ext uri="{9D8B030D-6E8A-4147-A177-3AD203B41FA5}">
                      <a16:colId xmlns:a16="http://schemas.microsoft.com/office/drawing/2014/main" val="3086424030"/>
                    </a:ext>
                  </a:extLst>
                </a:gridCol>
                <a:gridCol w="6149460">
                  <a:extLst>
                    <a:ext uri="{9D8B030D-6E8A-4147-A177-3AD203B41FA5}">
                      <a16:colId xmlns:a16="http://schemas.microsoft.com/office/drawing/2014/main" val="2313208317"/>
                    </a:ext>
                  </a:extLst>
                </a:gridCol>
              </a:tblGrid>
              <a:tr h="1013325">
                <a:tc>
                  <a:txBody>
                    <a:bodyPr/>
                    <a:lstStyle/>
                    <a:p>
                      <a:pPr marL="219710" marR="0" indent="-228600" algn="l">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219710" marR="0" indent="-22860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Medication Safety and Therapy-Associated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18547476"/>
                  </a:ext>
                </a:extLst>
              </a:tr>
              <a:tr h="253331">
                <a:tc>
                  <a:txBody>
                    <a:bodyPr/>
                    <a:lstStyle/>
                    <a:p>
                      <a:pPr marL="219710" marR="0" indent="-22860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7480781"/>
                  </a:ext>
                </a:extLst>
              </a:tr>
              <a:tr h="1519988">
                <a:tc>
                  <a:txBody>
                    <a:bodyPr/>
                    <a:lstStyle/>
                    <a:p>
                      <a:pPr marL="21971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219710" marR="0" indent="-228600" algn="ctr">
                        <a:lnSpc>
                          <a:spcPct val="100000"/>
                        </a:lnSpc>
                        <a:spcAft>
                          <a:spcPts val="0"/>
                        </a:spcAft>
                        <a:buNone/>
                      </a:pPr>
                      <a:r>
                        <a:rPr lang="en-US" sz="18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with dyslipidemia, an individualized clinician–patient discussion prior to initiating lipid-lowering medication is recommended to review the benefits and risks of pharmacotherapy to promote patient engagement and medication adherence.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7579148"/>
                  </a:ext>
                </a:extLst>
              </a:tr>
              <a:tr h="1266656">
                <a:tc>
                  <a:txBody>
                    <a:bodyPr/>
                    <a:lstStyle/>
                    <a:p>
                      <a:pPr marL="219710" marR="0" indent="-22860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219710" marR="0" indent="-228600" algn="ctr">
                        <a:lnSpc>
                          <a:spcPct val="100000"/>
                        </a:lnSpc>
                        <a:spcAft>
                          <a:spcPts val="0"/>
                        </a:spcAft>
                        <a:buNone/>
                      </a:pPr>
                      <a:r>
                        <a:rPr lang="en-US" sz="18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with elevated diabetes risk or new-onset diabetes, it is recommended to continue statin therapy, with added emphasis on adherence, net clinical beneﬁt, and lifestyle management.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476591"/>
                  </a:ext>
                </a:extLst>
              </a:tr>
            </a:tbl>
          </a:graphicData>
        </a:graphic>
      </p:graphicFrame>
    </p:spTree>
    <p:extLst>
      <p:ext uri="{BB962C8B-B14F-4D97-AF65-F5344CB8AC3E}">
        <p14:creationId xmlns:p14="http://schemas.microsoft.com/office/powerpoint/2010/main" val="12916076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1555-2805-58C0-F980-7B5BA7758E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CA8156-AA09-905C-88AB-96203AECDE95}"/>
              </a:ext>
            </a:extLst>
          </p:cNvPr>
          <p:cNvSpPr txBox="1"/>
          <p:nvPr/>
        </p:nvSpPr>
        <p:spPr>
          <a:xfrm>
            <a:off x="4405417" y="1295400"/>
            <a:ext cx="581956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Medication Safety and Therapy-Associated Side Effects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0B895E3E-A5A1-8C26-352E-A665D0E4D100}"/>
              </a:ext>
            </a:extLst>
          </p:cNvPr>
          <p:cNvGraphicFramePr>
            <a:graphicFrameLocks noGrp="1"/>
          </p:cNvGraphicFramePr>
          <p:nvPr>
            <p:extLst>
              <p:ext uri="{D42A27DB-BD31-4B8C-83A1-F6EECF244321}">
                <p14:modId xmlns:p14="http://schemas.microsoft.com/office/powerpoint/2010/main" val="1006278573"/>
              </p:ext>
            </p:extLst>
          </p:nvPr>
        </p:nvGraphicFramePr>
        <p:xfrm>
          <a:off x="3312318" y="2819400"/>
          <a:ext cx="8005764" cy="4114800"/>
        </p:xfrm>
        <a:graphic>
          <a:graphicData uri="http://schemas.openxmlformats.org/drawingml/2006/table">
            <a:tbl>
              <a:tblPr firstRow="1" firstCol="1" bandRow="1"/>
              <a:tblGrid>
                <a:gridCol w="1193842">
                  <a:extLst>
                    <a:ext uri="{9D8B030D-6E8A-4147-A177-3AD203B41FA5}">
                      <a16:colId xmlns:a16="http://schemas.microsoft.com/office/drawing/2014/main" val="3045348068"/>
                    </a:ext>
                  </a:extLst>
                </a:gridCol>
                <a:gridCol w="1115921">
                  <a:extLst>
                    <a:ext uri="{9D8B030D-6E8A-4147-A177-3AD203B41FA5}">
                      <a16:colId xmlns:a16="http://schemas.microsoft.com/office/drawing/2014/main" val="3688309480"/>
                    </a:ext>
                  </a:extLst>
                </a:gridCol>
                <a:gridCol w="5696001">
                  <a:extLst>
                    <a:ext uri="{9D8B030D-6E8A-4147-A177-3AD203B41FA5}">
                      <a16:colId xmlns:a16="http://schemas.microsoft.com/office/drawing/2014/main" val="2007526326"/>
                    </a:ext>
                  </a:extLst>
                </a:gridCol>
              </a:tblGrid>
              <a:tr h="965113">
                <a:tc>
                  <a:txBody>
                    <a:bodyPr/>
                    <a:lstStyle/>
                    <a:p>
                      <a:pPr marL="21971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21971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at elevated ASCVD risk with chronic, stable liver disease (including metabolic dysfunction-associated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steatotic</a:t>
                      </a:r>
                      <a:r>
                        <a:rPr lang="en-US" sz="1800" b="1" dirty="0">
                          <a:effectLst/>
                          <a:latin typeface="Times New Roman" panose="02020603050405020304" pitchFamily="18" charset="0"/>
                          <a:ea typeface="Calibri" panose="020F0502020204030204" pitchFamily="34" charset="0"/>
                          <a:cs typeface="Arial" panose="020B0604020202020204" pitchFamily="34" charset="0"/>
                        </a:rPr>
                        <a:t> liver disease), it is reasonable to treat with statin therapy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8058208"/>
                  </a:ext>
                </a:extLst>
              </a:tr>
              <a:tr h="723835">
                <a:tc>
                  <a:txBody>
                    <a:bodyPr/>
                    <a:lstStyle/>
                    <a:p>
                      <a:pPr marL="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No Benefit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21971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4"/>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on statin therapy, routine use of coenzyme Q10 is not recommended to treat or prevent statin-attributed muscle symptoms.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131454"/>
                  </a:ext>
                </a:extLst>
              </a:tr>
              <a:tr h="723835">
                <a:tc>
                  <a:txBody>
                    <a:bodyPr/>
                    <a:lstStyle/>
                    <a:p>
                      <a:pPr marL="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No Benefit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219710" marR="0" indent="-228600" algn="ctr">
                        <a:lnSpc>
                          <a:spcPct val="100000"/>
                        </a:lnSpc>
                        <a:spcAft>
                          <a:spcPts val="0"/>
                        </a:spcAft>
                        <a:buNone/>
                      </a:pPr>
                      <a:r>
                        <a:rPr lang="en-US" sz="18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startAt="5"/>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on statin therapy who do not have severe statin-attributed muscle symptoms, routine measurement of CK is not useful to assess safety.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1558669"/>
                  </a:ext>
                </a:extLst>
              </a:tr>
              <a:tr h="1206392">
                <a:tc>
                  <a:txBody>
                    <a:bodyPr/>
                    <a:lstStyle/>
                    <a:p>
                      <a:pPr marL="0" marR="0" indent="-22860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No Benefit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219710" marR="0" indent="-22860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6"/>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treated with statin therapy who do not have severe symptoms suggestive of hepatotoxicity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ie</a:t>
                      </a:r>
                      <a:r>
                        <a:rPr lang="en-US" sz="1800" b="1" dirty="0">
                          <a:effectLst/>
                          <a:latin typeface="Times New Roman" panose="02020603050405020304" pitchFamily="18" charset="0"/>
                          <a:ea typeface="Calibri" panose="020F0502020204030204" pitchFamily="34" charset="0"/>
                          <a:cs typeface="Arial" panose="020B0604020202020204" pitchFamily="34" charset="0"/>
                        </a:rPr>
                        <a:t>, jaundice, pruritus, fatigue, nausea and vomiting, abdominal pain), routine measurement of hepatic function is not useful to assess safety.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558382"/>
                  </a:ext>
                </a:extLst>
              </a:tr>
            </a:tbl>
          </a:graphicData>
        </a:graphic>
      </p:graphicFrame>
    </p:spTree>
    <p:extLst>
      <p:ext uri="{BB962C8B-B14F-4D97-AF65-F5344CB8AC3E}">
        <p14:creationId xmlns:p14="http://schemas.microsoft.com/office/powerpoint/2010/main" val="316569295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F7848-F157-69EE-9DF9-E6A64A545D0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66BD69-622A-4E89-C47D-5AB966BBDF42}"/>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1608635A-CB7E-34EF-1F6E-917927FA2AAC}"/>
              </a:ext>
            </a:extLst>
          </p:cNvPr>
          <p:cNvSpPr txBox="1"/>
          <p:nvPr/>
        </p:nvSpPr>
        <p:spPr>
          <a:xfrm>
            <a:off x="4405415" y="310346"/>
            <a:ext cx="581956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25. Safety Considerations for LDL-C–Lowering Medications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567FD73-B764-A977-0958-3163C219E280}"/>
              </a:ext>
            </a:extLst>
          </p:cNvPr>
          <p:cNvGraphicFramePr>
            <a:graphicFrameLocks noGrp="1"/>
          </p:cNvGraphicFramePr>
          <p:nvPr>
            <p:extLst>
              <p:ext uri="{D42A27DB-BD31-4B8C-83A1-F6EECF244321}">
                <p14:modId xmlns:p14="http://schemas.microsoft.com/office/powerpoint/2010/main" val="857853394"/>
              </p:ext>
            </p:extLst>
          </p:nvPr>
        </p:nvGraphicFramePr>
        <p:xfrm>
          <a:off x="681827" y="1371600"/>
          <a:ext cx="13266739" cy="6035040"/>
        </p:xfrm>
        <a:graphic>
          <a:graphicData uri="http://schemas.openxmlformats.org/drawingml/2006/table">
            <a:tbl>
              <a:tblPr firstRow="1" firstCol="1" bandRow="1"/>
              <a:tblGrid>
                <a:gridCol w="2079003">
                  <a:extLst>
                    <a:ext uri="{9D8B030D-6E8A-4147-A177-3AD203B41FA5}">
                      <a16:colId xmlns:a16="http://schemas.microsoft.com/office/drawing/2014/main" val="3612105152"/>
                    </a:ext>
                  </a:extLst>
                </a:gridCol>
                <a:gridCol w="2899706">
                  <a:extLst>
                    <a:ext uri="{9D8B030D-6E8A-4147-A177-3AD203B41FA5}">
                      <a16:colId xmlns:a16="http://schemas.microsoft.com/office/drawing/2014/main" val="141513932"/>
                    </a:ext>
                  </a:extLst>
                </a:gridCol>
                <a:gridCol w="3655572">
                  <a:extLst>
                    <a:ext uri="{9D8B030D-6E8A-4147-A177-3AD203B41FA5}">
                      <a16:colId xmlns:a16="http://schemas.microsoft.com/office/drawing/2014/main" val="571418377"/>
                    </a:ext>
                  </a:extLst>
                </a:gridCol>
                <a:gridCol w="4632458">
                  <a:extLst>
                    <a:ext uri="{9D8B030D-6E8A-4147-A177-3AD203B41FA5}">
                      <a16:colId xmlns:a16="http://schemas.microsoft.com/office/drawing/2014/main" val="831018334"/>
                    </a:ext>
                  </a:extLst>
                </a:gridCol>
              </a:tblGrid>
              <a:tr h="236993">
                <a:tc>
                  <a:txBody>
                    <a:bodyPr/>
                    <a:lstStyle/>
                    <a:p>
                      <a:pPr marL="0" marR="0" indent="635"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Medication 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Common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Contraindications*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extLst>
                  <a:ext uri="{0D108BD9-81ED-4DB2-BD59-A6C34878D82A}">
                    <a16:rowId xmlns:a16="http://schemas.microsoft.com/office/drawing/2014/main" val="1924740749"/>
                  </a:ext>
                </a:extLst>
              </a:tr>
              <a:tr h="5213847">
                <a:tc>
                  <a:txBody>
                    <a:bodyPr/>
                    <a:lstStyle/>
                    <a:p>
                      <a:pPr marL="0" marR="0" indent="635">
                        <a:lnSpc>
                          <a:spcPct val="100000"/>
                        </a:lnSpc>
                        <a:spcAft>
                          <a:spcPts val="0"/>
                        </a:spcAft>
                        <a:buNone/>
                      </a:pPr>
                      <a:r>
                        <a:rPr lang="en-US" sz="1800" spc="-10">
                          <a:effectLst/>
                          <a:latin typeface="Times New Roman" panose="02020603050405020304" pitchFamily="18" charset="0"/>
                          <a:ea typeface="Century Gothic" panose="020B0502020202020204" pitchFamily="34" charset="0"/>
                          <a:cs typeface="Arial" panose="020B0604020202020204" pitchFamily="34" charset="0"/>
                        </a:rPr>
                        <a:t>HMG-</a:t>
                      </a:r>
                      <a:r>
                        <a:rPr lang="en-US" sz="1800" spc="-25">
                          <a:effectLst/>
                          <a:latin typeface="Times New Roman" panose="02020603050405020304" pitchFamily="18" charset="0"/>
                          <a:ea typeface="Century Gothic" panose="020B0502020202020204" pitchFamily="34" charset="0"/>
                          <a:cs typeface="Arial" panose="020B0604020202020204" pitchFamily="34" charset="0"/>
                        </a:rPr>
                        <a:t>CoA </a:t>
                      </a:r>
                      <a:r>
                        <a:rPr lang="en-US" sz="1800" spc="-10">
                          <a:effectLst/>
                          <a:latin typeface="Times New Roman" panose="02020603050405020304" pitchFamily="18" charset="0"/>
                          <a:ea typeface="Century Gothic" panose="020B0502020202020204" pitchFamily="34" charset="0"/>
                          <a:cs typeface="Arial" panose="020B0604020202020204" pitchFamily="34" charset="0"/>
                        </a:rPr>
                        <a:t>reductase inhibitors (</a:t>
                      </a:r>
                      <a:r>
                        <a:rPr lang="en-US" sz="1800" spc="-10">
                          <a:effectLst/>
                          <a:latin typeface="Times New Roman" panose="02020603050405020304" pitchFamily="18" charset="0"/>
                          <a:ea typeface="Calibri" panose="020F0502020204030204" pitchFamily="34" charset="0"/>
                          <a:cs typeface="Arial" panose="020B0604020202020204" pitchFamily="34" charset="0"/>
                        </a:rPr>
                        <a:t>statins)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Myalgia (normal CK level) is common and dose-related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Acute liver failure; decompensated cirrhosis; lactation; severe underlying neuromuscular diseases (eg, dermatomyositis, muscular dystrophy)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See </a:t>
                      </a:r>
                      <a:r>
                        <a:rPr lang="en-US" sz="1800" b="1" dirty="0">
                          <a:effectLst/>
                          <a:latin typeface="Times New Roman" panose="02020603050405020304" pitchFamily="18" charset="0"/>
                          <a:ea typeface="Calibri" panose="020F0502020204030204" pitchFamily="34" charset="0"/>
                          <a:cs typeface="Arial" panose="020B0604020202020204" pitchFamily="34" charset="0"/>
                        </a:rPr>
                        <a:t>Section 4.2.11,</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b="1" dirty="0">
                          <a:effectLst/>
                          <a:latin typeface="Times New Roman" panose="02020603050405020304" pitchFamily="18" charset="0"/>
                          <a:ea typeface="Calibri" panose="020F0502020204030204" pitchFamily="34" charset="0"/>
                          <a:cs typeface="Arial" panose="020B0604020202020204" pitchFamily="34" charset="0"/>
                        </a:rPr>
                        <a:t>“Management of Statin-Attributed Muscle Symptoms”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Myositis/myopathy (CK &gt;ULN) with concerning symptoms or objective weakness is rare; rhabdomyolysis (CK &gt;10 times ULN with renal injury) is rare; immune-mediated necrotizing myopathy (with HMGCR antibodies) is very rare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Transaminase elevations (&gt;3 times ULN) are rare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Postmarketing reports of cognitive impairment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eg</a:t>
                      </a:r>
                      <a:r>
                        <a:rPr lang="en-US" sz="1800" dirty="0">
                          <a:effectLst/>
                          <a:latin typeface="Times New Roman" panose="02020603050405020304" pitchFamily="18" charset="0"/>
                          <a:ea typeface="Calibri" panose="020F0502020204030204" pitchFamily="34" charset="0"/>
                          <a:cs typeface="Arial" panose="020B0604020202020204" pitchFamily="34" charset="0"/>
                        </a:rPr>
                        <a:t>, memory loss, forgetfulness) are rare, generally nonserious, reversible upon statin discontinuation, and not observed in prospective clinical trials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See </a:t>
                      </a:r>
                      <a:r>
                        <a:rPr lang="en-US" sz="1800" b="1" spc="-10" dirty="0">
                          <a:effectLst/>
                          <a:latin typeface="Times New Roman" panose="02020603050405020304" pitchFamily="18" charset="0"/>
                          <a:ea typeface="Calibri" panose="020F0502020204030204" pitchFamily="34" charset="0"/>
                          <a:cs typeface="Arial" panose="020B0604020202020204" pitchFamily="34" charset="0"/>
                        </a:rPr>
                        <a:t>Section 4.2.8.4, “Management of Dyslipidemia in Persons Planning Pregnancy, During Pregnancy, or While Lactating”</a:t>
                      </a:r>
                      <a:r>
                        <a:rPr lang="en-US" sz="1800" dirty="0">
                          <a:effectLst/>
                          <a:latin typeface="Times New Roman" panose="02020603050405020304" pitchFamily="18" charset="0"/>
                          <a:ea typeface="Calibri" panose="020F0502020204030204" pitchFamily="34" charset="0"/>
                          <a:cs typeface="Arial" panose="020B0604020202020204" pitchFamily="34" charset="0"/>
                        </a:rPr>
                        <a:t>, pregnancy is not a contraindication, but statins should be avoided while lactating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p>
                  </a:txBody>
                  <a:tcPr marL="28737" marR="287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2786786"/>
                  </a:ext>
                </a:extLst>
              </a:tr>
            </a:tbl>
          </a:graphicData>
        </a:graphic>
      </p:graphicFrame>
    </p:spTree>
    <p:extLst>
      <p:ext uri="{BB962C8B-B14F-4D97-AF65-F5344CB8AC3E}">
        <p14:creationId xmlns:p14="http://schemas.microsoft.com/office/powerpoint/2010/main" val="42677752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E1D15-D51E-550E-A1E8-DDE44B0797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96A194-98B4-A935-3CDC-12F089AF5407}"/>
              </a:ext>
            </a:extLst>
          </p:cNvPr>
          <p:cNvSpPr txBox="1"/>
          <p:nvPr/>
        </p:nvSpPr>
        <p:spPr>
          <a:xfrm>
            <a:off x="4031505" y="252775"/>
            <a:ext cx="656738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25. Safety Considerations for LDL-C–Lowering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A2A1820A-997D-F6C6-6AB1-B1BA77057DAB}"/>
              </a:ext>
            </a:extLst>
          </p:cNvPr>
          <p:cNvGraphicFramePr>
            <a:graphicFrameLocks noGrp="1"/>
          </p:cNvGraphicFramePr>
          <p:nvPr>
            <p:extLst>
              <p:ext uri="{D42A27DB-BD31-4B8C-83A1-F6EECF244321}">
                <p14:modId xmlns:p14="http://schemas.microsoft.com/office/powerpoint/2010/main" val="3098440634"/>
              </p:ext>
            </p:extLst>
          </p:nvPr>
        </p:nvGraphicFramePr>
        <p:xfrm>
          <a:off x="819147" y="1447800"/>
          <a:ext cx="12992105" cy="5886058"/>
        </p:xfrm>
        <a:graphic>
          <a:graphicData uri="http://schemas.openxmlformats.org/drawingml/2006/table">
            <a:tbl>
              <a:tblPr firstRow="1" firstCol="1" bandRow="1"/>
              <a:tblGrid>
                <a:gridCol w="2035966">
                  <a:extLst>
                    <a:ext uri="{9D8B030D-6E8A-4147-A177-3AD203B41FA5}">
                      <a16:colId xmlns:a16="http://schemas.microsoft.com/office/drawing/2014/main" val="3612105152"/>
                    </a:ext>
                  </a:extLst>
                </a:gridCol>
                <a:gridCol w="2839679">
                  <a:extLst>
                    <a:ext uri="{9D8B030D-6E8A-4147-A177-3AD203B41FA5}">
                      <a16:colId xmlns:a16="http://schemas.microsoft.com/office/drawing/2014/main" val="141513932"/>
                    </a:ext>
                  </a:extLst>
                </a:gridCol>
                <a:gridCol w="3579899">
                  <a:extLst>
                    <a:ext uri="{9D8B030D-6E8A-4147-A177-3AD203B41FA5}">
                      <a16:colId xmlns:a16="http://schemas.microsoft.com/office/drawing/2014/main" val="571418377"/>
                    </a:ext>
                  </a:extLst>
                </a:gridCol>
                <a:gridCol w="4536561">
                  <a:extLst>
                    <a:ext uri="{9D8B030D-6E8A-4147-A177-3AD203B41FA5}">
                      <a16:colId xmlns:a16="http://schemas.microsoft.com/office/drawing/2014/main" val="831018334"/>
                    </a:ext>
                  </a:extLst>
                </a:gridCol>
              </a:tblGrid>
              <a:tr h="246451">
                <a:tc>
                  <a:txBody>
                    <a:bodyPr/>
                    <a:lstStyle/>
                    <a:p>
                      <a:pPr marL="0" marR="0" indent="635"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Medication 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Common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Contraindications*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extLst>
                  <a:ext uri="{0D108BD9-81ED-4DB2-BD59-A6C34878D82A}">
                    <a16:rowId xmlns:a16="http://schemas.microsoft.com/office/drawing/2014/main" val="1924740749"/>
                  </a:ext>
                </a:extLst>
              </a:tr>
              <a:tr h="1971609">
                <a:tc>
                  <a:txBody>
                    <a:bodyPr/>
                    <a:lstStyle/>
                    <a:p>
                      <a:pPr marL="0" marR="0" indent="635">
                        <a:lnSpc>
                          <a:spcPct val="100000"/>
                        </a:lnSpc>
                        <a:spcAft>
                          <a:spcPts val="0"/>
                        </a:spcAft>
                        <a:buNone/>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Cholesterol absorption inhibitor (ezetimibe)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Typically well tolerated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Prior hypersensitivity to ezetimibe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Not recommended in patients with moderate or severe hepatic impairment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Persistent elevations in hepatic transaminase (&gt;3 times ULN) can occur when added to a statin; monitor hepatic transaminase levels before and after initiating statin with ezetimibe combination therapy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2786786"/>
                  </a:ext>
                </a:extLst>
              </a:tr>
              <a:tr h="1232255">
                <a:tc>
                  <a:txBody>
                    <a:bodyPr/>
                    <a:lstStyle/>
                    <a:p>
                      <a:pPr marL="0" marR="0" indent="635">
                        <a:lnSpc>
                          <a:spcPct val="100000"/>
                        </a:lnSpc>
                        <a:spcBef>
                          <a:spcPts val="20"/>
                        </a:spcBef>
                        <a:spcAft>
                          <a:spcPts val="0"/>
                        </a:spcAft>
                        <a:buNone/>
                      </a:pPr>
                      <a:r>
                        <a:rPr lang="es-ES" sz="1800" spc="-10" dirty="0">
                          <a:effectLst/>
                          <a:latin typeface="Times New Roman" panose="02020603050405020304" pitchFamily="18" charset="0"/>
                          <a:ea typeface="Century Gothic" panose="020B0502020202020204" pitchFamily="34" charset="0"/>
                          <a:cs typeface="Arial" panose="020B0604020202020204" pitchFamily="34" charset="0"/>
                        </a:rPr>
                        <a:t>PCSK9 </a:t>
                      </a:r>
                      <a:r>
                        <a:rPr lang="es-ES" sz="1800" spc="-10" dirty="0" err="1">
                          <a:effectLst/>
                          <a:latin typeface="Times New Roman" panose="02020603050405020304" pitchFamily="18" charset="0"/>
                          <a:ea typeface="Century Gothic" panose="020B0502020202020204" pitchFamily="34" charset="0"/>
                          <a:cs typeface="Arial" panose="020B0604020202020204" pitchFamily="34" charset="0"/>
                        </a:rPr>
                        <a:t>inhibitor</a:t>
                      </a:r>
                      <a:r>
                        <a:rPr lang="es-ES" sz="1800" spc="-10" dirty="0">
                          <a:effectLst/>
                          <a:latin typeface="Times New Roman" panose="02020603050405020304" pitchFamily="18" charset="0"/>
                          <a:ea typeface="Century Gothic" panose="020B0502020202020204" pitchFamily="34" charset="0"/>
                          <a:cs typeface="Arial" panose="020B0604020202020204" pitchFamily="34" charset="0"/>
                        </a:rPr>
                        <a:t>: monoclonal </a:t>
                      </a:r>
                      <a:r>
                        <a:rPr lang="es-ES" sz="1800" spc="-10" dirty="0" err="1">
                          <a:effectLst/>
                          <a:latin typeface="Times New Roman" panose="02020603050405020304" pitchFamily="18" charset="0"/>
                          <a:ea typeface="Century Gothic" panose="020B0502020202020204" pitchFamily="34" charset="0"/>
                          <a:cs typeface="Arial" panose="020B0604020202020204" pitchFamily="34" charset="0"/>
                        </a:rPr>
                        <a:t>antibodies</a:t>
                      </a:r>
                      <a:r>
                        <a:rPr lang="es-ES" sz="1800" spc="-10" dirty="0">
                          <a:effectLst/>
                          <a:latin typeface="Times New Roman" panose="02020603050405020304" pitchFamily="18" charset="0"/>
                          <a:ea typeface="Century Gothic" panose="020B0502020202020204" pitchFamily="34" charset="0"/>
                          <a:cs typeface="Arial" panose="020B0604020202020204" pitchFamily="34" charset="0"/>
                        </a:rPr>
                        <a:t> (</a:t>
                      </a:r>
                      <a:r>
                        <a:rPr lang="es-ES" sz="1800" spc="-10" dirty="0" err="1">
                          <a:effectLst/>
                          <a:latin typeface="Times New Roman" panose="02020603050405020304" pitchFamily="18" charset="0"/>
                          <a:ea typeface="Century Gothic" panose="020B0502020202020204" pitchFamily="34" charset="0"/>
                          <a:cs typeface="Arial" panose="020B0604020202020204" pitchFamily="34" charset="0"/>
                        </a:rPr>
                        <a:t>alirocumab</a:t>
                      </a:r>
                      <a:r>
                        <a:rPr lang="es-ES" sz="1800" spc="-10" dirty="0">
                          <a:effectLst/>
                          <a:latin typeface="Times New Roman" panose="02020603050405020304" pitchFamily="18" charset="0"/>
                          <a:ea typeface="Century Gothic" panose="020B0502020202020204" pitchFamily="34" charset="0"/>
                          <a:cs typeface="Arial" panose="020B0604020202020204" pitchFamily="34" charset="0"/>
                        </a:rPr>
                        <a:t>, </a:t>
                      </a:r>
                      <a:r>
                        <a:rPr lang="es-ES" sz="1800" spc="-10" dirty="0" err="1">
                          <a:effectLst/>
                          <a:latin typeface="Times New Roman" panose="02020603050405020304" pitchFamily="18" charset="0"/>
                          <a:ea typeface="Century Gothic" panose="020B0502020202020204" pitchFamily="34" charset="0"/>
                          <a:cs typeface="Arial" panose="020B0604020202020204" pitchFamily="34" charset="0"/>
                        </a:rPr>
                        <a:t>evolocumab</a:t>
                      </a:r>
                      <a:r>
                        <a:rPr lang="es-ES" sz="1800" spc="-10" dirty="0">
                          <a:effectLst/>
                          <a:latin typeface="Times New Roman" panose="02020603050405020304" pitchFamily="18" charset="0"/>
                          <a:ea typeface="Century Gothic" panose="020B050202020202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Injection site reactions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Prior hypersensitivity to the PCSK9 monoclonal antibody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Hypersensitivity reactions (including angioedema) are rare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Latex is in some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evolocumab</a:t>
                      </a:r>
                      <a:r>
                        <a:rPr lang="en-US" sz="1800" dirty="0">
                          <a:effectLst/>
                          <a:latin typeface="Times New Roman" panose="02020603050405020304" pitchFamily="18" charset="0"/>
                          <a:ea typeface="Calibri" panose="020F0502020204030204" pitchFamily="34" charset="0"/>
                          <a:cs typeface="Arial" panose="020B0604020202020204" pitchFamily="34" charset="0"/>
                        </a:rPr>
                        <a:t> single-dose prefilled syringe covers; alirocumab products do not contain latex</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9545445"/>
                  </a:ext>
                </a:extLst>
              </a:tr>
              <a:tr h="985804">
                <a:tc>
                  <a:txBody>
                    <a:bodyPr/>
                    <a:lstStyle/>
                    <a:p>
                      <a:pPr marL="0" marR="0" indent="635">
                        <a:lnSpc>
                          <a:spcPct val="100000"/>
                        </a:lnSpc>
                        <a:spcAft>
                          <a:spcPts val="0"/>
                        </a:spcAft>
                        <a:buNone/>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ATP citrate lyase inhibitor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635">
                        <a:lnSpc>
                          <a:spcPct val="100000"/>
                        </a:lnSpc>
                        <a:spcAft>
                          <a:spcPts val="0"/>
                        </a:spcAft>
                        <a:buNone/>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(bempedoic acid)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Typically well tolerated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Prior serious hypersensitivity reaction to bempedoic acid or any of the excipients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Elevated BUN, creatinine, and uric acid have been reported (monitoring serum urate level necessary in patients with preexisting and untreated hyperuricemia)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1618991"/>
                  </a:ext>
                </a:extLst>
              </a:tr>
              <a:tr h="948298">
                <a:tc>
                  <a:txBody>
                    <a:bodyPr/>
                    <a:lstStyle/>
                    <a:p>
                      <a:pPr marL="0" marR="0" indent="635">
                        <a:lnSpc>
                          <a:spcPct val="100000"/>
                        </a:lnSpc>
                        <a:spcAft>
                          <a:spcPts val="0"/>
                        </a:spcAft>
                        <a:buNone/>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PCSK9 inhibitor: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635">
                        <a:lnSpc>
                          <a:spcPct val="100000"/>
                        </a:lnSpc>
                        <a:spcAft>
                          <a:spcPts val="0"/>
                        </a:spcAft>
                        <a:buNone/>
                      </a:pPr>
                      <a:r>
                        <a:rPr lang="en-US" sz="1800" spc="-10" dirty="0">
                          <a:effectLst/>
                          <a:latin typeface="Times New Roman" panose="02020603050405020304" pitchFamily="18" charset="0"/>
                          <a:ea typeface="Calibri" panose="020F0502020204030204" pitchFamily="34" charset="0"/>
                          <a:cs typeface="Arial" panose="020B0604020202020204" pitchFamily="34" charset="0"/>
                        </a:rPr>
                        <a:t>small-interfering RNA (</a:t>
                      </a:r>
                      <a:r>
                        <a:rPr lang="en-US" sz="1800" spc="-10" dirty="0" err="1">
                          <a:effectLst/>
                          <a:latin typeface="Times New Roman" panose="02020603050405020304" pitchFamily="18" charset="0"/>
                          <a:ea typeface="Calibri" panose="020F0502020204030204" pitchFamily="34" charset="0"/>
                          <a:cs typeface="Arial" panose="020B0604020202020204" pitchFamily="34" charset="0"/>
                        </a:rPr>
                        <a:t>inclisiran</a:t>
                      </a:r>
                      <a:r>
                        <a:rPr lang="en-US" sz="1800" spc="-10" dirty="0">
                          <a:effectLst/>
                          <a:latin typeface="Times New Roman" panose="02020603050405020304" pitchFamily="18" charset="0"/>
                          <a:ea typeface="Calibri" panose="020F0502020204030204" pitchFamily="34"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Injection site reactions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Prior serious hypersensitivity to inclisiran or any of the excipients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Hypersensitivity reactions (including angioedema) are rare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3520457"/>
                  </a:ext>
                </a:extLst>
              </a:tr>
            </a:tbl>
          </a:graphicData>
        </a:graphic>
      </p:graphicFrame>
    </p:spTree>
    <p:extLst>
      <p:ext uri="{BB962C8B-B14F-4D97-AF65-F5344CB8AC3E}">
        <p14:creationId xmlns:p14="http://schemas.microsoft.com/office/powerpoint/2010/main" val="7024776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2701-EE02-99CE-861F-F7BCD75DD07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DD5A63-8F61-73DD-40EC-4024EFB8AD0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837B5481-92F0-1454-C933-EAEF2039CD76}"/>
              </a:ext>
            </a:extLst>
          </p:cNvPr>
          <p:cNvSpPr txBox="1"/>
          <p:nvPr/>
        </p:nvSpPr>
        <p:spPr>
          <a:xfrm>
            <a:off x="4031506" y="310346"/>
            <a:ext cx="656738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25. Safety Considerations for LDL-C–Lowering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4E074A1-599F-21C3-7957-45C7177611E9}"/>
              </a:ext>
            </a:extLst>
          </p:cNvPr>
          <p:cNvGraphicFramePr>
            <a:graphicFrameLocks noGrp="1"/>
          </p:cNvGraphicFramePr>
          <p:nvPr>
            <p:extLst>
              <p:ext uri="{D42A27DB-BD31-4B8C-83A1-F6EECF244321}">
                <p14:modId xmlns:p14="http://schemas.microsoft.com/office/powerpoint/2010/main" val="1027724760"/>
              </p:ext>
            </p:extLst>
          </p:nvPr>
        </p:nvGraphicFramePr>
        <p:xfrm>
          <a:off x="876296" y="1524000"/>
          <a:ext cx="12877802" cy="5760720"/>
        </p:xfrm>
        <a:graphic>
          <a:graphicData uri="http://schemas.openxmlformats.org/drawingml/2006/table">
            <a:tbl>
              <a:tblPr firstRow="1" firstCol="1" bandRow="1"/>
              <a:tblGrid>
                <a:gridCol w="2018054">
                  <a:extLst>
                    <a:ext uri="{9D8B030D-6E8A-4147-A177-3AD203B41FA5}">
                      <a16:colId xmlns:a16="http://schemas.microsoft.com/office/drawing/2014/main" val="3612105152"/>
                    </a:ext>
                  </a:extLst>
                </a:gridCol>
                <a:gridCol w="2814696">
                  <a:extLst>
                    <a:ext uri="{9D8B030D-6E8A-4147-A177-3AD203B41FA5}">
                      <a16:colId xmlns:a16="http://schemas.microsoft.com/office/drawing/2014/main" val="141513932"/>
                    </a:ext>
                  </a:extLst>
                </a:gridCol>
                <a:gridCol w="3548403">
                  <a:extLst>
                    <a:ext uri="{9D8B030D-6E8A-4147-A177-3AD203B41FA5}">
                      <a16:colId xmlns:a16="http://schemas.microsoft.com/office/drawing/2014/main" val="571418377"/>
                    </a:ext>
                  </a:extLst>
                </a:gridCol>
                <a:gridCol w="4496649">
                  <a:extLst>
                    <a:ext uri="{9D8B030D-6E8A-4147-A177-3AD203B41FA5}">
                      <a16:colId xmlns:a16="http://schemas.microsoft.com/office/drawing/2014/main" val="831018334"/>
                    </a:ext>
                  </a:extLst>
                </a:gridCol>
              </a:tblGrid>
              <a:tr h="224335">
                <a:tc>
                  <a:txBody>
                    <a:bodyPr/>
                    <a:lstStyle/>
                    <a:p>
                      <a:pPr marL="0" marR="0" indent="635"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Medication 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Common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Contraindications*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8737" marR="2873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3"/>
                    </a:solidFill>
                  </a:tcPr>
                </a:tc>
                <a:extLst>
                  <a:ext uri="{0D108BD9-81ED-4DB2-BD59-A6C34878D82A}">
                    <a16:rowId xmlns:a16="http://schemas.microsoft.com/office/drawing/2014/main" val="1924740749"/>
                  </a:ext>
                </a:extLst>
              </a:tr>
              <a:tr h="1568904">
                <a:tc>
                  <a:txBody>
                    <a:bodyPr/>
                    <a:lstStyle/>
                    <a:p>
                      <a:pPr marL="0" marR="0" indent="635">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Bile acid </a:t>
                      </a:r>
                      <a:r>
                        <a:rPr lang="en-US" sz="1800" spc="-10" dirty="0">
                          <a:effectLst/>
                          <a:latin typeface="Times New Roman" panose="02020603050405020304" pitchFamily="18" charset="0"/>
                          <a:ea typeface="Calibri" panose="020F0502020204030204" pitchFamily="34" charset="0"/>
                          <a:cs typeface="Arial" panose="020B0604020202020204" pitchFamily="34" charset="0"/>
                        </a:rPr>
                        <a:t>sequestrants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Abdominal pain, bloating, dyspepsia, nausea, and constipation are common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TG &gt;500 mg/dL</a:t>
                      </a:r>
                      <a:r>
                        <a:rPr lang="en-US" sz="1800">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Calibri" panose="020F0502020204030204" pitchFamily="34" charset="0"/>
                          <a:cs typeface="Arial" panose="020B0604020202020204" pitchFamily="34" charset="0"/>
                        </a:rPr>
                        <a:t>(colesevelam); history of hypertriglyceridemia-induced pancreatitis; bowel obstruction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Poor tolerability due to side effects and potential drug-drug interactions limits use; may decrease absorption of fat-soluble vitamins and folic acid; generally considered the safest medication in pregnancy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2786786"/>
                  </a:ext>
                </a:extLst>
              </a:tr>
              <a:tr h="1568904">
                <a:tc>
                  <a:txBody>
                    <a:bodyPr/>
                    <a:lstStyle/>
                    <a:p>
                      <a:pPr marL="0" marR="0" indent="635">
                        <a:lnSpc>
                          <a:spcPct val="100000"/>
                        </a:lnSpc>
                        <a:spcAft>
                          <a:spcPts val="0"/>
                        </a:spcAft>
                        <a:buNone/>
                      </a:pPr>
                      <a:r>
                        <a:rPr lang="pt-BR" sz="1800" spc="-10">
                          <a:effectLst/>
                          <a:latin typeface="Times New Roman" panose="02020603050405020304" pitchFamily="18" charset="0"/>
                          <a:ea typeface="Calibri" panose="020F0502020204030204" pitchFamily="34" charset="0"/>
                          <a:cs typeface="Arial" panose="020B0604020202020204" pitchFamily="34" charset="0"/>
                        </a:rPr>
                        <a:t>Microsomal triglyceride transfer protein inhibitor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635">
                        <a:lnSpc>
                          <a:spcPct val="100000"/>
                        </a:lnSpc>
                        <a:spcAft>
                          <a:spcPts val="0"/>
                        </a:spcAft>
                        <a:buNone/>
                      </a:pPr>
                      <a:r>
                        <a:rPr lang="pt-BR" sz="1800">
                          <a:effectLst/>
                          <a:latin typeface="Times New Roman" panose="02020603050405020304" pitchFamily="18" charset="0"/>
                          <a:ea typeface="Calibri" panose="020F0502020204030204" pitchFamily="34" charset="0"/>
                          <a:cs typeface="Arial" panose="020B0604020202020204" pitchFamily="34" charset="0"/>
                        </a:rPr>
                        <a:t>(lomitapide)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Gastrointestinal effects (ie, diarrhea, nausea, vomiting, dyspepsia, abdominal pain) are common; elevated hepatic transaminases; increased hepatic fat; embryo-fetal toxicity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Pregnancy, concomitant use with a CPY3A4 inhibitor, moderate or severe hepatic impairment or active liver disease including unexplained persistent abnormal liver function tests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Use is restricted to patients with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HoFH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Available only through a restricted REMS program that ensures safe use requiring regular monitoring of liver function and other health parameters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050741"/>
                  </a:ext>
                </a:extLst>
              </a:tr>
              <a:tr h="1568904">
                <a:tc>
                  <a:txBody>
                    <a:bodyPr/>
                    <a:lstStyle/>
                    <a:p>
                      <a:pPr marL="0" marR="0" indent="635">
                        <a:lnSpc>
                          <a:spcPct val="100000"/>
                        </a:lnSpc>
                        <a:spcAft>
                          <a:spcPts val="0"/>
                        </a:spcAft>
                        <a:buNone/>
                      </a:pPr>
                      <a:r>
                        <a:rPr lang="en-US" sz="1800" spc="-10">
                          <a:effectLst/>
                          <a:latin typeface="Times New Roman" panose="02020603050405020304" pitchFamily="18" charset="0"/>
                          <a:ea typeface="Calibri" panose="020F0502020204030204" pitchFamily="34" charset="0"/>
                          <a:cs typeface="Arial" panose="020B0604020202020204" pitchFamily="34" charset="0"/>
                        </a:rPr>
                        <a:t>ANGPTL3 inhibitor (evinacumab)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Serious hypersensitivity reactions; embryo-fetal toxicity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History of serious hypersensitivity reactions to evinacumab-dgnb or to any of its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excipients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Use is restricted to patients with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HoFH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Infusion rate can be slowed, interrupted, or discontinued if signs of adverse reactions, including infusion or hypersensitivity reactions are present during administration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595292"/>
                  </a:ext>
                </a:extLst>
              </a:tr>
            </a:tbl>
          </a:graphicData>
        </a:graphic>
      </p:graphicFrame>
    </p:spTree>
    <p:extLst>
      <p:ext uri="{BB962C8B-B14F-4D97-AF65-F5344CB8AC3E}">
        <p14:creationId xmlns:p14="http://schemas.microsoft.com/office/powerpoint/2010/main" val="41910142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01162-EBF0-EEB5-8997-3081504FB3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5FE667-D051-B8AB-6F09-C013004AD3C2}"/>
              </a:ext>
            </a:extLst>
          </p:cNvPr>
          <p:cNvSpPr txBox="1"/>
          <p:nvPr/>
        </p:nvSpPr>
        <p:spPr>
          <a:xfrm>
            <a:off x="4031505" y="1689080"/>
            <a:ext cx="656738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25. Safety Considerations for LDL-C–Lowering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CE5D4252-2EB8-1474-633B-9F9F34EAAF1A}"/>
              </a:ext>
            </a:extLst>
          </p:cNvPr>
          <p:cNvSpPr txBox="1"/>
          <p:nvPr/>
        </p:nvSpPr>
        <p:spPr>
          <a:xfrm>
            <a:off x="3657597" y="3124200"/>
            <a:ext cx="7315200" cy="3693319"/>
          </a:xfrm>
          <a:prstGeom prst="rect">
            <a:avLst/>
          </a:prstGeom>
          <a:noFill/>
        </p:spPr>
        <p:txBody>
          <a:bodyPr wrap="square">
            <a:spAutoFit/>
          </a:bodyPr>
          <a:lstStyle/>
          <a:p>
            <a:pPr marL="0" marR="0">
              <a:spcAft>
                <a:spcPts val="0"/>
              </a:spcAft>
              <a:buNone/>
            </a:pPr>
            <a:r>
              <a:rPr lang="en-US" spc="-10" dirty="0">
                <a:effectLst/>
                <a:latin typeface="Lub Dub Medium" panose="020B0603030403020204" pitchFamily="34" charset="0"/>
                <a:ea typeface="Calibri" panose="020F0502020204030204" pitchFamily="34" charset="0"/>
              </a:rPr>
              <a:t>*Contraindications from FDA-approved labeling (available at: </a:t>
            </a:r>
            <a:endParaRPr lang="en-US" dirty="0">
              <a:effectLst/>
              <a:latin typeface="Lub Dub Medium" panose="020B0603030403020204" pitchFamily="34" charset="0"/>
              <a:ea typeface="Times New Roman" panose="02020603050405020304" pitchFamily="18" charset="0"/>
            </a:endParaRPr>
          </a:p>
          <a:p>
            <a:pPr marL="0" marR="0">
              <a:spcAft>
                <a:spcPts val="0"/>
              </a:spcAft>
              <a:buNone/>
            </a:pPr>
            <a:r>
              <a:rPr lang="en-US" spc="-10" dirty="0">
                <a:solidFill>
                  <a:srgbClr val="467886"/>
                </a:solidFill>
                <a:effectLst/>
                <a:latin typeface="Lub Dub Medium" panose="020B0603030403020204" pitchFamily="34" charset="0"/>
                <a:ea typeface="Calibri" panose="020F0502020204030204" pitchFamily="34" charset="0"/>
                <a:hlinkClick r:id="rId2"/>
              </a:rPr>
              <a:t>http://dailymed.nlm.nih.gov/dailymed/index.cfm</a:t>
            </a:r>
            <a:r>
              <a:rPr lang="en-US" spc="-10" dirty="0">
                <a:effectLst/>
                <a:latin typeface="Lub Dub Medium" panose="020B0603030403020204" pitchFamily="34" charset="0"/>
                <a:ea typeface="Calibri" panose="020F0502020204030204" pitchFamily="34" charset="0"/>
              </a:rPr>
              <a:t>)</a:t>
            </a:r>
            <a:endParaRPr lang="en-US" spc="-10" baseline="30000" dirty="0">
              <a:latin typeface="Lub Dub Medium" panose="020B0603030403020204" pitchFamily="34" charset="0"/>
              <a:ea typeface="Calibri" panose="020F0502020204030204" pitchFamily="34" charset="0"/>
            </a:endParaRPr>
          </a:p>
          <a:p>
            <a:pPr marL="0" marR="0">
              <a:spcAft>
                <a:spcPts val="0"/>
              </a:spcAft>
              <a:buNone/>
            </a:pPr>
            <a:endParaRPr lang="en-US" dirty="0">
              <a:effectLst/>
              <a:latin typeface="Lub Dub Medium" panose="020B0603030403020204" pitchFamily="34" charset="0"/>
              <a:ea typeface="Times New Roman" panose="02020603050405020304" pitchFamily="18" charset="0"/>
            </a:endParaRPr>
          </a:p>
          <a:p>
            <a:pPr marL="0" marR="0">
              <a:spcAft>
                <a:spcPts val="0"/>
              </a:spcAft>
              <a:buNone/>
            </a:pPr>
            <a:r>
              <a:rPr lang="en-US" spc="-10" dirty="0">
                <a:effectLst/>
                <a:latin typeface="Lub Dub Medium" panose="020B0603030403020204" pitchFamily="34" charset="0"/>
                <a:ea typeface="Calibri" panose="020F0502020204030204" pitchFamily="34" charset="0"/>
              </a:rPr>
              <a:t>†The Food and Drug Administration has removed pregnancy as a contraindication to statin therapy.</a:t>
            </a:r>
            <a:endParaRPr lang="en-US" spc="-10" baseline="30000" dirty="0">
              <a:latin typeface="Lub Dub Medium" panose="020B0603030403020204" pitchFamily="34" charset="0"/>
              <a:ea typeface="Calibri" panose="020F0502020204030204" pitchFamily="34" charset="0"/>
            </a:endParaRPr>
          </a:p>
          <a:p>
            <a:pPr marL="0" marR="0">
              <a:spcAft>
                <a:spcPts val="0"/>
              </a:spcAft>
              <a:buNone/>
            </a:pPr>
            <a:endParaRPr lang="en-US" dirty="0">
              <a:effectLst/>
              <a:latin typeface="Lub Dub Medium" panose="020B0603030403020204" pitchFamily="34" charset="0"/>
              <a:ea typeface="Times New Roman" panose="02020603050405020304" pitchFamily="18" charset="0"/>
            </a:endParaRPr>
          </a:p>
          <a:p>
            <a:pPr marL="0" marR="0">
              <a:spcAft>
                <a:spcPts val="0"/>
              </a:spcAft>
              <a:buNone/>
            </a:pPr>
            <a:r>
              <a:rPr lang="en-US" spc="-10" dirty="0">
                <a:effectLst/>
                <a:latin typeface="Lub Dub Medium" panose="020B0603030403020204" pitchFamily="34" charset="0"/>
                <a:ea typeface="Calibri" panose="020F0502020204030204" pitchFamily="34" charset="0"/>
              </a:rPr>
              <a:t>ANGPTL3 indicates angiopoietin-like protein 3; </a:t>
            </a:r>
            <a:r>
              <a:rPr lang="en-US" dirty="0">
                <a:effectLst/>
                <a:latin typeface="Lub Dub Medium" panose="020B0603030403020204" pitchFamily="34" charset="0"/>
                <a:ea typeface="Calibri" panose="020F0502020204030204" pitchFamily="34" charset="0"/>
              </a:rPr>
              <a:t>ATP, adenosine triphosphate; CK, creatine kinase; HMG-CoA, 3-hydroxy-3-methylglutaryl- coenzyme;</a:t>
            </a:r>
            <a:r>
              <a:rPr lang="en-US" spc="-30" dirty="0">
                <a:effectLst/>
                <a:latin typeface="Lub Dub Medium" panose="020B0603030403020204" pitchFamily="34" charset="0"/>
                <a:ea typeface="Calibri" panose="020F0502020204030204" pitchFamily="34" charset="0"/>
              </a:rPr>
              <a:t> </a:t>
            </a:r>
            <a:r>
              <a:rPr lang="en-US" spc="-30" dirty="0" err="1">
                <a:effectLst/>
                <a:latin typeface="Lub Dub Medium" panose="020B0603030403020204" pitchFamily="34" charset="0"/>
                <a:ea typeface="Calibri" panose="020F0502020204030204" pitchFamily="34" charset="0"/>
              </a:rPr>
              <a:t>HoFH</a:t>
            </a:r>
            <a:r>
              <a:rPr lang="en-US" spc="-30" dirty="0">
                <a:effectLst/>
                <a:latin typeface="Lub Dub Medium" panose="020B0603030403020204" pitchFamily="34" charset="0"/>
                <a:ea typeface="Calibri" panose="020F0502020204030204" pitchFamily="34" charset="0"/>
              </a:rPr>
              <a:t>, homozygous familial hyperlipidemia; mRNA, messenger ribonucleic acid; </a:t>
            </a:r>
            <a:r>
              <a:rPr lang="en-US" dirty="0">
                <a:effectLst/>
                <a:latin typeface="Lub Dub Medium" panose="020B0603030403020204" pitchFamily="34" charset="0"/>
                <a:ea typeface="Calibri" panose="020F0502020204030204" pitchFamily="34" charset="0"/>
              </a:rPr>
              <a:t>PCSK9,</a:t>
            </a:r>
            <a:r>
              <a:rPr lang="en-US" spc="-5" dirty="0">
                <a:effectLst/>
                <a:latin typeface="Lub Dub Medium" panose="020B0603030403020204" pitchFamily="34" charset="0"/>
                <a:ea typeface="Calibri" panose="020F0502020204030204" pitchFamily="34" charset="0"/>
              </a:rPr>
              <a:t> </a:t>
            </a:r>
            <a:r>
              <a:rPr lang="en-US" dirty="0">
                <a:effectLst/>
                <a:latin typeface="Lub Dub Medium" panose="020B0603030403020204" pitchFamily="34" charset="0"/>
                <a:ea typeface="Calibri" panose="020F0502020204030204" pitchFamily="34" charset="0"/>
              </a:rPr>
              <a:t>proprotein</a:t>
            </a:r>
            <a:r>
              <a:rPr lang="en-US" spc="-15" dirty="0">
                <a:effectLst/>
                <a:latin typeface="Lub Dub Medium" panose="020B0603030403020204" pitchFamily="34" charset="0"/>
                <a:ea typeface="Calibri" panose="020F0502020204030204" pitchFamily="34" charset="0"/>
              </a:rPr>
              <a:t> </a:t>
            </a:r>
            <a:r>
              <a:rPr lang="en-US" dirty="0">
                <a:effectLst/>
                <a:latin typeface="Lub Dub Medium" panose="020B0603030403020204" pitchFamily="34" charset="0"/>
                <a:ea typeface="Calibri" panose="020F0502020204030204" pitchFamily="34" charset="0"/>
              </a:rPr>
              <a:t>convertase</a:t>
            </a:r>
            <a:r>
              <a:rPr lang="en-US" spc="-15" dirty="0">
                <a:effectLst/>
                <a:latin typeface="Lub Dub Medium" panose="020B0603030403020204" pitchFamily="34" charset="0"/>
                <a:ea typeface="Calibri" panose="020F0502020204030204" pitchFamily="34" charset="0"/>
              </a:rPr>
              <a:t> </a:t>
            </a:r>
            <a:r>
              <a:rPr lang="en-US" dirty="0">
                <a:effectLst/>
                <a:latin typeface="Lub Dub Medium" panose="020B0603030403020204" pitchFamily="34" charset="0"/>
                <a:ea typeface="Calibri" panose="020F0502020204030204" pitchFamily="34" charset="0"/>
              </a:rPr>
              <a:t>subtilisin/</a:t>
            </a:r>
            <a:r>
              <a:rPr lang="en-US" dirty="0" err="1">
                <a:effectLst/>
                <a:latin typeface="Lub Dub Medium" panose="020B0603030403020204" pitchFamily="34" charset="0"/>
                <a:ea typeface="Calibri" panose="020F0502020204030204" pitchFamily="34" charset="0"/>
              </a:rPr>
              <a:t>kexin</a:t>
            </a:r>
            <a:r>
              <a:rPr lang="en-US" spc="-15" dirty="0">
                <a:effectLst/>
                <a:latin typeface="Lub Dub Medium" panose="020B0603030403020204" pitchFamily="34" charset="0"/>
                <a:ea typeface="Calibri" panose="020F0502020204030204" pitchFamily="34" charset="0"/>
              </a:rPr>
              <a:t> </a:t>
            </a:r>
            <a:r>
              <a:rPr lang="en-US" dirty="0">
                <a:effectLst/>
                <a:latin typeface="Lub Dub Medium" panose="020B0603030403020204" pitchFamily="34" charset="0"/>
                <a:ea typeface="Calibri" panose="020F0502020204030204" pitchFamily="34" charset="0"/>
              </a:rPr>
              <a:t>type</a:t>
            </a:r>
            <a:r>
              <a:rPr lang="en-US" spc="-15" dirty="0">
                <a:effectLst/>
                <a:latin typeface="Lub Dub Medium" panose="020B0603030403020204" pitchFamily="34" charset="0"/>
                <a:ea typeface="Calibri" panose="020F0502020204030204" pitchFamily="34" charset="0"/>
              </a:rPr>
              <a:t> </a:t>
            </a:r>
            <a:r>
              <a:rPr lang="en-US" dirty="0">
                <a:effectLst/>
                <a:latin typeface="Lub Dub Medium" panose="020B0603030403020204" pitchFamily="34" charset="0"/>
                <a:ea typeface="Calibri" panose="020F0502020204030204" pitchFamily="34" charset="0"/>
              </a:rPr>
              <a:t>9;</a:t>
            </a:r>
            <a:r>
              <a:rPr lang="en-US" spc="-30" dirty="0">
                <a:effectLst/>
                <a:latin typeface="Lub Dub Medium" panose="020B0603030403020204" pitchFamily="34" charset="0"/>
                <a:ea typeface="Calibri" panose="020F0502020204030204" pitchFamily="34" charset="0"/>
              </a:rPr>
              <a:t> REMS, </a:t>
            </a:r>
            <a:r>
              <a:rPr lang="en-US" dirty="0">
                <a:effectLst/>
                <a:latin typeface="Lub Dub Medium" panose="020B0603030403020204" pitchFamily="34" charset="0"/>
                <a:ea typeface="Calibri" panose="020F0502020204030204" pitchFamily="34" charset="0"/>
              </a:rPr>
              <a:t>Risk Evaluation and Mitigation Strategy; </a:t>
            </a:r>
            <a:r>
              <a:rPr lang="en-US" spc="-30" dirty="0">
                <a:effectLst/>
                <a:latin typeface="Lub Dub Medium" panose="020B0603030403020204" pitchFamily="34" charset="0"/>
                <a:ea typeface="Calibri" panose="020F0502020204030204" pitchFamily="34" charset="0"/>
              </a:rPr>
              <a:t>RNA, ribonucleic acid; and ULN, upper limit of normal.</a:t>
            </a:r>
            <a:endParaRPr lang="en-US"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9207355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47F6A-0024-8D1E-64B2-ABA60D6FD6A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6027CD-B744-FFB3-03B8-66F20559B55F}"/>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0C993AF9-DFAB-1969-9496-7D3062E2242A}"/>
              </a:ext>
            </a:extLst>
          </p:cNvPr>
          <p:cNvSpPr txBox="1"/>
          <p:nvPr/>
        </p:nvSpPr>
        <p:spPr>
          <a:xfrm>
            <a:off x="4189225" y="228600"/>
            <a:ext cx="625194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26. Safety Considerations for Triglyceride-Lowering Medications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D325F5A-50FC-4F9E-4E66-99ADAF770E5A}"/>
              </a:ext>
            </a:extLst>
          </p:cNvPr>
          <p:cNvGraphicFramePr>
            <a:graphicFrameLocks noGrp="1"/>
          </p:cNvGraphicFramePr>
          <p:nvPr>
            <p:extLst>
              <p:ext uri="{D42A27DB-BD31-4B8C-83A1-F6EECF244321}">
                <p14:modId xmlns:p14="http://schemas.microsoft.com/office/powerpoint/2010/main" val="4200578980"/>
              </p:ext>
            </p:extLst>
          </p:nvPr>
        </p:nvGraphicFramePr>
        <p:xfrm>
          <a:off x="1139031" y="1371600"/>
          <a:ext cx="12352337" cy="6035040"/>
        </p:xfrm>
        <a:graphic>
          <a:graphicData uri="http://schemas.openxmlformats.org/drawingml/2006/table">
            <a:tbl>
              <a:tblPr firstRow="1" firstCol="1" bandRow="1"/>
              <a:tblGrid>
                <a:gridCol w="2012535">
                  <a:extLst>
                    <a:ext uri="{9D8B030D-6E8A-4147-A177-3AD203B41FA5}">
                      <a16:colId xmlns:a16="http://schemas.microsoft.com/office/drawing/2014/main" val="360571802"/>
                    </a:ext>
                  </a:extLst>
                </a:gridCol>
                <a:gridCol w="2616163">
                  <a:extLst>
                    <a:ext uri="{9D8B030D-6E8A-4147-A177-3AD203B41FA5}">
                      <a16:colId xmlns:a16="http://schemas.microsoft.com/office/drawing/2014/main" val="3931567103"/>
                    </a:ext>
                  </a:extLst>
                </a:gridCol>
                <a:gridCol w="2961872">
                  <a:extLst>
                    <a:ext uri="{9D8B030D-6E8A-4147-A177-3AD203B41FA5}">
                      <a16:colId xmlns:a16="http://schemas.microsoft.com/office/drawing/2014/main" val="3204785718"/>
                    </a:ext>
                  </a:extLst>
                </a:gridCol>
                <a:gridCol w="4761767">
                  <a:extLst>
                    <a:ext uri="{9D8B030D-6E8A-4147-A177-3AD203B41FA5}">
                      <a16:colId xmlns:a16="http://schemas.microsoft.com/office/drawing/2014/main" val="995708584"/>
                    </a:ext>
                  </a:extLst>
                </a:gridCol>
              </a:tblGrid>
              <a:tr h="164450">
                <a:tc>
                  <a:txBody>
                    <a:bodyPr/>
                    <a:lstStyle/>
                    <a:p>
                      <a:pPr marL="0" marR="0" indent="635"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Medication 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Common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0" marR="0" indent="-22860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Contraindications*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613536496"/>
                  </a:ext>
                </a:extLst>
              </a:tr>
              <a:tr h="1315597">
                <a:tc>
                  <a:txBody>
                    <a:bodyPr/>
                    <a:lstStyle/>
                    <a:p>
                      <a:pPr marL="0" marR="0" indent="635">
                        <a:lnSpc>
                          <a:spcPct val="100000"/>
                        </a:lnSpc>
                        <a:spcAft>
                          <a:spcPts val="0"/>
                        </a:spcAft>
                        <a:buNone/>
                      </a:pPr>
                      <a:r>
                        <a:rPr lang="en-US" sz="1800" spc="-10">
                          <a:effectLst/>
                          <a:latin typeface="Times New Roman" panose="02020603050405020304" pitchFamily="18" charset="0"/>
                          <a:ea typeface="Calibri" panose="020F0502020204030204" pitchFamily="34" charset="0"/>
                          <a:cs typeface="Arial" panose="020B0604020202020204" pitchFamily="34" charset="0"/>
                        </a:rPr>
                        <a:t>Fibrates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635">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(fenofibrate, fenofibric acid, gemfibrozil)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Myalgia; persistently elevated hepatic transaminases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Severe renal dysfunction; active liver disease; gallbladder disease; during lactation; history of hypersensitivity to the fibrate product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Fenofibrate and fenofibric acid can reversibly elevate serum creatinine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When given in combination with statin therapy can increase risk of muscle toxicity; gemfibrozil should not be used in combination with a statin; fenofibrate or fenofibric acid can be used in combination with statin with monitoring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6891526"/>
                  </a:ext>
                </a:extLst>
              </a:tr>
              <a:tr h="2137846">
                <a:tc>
                  <a:txBody>
                    <a:bodyPr/>
                    <a:lstStyle/>
                    <a:p>
                      <a:pPr marL="0" marR="0" indent="635">
                        <a:lnSpc>
                          <a:spcPct val="100000"/>
                        </a:lnSpc>
                        <a:spcAft>
                          <a:spcPts val="0"/>
                        </a:spcAft>
                        <a:buNone/>
                      </a:pPr>
                      <a:r>
                        <a:rPr lang="en-US" sz="1800" spc="-10">
                          <a:effectLst/>
                          <a:latin typeface="Times New Roman" panose="02020603050405020304" pitchFamily="18" charset="0"/>
                          <a:ea typeface="Calibri" panose="020F0502020204030204" pitchFamily="34" charset="0"/>
                          <a:cs typeface="Arial" panose="020B0604020202020204" pitchFamily="34" charset="0"/>
                        </a:rPr>
                        <a:t>Omega-3 fatty acids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indent="635">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(icosapent ethyl, omega-3-acid ethyl esters)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Eructation, dyspepsia, and taste perversion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History of hypersensitivity to the omega-3 fatty acid product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Side effects less with prescription omega-3 fatty acids compared to nonprescription fish oil supplements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New onset atrial fibrillation/flutter reported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Must monitor hepatic transaminases in patients with hepatic impairment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DHA-containing products (omega-3 acid ethyl esters) can raise LDL-C, but not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apoB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Derived from fish and purified; use with caution in patients with known hypersensitivity to fish and/or shellfish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Possible increased bleeding when used in combination with an antithrombotic agent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718881"/>
                  </a:ext>
                </a:extLst>
              </a:tr>
            </a:tbl>
          </a:graphicData>
        </a:graphic>
      </p:graphicFrame>
    </p:spTree>
    <p:extLst>
      <p:ext uri="{BB962C8B-B14F-4D97-AF65-F5344CB8AC3E}">
        <p14:creationId xmlns:p14="http://schemas.microsoft.com/office/powerpoint/2010/main" val="10176865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CD22-733D-6C35-DC2B-33E4F1FB37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406843-8A78-9FB1-40D3-860B4A89C518}"/>
              </a:ext>
            </a:extLst>
          </p:cNvPr>
          <p:cNvSpPr txBox="1"/>
          <p:nvPr/>
        </p:nvSpPr>
        <p:spPr>
          <a:xfrm>
            <a:off x="3577849" y="1402505"/>
            <a:ext cx="747469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26. Safety Considerations for Triglyceride-Lowering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A39C2A18-B9D9-363D-E86C-FFA033B983F7}"/>
              </a:ext>
            </a:extLst>
          </p:cNvPr>
          <p:cNvGraphicFramePr>
            <a:graphicFrameLocks noGrp="1"/>
          </p:cNvGraphicFramePr>
          <p:nvPr>
            <p:extLst>
              <p:ext uri="{D42A27DB-BD31-4B8C-83A1-F6EECF244321}">
                <p14:modId xmlns:p14="http://schemas.microsoft.com/office/powerpoint/2010/main" val="3851633304"/>
              </p:ext>
            </p:extLst>
          </p:nvPr>
        </p:nvGraphicFramePr>
        <p:xfrm>
          <a:off x="1102913" y="2514600"/>
          <a:ext cx="12424569" cy="4586815"/>
        </p:xfrm>
        <a:graphic>
          <a:graphicData uri="http://schemas.openxmlformats.org/drawingml/2006/table">
            <a:tbl>
              <a:tblPr firstRow="1" firstCol="1" bandRow="1"/>
              <a:tblGrid>
                <a:gridCol w="2024304">
                  <a:extLst>
                    <a:ext uri="{9D8B030D-6E8A-4147-A177-3AD203B41FA5}">
                      <a16:colId xmlns:a16="http://schemas.microsoft.com/office/drawing/2014/main" val="360571802"/>
                    </a:ext>
                  </a:extLst>
                </a:gridCol>
                <a:gridCol w="2631461">
                  <a:extLst>
                    <a:ext uri="{9D8B030D-6E8A-4147-A177-3AD203B41FA5}">
                      <a16:colId xmlns:a16="http://schemas.microsoft.com/office/drawing/2014/main" val="3931567103"/>
                    </a:ext>
                  </a:extLst>
                </a:gridCol>
                <a:gridCol w="2979192">
                  <a:extLst>
                    <a:ext uri="{9D8B030D-6E8A-4147-A177-3AD203B41FA5}">
                      <a16:colId xmlns:a16="http://schemas.microsoft.com/office/drawing/2014/main" val="3204785718"/>
                    </a:ext>
                  </a:extLst>
                </a:gridCol>
                <a:gridCol w="4789612">
                  <a:extLst>
                    <a:ext uri="{9D8B030D-6E8A-4147-A177-3AD203B41FA5}">
                      <a16:colId xmlns:a16="http://schemas.microsoft.com/office/drawing/2014/main" val="995708584"/>
                    </a:ext>
                  </a:extLst>
                </a:gridCol>
              </a:tblGrid>
              <a:tr h="226095">
                <a:tc>
                  <a:txBody>
                    <a:bodyPr/>
                    <a:lstStyle/>
                    <a:p>
                      <a:pPr marL="0" marR="0" indent="635"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Medication 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Common Side Effects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0" marR="0" indent="-22860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Contraindications*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219710" marR="0" indent="-889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Comments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29166" marR="291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613536496"/>
                  </a:ext>
                </a:extLst>
              </a:tr>
              <a:tr h="2487049">
                <a:tc>
                  <a:txBody>
                    <a:bodyPr/>
                    <a:lstStyle/>
                    <a:p>
                      <a:pPr marL="0" marR="0" indent="635">
                        <a:lnSpc>
                          <a:spcPct val="100000"/>
                        </a:lnSpc>
                        <a:spcAft>
                          <a:spcPts val="0"/>
                        </a:spcAft>
                        <a:buNone/>
                      </a:pPr>
                      <a:r>
                        <a:rPr lang="en-US" sz="1800" spc="-10">
                          <a:effectLst/>
                          <a:latin typeface="Times New Roman" panose="02020603050405020304" pitchFamily="18" charset="0"/>
                          <a:ea typeface="Calibri" panose="020F0502020204030204" pitchFamily="34" charset="0"/>
                          <a:cs typeface="Arial" panose="020B0604020202020204" pitchFamily="34" charset="0"/>
                        </a:rPr>
                        <a:t>Niacin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Facial flushing, gastrointestinal symptoms (diarrhea, nausea, vomiting) are common; persistent hepatic transaminase and glucose elevations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Active liver disease (including unexplained persistent elevated hepatic transaminases), active peptic ulcer disease, arterial bleeding, known hypersensitivity to product components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Monitoring liver enzymes before and during treatment is necessary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May cause and/or exacerbate insulin resistance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Infrequently used owing to poor tolerability and lack of proven cardiovascular benefits; tolerability improved with long-acting products and by optimizing administration (slow titration, administering with food, predosing with aspirin or an NSAID)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a:effectLst/>
                          <a:latin typeface="Times New Roman" panose="02020603050405020304" pitchFamily="18" charset="0"/>
                          <a:ea typeface="Calibri" panose="020F0502020204030204" pitchFamily="34" charset="0"/>
                          <a:cs typeface="Arial" panose="020B0604020202020204" pitchFamily="34" charset="0"/>
                        </a:rPr>
                        <a:t>Serious muscle toxicity possible with statin use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6891526"/>
                  </a:ext>
                </a:extLst>
              </a:tr>
              <a:tr h="1020655">
                <a:tc>
                  <a:txBody>
                    <a:bodyPr/>
                    <a:lstStyle/>
                    <a:p>
                      <a:pPr marL="0" marR="0" indent="635">
                        <a:lnSpc>
                          <a:spcPct val="100000"/>
                        </a:lnSpc>
                        <a:spcAft>
                          <a:spcPts val="0"/>
                        </a:spcAft>
                        <a:buNone/>
                      </a:pPr>
                      <a:r>
                        <a:rPr lang="es-ES" sz="1800" spc="-10">
                          <a:effectLst/>
                          <a:latin typeface="Times New Roman" panose="02020603050405020304" pitchFamily="18" charset="0"/>
                          <a:ea typeface="Calibri" panose="020F0502020204030204" pitchFamily="34" charset="0"/>
                          <a:cs typeface="Arial" panose="020B0604020202020204" pitchFamily="34" charset="0"/>
                        </a:rPr>
                        <a:t>ApoC-III inhibitor: ASO-directed therapy (olezarsen)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Injection site reactions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889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Prior serious hypersensitivity to olezarsen or any of the excipients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Use is restricted to patients with FCS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457200" marR="0" lvl="0" indent="-342900">
                        <a:lnSpc>
                          <a:spcPct val="100000"/>
                        </a:lnSpc>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Decreased platelet count is possible but not common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718881"/>
                  </a:ext>
                </a:extLst>
              </a:tr>
            </a:tbl>
          </a:graphicData>
        </a:graphic>
      </p:graphicFrame>
    </p:spTree>
    <p:extLst>
      <p:ext uri="{BB962C8B-B14F-4D97-AF65-F5344CB8AC3E}">
        <p14:creationId xmlns:p14="http://schemas.microsoft.com/office/powerpoint/2010/main" val="17328690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6DECA-809E-E17B-DA6F-C1146DB3BC7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F35C2A-C75C-9040-6614-14A458D0BEA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F3887A80-330F-0C01-14DF-9FC0B82048B1}"/>
              </a:ext>
            </a:extLst>
          </p:cNvPr>
          <p:cNvSpPr txBox="1"/>
          <p:nvPr/>
        </p:nvSpPr>
        <p:spPr>
          <a:xfrm>
            <a:off x="3577851" y="1676400"/>
            <a:ext cx="747469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26. Safety Considerations for Triglyceride-Lowering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C96F0799-7B05-16A6-0C22-258D9A6ACE2E}"/>
              </a:ext>
            </a:extLst>
          </p:cNvPr>
          <p:cNvSpPr txBox="1"/>
          <p:nvPr/>
        </p:nvSpPr>
        <p:spPr>
          <a:xfrm>
            <a:off x="3657599" y="3099137"/>
            <a:ext cx="7315200" cy="2031325"/>
          </a:xfrm>
          <a:prstGeom prst="rect">
            <a:avLst/>
          </a:prstGeom>
          <a:noFill/>
        </p:spPr>
        <p:txBody>
          <a:bodyPr wrap="square">
            <a:spAutoFit/>
          </a:bodyPr>
          <a:lstStyle/>
          <a:p>
            <a:r>
              <a:rPr lang="en-US" dirty="0">
                <a:latin typeface="Lub Dub Medium" panose="020B0603030403020204" pitchFamily="34" charset="0"/>
              </a:rPr>
              <a:t>*Contraindications from FDA-approved labeling (available at: </a:t>
            </a:r>
          </a:p>
          <a:p>
            <a:r>
              <a:rPr lang="en-US" dirty="0">
                <a:latin typeface="Lub Dub Medium" panose="020B0603030403020204" pitchFamily="34" charset="0"/>
              </a:rPr>
              <a:t>http://dailymed.nlm.nih.gov/dailymed/index.cfm).</a:t>
            </a:r>
          </a:p>
          <a:p>
            <a:endParaRPr lang="en-US" dirty="0">
              <a:latin typeface="Lub Dub Medium" panose="020B0603030403020204" pitchFamily="34" charset="0"/>
            </a:endParaRPr>
          </a:p>
          <a:p>
            <a:r>
              <a:rPr lang="en-US" dirty="0" err="1">
                <a:latin typeface="Lub Dub Medium" panose="020B0603030403020204" pitchFamily="34" charset="0"/>
              </a:rPr>
              <a:t>ApoC</a:t>
            </a:r>
            <a:r>
              <a:rPr lang="en-US" dirty="0">
                <a:latin typeface="Lub Dub Medium" panose="020B0603030403020204" pitchFamily="34" charset="0"/>
              </a:rPr>
              <a:t>-III indicates apolipoprotein C-III; ASO, antisense oligonucleotide; DHA, </a:t>
            </a:r>
            <a:r>
              <a:rPr lang="en-US" dirty="0" err="1">
                <a:latin typeface="Lub Dub Medium" panose="020B0603030403020204" pitchFamily="34" charset="0"/>
              </a:rPr>
              <a:t>docosahexanoic</a:t>
            </a:r>
            <a:r>
              <a:rPr lang="en-US" dirty="0">
                <a:latin typeface="Lub Dub Medium" panose="020B0603030403020204" pitchFamily="34" charset="0"/>
              </a:rPr>
              <a:t> acid; FCS, familial chylomicronemia syndrome; and NSAID, nonsteroidal anti-inflammatory drug.</a:t>
            </a:r>
          </a:p>
        </p:txBody>
      </p:sp>
    </p:spTree>
    <p:extLst>
      <p:ext uri="{BB962C8B-B14F-4D97-AF65-F5344CB8AC3E}">
        <p14:creationId xmlns:p14="http://schemas.microsoft.com/office/powerpoint/2010/main" val="5838731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72EC-CA58-38DB-ACD7-D8CECE9F12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9CDC17-9DE7-C552-AA73-E2716FEB2C2F}"/>
              </a:ext>
            </a:extLst>
          </p:cNvPr>
          <p:cNvSpPr txBox="1"/>
          <p:nvPr/>
        </p:nvSpPr>
        <p:spPr>
          <a:xfrm>
            <a:off x="3770125" y="1676400"/>
            <a:ext cx="7090149"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Statin-Cardiovascular Drug Interactions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85791E9-EEFE-161C-F761-9420B806F305}"/>
              </a:ext>
            </a:extLst>
          </p:cNvPr>
          <p:cNvGraphicFramePr>
            <a:graphicFrameLocks noGrp="1"/>
          </p:cNvGraphicFramePr>
          <p:nvPr>
            <p:extLst>
              <p:ext uri="{D42A27DB-BD31-4B8C-83A1-F6EECF244321}">
                <p14:modId xmlns:p14="http://schemas.microsoft.com/office/powerpoint/2010/main" val="212607664"/>
              </p:ext>
            </p:extLst>
          </p:nvPr>
        </p:nvGraphicFramePr>
        <p:xfrm>
          <a:off x="2963166" y="2743200"/>
          <a:ext cx="8704066" cy="2743200"/>
        </p:xfrm>
        <a:graphic>
          <a:graphicData uri="http://schemas.openxmlformats.org/drawingml/2006/table">
            <a:tbl>
              <a:tblPr firstRow="1" firstCol="1" bandRow="1"/>
              <a:tblGrid>
                <a:gridCol w="1029965">
                  <a:extLst>
                    <a:ext uri="{9D8B030D-6E8A-4147-A177-3AD203B41FA5}">
                      <a16:colId xmlns:a16="http://schemas.microsoft.com/office/drawing/2014/main" val="2829952676"/>
                    </a:ext>
                  </a:extLst>
                </a:gridCol>
                <a:gridCol w="941163">
                  <a:extLst>
                    <a:ext uri="{9D8B030D-6E8A-4147-A177-3AD203B41FA5}">
                      <a16:colId xmlns:a16="http://schemas.microsoft.com/office/drawing/2014/main" val="2897766755"/>
                    </a:ext>
                  </a:extLst>
                </a:gridCol>
                <a:gridCol w="6732938">
                  <a:extLst>
                    <a:ext uri="{9D8B030D-6E8A-4147-A177-3AD203B41FA5}">
                      <a16:colId xmlns:a16="http://schemas.microsoft.com/office/drawing/2014/main" val="1656279843"/>
                    </a:ext>
                  </a:extLst>
                </a:gridCol>
              </a:tblGrid>
              <a:tr h="835864">
                <a:tc>
                  <a:txBody>
                    <a:bodyPr/>
                    <a:lstStyle/>
                    <a:p>
                      <a:pPr marL="0" marR="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 for Managing Statin-Cardiovascular Drug Interactions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778723996"/>
                  </a:ext>
                </a:extLst>
              </a:tr>
              <a:tr h="141902">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9318969"/>
                  </a:ext>
                </a:extLst>
              </a:tr>
              <a:tr h="1147542">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adults for whom the decision is made to initiate statin therapy, a review of concomitant medications and assessment for potential DDI with other cardiovascular medications is recommended to minimize the risk of statin-associated adverse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9501545"/>
                  </a:ext>
                </a:extLst>
              </a:tr>
            </a:tbl>
          </a:graphicData>
        </a:graphic>
      </p:graphicFrame>
    </p:spTree>
    <p:extLst>
      <p:ext uri="{BB962C8B-B14F-4D97-AF65-F5344CB8AC3E}">
        <p14:creationId xmlns:p14="http://schemas.microsoft.com/office/powerpoint/2010/main" val="396207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58DA-48D3-571A-1E2B-2C618B9732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17BFA29-D4DC-8D8E-7ACC-0BC1BF2C50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C1CB2875-63AF-0B27-5818-6EE733EBDC66}"/>
              </a:ext>
            </a:extLst>
          </p:cNvPr>
          <p:cNvGraphicFramePr>
            <a:graphicFrameLocks noGrp="1"/>
          </p:cNvGraphicFramePr>
          <p:nvPr>
            <p:extLst>
              <p:ext uri="{D42A27DB-BD31-4B8C-83A1-F6EECF244321}">
                <p14:modId xmlns:p14="http://schemas.microsoft.com/office/powerpoint/2010/main" val="3921143771"/>
              </p:ext>
            </p:extLst>
          </p:nvPr>
        </p:nvGraphicFramePr>
        <p:xfrm>
          <a:off x="495300" y="1883069"/>
          <a:ext cx="13639800" cy="4463462"/>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with a CAC score of ≥1000 AU, treatment with LDL-C– lowering therapies with consideration of statin therapy as first-line is recommended to achieve a ≥50% reduction in LDL-C and a goal of LDL-C &lt;55 mg/dL (1.4 mmol/L) and non–HDL-C &lt;85 mg/dL (2.2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with a CAC score of ≥300 to 999 AU, treatment with LDL-C lowering therapies with consideration of statin therapy as first line is recommended to achieve at least a 50% lowering in LDL-C and a goal of LDL-C &lt;70 mg/dL (1.8 mmol/L) and non–HDL-C &lt;100 mg/dL (2.6 mmol/L).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1: In adults with a CAC score of ≥100 to 299 AU or ≥75th standardized percentile, treatment with LDL-C lowering therapies, with consideration of statins as first-line therapy, is recommended to achieve a goal LDL-C &lt;70 mg/dL (1.8 mmol/L) and non–HDL-C &lt;100 mg/dL (2.6 mmol/L.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32B9901D-8DB8-8B99-DF21-90948C5BF8A9}"/>
              </a:ext>
            </a:extLst>
          </p:cNvPr>
          <p:cNvSpPr>
            <a:spLocks noGrp="1"/>
          </p:cNvSpPr>
          <p:nvPr/>
        </p:nvSpPr>
        <p:spPr>
          <a:xfrm>
            <a:off x="4795837" y="838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7117090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0BA0-AF51-3745-6AC5-4BD332F5DF8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6C2B1A-0F97-AD00-9D5E-E4035202FC1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E51E0FD3-1531-E2DB-EF71-FD46D6D37FCE}"/>
              </a:ext>
            </a:extLst>
          </p:cNvPr>
          <p:cNvSpPr txBox="1"/>
          <p:nvPr/>
        </p:nvSpPr>
        <p:spPr>
          <a:xfrm>
            <a:off x="3770123" y="757171"/>
            <a:ext cx="7090149"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27. Clinical Recommendations on Management of DDI With Statins and Cardiovascular Medications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70A7C66-4F5C-E663-AB6D-EAF29F138C38}"/>
              </a:ext>
            </a:extLst>
          </p:cNvPr>
          <p:cNvGraphicFramePr>
            <a:graphicFrameLocks noGrp="1"/>
          </p:cNvGraphicFramePr>
          <p:nvPr>
            <p:extLst>
              <p:ext uri="{D42A27DB-BD31-4B8C-83A1-F6EECF244321}">
                <p14:modId xmlns:p14="http://schemas.microsoft.com/office/powerpoint/2010/main" val="1526232270"/>
              </p:ext>
            </p:extLst>
          </p:nvPr>
        </p:nvGraphicFramePr>
        <p:xfrm>
          <a:off x="2133597" y="2465543"/>
          <a:ext cx="10363200" cy="3840480"/>
        </p:xfrm>
        <a:graphic>
          <a:graphicData uri="http://schemas.openxmlformats.org/drawingml/2006/table">
            <a:tbl>
              <a:tblPr firstRow="1" firstCol="1" bandRow="1"/>
              <a:tblGrid>
                <a:gridCol w="3454400">
                  <a:extLst>
                    <a:ext uri="{9D8B030D-6E8A-4147-A177-3AD203B41FA5}">
                      <a16:colId xmlns:a16="http://schemas.microsoft.com/office/drawing/2014/main" val="3287958592"/>
                    </a:ext>
                  </a:extLst>
                </a:gridCol>
                <a:gridCol w="3454400">
                  <a:extLst>
                    <a:ext uri="{9D8B030D-6E8A-4147-A177-3AD203B41FA5}">
                      <a16:colId xmlns:a16="http://schemas.microsoft.com/office/drawing/2014/main" val="1051028320"/>
                    </a:ext>
                  </a:extLst>
                </a:gridCol>
                <a:gridCol w="3454400">
                  <a:extLst>
                    <a:ext uri="{9D8B030D-6E8A-4147-A177-3AD203B41FA5}">
                      <a16:colId xmlns:a16="http://schemas.microsoft.com/office/drawing/2014/main" val="1693301212"/>
                    </a:ext>
                  </a:extLst>
                </a:gridCol>
              </a:tblGrid>
              <a:tr h="220133">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Interacting Drug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Clinical Recommendation for Management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379173"/>
                  </a:ext>
                </a:extLst>
              </a:tr>
              <a:tr h="220133">
                <a:tc rowSpan="2">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Amiodarone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40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408097"/>
                  </a:ext>
                </a:extLst>
              </a:tr>
              <a:tr h="220133">
                <a:tc vMerge="1">
                  <a:txBody>
                    <a:bodyPr/>
                    <a:lstStyle/>
                    <a:p>
                      <a:endParaRPr lang="en-US"/>
                    </a:p>
                  </a:txBody>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simvastatin to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868130"/>
                  </a:ext>
                </a:extLst>
              </a:tr>
              <a:tr h="220133">
                <a:tc rowSpan="2">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Amlodipine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995572"/>
                  </a:ext>
                </a:extLst>
              </a:tr>
              <a:tr h="220133">
                <a:tc vMerge="1">
                  <a:txBody>
                    <a:bodyPr/>
                    <a:lstStyle/>
                    <a:p>
                      <a:endParaRPr lang="en-US"/>
                    </a:p>
                  </a:txBody>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simvastatin to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52237"/>
                  </a:ext>
                </a:extLst>
              </a:tr>
              <a:tr h="220133">
                <a:tc rowSpan="2">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Bempedoic acid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pravastatin to 40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161559"/>
                  </a:ext>
                </a:extLst>
              </a:tr>
              <a:tr h="220133">
                <a:tc vMerge="1">
                  <a:txBody>
                    <a:bodyPr/>
                    <a:lstStyle/>
                    <a:p>
                      <a:endParaRPr lang="en-US"/>
                    </a:p>
                  </a:txBody>
                  <a:tcPr/>
                </a:tc>
                <a:tc>
                  <a:txBody>
                    <a:bodyPr/>
                    <a:lstStyle/>
                    <a:p>
                      <a:pPr marL="219710" marR="0" indent="-22860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Limit dose of simvastatin to 20 mg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7706563"/>
                  </a:ext>
                </a:extLst>
              </a:tr>
            </a:tbl>
          </a:graphicData>
        </a:graphic>
      </p:graphicFrame>
      <p:sp>
        <p:nvSpPr>
          <p:cNvPr id="4" name="TextBox 3">
            <a:extLst>
              <a:ext uri="{FF2B5EF4-FFF2-40B4-BE49-F238E27FC236}">
                <a16:creationId xmlns:a16="http://schemas.microsoft.com/office/drawing/2014/main" id="{42E76691-5854-CE33-AABC-4EE48E07DFAE}"/>
              </a:ext>
            </a:extLst>
          </p:cNvPr>
          <p:cNvSpPr txBox="1"/>
          <p:nvPr/>
        </p:nvSpPr>
        <p:spPr>
          <a:xfrm>
            <a:off x="2800345" y="6477000"/>
            <a:ext cx="9029703" cy="830997"/>
          </a:xfrm>
          <a:prstGeom prst="rect">
            <a:avLst/>
          </a:prstGeom>
          <a:noFill/>
        </p:spPr>
        <p:txBody>
          <a:bodyPr wrap="square">
            <a:spAutoFit/>
          </a:bodyPr>
          <a:lstStyle/>
          <a:p>
            <a:r>
              <a:rPr lang="en-US" sz="1200" dirty="0">
                <a:latin typeface="Lub Dub Medium" panose="020B0603030403020204" pitchFamily="34" charset="0"/>
              </a:rPr>
              <a:t>Modified with permission from Kellick et al. Copyright© 2014 Elsevier. Modified with permission from Wiggins et al. Copyright© 2016 American Heart Association, Inc. See additional references for prescribing information for each statin.</a:t>
            </a:r>
          </a:p>
          <a:p>
            <a:endParaRPr lang="en-US" sz="1200" dirty="0">
              <a:latin typeface="Lub Dub Medium" panose="020B0603030403020204" pitchFamily="34" charset="0"/>
            </a:endParaRPr>
          </a:p>
          <a:p>
            <a:r>
              <a:rPr lang="en-US" sz="1200" dirty="0">
                <a:latin typeface="Lub Dub Medium" panose="020B0603030403020204" pitchFamily="34" charset="0"/>
              </a:rPr>
              <a:t>DDI indicates drug-drug interaction.</a:t>
            </a:r>
          </a:p>
        </p:txBody>
      </p:sp>
    </p:spTree>
    <p:extLst>
      <p:ext uri="{BB962C8B-B14F-4D97-AF65-F5344CB8AC3E}">
        <p14:creationId xmlns:p14="http://schemas.microsoft.com/office/powerpoint/2010/main" val="5338473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C0B9-E85A-46CC-A431-FA4F68102B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EAFC94-876F-A900-9EC9-10D4C38B004F}"/>
              </a:ext>
            </a:extLst>
          </p:cNvPr>
          <p:cNvSpPr txBox="1"/>
          <p:nvPr/>
        </p:nvSpPr>
        <p:spPr>
          <a:xfrm>
            <a:off x="3770125" y="304800"/>
            <a:ext cx="7090149"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27. Clinical Recommendations on Management of DDI With Statins and Cardiovascular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C91D3F9C-4B92-8B8B-DEF5-4BC1F2A9F8A4}"/>
              </a:ext>
            </a:extLst>
          </p:cNvPr>
          <p:cNvGraphicFramePr>
            <a:graphicFrameLocks noGrp="1"/>
          </p:cNvGraphicFramePr>
          <p:nvPr>
            <p:extLst>
              <p:ext uri="{D42A27DB-BD31-4B8C-83A1-F6EECF244321}">
                <p14:modId xmlns:p14="http://schemas.microsoft.com/office/powerpoint/2010/main" val="869770576"/>
              </p:ext>
            </p:extLst>
          </p:nvPr>
        </p:nvGraphicFramePr>
        <p:xfrm>
          <a:off x="1371599" y="1905000"/>
          <a:ext cx="11887200" cy="4628276"/>
        </p:xfrm>
        <a:graphic>
          <a:graphicData uri="http://schemas.openxmlformats.org/drawingml/2006/table">
            <a:tbl>
              <a:tblPr firstRow="1" firstCol="1" bandRow="1"/>
              <a:tblGrid>
                <a:gridCol w="3962400">
                  <a:extLst>
                    <a:ext uri="{9D8B030D-6E8A-4147-A177-3AD203B41FA5}">
                      <a16:colId xmlns:a16="http://schemas.microsoft.com/office/drawing/2014/main" val="3287958592"/>
                    </a:ext>
                  </a:extLst>
                </a:gridCol>
                <a:gridCol w="3962400">
                  <a:extLst>
                    <a:ext uri="{9D8B030D-6E8A-4147-A177-3AD203B41FA5}">
                      <a16:colId xmlns:a16="http://schemas.microsoft.com/office/drawing/2014/main" val="1051028320"/>
                    </a:ext>
                  </a:extLst>
                </a:gridCol>
                <a:gridCol w="3962400">
                  <a:extLst>
                    <a:ext uri="{9D8B030D-6E8A-4147-A177-3AD203B41FA5}">
                      <a16:colId xmlns:a16="http://schemas.microsoft.com/office/drawing/2014/main" val="1693301212"/>
                    </a:ext>
                  </a:extLst>
                </a:gridCol>
              </a:tblGrid>
              <a:tr h="452845">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Interacting Drug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Clinical Recommendation for Management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379173"/>
                  </a:ext>
                </a:extLst>
              </a:tr>
              <a:tr h="226423">
                <a:tc rowSpan="7">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Colchicine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1971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Atorvastatin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7">
                  <a:txBody>
                    <a:bodyPr/>
                    <a:lstStyle/>
                    <a:p>
                      <a:pPr marL="0" marR="0" indent="-228600">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Closer monitoring for muscle-related toxicity is recommended when used in combination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408097"/>
                  </a:ext>
                </a:extLst>
              </a:tr>
              <a:tr h="226423">
                <a:tc vMerge="1">
                  <a:txBody>
                    <a:bodyPr/>
                    <a:lstStyle/>
                    <a:p>
                      <a:endParaRPr lang="en-US"/>
                    </a:p>
                  </a:txBody>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Fluvastatin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868130"/>
                  </a:ext>
                </a:extLst>
              </a:tr>
              <a:tr h="226423">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995572"/>
                  </a:ext>
                </a:extLst>
              </a:tr>
              <a:tr h="226423">
                <a:tc vMerge="1">
                  <a:txBody>
                    <a:bodyPr/>
                    <a:lstStyle/>
                    <a:p>
                      <a:endParaRPr lang="en-US"/>
                    </a:p>
                  </a:txBody>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Pitavastatin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52237"/>
                  </a:ext>
                </a:extLst>
              </a:tr>
              <a:tr h="226423">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161559"/>
                  </a:ext>
                </a:extLst>
              </a:tr>
              <a:tr h="226423">
                <a:tc vMerge="1">
                  <a:txBody>
                    <a:bodyPr/>
                    <a:lstStyle/>
                    <a:p>
                      <a:endParaRPr lang="en-US"/>
                    </a:p>
                  </a:txBody>
                  <a:tcPr/>
                </a:tc>
                <a:tc>
                  <a:txBody>
                    <a:bodyPr/>
                    <a:lstStyle/>
                    <a:p>
                      <a:pPr marL="219710" marR="0" indent="-22860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Rosuvastatin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7706563"/>
                  </a:ext>
                </a:extLst>
              </a:tr>
              <a:tr h="226423">
                <a:tc vMerge="1">
                  <a:txBody>
                    <a:bodyPr/>
                    <a:lstStyle/>
                    <a:p>
                      <a:pPr marL="219710" marR="0" indent="-228600">
                        <a:lnSpc>
                          <a:spcPct val="200000"/>
                        </a:lnSpc>
                        <a:spcAft>
                          <a:spcPts val="80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Simvastatin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219710" marR="0" indent="-228600">
                        <a:lnSpc>
                          <a:spcPct val="200000"/>
                        </a:lnSpc>
                        <a:spcAft>
                          <a:spcPts val="80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6484979"/>
                  </a:ext>
                </a:extLst>
              </a:tr>
              <a:tr h="226423">
                <a:tc rowSpan="2">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Conivaptan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290698"/>
                  </a:ext>
                </a:extLst>
              </a:tr>
              <a:tr h="226423">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Avoid combination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703680"/>
                  </a:ext>
                </a:extLst>
              </a:tr>
              <a:tr h="402689">
                <a:tc rowSpan="2">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Diltiazem</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944997"/>
                  </a:ext>
                </a:extLst>
              </a:tr>
              <a:tr h="402689">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Limit dose of simvastatin to 10 mg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076658"/>
                  </a:ext>
                </a:extLst>
              </a:tr>
              <a:tr h="402689">
                <a:tc rowSpan="2">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Dronedarone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10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5789393"/>
                  </a:ext>
                </a:extLst>
              </a:tr>
              <a:tr h="402689">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Limit dose of simvastatin to 10 mg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1703487"/>
                  </a:ext>
                </a:extLst>
              </a:tr>
            </a:tbl>
          </a:graphicData>
        </a:graphic>
      </p:graphicFrame>
      <p:sp>
        <p:nvSpPr>
          <p:cNvPr id="3" name="TextBox 2">
            <a:extLst>
              <a:ext uri="{FF2B5EF4-FFF2-40B4-BE49-F238E27FC236}">
                <a16:creationId xmlns:a16="http://schemas.microsoft.com/office/drawing/2014/main" id="{02F0FF71-6124-2CC2-CC50-B7AC6D919548}"/>
              </a:ext>
            </a:extLst>
          </p:cNvPr>
          <p:cNvSpPr txBox="1"/>
          <p:nvPr/>
        </p:nvSpPr>
        <p:spPr>
          <a:xfrm>
            <a:off x="2800347" y="6726966"/>
            <a:ext cx="9029703" cy="830997"/>
          </a:xfrm>
          <a:prstGeom prst="rect">
            <a:avLst/>
          </a:prstGeom>
          <a:noFill/>
        </p:spPr>
        <p:txBody>
          <a:bodyPr wrap="square">
            <a:spAutoFit/>
          </a:bodyPr>
          <a:lstStyle/>
          <a:p>
            <a:r>
              <a:rPr lang="en-US" sz="1200" dirty="0">
                <a:latin typeface="Lub Dub Medium" panose="020B0603030403020204" pitchFamily="34" charset="0"/>
              </a:rPr>
              <a:t>Modified with permission from Kellick et al. Copyright© 2014 Elsevier. Modified with permission from Wiggins et al. Copyright© 2016 American Heart Association, Inc. See additional references for prescribing information for each statin.</a:t>
            </a:r>
          </a:p>
          <a:p>
            <a:endParaRPr lang="en-US" sz="1200" dirty="0">
              <a:latin typeface="Lub Dub Medium" panose="020B0603030403020204" pitchFamily="34" charset="0"/>
            </a:endParaRPr>
          </a:p>
          <a:p>
            <a:r>
              <a:rPr lang="en-US" sz="1200" dirty="0">
                <a:latin typeface="Lub Dub Medium" panose="020B0603030403020204" pitchFamily="34" charset="0"/>
              </a:rPr>
              <a:t>DDI indicates drug-drug interaction.</a:t>
            </a:r>
          </a:p>
        </p:txBody>
      </p:sp>
    </p:spTree>
    <p:extLst>
      <p:ext uri="{BB962C8B-B14F-4D97-AF65-F5344CB8AC3E}">
        <p14:creationId xmlns:p14="http://schemas.microsoft.com/office/powerpoint/2010/main" val="42381016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63379-DE0A-5905-E4FD-B7D01CA5F8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AFEF5E8-3BBA-4EEB-C06A-D0B2A9DEDC44}"/>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789A368D-B46D-D55A-8539-BD88B2568B39}"/>
              </a:ext>
            </a:extLst>
          </p:cNvPr>
          <p:cNvSpPr txBox="1"/>
          <p:nvPr/>
        </p:nvSpPr>
        <p:spPr>
          <a:xfrm>
            <a:off x="3770124" y="304800"/>
            <a:ext cx="7090149"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27. Clinical Recommendations on Management of DDI With Statins and Cardiovascular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C2AFF48-6714-9133-3795-BFE85E798271}"/>
              </a:ext>
            </a:extLst>
          </p:cNvPr>
          <p:cNvGraphicFramePr>
            <a:graphicFrameLocks noGrp="1"/>
          </p:cNvGraphicFramePr>
          <p:nvPr>
            <p:extLst>
              <p:ext uri="{D42A27DB-BD31-4B8C-83A1-F6EECF244321}">
                <p14:modId xmlns:p14="http://schemas.microsoft.com/office/powerpoint/2010/main" val="3151608387"/>
              </p:ext>
            </p:extLst>
          </p:nvPr>
        </p:nvGraphicFramePr>
        <p:xfrm>
          <a:off x="914398" y="1920240"/>
          <a:ext cx="12801600" cy="4389120"/>
        </p:xfrm>
        <a:graphic>
          <a:graphicData uri="http://schemas.openxmlformats.org/drawingml/2006/table">
            <a:tbl>
              <a:tblPr firstRow="1" firstCol="1" bandRow="1"/>
              <a:tblGrid>
                <a:gridCol w="4267200">
                  <a:extLst>
                    <a:ext uri="{9D8B030D-6E8A-4147-A177-3AD203B41FA5}">
                      <a16:colId xmlns:a16="http://schemas.microsoft.com/office/drawing/2014/main" val="3287958592"/>
                    </a:ext>
                  </a:extLst>
                </a:gridCol>
                <a:gridCol w="4267200">
                  <a:extLst>
                    <a:ext uri="{9D8B030D-6E8A-4147-A177-3AD203B41FA5}">
                      <a16:colId xmlns:a16="http://schemas.microsoft.com/office/drawing/2014/main" val="1051028320"/>
                    </a:ext>
                  </a:extLst>
                </a:gridCol>
                <a:gridCol w="4267200">
                  <a:extLst>
                    <a:ext uri="{9D8B030D-6E8A-4147-A177-3AD203B41FA5}">
                      <a16:colId xmlns:a16="http://schemas.microsoft.com/office/drawing/2014/main" val="1693301212"/>
                    </a:ext>
                  </a:extLst>
                </a:gridCol>
              </a:tblGrid>
              <a:tr h="484746">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Interacting Drug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Clinical Recommendation for Management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379173"/>
                  </a:ext>
                </a:extLst>
              </a:tr>
              <a:tr h="242373">
                <a:tc rowSpan="6">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Gemfibrozil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Atorvastatin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408097"/>
                  </a:ext>
                </a:extLst>
              </a:tr>
              <a:tr h="242373">
                <a:tc vMerge="1">
                  <a:txBody>
                    <a:bodyPr/>
                    <a:lstStyle/>
                    <a:p>
                      <a:endParaRPr lang="en-US"/>
                    </a:p>
                  </a:txBody>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868130"/>
                  </a:ext>
                </a:extLst>
              </a:tr>
              <a:tr h="242373">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Pitavastatin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995572"/>
                  </a:ext>
                </a:extLst>
              </a:tr>
              <a:tr h="242373">
                <a:tc vMerge="1">
                  <a:txBody>
                    <a:bodyPr/>
                    <a:lstStyle/>
                    <a:p>
                      <a:endParaRPr lang="en-US"/>
                    </a:p>
                  </a:txBody>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52237"/>
                  </a:ext>
                </a:extLst>
              </a:tr>
              <a:tr h="242373">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Rosuvastatin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161559"/>
                  </a:ext>
                </a:extLst>
              </a:tr>
              <a:tr h="242373">
                <a:tc vMerge="1">
                  <a:txBody>
                    <a:bodyPr/>
                    <a:lstStyle/>
                    <a:p>
                      <a:endParaRPr lang="en-US"/>
                    </a:p>
                  </a:txBody>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Avoid combination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7706563"/>
                  </a:ext>
                </a:extLst>
              </a:tr>
              <a:tr h="242373">
                <a:tc rowSpan="2">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Lomitapide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tabLst>
                          <a:tab pos="598170" algn="l"/>
                        </a:tabLst>
                      </a:pPr>
                      <a:r>
                        <a:rPr lang="en-US" sz="1800">
                          <a:effectLst/>
                          <a:latin typeface="Times New Roman" panose="02020603050405020304" pitchFamily="18" charset="0"/>
                          <a:ea typeface="Calibri" panose="020F0502020204030204" pitchFamily="34" charset="0"/>
                          <a:cs typeface="Arial" panose="020B0604020202020204" pitchFamily="34" charset="0"/>
                        </a:rPr>
                        <a:t>Reduce dose of lovastatin by 50%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6484979"/>
                  </a:ext>
                </a:extLst>
              </a:tr>
              <a:tr h="484746">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tabLst>
                          <a:tab pos="598170" algn="l"/>
                        </a:tabLst>
                      </a:pPr>
                      <a:r>
                        <a:rPr lang="en-US" sz="1800">
                          <a:effectLst/>
                          <a:latin typeface="Times New Roman" panose="02020603050405020304" pitchFamily="18" charset="0"/>
                          <a:ea typeface="Calibri" panose="020F0502020204030204" pitchFamily="34" charset="0"/>
                          <a:cs typeface="Arial" panose="020B0604020202020204" pitchFamily="34" charset="0"/>
                        </a:rPr>
                        <a:t>Reduce dose of simvastatin by 50% and limit dose to 20 mg daily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290698"/>
                  </a:ext>
                </a:extLst>
              </a:tr>
              <a:tr h="242373">
                <a:tc rowSpan="2">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Ranolazine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indent="-228600">
                        <a:lnSpc>
                          <a:spcPct val="100000"/>
                        </a:lnSpc>
                        <a:spcAft>
                          <a:spcPts val="0"/>
                        </a:spcAft>
                        <a:buNone/>
                        <a:tabLst>
                          <a:tab pos="598170" algn="l"/>
                        </a:tabLst>
                      </a:pPr>
                      <a:r>
                        <a:rPr lang="en-US" sz="1800">
                          <a:effectLst/>
                          <a:latin typeface="Times New Roman" panose="02020603050405020304" pitchFamily="18" charset="0"/>
                          <a:ea typeface="Calibri" panose="020F0502020204030204" pitchFamily="34" charset="0"/>
                          <a:cs typeface="Arial" panose="020B0604020202020204" pitchFamily="34" charset="0"/>
                        </a:rPr>
                        <a:t>Combination is acceptable to use if clinically indicated and an alternative non-CYP3A4 statin cannot be used. However, doses of lovastatin or simvastatin should not exceed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703680"/>
                  </a:ext>
                </a:extLst>
              </a:tr>
              <a:tr h="969491">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944997"/>
                  </a:ext>
                </a:extLst>
              </a:tr>
            </a:tbl>
          </a:graphicData>
        </a:graphic>
      </p:graphicFrame>
      <p:sp>
        <p:nvSpPr>
          <p:cNvPr id="6" name="TextBox 5">
            <a:extLst>
              <a:ext uri="{FF2B5EF4-FFF2-40B4-BE49-F238E27FC236}">
                <a16:creationId xmlns:a16="http://schemas.microsoft.com/office/drawing/2014/main" id="{F50E37A5-1DA1-DF67-2E9B-027F912EA40C}"/>
              </a:ext>
            </a:extLst>
          </p:cNvPr>
          <p:cNvSpPr txBox="1"/>
          <p:nvPr/>
        </p:nvSpPr>
        <p:spPr>
          <a:xfrm>
            <a:off x="2800345" y="6477000"/>
            <a:ext cx="9029703" cy="830997"/>
          </a:xfrm>
          <a:prstGeom prst="rect">
            <a:avLst/>
          </a:prstGeom>
          <a:noFill/>
        </p:spPr>
        <p:txBody>
          <a:bodyPr wrap="square">
            <a:spAutoFit/>
          </a:bodyPr>
          <a:lstStyle/>
          <a:p>
            <a:r>
              <a:rPr lang="en-US" sz="1200" dirty="0">
                <a:latin typeface="Lub Dub Medium" panose="020B0603030403020204" pitchFamily="34" charset="0"/>
              </a:rPr>
              <a:t>Modified with permission from Kellick et al. Copyright© 2014 Elsevier. Modified with permission from Wiggins et al. Copyright© 2016 American Heart Association, Inc. See additional references for prescribing information for each statin.</a:t>
            </a:r>
          </a:p>
          <a:p>
            <a:endParaRPr lang="en-US" sz="1200" dirty="0">
              <a:latin typeface="Lub Dub Medium" panose="020B0603030403020204" pitchFamily="34" charset="0"/>
            </a:endParaRPr>
          </a:p>
          <a:p>
            <a:r>
              <a:rPr lang="en-US" sz="1200" dirty="0">
                <a:latin typeface="Lub Dub Medium" panose="020B0603030403020204" pitchFamily="34" charset="0"/>
              </a:rPr>
              <a:t>DDI indicates drug-drug interaction.</a:t>
            </a:r>
          </a:p>
        </p:txBody>
      </p:sp>
    </p:spTree>
    <p:extLst>
      <p:ext uri="{BB962C8B-B14F-4D97-AF65-F5344CB8AC3E}">
        <p14:creationId xmlns:p14="http://schemas.microsoft.com/office/powerpoint/2010/main" val="32466755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910EE-9854-D0B7-FC8F-7E900D35B3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09D603-07F4-D0B8-6D2F-D70BBBC90D41}"/>
              </a:ext>
            </a:extLst>
          </p:cNvPr>
          <p:cNvSpPr txBox="1"/>
          <p:nvPr/>
        </p:nvSpPr>
        <p:spPr>
          <a:xfrm>
            <a:off x="3770124" y="1143000"/>
            <a:ext cx="7090149"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27. Clinical Recommendations on Management of DDI With Statins and Cardiovascular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F649BB6-D19F-2055-E751-FFEA986F3308}"/>
              </a:ext>
            </a:extLst>
          </p:cNvPr>
          <p:cNvGraphicFramePr>
            <a:graphicFrameLocks noGrp="1"/>
          </p:cNvGraphicFramePr>
          <p:nvPr>
            <p:extLst>
              <p:ext uri="{D42A27DB-BD31-4B8C-83A1-F6EECF244321}">
                <p14:modId xmlns:p14="http://schemas.microsoft.com/office/powerpoint/2010/main" val="3183342351"/>
              </p:ext>
            </p:extLst>
          </p:nvPr>
        </p:nvGraphicFramePr>
        <p:xfrm>
          <a:off x="952498" y="2895600"/>
          <a:ext cx="12725403" cy="2971800"/>
        </p:xfrm>
        <a:graphic>
          <a:graphicData uri="http://schemas.openxmlformats.org/drawingml/2006/table">
            <a:tbl>
              <a:tblPr firstRow="1" firstCol="1" bandRow="1"/>
              <a:tblGrid>
                <a:gridCol w="4241801">
                  <a:extLst>
                    <a:ext uri="{9D8B030D-6E8A-4147-A177-3AD203B41FA5}">
                      <a16:colId xmlns:a16="http://schemas.microsoft.com/office/drawing/2014/main" val="3287958592"/>
                    </a:ext>
                  </a:extLst>
                </a:gridCol>
                <a:gridCol w="4241801">
                  <a:extLst>
                    <a:ext uri="{9D8B030D-6E8A-4147-A177-3AD203B41FA5}">
                      <a16:colId xmlns:a16="http://schemas.microsoft.com/office/drawing/2014/main" val="1051028320"/>
                    </a:ext>
                  </a:extLst>
                </a:gridCol>
                <a:gridCol w="4241801">
                  <a:extLst>
                    <a:ext uri="{9D8B030D-6E8A-4147-A177-3AD203B41FA5}">
                      <a16:colId xmlns:a16="http://schemas.microsoft.com/office/drawing/2014/main" val="1693301212"/>
                    </a:ext>
                  </a:extLst>
                </a:gridCol>
              </a:tblGrid>
              <a:tr h="742950">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Interacting Drug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Clinical Recommendation for Management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34649" marR="346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379173"/>
                  </a:ext>
                </a:extLst>
              </a:tr>
              <a:tr h="742950">
                <a:tc rowSpan="3">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Ticagrelor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Atorvastatin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Combination is acceptable without dose limitations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408097"/>
                  </a:ext>
                </a:extLst>
              </a:tr>
              <a:tr h="371475">
                <a:tc vMerge="1">
                  <a:txBody>
                    <a:bodyPr/>
                    <a:lstStyle/>
                    <a:p>
                      <a:endParaRPr lang="en-US"/>
                    </a:p>
                  </a:txBody>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40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868130"/>
                  </a:ext>
                </a:extLst>
              </a:tr>
              <a:tr h="37147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simvastatin to 40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5995572"/>
                  </a:ext>
                </a:extLst>
              </a:tr>
              <a:tr h="371475">
                <a:tc rowSpan="2">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Verapamil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T w="12700" cap="flat" cmpd="sng" algn="ctr">
                      <a:solidFill>
                        <a:srgbClr val="000000"/>
                      </a:solidFill>
                      <a:prstDash val="solid"/>
                      <a:round/>
                      <a:headEnd type="none" w="med" len="med"/>
                      <a:tailEnd type="none" w="med" len="med"/>
                    </a:lnT>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Limit dose of lovastatin to 20 mg 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52237"/>
                  </a:ext>
                </a:extLst>
              </a:tr>
              <a:tr h="371475">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228600">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Limit dose of simvastatin to 10 mg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161559"/>
                  </a:ext>
                </a:extLst>
              </a:tr>
            </a:tbl>
          </a:graphicData>
        </a:graphic>
      </p:graphicFrame>
      <p:sp>
        <p:nvSpPr>
          <p:cNvPr id="4" name="TextBox 3">
            <a:extLst>
              <a:ext uri="{FF2B5EF4-FFF2-40B4-BE49-F238E27FC236}">
                <a16:creationId xmlns:a16="http://schemas.microsoft.com/office/drawing/2014/main" id="{ABD262CF-7751-6B38-2B3C-D9AE951F1B90}"/>
              </a:ext>
            </a:extLst>
          </p:cNvPr>
          <p:cNvSpPr txBox="1"/>
          <p:nvPr/>
        </p:nvSpPr>
        <p:spPr>
          <a:xfrm>
            <a:off x="2800345" y="6477000"/>
            <a:ext cx="9029703" cy="830997"/>
          </a:xfrm>
          <a:prstGeom prst="rect">
            <a:avLst/>
          </a:prstGeom>
          <a:noFill/>
        </p:spPr>
        <p:txBody>
          <a:bodyPr wrap="square">
            <a:spAutoFit/>
          </a:bodyPr>
          <a:lstStyle/>
          <a:p>
            <a:r>
              <a:rPr lang="en-US" sz="1200" dirty="0">
                <a:latin typeface="Lub Dub Medium" panose="020B0603030403020204" pitchFamily="34" charset="0"/>
              </a:rPr>
              <a:t>Modified with permission from Kellick et al. Copyright© 2014 Elsevier. Modified with permission from Wiggins et al. Copyright© 2016 American Heart Association, Inc. See additional references for prescribing information for each statin.</a:t>
            </a:r>
          </a:p>
          <a:p>
            <a:endParaRPr lang="en-US" sz="1200" dirty="0">
              <a:latin typeface="Lub Dub Medium" panose="020B0603030403020204" pitchFamily="34" charset="0"/>
            </a:endParaRPr>
          </a:p>
          <a:p>
            <a:r>
              <a:rPr lang="en-US" sz="1200" dirty="0">
                <a:latin typeface="Lub Dub Medium" panose="020B0603030403020204" pitchFamily="34" charset="0"/>
              </a:rPr>
              <a:t>DDI indicates drug-drug interaction.</a:t>
            </a:r>
          </a:p>
        </p:txBody>
      </p:sp>
    </p:spTree>
    <p:extLst>
      <p:ext uri="{BB962C8B-B14F-4D97-AF65-F5344CB8AC3E}">
        <p14:creationId xmlns:p14="http://schemas.microsoft.com/office/powerpoint/2010/main" val="10822515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F72D0-DB7C-5D8D-B097-83A5D963882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7E61D4-0FEB-505A-CEC0-08CA4E882966}"/>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EE017DBC-3781-DC0A-B962-149A857C7B84}"/>
              </a:ext>
            </a:extLst>
          </p:cNvPr>
          <p:cNvSpPr txBox="1"/>
          <p:nvPr/>
        </p:nvSpPr>
        <p:spPr>
          <a:xfrm>
            <a:off x="6028881" y="609600"/>
            <a:ext cx="2572638"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Abbreviations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CF033A3-463B-720E-6BF8-6C89FA60D96D}"/>
              </a:ext>
            </a:extLst>
          </p:cNvPr>
          <p:cNvGraphicFramePr>
            <a:graphicFrameLocks noGrp="1"/>
          </p:cNvGraphicFramePr>
          <p:nvPr>
            <p:extLst>
              <p:ext uri="{D42A27DB-BD31-4B8C-83A1-F6EECF244321}">
                <p14:modId xmlns:p14="http://schemas.microsoft.com/office/powerpoint/2010/main" val="4074701632"/>
              </p:ext>
            </p:extLst>
          </p:nvPr>
        </p:nvGraphicFramePr>
        <p:xfrm>
          <a:off x="4533582" y="1361420"/>
          <a:ext cx="5563236" cy="6091437"/>
        </p:xfrm>
        <a:graphic>
          <a:graphicData uri="http://schemas.openxmlformats.org/drawingml/2006/table">
            <a:tbl>
              <a:tblPr firstRow="1" firstCol="1" bandRow="1"/>
              <a:tblGrid>
                <a:gridCol w="2095372">
                  <a:extLst>
                    <a:ext uri="{9D8B030D-6E8A-4147-A177-3AD203B41FA5}">
                      <a16:colId xmlns:a16="http://schemas.microsoft.com/office/drawing/2014/main" val="1682479992"/>
                    </a:ext>
                  </a:extLst>
                </a:gridCol>
                <a:gridCol w="3467864">
                  <a:extLst>
                    <a:ext uri="{9D8B030D-6E8A-4147-A177-3AD203B41FA5}">
                      <a16:colId xmlns:a16="http://schemas.microsoft.com/office/drawing/2014/main" val="936359372"/>
                    </a:ext>
                  </a:extLst>
                </a:gridCol>
              </a:tblGrid>
              <a:tr h="234623">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Abbreviation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Meaning/Phrase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676579504"/>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ABI</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ankle-brachial index</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7395611"/>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ACS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acute coronary syndrome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555487"/>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aHR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adjusted hazard ratio</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6031458"/>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adjusted odds ratio</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2678017"/>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ApoB</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apolipoprotein B</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69945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ARR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absolute risk reduction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2810043"/>
                  </a:ext>
                </a:extLst>
              </a:tr>
              <a:tr h="46924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ASCVD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atherosclerotic cardiovascular disease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8690263"/>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ATP</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adenosine triphosphate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882293"/>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AU</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Agatston units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022350"/>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AUC</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area under the curve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080090"/>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BMI</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body mass index</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192960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CAC</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coronary artery calcium</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135314"/>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CAD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coronary artery disease </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3131268"/>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CHD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coronary heart disease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067876"/>
                  </a:ext>
                </a:extLst>
              </a:tr>
              <a:tr h="234623">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CI</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confidence interval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5441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CID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chronic inflammatory diseases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7198283"/>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CK</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creatine kinase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117305"/>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CKD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chronic kidney disease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889334"/>
                  </a:ext>
                </a:extLst>
              </a:tr>
              <a:tr h="330717">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CKM</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cardiovascular-kidney-metabolic</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72220"/>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computed tomography</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1931946"/>
                  </a:ext>
                </a:extLst>
              </a:tr>
            </a:tbl>
          </a:graphicData>
        </a:graphic>
      </p:graphicFrame>
    </p:spTree>
    <p:extLst>
      <p:ext uri="{BB962C8B-B14F-4D97-AF65-F5344CB8AC3E}">
        <p14:creationId xmlns:p14="http://schemas.microsoft.com/office/powerpoint/2010/main" val="36116617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D144-0203-724C-F1F2-8334415B68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5261E1-8CEF-56CE-3A61-799A0F60D577}"/>
              </a:ext>
            </a:extLst>
          </p:cNvPr>
          <p:cNvSpPr txBox="1"/>
          <p:nvPr/>
        </p:nvSpPr>
        <p:spPr>
          <a:xfrm>
            <a:off x="5352162" y="685800"/>
            <a:ext cx="3926076"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Abbreviations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FB20530-C736-5916-3700-DAA79F7F3617}"/>
              </a:ext>
            </a:extLst>
          </p:cNvPr>
          <p:cNvGraphicFramePr>
            <a:graphicFrameLocks noGrp="1"/>
          </p:cNvGraphicFramePr>
          <p:nvPr>
            <p:extLst>
              <p:ext uri="{D42A27DB-BD31-4B8C-83A1-F6EECF244321}">
                <p14:modId xmlns:p14="http://schemas.microsoft.com/office/powerpoint/2010/main" val="1736873739"/>
              </p:ext>
            </p:extLst>
          </p:nvPr>
        </p:nvGraphicFramePr>
        <p:xfrm>
          <a:off x="4067095" y="1447800"/>
          <a:ext cx="6496209" cy="5977704"/>
        </p:xfrm>
        <a:graphic>
          <a:graphicData uri="http://schemas.openxmlformats.org/drawingml/2006/table">
            <a:tbl>
              <a:tblPr firstRow="1" firstCol="1" bandRow="1"/>
              <a:tblGrid>
                <a:gridCol w="1924209">
                  <a:extLst>
                    <a:ext uri="{9D8B030D-6E8A-4147-A177-3AD203B41FA5}">
                      <a16:colId xmlns:a16="http://schemas.microsoft.com/office/drawing/2014/main" val="1682479992"/>
                    </a:ext>
                  </a:extLst>
                </a:gridCol>
                <a:gridCol w="4572000">
                  <a:extLst>
                    <a:ext uri="{9D8B030D-6E8A-4147-A177-3AD203B41FA5}">
                      <a16:colId xmlns:a16="http://schemas.microsoft.com/office/drawing/2014/main" val="936359372"/>
                    </a:ext>
                  </a:extLst>
                </a:gridCol>
              </a:tblGrid>
              <a:tr h="232085">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Abbreviation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Meaning/Phrase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676579504"/>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CTA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computed tomography angiography</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7395611"/>
                  </a:ext>
                </a:extLst>
              </a:tr>
              <a:tr h="310484">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CCTA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coronary computed tomography angiography</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555487"/>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CVD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cardiovascular disease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6031458"/>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CVOT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cardiovascular outcome trial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2678017"/>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CYP3A4</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cytochrome P450 3A4</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699456"/>
                  </a:ext>
                </a:extLst>
              </a:tr>
              <a:tr h="310484">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DASH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Dietary Approach to Stop Hypertension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2810043"/>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DDI</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drug-drug interactions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8690263"/>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DHA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docosahexanoic acid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882293"/>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eGFR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estimated glomerular filtration rate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022350"/>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EPA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eicosapentanoic acid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080090"/>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FCS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familial chylomicronemia syndrome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1929606"/>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FDA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US Food and Drug Administration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135314"/>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FH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Calibri" panose="020F0502020204030204" pitchFamily="34" charset="0"/>
                        </a:rPr>
                        <a:t>familial hypercholesterolemia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3131268"/>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HDL-C</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high-density lipoprotein-cholesterol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067876"/>
                  </a:ext>
                </a:extLst>
              </a:tr>
              <a:tr h="310484">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HeFH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heterozygous familial hypercholesterolemia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54416"/>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HF</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heart failure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7198283"/>
                  </a:ext>
                </a:extLst>
              </a:tr>
              <a:tr h="310484">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HFrEF</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heart failure with reduced ejection fraction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117305"/>
                  </a:ext>
                </a:extLst>
              </a:tr>
              <a:tr h="232085">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HIV</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human immunodeficiency virus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9889334"/>
                  </a:ext>
                </a:extLst>
              </a:tr>
              <a:tr h="310484">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Aptos" panose="020B0004020202020204" pitchFamily="34" charset="0"/>
                        </a:rPr>
                        <a:t>HMG-CoA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3-hydroxy-3-methylglutaryl- coenzyme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72220"/>
                  </a:ext>
                </a:extLst>
              </a:tr>
              <a:tr h="310484">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HoFH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tabLst>
                          <a:tab pos="895985" algn="l"/>
                        </a:tabLst>
                      </a:pPr>
                      <a:r>
                        <a:rPr lang="en-US" sz="1800" dirty="0">
                          <a:solidFill>
                            <a:srgbClr val="212121"/>
                          </a:solidFill>
                          <a:effectLst/>
                          <a:latin typeface="Times New Roman" panose="02020603050405020304" pitchFamily="18" charset="0"/>
                          <a:ea typeface="Aptos" panose="020B0004020202020204" pitchFamily="34" charset="0"/>
                        </a:rPr>
                        <a:t>homozygous familial hypercholesterolemia</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1931946"/>
                  </a:ext>
                </a:extLst>
              </a:tr>
            </a:tbl>
          </a:graphicData>
        </a:graphic>
      </p:graphicFrame>
    </p:spTree>
    <p:extLst>
      <p:ext uri="{BB962C8B-B14F-4D97-AF65-F5344CB8AC3E}">
        <p14:creationId xmlns:p14="http://schemas.microsoft.com/office/powerpoint/2010/main" val="21062480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5866-D27C-129C-9EC3-EB762AB25D5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10637F-59C0-A2D1-037E-D0722949E090}"/>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176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2" name="TextBox 1">
            <a:extLst>
              <a:ext uri="{FF2B5EF4-FFF2-40B4-BE49-F238E27FC236}">
                <a16:creationId xmlns:a16="http://schemas.microsoft.com/office/drawing/2014/main" id="{E2EA5F60-0814-360F-94B6-10F5F6BCA764}"/>
              </a:ext>
            </a:extLst>
          </p:cNvPr>
          <p:cNvSpPr txBox="1"/>
          <p:nvPr/>
        </p:nvSpPr>
        <p:spPr>
          <a:xfrm>
            <a:off x="5352162" y="609600"/>
            <a:ext cx="3926076"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Abbreviations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C63C11A-B533-831B-F256-620FA0E75E72}"/>
              </a:ext>
            </a:extLst>
          </p:cNvPr>
          <p:cNvGraphicFramePr>
            <a:graphicFrameLocks noGrp="1"/>
          </p:cNvGraphicFramePr>
          <p:nvPr>
            <p:extLst>
              <p:ext uri="{D42A27DB-BD31-4B8C-83A1-F6EECF244321}">
                <p14:modId xmlns:p14="http://schemas.microsoft.com/office/powerpoint/2010/main" val="2734005236"/>
              </p:ext>
            </p:extLst>
          </p:nvPr>
        </p:nvGraphicFramePr>
        <p:xfrm>
          <a:off x="4533582" y="1548457"/>
          <a:ext cx="5563236" cy="5132686"/>
        </p:xfrm>
        <a:graphic>
          <a:graphicData uri="http://schemas.openxmlformats.org/drawingml/2006/table">
            <a:tbl>
              <a:tblPr firstRow="1" firstCol="1" bandRow="1"/>
              <a:tblGrid>
                <a:gridCol w="2095372">
                  <a:extLst>
                    <a:ext uri="{9D8B030D-6E8A-4147-A177-3AD203B41FA5}">
                      <a16:colId xmlns:a16="http://schemas.microsoft.com/office/drawing/2014/main" val="1682479992"/>
                    </a:ext>
                  </a:extLst>
                </a:gridCol>
                <a:gridCol w="3467864">
                  <a:extLst>
                    <a:ext uri="{9D8B030D-6E8A-4147-A177-3AD203B41FA5}">
                      <a16:colId xmlns:a16="http://schemas.microsoft.com/office/drawing/2014/main" val="936359372"/>
                    </a:ext>
                  </a:extLst>
                </a:gridCol>
              </a:tblGrid>
              <a:tr h="234623">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Aptos" panose="020B0004020202020204" pitchFamily="34" charset="0"/>
                        </a:rPr>
                        <a:t>Abbreviation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Aptos" panose="020B0004020202020204" pitchFamily="34" charset="0"/>
                        </a:rPr>
                        <a:t>Meaning/Phrase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676579504"/>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tabLst>
                          <a:tab pos="895985" algn="l"/>
                        </a:tabLst>
                      </a:pPr>
                      <a:r>
                        <a:rPr lang="en-US" sz="1800">
                          <a:solidFill>
                            <a:srgbClr val="212121"/>
                          </a:solidFill>
                          <a:effectLst/>
                          <a:latin typeface="Times New Roman" panose="02020603050405020304" pitchFamily="18" charset="0"/>
                          <a:ea typeface="Aptos" panose="020B0004020202020204" pitchFamily="34" charset="0"/>
                        </a:rPr>
                        <a:t>hazard ratio</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7395611"/>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HsCRP</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high-sensitivity C-reactive protein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555487"/>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IPE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icosapent ethyl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6031458"/>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LDL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low-density lipoprotein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2678017"/>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LDL-C</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low-density lipoprotein-cholesterol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69945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LLT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lipid-lowering therapy</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2810043"/>
                  </a:ext>
                </a:extLst>
              </a:tr>
              <a:tr h="46924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Lp(a)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lipoprotein (a)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8690263"/>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LPL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lipoprotein lipase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882293"/>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mAbs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monoclonal antibodies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022350"/>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MACE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major adverse cardiovascular events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080090"/>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MASLD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Calibri" panose="020F0502020204030204" pitchFamily="34" charset="0"/>
                        </a:rPr>
                        <a:t>metabolic dysfunction-associated steatotic liver disease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192960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MCS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Times New Roman" panose="02020603050405020304" pitchFamily="18" charset="0"/>
                        </a:rPr>
                        <a:t>multifactorial chylomicronemia syndrome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135314"/>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MI</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myocardial infarction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3131268"/>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NIH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National Institutes of Health</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067876"/>
                  </a:ext>
                </a:extLst>
              </a:tr>
              <a:tr h="23462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PAD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fr-FR" sz="1800" dirty="0" err="1">
                          <a:effectLst/>
                          <a:latin typeface="Times New Roman" panose="02020603050405020304" pitchFamily="18" charset="0"/>
                          <a:ea typeface="Aptos" panose="020B0004020202020204" pitchFamily="34" charset="0"/>
                        </a:rPr>
                        <a:t>peripheral</a:t>
                      </a:r>
                      <a:r>
                        <a:rPr lang="fr-FR" sz="1800" dirty="0">
                          <a:effectLst/>
                          <a:latin typeface="Times New Roman" panose="02020603050405020304" pitchFamily="18" charset="0"/>
                          <a:ea typeface="Aptos" panose="020B0004020202020204" pitchFamily="34" charset="0"/>
                        </a:rPr>
                        <a:t> </a:t>
                      </a:r>
                      <a:r>
                        <a:rPr lang="fr-FR" sz="1800" dirty="0" err="1">
                          <a:effectLst/>
                          <a:latin typeface="Times New Roman" panose="02020603050405020304" pitchFamily="18" charset="0"/>
                          <a:ea typeface="Aptos" panose="020B0004020202020204" pitchFamily="34" charset="0"/>
                        </a:rPr>
                        <a:t>artery</a:t>
                      </a:r>
                      <a:r>
                        <a:rPr lang="fr-FR" sz="1800" dirty="0">
                          <a:effectLst/>
                          <a:latin typeface="Times New Roman" panose="02020603050405020304" pitchFamily="18" charset="0"/>
                          <a:ea typeface="Aptos" panose="020B0004020202020204" pitchFamily="34" charset="0"/>
                        </a:rPr>
                        <a:t> </a:t>
                      </a:r>
                      <a:r>
                        <a:rPr lang="fr-FR" sz="1800" dirty="0" err="1">
                          <a:effectLst/>
                          <a:latin typeface="Times New Roman" panose="02020603050405020304" pitchFamily="18" charset="0"/>
                          <a:ea typeface="Aptos" panose="020B0004020202020204" pitchFamily="34" charset="0"/>
                        </a:rPr>
                        <a:t>disease</a:t>
                      </a:r>
                      <a:r>
                        <a:rPr lang="fr-FR" sz="1800" dirty="0">
                          <a:effectLst/>
                          <a:latin typeface="Times New Roman" panose="02020603050405020304" pitchFamily="18" charset="0"/>
                          <a:ea typeface="Aptos" panose="020B0004020202020204" pitchFamily="34"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54416"/>
                  </a:ext>
                </a:extLst>
              </a:tr>
            </a:tbl>
          </a:graphicData>
        </a:graphic>
      </p:graphicFrame>
    </p:spTree>
    <p:extLst>
      <p:ext uri="{BB962C8B-B14F-4D97-AF65-F5344CB8AC3E}">
        <p14:creationId xmlns:p14="http://schemas.microsoft.com/office/powerpoint/2010/main" val="41889098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2B62-AA37-2019-BC96-9B2A731F59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17F661-EAAD-A229-E123-28621505F4F1}"/>
              </a:ext>
            </a:extLst>
          </p:cNvPr>
          <p:cNvSpPr txBox="1"/>
          <p:nvPr/>
        </p:nvSpPr>
        <p:spPr>
          <a:xfrm>
            <a:off x="5352162" y="1219200"/>
            <a:ext cx="3926076"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Abbreviations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1C998E4-68F4-AFEF-C3D1-4221E0E93B45}"/>
              </a:ext>
            </a:extLst>
          </p:cNvPr>
          <p:cNvGraphicFramePr>
            <a:graphicFrameLocks noGrp="1"/>
          </p:cNvGraphicFramePr>
          <p:nvPr>
            <p:extLst>
              <p:ext uri="{D42A27DB-BD31-4B8C-83A1-F6EECF244321}">
                <p14:modId xmlns:p14="http://schemas.microsoft.com/office/powerpoint/2010/main" val="1586031232"/>
              </p:ext>
            </p:extLst>
          </p:nvPr>
        </p:nvGraphicFramePr>
        <p:xfrm>
          <a:off x="4552791" y="2150493"/>
          <a:ext cx="5524818" cy="4477253"/>
        </p:xfrm>
        <a:graphic>
          <a:graphicData uri="http://schemas.openxmlformats.org/drawingml/2006/table">
            <a:tbl>
              <a:tblPr firstRow="1" firstCol="1" bandRow="1"/>
              <a:tblGrid>
                <a:gridCol w="2080902">
                  <a:extLst>
                    <a:ext uri="{9D8B030D-6E8A-4147-A177-3AD203B41FA5}">
                      <a16:colId xmlns:a16="http://schemas.microsoft.com/office/drawing/2014/main" val="1682479992"/>
                    </a:ext>
                  </a:extLst>
                </a:gridCol>
                <a:gridCol w="3443916">
                  <a:extLst>
                    <a:ext uri="{9D8B030D-6E8A-4147-A177-3AD203B41FA5}">
                      <a16:colId xmlns:a16="http://schemas.microsoft.com/office/drawing/2014/main" val="936359372"/>
                    </a:ext>
                  </a:extLst>
                </a:gridCol>
              </a:tblGrid>
              <a:tr h="254256">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Abbreviation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0000"/>
                        </a:lnSpc>
                        <a:spcAft>
                          <a:spcPts val="800"/>
                        </a:spcAft>
                        <a:buNone/>
                      </a:pPr>
                      <a:r>
                        <a:rPr lang="en-US" sz="1800">
                          <a:solidFill>
                            <a:srgbClr val="000000"/>
                          </a:solidFill>
                          <a:effectLst/>
                          <a:latin typeface="Times New Roman" panose="02020603050405020304" pitchFamily="18" charset="0"/>
                          <a:ea typeface="Aptos" panose="020B0004020202020204" pitchFamily="34" charset="0"/>
                        </a:rPr>
                        <a:t>Meaning/Phrase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676579504"/>
                  </a:ext>
                </a:extLst>
              </a:tr>
              <a:tr h="508512">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PCSK9i</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fr-FR" sz="1800">
                          <a:effectLst/>
                          <a:latin typeface="Times New Roman" panose="02020603050405020304" pitchFamily="18" charset="0"/>
                          <a:ea typeface="Aptos" panose="020B0004020202020204" pitchFamily="34" charset="0"/>
                        </a:rPr>
                        <a:t>proprotein</a:t>
                      </a:r>
                      <a:r>
                        <a:rPr lang="fr-FR" sz="1800" spc="-15">
                          <a:effectLst/>
                          <a:latin typeface="Times New Roman" panose="02020603050405020304" pitchFamily="18" charset="0"/>
                          <a:ea typeface="Aptos" panose="020B0004020202020204" pitchFamily="34" charset="0"/>
                        </a:rPr>
                        <a:t> </a:t>
                      </a:r>
                      <a:r>
                        <a:rPr lang="fr-FR" sz="1800">
                          <a:effectLst/>
                          <a:latin typeface="Times New Roman" panose="02020603050405020304" pitchFamily="18" charset="0"/>
                          <a:ea typeface="Aptos" panose="020B0004020202020204" pitchFamily="34" charset="0"/>
                        </a:rPr>
                        <a:t>convertase</a:t>
                      </a:r>
                      <a:r>
                        <a:rPr lang="fr-FR" sz="1800" spc="-15">
                          <a:effectLst/>
                          <a:latin typeface="Times New Roman" panose="02020603050405020304" pitchFamily="18" charset="0"/>
                          <a:ea typeface="Aptos" panose="020B0004020202020204" pitchFamily="34" charset="0"/>
                        </a:rPr>
                        <a:t> </a:t>
                      </a:r>
                      <a:r>
                        <a:rPr lang="fr-FR" sz="1800">
                          <a:effectLst/>
                          <a:latin typeface="Times New Roman" panose="02020603050405020304" pitchFamily="18" charset="0"/>
                          <a:ea typeface="Aptos" panose="020B0004020202020204" pitchFamily="34" charset="0"/>
                        </a:rPr>
                        <a:t>subtilisin/kexin</a:t>
                      </a:r>
                      <a:r>
                        <a:rPr lang="fr-FR" sz="1800" spc="-15">
                          <a:effectLst/>
                          <a:latin typeface="Times New Roman" panose="02020603050405020304" pitchFamily="18" charset="0"/>
                          <a:ea typeface="Aptos" panose="020B0004020202020204" pitchFamily="34" charset="0"/>
                        </a:rPr>
                        <a:t> </a:t>
                      </a:r>
                      <a:r>
                        <a:rPr lang="fr-FR" sz="1800">
                          <a:effectLst/>
                          <a:latin typeface="Times New Roman" panose="02020603050405020304" pitchFamily="18" charset="0"/>
                          <a:ea typeface="Aptos" panose="020B0004020202020204" pitchFamily="34" charset="0"/>
                        </a:rPr>
                        <a:t>type</a:t>
                      </a:r>
                      <a:r>
                        <a:rPr lang="fr-FR" sz="1800" spc="-15">
                          <a:effectLst/>
                          <a:latin typeface="Times New Roman" panose="02020603050405020304" pitchFamily="18" charset="0"/>
                          <a:ea typeface="Aptos" panose="020B0004020202020204" pitchFamily="34" charset="0"/>
                        </a:rPr>
                        <a:t> </a:t>
                      </a:r>
                      <a:r>
                        <a:rPr lang="fr-FR" sz="1800">
                          <a:effectLst/>
                          <a:latin typeface="Times New Roman" panose="02020603050405020304" pitchFamily="18" charset="0"/>
                          <a:ea typeface="Aptos" panose="020B0004020202020204" pitchFamily="34" charset="0"/>
                        </a:rPr>
                        <a:t>9 inhibitor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7395611"/>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PLHIV</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fr-FR" sz="1800">
                          <a:effectLst/>
                          <a:latin typeface="Times New Roman" panose="02020603050405020304" pitchFamily="18" charset="0"/>
                          <a:ea typeface="Aptos" panose="020B0004020202020204" pitchFamily="34" charset="0"/>
                        </a:rPr>
                        <a:t>persons living with HIV</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1555487"/>
                  </a:ext>
                </a:extLst>
              </a:tr>
              <a:tr h="508512">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PREVENT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Predicting Risk of cardiovascular disease EVENTs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6031458"/>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PRS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polygenic risk scoring</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2678017"/>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QOL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quality of life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699456"/>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RCT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randomized controlled trial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2810043"/>
                  </a:ext>
                </a:extLst>
              </a:tr>
              <a:tr h="362453">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RDN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registered dietitian nutritionist</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8690263"/>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RNA</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spc="-30">
                          <a:effectLst/>
                          <a:latin typeface="Times New Roman" panose="02020603050405020304" pitchFamily="18" charset="0"/>
                          <a:ea typeface="Aptos" panose="020B0004020202020204" pitchFamily="34" charset="0"/>
                        </a:rPr>
                        <a:t>ribonucleic acid</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882293"/>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RRR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relative risk reduction</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022350"/>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SAMS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statin-attributed muscle symptoms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080090"/>
                  </a:ext>
                </a:extLst>
              </a:tr>
              <a:tr h="254256">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TC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total cholesterol</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1929606"/>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TG</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triglycerides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0769444"/>
                  </a:ext>
                </a:extLst>
              </a:tr>
              <a:tr h="254256">
                <a:tc>
                  <a:txBody>
                    <a:bodyPr/>
                    <a:lstStyle/>
                    <a:p>
                      <a:pPr marL="0" marR="0">
                        <a:lnSpc>
                          <a:spcPct val="100000"/>
                        </a:lnSpc>
                        <a:spcAft>
                          <a:spcPts val="0"/>
                        </a:spcAft>
                        <a:buNone/>
                      </a:pPr>
                      <a:r>
                        <a:rPr lang="en-US" sz="1800">
                          <a:effectLst/>
                          <a:latin typeface="Times New Roman" panose="02020603050405020304" pitchFamily="18" charset="0"/>
                          <a:ea typeface="Aptos" panose="020B0004020202020204" pitchFamily="34" charset="0"/>
                        </a:rPr>
                        <a:t>VLDL</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0"/>
                        </a:spcAft>
                        <a:buNone/>
                      </a:pPr>
                      <a:r>
                        <a:rPr lang="en-US" sz="1800" dirty="0">
                          <a:effectLst/>
                          <a:latin typeface="Times New Roman" panose="02020603050405020304" pitchFamily="18" charset="0"/>
                          <a:ea typeface="Aptos" panose="020B0004020202020204" pitchFamily="34" charset="0"/>
                        </a:rPr>
                        <a:t>very-low-density lipoprotein</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0475785"/>
                  </a:ext>
                </a:extLst>
              </a:tr>
            </a:tbl>
          </a:graphicData>
        </a:graphic>
      </p:graphicFrame>
    </p:spTree>
    <p:extLst>
      <p:ext uri="{BB962C8B-B14F-4D97-AF65-F5344CB8AC3E}">
        <p14:creationId xmlns:p14="http://schemas.microsoft.com/office/powerpoint/2010/main" val="7336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A373D-3954-6CE1-766E-FC9E38C1410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0FF271-554F-1F42-7D27-4C0582561689}"/>
              </a:ext>
            </a:extLst>
          </p:cNvPr>
          <p:cNvGraphicFramePr>
            <a:graphicFrameLocks noGrp="1"/>
          </p:cNvGraphicFramePr>
          <p:nvPr>
            <p:extLst>
              <p:ext uri="{D42A27DB-BD31-4B8C-83A1-F6EECF244321}">
                <p14:modId xmlns:p14="http://schemas.microsoft.com/office/powerpoint/2010/main" val="1984206277"/>
              </p:ext>
            </p:extLst>
          </p:nvPr>
        </p:nvGraphicFramePr>
        <p:xfrm>
          <a:off x="304799" y="1447800"/>
          <a:ext cx="14020801" cy="6035040"/>
        </p:xfrm>
        <a:graphic>
          <a:graphicData uri="http://schemas.openxmlformats.org/drawingml/2006/table">
            <a:tbl>
              <a:tblPr firstRow="1" firstCol="1" bandRow="1"/>
              <a:tblGrid>
                <a:gridCol w="2234084">
                  <a:extLst>
                    <a:ext uri="{9D8B030D-6E8A-4147-A177-3AD203B41FA5}">
                      <a16:colId xmlns:a16="http://schemas.microsoft.com/office/drawing/2014/main" val="605586813"/>
                    </a:ext>
                  </a:extLst>
                </a:gridCol>
                <a:gridCol w="2388160">
                  <a:extLst>
                    <a:ext uri="{9D8B030D-6E8A-4147-A177-3AD203B41FA5}">
                      <a16:colId xmlns:a16="http://schemas.microsoft.com/office/drawing/2014/main" val="2027932985"/>
                    </a:ext>
                  </a:extLst>
                </a:gridCol>
                <a:gridCol w="3158531">
                  <a:extLst>
                    <a:ext uri="{9D8B030D-6E8A-4147-A177-3AD203B41FA5}">
                      <a16:colId xmlns:a16="http://schemas.microsoft.com/office/drawing/2014/main" val="1986306266"/>
                    </a:ext>
                  </a:extLst>
                </a:gridCol>
                <a:gridCol w="6240026">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 a CAC score of 1 to 99 AU and &lt;75th standardized percentile, or with an incidental finding of mild CAC on noncardiac CT scan, treatment with moderate-intensity statin therapy is reasonable to achieve a ≥30% to 49% reduction in LDL-C and a goal of LDL-C &lt;100 mg/dL (2.6 mmol/L) and non–HDL-C 130 mg/dL&lt; (3.4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2a: In adults with a CAC score of ≥300 to 999 AU, it is reasonable to intensify therapy by increasing the intensity of statin therapy or, if needed, adding ezetimibe, a PCSK9 mAb or bempedoic acid to achieve a goal of LDL-C &lt;55 mg/dL (1.4 mmol/L) and non–HDL-C &lt;85 mg/dL (2.2 mmol/L).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4.2.7. Management of Adults With Subclinical Atherosclerosis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2a: Among adults with no prior ASCVD who have moderate to severe incidental coronary atherosclerosis identified on noncardiac CT scans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eg</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by visual estimation or a validated artificial-intelligence based algorithm), it is reasonable to initiate high-intensity statin therapy to achieve at least a ≥50% reduction in LDL-C and a goal of LDL-C &lt;70 mg/dL (1.8 mmol/L) and non–HDL-C &lt;100 mg/dL (2.6 mmol/L); if mild incidental CAC is found, moderate-intensity statin therapy is reasonable to achieve a &gt;30% to 49% reduction in LDL-C and a goal LDL-C &lt;100 mg/dL (2.6 mmol/L) and non–HDL-C goal &lt;130 mg/dL.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594DB36C-80A5-044F-1E87-E14C994DAEE5}"/>
              </a:ext>
            </a:extLst>
          </p:cNvPr>
          <p:cNvSpPr>
            <a:spLocks noGrp="1"/>
          </p:cNvSpPr>
          <p:nvPr/>
        </p:nvSpPr>
        <p:spPr>
          <a:xfrm>
            <a:off x="4795836" y="5334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67968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8F7CA-4635-424F-219B-12FA5162010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115029-88A8-24D5-D714-6A19C2E550EF}"/>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B3A8321B-BA65-A140-9C60-0AACC1195FE6}"/>
              </a:ext>
            </a:extLst>
          </p:cNvPr>
          <p:cNvGraphicFramePr>
            <a:graphicFrameLocks noGrp="1"/>
          </p:cNvGraphicFramePr>
          <p:nvPr>
            <p:extLst>
              <p:ext uri="{D42A27DB-BD31-4B8C-83A1-F6EECF244321}">
                <p14:modId xmlns:p14="http://schemas.microsoft.com/office/powerpoint/2010/main" val="1394495227"/>
              </p:ext>
            </p:extLst>
          </p:nvPr>
        </p:nvGraphicFramePr>
        <p:xfrm>
          <a:off x="495300" y="1608749"/>
          <a:ext cx="13639800" cy="5012102"/>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4.2.8.1. Children and Adolescents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children and adolescents with a clinical presentation consistent with FH, panel-based genetic testing for pathogenic/likely pathogenic rare variants for FH can be useful to guide diagnosis, cascade testing, and treatment.</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4.2.8.4. Management of Dyslipidemia in Persons Planning Pregnancy, During Pregnancy, and While Lactating</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pregnant individuals with severe fasting hypertriglyceridemia (TG ≥500 mg/dL [5.7 mmol/L]), the use of fibrates (after the first trimester) or high-dose omega-3 ethyl esters is reasonable as an adjunct to lifestyle management to lower TG levels and reduce the risk of pancreatitis.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4.2.8.8. Adults With Chronic Kidney Disease</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with CKD stage 3 or higher and clinical ASCVD, LLT with high-intensity statin therapy with or without ezetimibe and/or a PCSK9 </a:t>
                      </a:r>
                      <a:r>
                        <a:rPr lang="en-US" sz="180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mAb</a:t>
                      </a: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is recommended to achieve a ≥50% reduction in LDL-C levels and a goal of LDL-C &lt;55 mg/dL (1.4 mmol/L) and non–HDL-C &lt;85 mg/dL (2.2 mmol/L) to reduce ASCVD risk.</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04F0FB32-9AB0-87A3-C98B-8018196B6966}"/>
              </a:ext>
            </a:extLst>
          </p:cNvPr>
          <p:cNvSpPr>
            <a:spLocks noGrp="1"/>
          </p:cNvSpPr>
          <p:nvPr/>
        </p:nvSpPr>
        <p:spPr>
          <a:xfrm>
            <a:off x="4795837" y="600075"/>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34120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F41096-5CB1-F78E-ECF4-14F109E2226D}"/>
              </a:ext>
            </a:extLst>
          </p:cNvPr>
          <p:cNvSpPr txBox="1"/>
          <p:nvPr/>
        </p:nvSpPr>
        <p:spPr>
          <a:xfrm>
            <a:off x="457200" y="1295400"/>
            <a:ext cx="9144000" cy="861774"/>
          </a:xfrm>
          <a:prstGeom prst="rect">
            <a:avLst/>
          </a:prstGeom>
          <a:noFill/>
        </p:spPr>
        <p:txBody>
          <a:bodyPr wrap="square">
            <a:spAutoFit/>
          </a:bodyPr>
          <a:lstStyle/>
          <a:p>
            <a:r>
              <a:rPr lang="en-US" sz="5000" dirty="0">
                <a:latin typeface="Lub Dub Heavy" panose="020B0903030403020204" pitchFamily="34" charset="0"/>
              </a:rPr>
              <a:t>Citation</a:t>
            </a:r>
            <a:r>
              <a:rPr lang="en-US" dirty="0"/>
              <a:t> </a:t>
            </a:r>
          </a:p>
        </p:txBody>
      </p:sp>
      <p:sp>
        <p:nvSpPr>
          <p:cNvPr id="3" name="TextBox 1">
            <a:extLst>
              <a:ext uri="{FF2B5EF4-FFF2-40B4-BE49-F238E27FC236}">
                <a16:creationId xmlns:a16="http://schemas.microsoft.com/office/drawing/2014/main" id="{24754061-2254-3E96-B776-4C18F0C012B7}"/>
              </a:ext>
            </a:extLst>
          </p:cNvPr>
          <p:cNvSpPr txBox="1"/>
          <p:nvPr/>
        </p:nvSpPr>
        <p:spPr>
          <a:xfrm>
            <a:off x="1151334" y="6514085"/>
            <a:ext cx="11489532" cy="840230"/>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Lub Dub Medium" panose="020B0603030403020204" pitchFamily="34" charset="77"/>
              </a:rPr>
              <a:t>© 2026 the American Heart Association, Inc. and the American College of Cardiology Foundation. All rights reserved. This article has been published in Circulation and the Journal of the American College of Cardiology.</a:t>
            </a:r>
            <a:endParaRPr kumimoji="0" lang="en-US" b="0" i="1" u="none" strike="noStrike" kern="1200" cap="none" spc="0" normalizeH="0" baseline="0" noProof="0" dirty="0">
              <a:ln>
                <a:noFill/>
              </a:ln>
              <a:solidFill>
                <a:prstClr val="black"/>
              </a:solidFill>
              <a:effectLst/>
              <a:uLnTx/>
              <a:uFillTx/>
              <a:latin typeface="Lub Dub Medium" panose="020B0603030403020204" pitchFamily="34" charset="0"/>
            </a:endParaRPr>
          </a:p>
        </p:txBody>
      </p:sp>
      <p:sp>
        <p:nvSpPr>
          <p:cNvPr id="4" name="Text Placeholder 5">
            <a:extLst>
              <a:ext uri="{FF2B5EF4-FFF2-40B4-BE49-F238E27FC236}">
                <a16:creationId xmlns:a16="http://schemas.microsoft.com/office/drawing/2014/main" id="{134B80CF-89F1-F09B-13E0-126BBA032CED}"/>
              </a:ext>
            </a:extLst>
          </p:cNvPr>
          <p:cNvSpPr>
            <a:spLocks noGrp="1"/>
          </p:cNvSpPr>
          <p:nvPr/>
        </p:nvSpPr>
        <p:spPr>
          <a:xfrm>
            <a:off x="457200" y="2362200"/>
            <a:ext cx="12877800" cy="2514600"/>
          </a:xfrm>
          <a:prstGeom prst="rect">
            <a:avLst/>
          </a:prstGeom>
        </p:spPr>
        <p:txBody>
          <a:bodyPr lIns="91440" tIns="45720" rIns="91440" bIns="45720" anchor="t"/>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dirty="0">
                <a:latin typeface="Lub Dub Medium"/>
              </a:rPr>
              <a:t>This slide set is adapted from the 2026 ACC/AHA/ AACVPR/ABC/ACPM/ADA/AGS/</a:t>
            </a:r>
            <a:r>
              <a:rPr lang="en-US" dirty="0" err="1">
                <a:latin typeface="Lub Dub Medium"/>
              </a:rPr>
              <a:t>APhA</a:t>
            </a:r>
            <a:r>
              <a:rPr lang="en-US" dirty="0">
                <a:latin typeface="Lub Dub Medium"/>
              </a:rPr>
              <a:t>/ASPC/NLA/PCNA Guideline on the Management of Dyslipidemia. Published ahead of print Friday, March 13, 2026, available at: Circulation. </a:t>
            </a:r>
            <a:r>
              <a:rPr lang="en-US" dirty="0">
                <a:latin typeface="Lub Dub Medium"/>
                <a:ea typeface="Calibri"/>
                <a:cs typeface="Calibri"/>
              </a:rPr>
              <a:t>https://www.ahajournals.org/doi/10.1161/CIR.0000000000001423</a:t>
            </a:r>
            <a:r>
              <a:rPr lang="en-US" dirty="0">
                <a:latin typeface="Lub Dub Medium"/>
              </a:rPr>
              <a:t> And Journal of the American College of Cardiology, published online ahead of print Friday, March 13, 2026. J Am Coll </a:t>
            </a:r>
            <a:r>
              <a:rPr lang="en-US" dirty="0" err="1">
                <a:latin typeface="Lub Dub Medium"/>
              </a:rPr>
              <a:t>Cardiol</a:t>
            </a:r>
            <a:r>
              <a:rPr lang="en-US" dirty="0">
                <a:latin typeface="Lub Dub Medium"/>
              </a:rPr>
              <a:t>. https://doi.org/10.1016/j.jacc.2025.11.016</a:t>
            </a:r>
          </a:p>
        </p:txBody>
      </p:sp>
    </p:spTree>
    <p:extLst>
      <p:ext uri="{BB962C8B-B14F-4D97-AF65-F5344CB8AC3E}">
        <p14:creationId xmlns:p14="http://schemas.microsoft.com/office/powerpoint/2010/main" val="1109741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55AD-E3AD-61A2-E9B5-A8E4D1ABBB7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DF6DFF-2175-6F69-4337-0C3EBE7A4C77}"/>
              </a:ext>
            </a:extLst>
          </p:cNvPr>
          <p:cNvGraphicFramePr>
            <a:graphicFrameLocks noGrp="1"/>
          </p:cNvGraphicFramePr>
          <p:nvPr>
            <p:extLst>
              <p:ext uri="{D42A27DB-BD31-4B8C-83A1-F6EECF244321}">
                <p14:modId xmlns:p14="http://schemas.microsoft.com/office/powerpoint/2010/main" val="4130989812"/>
              </p:ext>
            </p:extLst>
          </p:nvPr>
        </p:nvGraphicFramePr>
        <p:xfrm>
          <a:off x="495300" y="1400539"/>
          <a:ext cx="13639800" cy="5428521"/>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4.2.8.9. Persons Living With HIV</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people living with HIV aged 40 to 75 on stable combination antiretroviral therapy, statin therapy is recommended to reduce risk of a first ASCVD event and reduce the rate of coronary atherosclerosis progression.</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4.2.8.10. Adults With Cancer or History of Cancer</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Adult cancer survivors with life expectancy of at least 2 years who otherwise qualify for LLT should be treated similarly to people without history of cancer to reduce the risk of ASCVD events.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4.2.9. Management of Hypertriglyceridemia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1: In adults with clinical ASCVD and LDL-C ≥55 mg/dL (1.4 mmol/L) and non–HDL-C ≥85 mg/dL on maximally tolerated statin with persistently elevated TG levels ≥150 to 999 mg/dL (1.7-11.3 mmol/L), intensification of LDL-C–lowering therapy is recommended to reduce ASCVD risk. </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r h="1239379">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4.2.9. Management of Hypertriglyceridemia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with familial chylomicronemia syndrome and fasting TG ≥1000 mg/dL (11.3 mmol/L),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olezarsen</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(an apoC3 inhibitor) is recommended, as an adjunct to diet, to lower TG levels and reduce the risk of pancreatitis.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9127124"/>
                  </a:ext>
                </a:extLst>
              </a:tr>
            </a:tbl>
          </a:graphicData>
        </a:graphic>
      </p:graphicFrame>
      <p:sp>
        <p:nvSpPr>
          <p:cNvPr id="3" name="Title 3">
            <a:extLst>
              <a:ext uri="{FF2B5EF4-FFF2-40B4-BE49-F238E27FC236}">
                <a16:creationId xmlns:a16="http://schemas.microsoft.com/office/drawing/2014/main" id="{D6929B97-5489-815D-C00C-C5B88881A549}"/>
              </a:ext>
            </a:extLst>
          </p:cNvPr>
          <p:cNvSpPr>
            <a:spLocks noGrp="1"/>
          </p:cNvSpPr>
          <p:nvPr/>
        </p:nvSpPr>
        <p:spPr>
          <a:xfrm>
            <a:off x="4795837" y="5334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1588730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8C1F-F41A-389B-0C34-FA460C07183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5F74626-2348-417D-2586-FF35B2DE531B}"/>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AC667C42-D43D-8F8D-E4A9-CA1D10FE6C2A}"/>
              </a:ext>
            </a:extLst>
          </p:cNvPr>
          <p:cNvGraphicFramePr>
            <a:graphicFrameLocks noGrp="1"/>
          </p:cNvGraphicFramePr>
          <p:nvPr>
            <p:extLst>
              <p:ext uri="{D42A27DB-BD31-4B8C-83A1-F6EECF244321}">
                <p14:modId xmlns:p14="http://schemas.microsoft.com/office/powerpoint/2010/main" val="2106034813"/>
              </p:ext>
            </p:extLst>
          </p:nvPr>
        </p:nvGraphicFramePr>
        <p:xfrm>
          <a:off x="495300" y="1910762"/>
          <a:ext cx="13639800" cy="4408076"/>
        </p:xfrm>
        <a:graphic>
          <a:graphicData uri="http://schemas.openxmlformats.org/drawingml/2006/table">
            <a:tbl>
              <a:tblPr firstRow="1" firstCol="1" bandRow="1"/>
              <a:tblGrid>
                <a:gridCol w="2173375">
                  <a:extLst>
                    <a:ext uri="{9D8B030D-6E8A-4147-A177-3AD203B41FA5}">
                      <a16:colId xmlns:a16="http://schemas.microsoft.com/office/drawing/2014/main" val="605586813"/>
                    </a:ext>
                  </a:extLst>
                </a:gridCol>
                <a:gridCol w="2323264">
                  <a:extLst>
                    <a:ext uri="{9D8B030D-6E8A-4147-A177-3AD203B41FA5}">
                      <a16:colId xmlns:a16="http://schemas.microsoft.com/office/drawing/2014/main" val="2027932985"/>
                    </a:ext>
                  </a:extLst>
                </a:gridCol>
                <a:gridCol w="3072701">
                  <a:extLst>
                    <a:ext uri="{9D8B030D-6E8A-4147-A177-3AD203B41FA5}">
                      <a16:colId xmlns:a16="http://schemas.microsoft.com/office/drawing/2014/main" val="1986306266"/>
                    </a:ext>
                  </a:extLst>
                </a:gridCol>
                <a:gridCol w="6070460">
                  <a:extLst>
                    <a:ext uri="{9D8B030D-6E8A-4147-A177-3AD203B41FA5}">
                      <a16:colId xmlns:a16="http://schemas.microsoft.com/office/drawing/2014/main" val="3616512306"/>
                    </a:ext>
                  </a:extLst>
                </a:gridCol>
              </a:tblGrid>
              <a:tr h="206563">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44594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4.2.9. Management of Hypertriglyceridemia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aged 40 to 75 years without a history of ASCVD or diabetes who have persistently elevated TG levels ≥150 to 499 mg/dL (≥1.7-5.6 mmol/L), it is recommended to estimate 10-year ASCVD risk by the PREVENT equations to guide a benefit-risk discussion regarding further optimization of diet and lifestyle management as well as the potential initiation of statin therapy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84191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4.2.10. Approach to Patients With Elevated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Lp</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all individuals with elevated Lp(a) (≥125 nmol/L or ≥50 mg/dL), optimal early control of modifiable cardiovascular risk factors is recommended to reduce ASCVD risk.</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39379">
                <a:tc>
                  <a:txBody>
                    <a:bodyPr/>
                    <a:lstStyle/>
                    <a:p>
                      <a:pPr marL="0" marR="0">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4.2.10. Approach to Patients With Elevated Lp(a)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1: In individuals with clinical ASCVD and elevated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Lp</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 who have not achieved LDL-C and non–HDL-C treatment goals on maximally tolerated statin therapy, the addition of a PCSK9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mAb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with proven cardiovascular benefit is recommended to achieve treatment goals and reduce ASCVD risk.</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60829813-A867-8285-D6A9-4A274B196850}"/>
              </a:ext>
            </a:extLst>
          </p:cNvPr>
          <p:cNvSpPr>
            <a:spLocks noGrp="1"/>
          </p:cNvSpPr>
          <p:nvPr/>
        </p:nvSpPr>
        <p:spPr>
          <a:xfrm>
            <a:off x="4795837" y="9144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770659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AD4E-6071-DE6C-3D7A-FF165E2BD3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5034AF-AC7E-5D10-4201-0F13CE1AAB27}"/>
              </a:ext>
            </a:extLst>
          </p:cNvPr>
          <p:cNvSpPr txBox="1"/>
          <p:nvPr/>
        </p:nvSpPr>
        <p:spPr>
          <a:xfrm>
            <a:off x="3657600" y="2268140"/>
            <a:ext cx="7315200" cy="3693319"/>
          </a:xfrm>
          <a:prstGeom prst="rect">
            <a:avLst/>
          </a:prstGeom>
          <a:noFill/>
        </p:spPr>
        <p:txBody>
          <a:bodyPr wrap="square">
            <a:spAutoFit/>
          </a:bodyPr>
          <a:lstStyle/>
          <a:p>
            <a:pPr marL="0" marR="0">
              <a:spcAft>
                <a:spcPts val="800"/>
              </a:spcAft>
              <a:buNone/>
            </a:pPr>
            <a:r>
              <a:rPr lang="en-US" dirty="0" err="1">
                <a:effectLst/>
                <a:latin typeface="Lub Dub Medium" panose="020B0603030403020204" pitchFamily="34" charset="0"/>
                <a:ea typeface="Times New Roman" panose="02020603050405020304" pitchFamily="18" charset="0"/>
              </a:rPr>
              <a:t>apoB</a:t>
            </a:r>
            <a:r>
              <a:rPr lang="en-US" dirty="0">
                <a:effectLst/>
                <a:latin typeface="Lub Dub Medium" panose="020B0603030403020204" pitchFamily="34" charset="0"/>
                <a:ea typeface="Times New Roman" panose="02020603050405020304" pitchFamily="18" charset="0"/>
              </a:rPr>
              <a:t> indicates apolipoprotein B; ASCVD,  atherosclerotic cardiovascular disease; CAC, coronary artery calcium; CKD, chronic kidney disease; CKM, cardiovascular-kidney-metabolic; CT, computed tomography; FH, familial hypercholesterolemia; HDL-C, high-density lipoprotein-cholesterol; LDL-C, low-density lipoprotein-cholesterol; </a:t>
            </a:r>
            <a:r>
              <a:rPr lang="en-US" dirty="0" err="1">
                <a:effectLst/>
                <a:latin typeface="Lub Dub Medium" panose="020B0603030403020204" pitchFamily="34" charset="0"/>
                <a:ea typeface="Times New Roman" panose="02020603050405020304" pitchFamily="18" charset="0"/>
              </a:rPr>
              <a:t>HeFH</a:t>
            </a:r>
            <a:r>
              <a:rPr lang="en-US" dirty="0">
                <a:effectLst/>
                <a:latin typeface="Lub Dub Medium" panose="020B0603030403020204" pitchFamily="34" charset="0"/>
                <a:ea typeface="Times New Roman" panose="02020603050405020304" pitchFamily="18" charset="0"/>
              </a:rPr>
              <a:t>, heterozygous familial hypercholesterolemia; HoFH, homozygous familial hypercholesterolemia; </a:t>
            </a:r>
            <a:r>
              <a:rPr lang="en-US" dirty="0" err="1">
                <a:effectLst/>
                <a:latin typeface="Lub Dub Medium" panose="020B0603030403020204" pitchFamily="34" charset="0"/>
                <a:ea typeface="Times New Roman" panose="02020603050405020304" pitchFamily="18" charset="0"/>
              </a:rPr>
              <a:t>hsCRP</a:t>
            </a:r>
            <a:r>
              <a:rPr lang="en-US" dirty="0">
                <a:effectLst/>
                <a:latin typeface="Lub Dub Medium" panose="020B0603030403020204" pitchFamily="34" charset="0"/>
                <a:ea typeface="Times New Roman" panose="02020603050405020304" pitchFamily="18" charset="0"/>
              </a:rPr>
              <a:t>, high-sensitivity C-reactive protein; </a:t>
            </a:r>
            <a:r>
              <a:rPr lang="en-US" dirty="0" err="1">
                <a:effectLst/>
                <a:latin typeface="Lub Dub Medium" panose="020B0603030403020204" pitchFamily="34" charset="0"/>
                <a:ea typeface="Times New Roman" panose="02020603050405020304" pitchFamily="18" charset="0"/>
              </a:rPr>
              <a:t>Lp</a:t>
            </a:r>
            <a:r>
              <a:rPr lang="en-US" dirty="0">
                <a:effectLst/>
                <a:latin typeface="Lub Dub Medium" panose="020B0603030403020204" pitchFamily="34" charset="0"/>
                <a:ea typeface="Times New Roman" panose="02020603050405020304" pitchFamily="18" charset="0"/>
              </a:rPr>
              <a:t>(a), lipoprotein (a); </a:t>
            </a:r>
            <a:r>
              <a:rPr lang="en-US" dirty="0" err="1">
                <a:effectLst/>
                <a:latin typeface="Lub Dub Medium" panose="020B0603030403020204" pitchFamily="34" charset="0"/>
                <a:ea typeface="Times New Roman" panose="02020603050405020304" pitchFamily="18" charset="0"/>
              </a:rPr>
              <a:t>mAb</a:t>
            </a:r>
            <a:r>
              <a:rPr lang="en-US" dirty="0">
                <a:effectLst/>
                <a:latin typeface="Lub Dub Medium" panose="020B0603030403020204" pitchFamily="34" charset="0"/>
                <a:ea typeface="Times New Roman" panose="02020603050405020304" pitchFamily="18" charset="0"/>
              </a:rPr>
              <a:t>, monoclonal antibody; PCSK9i, proprotein convertase subtilisin/</a:t>
            </a:r>
            <a:r>
              <a:rPr lang="en-US" dirty="0" err="1">
                <a:effectLst/>
                <a:latin typeface="Lub Dub Medium" panose="020B0603030403020204" pitchFamily="34" charset="0"/>
                <a:ea typeface="Times New Roman" panose="02020603050405020304" pitchFamily="18" charset="0"/>
              </a:rPr>
              <a:t>kexin</a:t>
            </a:r>
            <a:r>
              <a:rPr lang="en-US" dirty="0">
                <a:effectLst/>
                <a:latin typeface="Lub Dub Medium" panose="020B0603030403020204" pitchFamily="34" charset="0"/>
                <a:ea typeface="Times New Roman" panose="02020603050405020304" pitchFamily="18" charset="0"/>
              </a:rPr>
              <a:t> type 9 inhibitor; PREVENT, Predicting Risk of Cardiovascular Disease EVENTs; RDN, registered dietitian nutritionist; TC, total cholesterol; and TG, triglycerides.</a:t>
            </a:r>
          </a:p>
        </p:txBody>
      </p:sp>
      <p:sp>
        <p:nvSpPr>
          <p:cNvPr id="5" name="Title 3">
            <a:extLst>
              <a:ext uri="{FF2B5EF4-FFF2-40B4-BE49-F238E27FC236}">
                <a16:creationId xmlns:a16="http://schemas.microsoft.com/office/drawing/2014/main" id="{55D618AB-1FED-58BF-C1EE-15EB2D51FCE8}"/>
              </a:ext>
            </a:extLst>
          </p:cNvPr>
          <p:cNvSpPr>
            <a:spLocks noGrp="1"/>
          </p:cNvSpPr>
          <p:nvPr/>
        </p:nvSpPr>
        <p:spPr>
          <a:xfrm>
            <a:off x="4795837" y="12954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115265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23</a:t>
            </a:fld>
            <a:endParaRPr lang="en-US" dirty="0"/>
          </a:p>
        </p:txBody>
      </p:sp>
      <p:sp>
        <p:nvSpPr>
          <p:cNvPr id="3" name="Title 5">
            <a:extLst>
              <a:ext uri="{FF2B5EF4-FFF2-40B4-BE49-F238E27FC236}">
                <a16:creationId xmlns:a16="http://schemas.microsoft.com/office/drawing/2014/main" id="{421065FA-E13D-FB9C-78C1-882E1F5ADD51}"/>
              </a:ext>
            </a:extLst>
          </p:cNvPr>
          <p:cNvSpPr>
            <a:spLocks noGrp="1"/>
          </p:cNvSpPr>
          <p:nvPr/>
        </p:nvSpPr>
        <p:spPr>
          <a:xfrm>
            <a:off x="3086100" y="3187701"/>
            <a:ext cx="8458200" cy="9143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5000" dirty="0">
                <a:latin typeface="Lub Dub Heavy" panose="020B0903030403020204" pitchFamily="34" charset="0"/>
              </a:rPr>
              <a:t>Top Take-Home Messages</a:t>
            </a:r>
          </a:p>
        </p:txBody>
      </p:sp>
    </p:spTree>
    <p:extLst>
      <p:ext uri="{BB962C8B-B14F-4D97-AF65-F5344CB8AC3E}">
        <p14:creationId xmlns:p14="http://schemas.microsoft.com/office/powerpoint/2010/main" val="1965175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8FD45B5-BB61-B74C-23A2-79936A9C14F6}"/>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CE13070B-7526-47E3-F3BC-D714DA502691}"/>
              </a:ext>
            </a:extLst>
          </p:cNvPr>
          <p:cNvSpPr txBox="1"/>
          <p:nvPr/>
        </p:nvSpPr>
        <p:spPr>
          <a:xfrm>
            <a:off x="1990725" y="2659082"/>
            <a:ext cx="10782300" cy="3970318"/>
          </a:xfrm>
          <a:prstGeom prst="rect">
            <a:avLst/>
          </a:prstGeom>
          <a:noFill/>
        </p:spPr>
        <p:txBody>
          <a:bodyPr wrap="square">
            <a:spAutoFit/>
          </a:bodyPr>
          <a:lstStyle/>
          <a:p>
            <a:pPr marL="342900" marR="0" lvl="0" indent="-342900">
              <a:spcAft>
                <a:spcPts val="800"/>
              </a:spcAft>
              <a:buFont typeface="+mj-lt"/>
              <a:buAutoNum type="arabicPeriod"/>
            </a:pPr>
            <a:r>
              <a:rPr lang="en-US" sz="2800" dirty="0">
                <a:effectLst/>
                <a:latin typeface="Lub Dub Medium" panose="020B0603030403020204" pitchFamily="34" charset="0"/>
                <a:ea typeface="Times New Roman" panose="02020603050405020304" pitchFamily="18" charset="0"/>
              </a:rPr>
              <a:t>Treat dyslipidemia earlier to reduce lifelong risk of prolonged exposure to atherogenic lipoproteins.</a:t>
            </a:r>
            <a:r>
              <a:rPr lang="en-US" sz="2800" b="1" dirty="0">
                <a:effectLst/>
                <a:latin typeface="Lub Dub Medium" panose="020B0603030403020204" pitchFamily="34" charset="0"/>
                <a:ea typeface="Times New Roman" panose="02020603050405020304" pitchFamily="18" charset="0"/>
              </a:rPr>
              <a:t> </a:t>
            </a:r>
            <a:r>
              <a:rPr lang="en-US" sz="2800" dirty="0">
                <a:effectLst/>
                <a:latin typeface="Lub Dub Medium" panose="020B0603030403020204" pitchFamily="34" charset="0"/>
                <a:ea typeface="Times New Roman" panose="02020603050405020304" pitchFamily="18" charset="0"/>
              </a:rPr>
              <a:t>Health behavior counseling to support lifestyle optimization should start in youth, with early consideration of pharmacotherapy in youth with familial hypercholesterolemia (FH) and in young adulthood in individuals with low-density lipoprotein-cholesterol (LDL-C) ≥160 mg/dL or a strong family history of premature atherosclerotic cardiovascular disease (ASCVD).</a:t>
            </a:r>
          </a:p>
        </p:txBody>
      </p:sp>
    </p:spTree>
    <p:extLst>
      <p:ext uri="{BB962C8B-B14F-4D97-AF65-F5344CB8AC3E}">
        <p14:creationId xmlns:p14="http://schemas.microsoft.com/office/powerpoint/2010/main" val="146030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25</a:t>
            </a:fld>
            <a:endParaRPr lang="en-US" dirty="0"/>
          </a:p>
        </p:txBody>
      </p:sp>
      <p:sp>
        <p:nvSpPr>
          <p:cNvPr id="3" name="Title 3">
            <a:extLst>
              <a:ext uri="{FF2B5EF4-FFF2-40B4-BE49-F238E27FC236}">
                <a16:creationId xmlns:a16="http://schemas.microsoft.com/office/drawing/2014/main" id="{4810A6BA-FEB8-0DEF-36DB-02FDF00C6EAD}"/>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4D86B7BD-B1C6-6C8B-DD3D-B7137397CF08}"/>
              </a:ext>
            </a:extLst>
          </p:cNvPr>
          <p:cNvSpPr txBox="1"/>
          <p:nvPr/>
        </p:nvSpPr>
        <p:spPr>
          <a:xfrm>
            <a:off x="1828800" y="2438400"/>
            <a:ext cx="10972800" cy="4832092"/>
          </a:xfrm>
          <a:prstGeom prst="rect">
            <a:avLst/>
          </a:prstGeom>
          <a:noFill/>
        </p:spPr>
        <p:txBody>
          <a:bodyPr wrap="square">
            <a:spAutoFit/>
          </a:bodyPr>
          <a:lstStyle/>
          <a:p>
            <a:pPr marL="514350" marR="0" lvl="0" indent="-514350">
              <a:spcAft>
                <a:spcPts val="800"/>
              </a:spcAft>
              <a:buFont typeface="+mj-lt"/>
              <a:buAutoNum type="arabicPeriod" startAt="2"/>
            </a:pPr>
            <a:r>
              <a:rPr lang="en-US" sz="2800" dirty="0">
                <a:effectLst/>
                <a:latin typeface="Lub Dub Medium" panose="020B0603030403020204" pitchFamily="34" charset="0"/>
                <a:ea typeface="Times New Roman" panose="02020603050405020304" pitchFamily="18" charset="0"/>
              </a:rPr>
              <a:t>Use the more contemporary American Heart Association Predicting Risk of cardiovascular disease EVENTs (PREVENT™) equations instead of the older Pooled Cohort Equations (PCE) for 10- and 30-year risk assessment to guide lipid-lowering therapy (LLT) in primary prevention in adults aged 30 to 79 years. Use the “CPR” Model: A) </a:t>
            </a:r>
            <a:r>
              <a:rPr lang="en-US" sz="2800" b="1" i="1" dirty="0">
                <a:effectLst/>
                <a:latin typeface="Lub Dub Medium" panose="020B0603030403020204" pitchFamily="34" charset="0"/>
                <a:ea typeface="Times New Roman" panose="02020603050405020304" pitchFamily="18" charset="0"/>
              </a:rPr>
              <a:t>C</a:t>
            </a:r>
            <a:r>
              <a:rPr lang="en-US" sz="2800" dirty="0">
                <a:effectLst/>
                <a:latin typeface="Lub Dub Medium" panose="020B0603030403020204" pitchFamily="34" charset="0"/>
                <a:ea typeface="Times New Roman" panose="02020603050405020304" pitchFamily="18" charset="0"/>
              </a:rPr>
              <a:t>alculate 10-year ASCVD risk; B) </a:t>
            </a:r>
            <a:r>
              <a:rPr lang="en-US" sz="2800" b="1" i="1" dirty="0">
                <a:effectLst/>
                <a:latin typeface="Lub Dub Medium" panose="020B0603030403020204" pitchFamily="34" charset="0"/>
                <a:ea typeface="Times New Roman" panose="02020603050405020304" pitchFamily="18" charset="0"/>
              </a:rPr>
              <a:t>P</a:t>
            </a:r>
            <a:r>
              <a:rPr lang="en-US" sz="2800" dirty="0">
                <a:effectLst/>
                <a:latin typeface="Lub Dub Medium" panose="020B0603030403020204" pitchFamily="34" charset="0"/>
                <a:ea typeface="Times New Roman" panose="02020603050405020304" pitchFamily="18" charset="0"/>
              </a:rPr>
              <a:t>ersonalize the estimated risk to the specific patient by considering factors not included in PREVENT-ASCVD equations; and C) possibly </a:t>
            </a:r>
            <a:r>
              <a:rPr lang="en-US" sz="2800" b="1" i="1" dirty="0">
                <a:effectLst/>
                <a:latin typeface="Lub Dub Medium" panose="020B0603030403020204" pitchFamily="34" charset="0"/>
                <a:ea typeface="Times New Roman" panose="02020603050405020304" pitchFamily="18" charset="0"/>
              </a:rPr>
              <a:t>R</a:t>
            </a:r>
            <a:r>
              <a:rPr lang="en-US" sz="2800" dirty="0">
                <a:effectLst/>
                <a:latin typeface="Lub Dub Medium" panose="020B0603030403020204" pitchFamily="34" charset="0"/>
                <a:ea typeface="Times New Roman" panose="02020603050405020304" pitchFamily="18" charset="0"/>
              </a:rPr>
              <a:t>eclassify with selective use of coronary artery calcium (CAC) and </a:t>
            </a:r>
            <a:r>
              <a:rPr lang="en-US" sz="2800" b="1" i="1" dirty="0">
                <a:effectLst/>
                <a:latin typeface="Lub Dub Medium" panose="020B0603030403020204" pitchFamily="34" charset="0"/>
                <a:ea typeface="Times New Roman" panose="02020603050405020304" pitchFamily="18" charset="0"/>
              </a:rPr>
              <a:t>R</a:t>
            </a:r>
            <a:r>
              <a:rPr lang="en-US" sz="2800" dirty="0">
                <a:effectLst/>
                <a:latin typeface="Lub Dub Medium" panose="020B0603030403020204" pitchFamily="34" charset="0"/>
                <a:ea typeface="Times New Roman" panose="02020603050405020304" pitchFamily="18" charset="0"/>
              </a:rPr>
              <a:t>eassess treatment recommendations.</a:t>
            </a:r>
          </a:p>
        </p:txBody>
      </p:sp>
    </p:spTree>
    <p:extLst>
      <p:ext uri="{BB962C8B-B14F-4D97-AF65-F5344CB8AC3E}">
        <p14:creationId xmlns:p14="http://schemas.microsoft.com/office/powerpoint/2010/main" val="4253747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B1C18DA-160D-FE30-6415-700D2E3B1387}"/>
              </a:ext>
            </a:extLst>
          </p:cNvPr>
          <p:cNvSpPr>
            <a:spLocks noGrp="1"/>
          </p:cNvSpPr>
          <p:nvPr/>
        </p:nvSpPr>
        <p:spPr>
          <a:xfrm>
            <a:off x="4400550" y="16002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6ED69BF1-4BB9-28A9-4B53-799966F6C4FE}"/>
              </a:ext>
            </a:extLst>
          </p:cNvPr>
          <p:cNvSpPr txBox="1"/>
          <p:nvPr/>
        </p:nvSpPr>
        <p:spPr>
          <a:xfrm>
            <a:off x="2505075" y="2775972"/>
            <a:ext cx="9906000" cy="2677656"/>
          </a:xfrm>
          <a:prstGeom prst="rect">
            <a:avLst/>
          </a:prstGeom>
          <a:noFill/>
        </p:spPr>
        <p:txBody>
          <a:bodyPr wrap="square">
            <a:spAutoFit/>
          </a:bodyPr>
          <a:lstStyle/>
          <a:p>
            <a:pPr marL="514350" marR="0" lvl="0" indent="-514350">
              <a:spcAft>
                <a:spcPts val="800"/>
              </a:spcAft>
              <a:buFont typeface="+mj-lt"/>
              <a:buAutoNum type="arabicPeriod" startAt="3"/>
            </a:pPr>
            <a:r>
              <a:rPr lang="en-US" sz="2800" dirty="0">
                <a:effectLst/>
                <a:latin typeface="Lub Dub Medium" panose="020B0603030403020204" pitchFamily="34" charset="0"/>
                <a:ea typeface="Times New Roman" panose="02020603050405020304" pitchFamily="18" charset="0"/>
              </a:rPr>
              <a:t>LDL-lowering therapy can be considered in adults for primary prevention of</a:t>
            </a:r>
            <a:r>
              <a:rPr lang="en-US" sz="2800" b="1" dirty="0">
                <a:effectLst/>
                <a:latin typeface="Lub Dub Medium" panose="020B0603030403020204" pitchFamily="34" charset="0"/>
                <a:ea typeface="Times New Roman" panose="02020603050405020304" pitchFamily="18" charset="0"/>
              </a:rPr>
              <a:t> </a:t>
            </a:r>
            <a:r>
              <a:rPr lang="en-US" sz="2800" dirty="0">
                <a:effectLst/>
                <a:latin typeface="Lub Dub Medium" panose="020B0603030403020204" pitchFamily="34" charset="0"/>
                <a:ea typeface="Times New Roman" panose="02020603050405020304" pitchFamily="18" charset="0"/>
              </a:rPr>
              <a:t>ASCVD</a:t>
            </a:r>
            <a:r>
              <a:rPr lang="en-US" sz="2800" b="1" dirty="0">
                <a:effectLst/>
                <a:latin typeface="Lub Dub Medium" panose="020B0603030403020204" pitchFamily="34" charset="0"/>
                <a:ea typeface="Times New Roman" panose="02020603050405020304" pitchFamily="18" charset="0"/>
              </a:rPr>
              <a:t> </a:t>
            </a:r>
            <a:r>
              <a:rPr lang="en-US" sz="2800" dirty="0">
                <a:effectLst/>
                <a:latin typeface="Lub Dub Medium" panose="020B0603030403020204" pitchFamily="34" charset="0"/>
                <a:ea typeface="Times New Roman" panose="02020603050405020304" pitchFamily="18" charset="0"/>
              </a:rPr>
              <a:t>with a 10-year PREVENT-ASCVD risk estimate of 3% to &lt;5% (borderline risk) and should be considered for those at 5% to &lt;10% (intermediate risk) 10-year risk after a clinician–patient discussion.</a:t>
            </a:r>
            <a:r>
              <a:rPr lang="en-US" sz="2800" b="1" dirty="0">
                <a:effectLst/>
                <a:latin typeface="Lub Dub Medium" panose="020B0603030403020204" pitchFamily="34" charset="0"/>
                <a:ea typeface="Times New Roman" panose="02020603050405020304" pitchFamily="18" charset="0"/>
              </a:rPr>
              <a:t> </a:t>
            </a:r>
            <a:endParaRPr lang="en-US" sz="28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677915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27</a:t>
            </a:fld>
            <a:endParaRPr lang="en-US" dirty="0"/>
          </a:p>
        </p:txBody>
      </p:sp>
      <p:sp>
        <p:nvSpPr>
          <p:cNvPr id="3" name="Title 3">
            <a:extLst>
              <a:ext uri="{FF2B5EF4-FFF2-40B4-BE49-F238E27FC236}">
                <a16:creationId xmlns:a16="http://schemas.microsoft.com/office/drawing/2014/main" id="{969B5AE0-6CA6-E93C-E48E-18C464A3F97B}"/>
              </a:ext>
            </a:extLst>
          </p:cNvPr>
          <p:cNvSpPr>
            <a:spLocks noGrp="1"/>
          </p:cNvSpPr>
          <p:nvPr/>
        </p:nvSpPr>
        <p:spPr>
          <a:xfrm>
            <a:off x="4400550" y="16002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3054AA19-FA7F-EA96-1448-FD9DA6394E48}"/>
              </a:ext>
            </a:extLst>
          </p:cNvPr>
          <p:cNvSpPr txBox="1"/>
          <p:nvPr/>
        </p:nvSpPr>
        <p:spPr>
          <a:xfrm>
            <a:off x="2438400" y="3206859"/>
            <a:ext cx="9753600" cy="1815882"/>
          </a:xfrm>
          <a:prstGeom prst="rect">
            <a:avLst/>
          </a:prstGeom>
          <a:noFill/>
        </p:spPr>
        <p:txBody>
          <a:bodyPr wrap="square">
            <a:spAutoFit/>
          </a:bodyPr>
          <a:lstStyle/>
          <a:p>
            <a:pPr marL="514350" marR="0" lvl="0" indent="-514350">
              <a:spcAft>
                <a:spcPts val="800"/>
              </a:spcAft>
              <a:buFont typeface="+mj-lt"/>
              <a:buAutoNum type="arabicPeriod" startAt="4"/>
            </a:pPr>
            <a:r>
              <a:rPr lang="en-US" sz="2800" dirty="0">
                <a:effectLst/>
                <a:latin typeface="Lub Dub Medium" panose="020B0603030403020204" pitchFamily="34" charset="0"/>
                <a:ea typeface="Times New Roman" panose="02020603050405020304" pitchFamily="18" charset="0"/>
              </a:rPr>
              <a:t>LDL-C and non–HDL-C treatment goals are back to guide LLT. Percentage reduction in LDL-C remains a priority for all individuals as well, with goal for % reduction depending on the level of ASCVD risk.</a:t>
            </a:r>
          </a:p>
        </p:txBody>
      </p:sp>
    </p:spTree>
    <p:extLst>
      <p:ext uri="{BB962C8B-B14F-4D97-AF65-F5344CB8AC3E}">
        <p14:creationId xmlns:p14="http://schemas.microsoft.com/office/powerpoint/2010/main" val="316303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53476D6-894A-8997-746F-505911C796BB}"/>
              </a:ext>
            </a:extLst>
          </p:cNvPr>
          <p:cNvSpPr>
            <a:spLocks noGrp="1"/>
          </p:cNvSpPr>
          <p:nvPr/>
        </p:nvSpPr>
        <p:spPr>
          <a:xfrm>
            <a:off x="4400550" y="1600200"/>
            <a:ext cx="61150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C0CDAAF5-97E0-10E4-760A-C00551B77CDB}"/>
              </a:ext>
            </a:extLst>
          </p:cNvPr>
          <p:cNvSpPr txBox="1"/>
          <p:nvPr/>
        </p:nvSpPr>
        <p:spPr>
          <a:xfrm>
            <a:off x="1981200" y="2659082"/>
            <a:ext cx="10668000" cy="3970318"/>
          </a:xfrm>
          <a:prstGeom prst="rect">
            <a:avLst/>
          </a:prstGeom>
          <a:noFill/>
        </p:spPr>
        <p:txBody>
          <a:bodyPr wrap="square">
            <a:spAutoFit/>
          </a:bodyPr>
          <a:lstStyle/>
          <a:p>
            <a:pPr marL="342900" marR="0" lvl="0" indent="-342900">
              <a:spcAft>
                <a:spcPts val="800"/>
              </a:spcAft>
              <a:buFont typeface="+mj-lt"/>
              <a:buAutoNum type="arabicPeriod" startAt="5"/>
            </a:pPr>
            <a:r>
              <a:rPr lang="en-US" sz="2800" dirty="0">
                <a:effectLst/>
                <a:latin typeface="Lub Dub Medium" panose="020B0603030403020204" pitchFamily="34" charset="0"/>
                <a:ea typeface="Times New Roman" panose="02020603050405020304" pitchFamily="18" charset="0"/>
              </a:rPr>
              <a:t>Apolipoprotein B (ApoB) testing can be useful to improve risk assessment and guide therapy once LDL-C and non–HDL-C goals are met, particularly in those with elevated triglycerides (TG) (&gt;200 mg/dL), diabetes, or low achieved LDL-C (&lt;70 mg/dL). ApoB measurement helps identify adults with residual elevated lipoprotein-related risk that may be underestimated by the standard lipid profile alone and may be useful in the diagnosis of specific lipid and lipoprotein disorders. </a:t>
            </a:r>
          </a:p>
        </p:txBody>
      </p:sp>
    </p:spTree>
    <p:extLst>
      <p:ext uri="{BB962C8B-B14F-4D97-AF65-F5344CB8AC3E}">
        <p14:creationId xmlns:p14="http://schemas.microsoft.com/office/powerpoint/2010/main" val="62359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29</a:t>
            </a:fld>
            <a:endParaRPr lang="en-US" dirty="0"/>
          </a:p>
        </p:txBody>
      </p:sp>
      <p:sp>
        <p:nvSpPr>
          <p:cNvPr id="3" name="Title 3">
            <a:extLst>
              <a:ext uri="{FF2B5EF4-FFF2-40B4-BE49-F238E27FC236}">
                <a16:creationId xmlns:a16="http://schemas.microsoft.com/office/drawing/2014/main" id="{A1429B9D-1EF8-7C49-773C-45A22896B2CA}"/>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46B9EF7E-5EB6-6525-363F-9A45B287EC84}"/>
              </a:ext>
            </a:extLst>
          </p:cNvPr>
          <p:cNvSpPr txBox="1"/>
          <p:nvPr/>
        </p:nvSpPr>
        <p:spPr>
          <a:xfrm>
            <a:off x="1828800" y="2659082"/>
            <a:ext cx="10972800" cy="3970318"/>
          </a:xfrm>
          <a:prstGeom prst="rect">
            <a:avLst/>
          </a:prstGeom>
          <a:noFill/>
        </p:spPr>
        <p:txBody>
          <a:bodyPr wrap="square">
            <a:spAutoFit/>
          </a:bodyPr>
          <a:lstStyle/>
          <a:p>
            <a:pPr marL="342900" marR="0" lvl="0" indent="-342900">
              <a:spcAft>
                <a:spcPts val="800"/>
              </a:spcAft>
              <a:buFont typeface="+mj-lt"/>
              <a:buAutoNum type="arabicPeriod" startAt="6"/>
            </a:pPr>
            <a:r>
              <a:rPr lang="en-US" sz="2800" dirty="0">
                <a:effectLst/>
                <a:latin typeface="Lub Dub Medium" panose="020B0603030403020204" pitchFamily="34" charset="0"/>
                <a:ea typeface="Aptos" panose="020B0004020202020204" pitchFamily="34" charset="0"/>
              </a:rPr>
              <a:t>Lipoprotein(a) [</a:t>
            </a:r>
            <a:r>
              <a:rPr lang="en-US" sz="2800" dirty="0" err="1">
                <a:effectLst/>
                <a:latin typeface="Lub Dub Medium" panose="020B0603030403020204" pitchFamily="34" charset="0"/>
                <a:ea typeface="Times New Roman" panose="02020603050405020304" pitchFamily="18" charset="0"/>
              </a:rPr>
              <a:t>Lp</a:t>
            </a:r>
            <a:r>
              <a:rPr lang="en-US" sz="2800" dirty="0">
                <a:effectLst/>
                <a:latin typeface="Lub Dub Medium" panose="020B0603030403020204" pitchFamily="34" charset="0"/>
                <a:ea typeface="Times New Roman" panose="02020603050405020304" pitchFamily="18" charset="0"/>
              </a:rPr>
              <a:t>(a)] should be measured at least once to identify those individuals at higher risk of ASCVD. It is considered as a risk-enhancing factor at levels ≥125 nmol/L (50 mg/dL), which is associated with about a 1.4-fold increased ASCVD risk, and values ≥250 nmol/L (100 mg/dL) are associated with ≥2-fold higher estimated risk.</a:t>
            </a:r>
            <a:r>
              <a:rPr lang="en-US" sz="2800" b="1" dirty="0">
                <a:effectLst/>
                <a:latin typeface="Lub Dub Medium" panose="020B0603030403020204" pitchFamily="34" charset="0"/>
                <a:ea typeface="Times New Roman" panose="02020603050405020304" pitchFamily="18" charset="0"/>
              </a:rPr>
              <a:t> </a:t>
            </a:r>
            <a:r>
              <a:rPr lang="en-US" sz="2800" dirty="0">
                <a:effectLst/>
                <a:latin typeface="Lub Dub Medium" panose="020B0603030403020204" pitchFamily="34" charset="0"/>
                <a:ea typeface="Calibri" panose="020F0502020204030204" pitchFamily="34" charset="0"/>
              </a:rPr>
              <a:t>The presence of elevated </a:t>
            </a:r>
            <a:r>
              <a:rPr lang="en-US" sz="2800" dirty="0" err="1">
                <a:effectLst/>
                <a:latin typeface="Lub Dub Medium" panose="020B0603030403020204" pitchFamily="34" charset="0"/>
                <a:ea typeface="Calibri" panose="020F0502020204030204" pitchFamily="34" charset="0"/>
              </a:rPr>
              <a:t>Lp</a:t>
            </a:r>
            <a:r>
              <a:rPr lang="en-US" sz="2800" dirty="0">
                <a:effectLst/>
                <a:latin typeface="Lub Dub Medium" panose="020B0603030403020204" pitchFamily="34" charset="0"/>
                <a:ea typeface="Calibri" panose="020F0502020204030204" pitchFamily="34" charset="0"/>
              </a:rPr>
              <a:t>(a) should be an indication for more intensified LDL-C lowering and management of other risk factors.</a:t>
            </a:r>
            <a:endParaRPr lang="en-US" sz="28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20100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3</a:t>
            </a:fld>
            <a:endParaRPr lang="en-US" dirty="0"/>
          </a:p>
        </p:txBody>
      </p:sp>
      <p:sp>
        <p:nvSpPr>
          <p:cNvPr id="2" name="Title 5">
            <a:extLst>
              <a:ext uri="{FF2B5EF4-FFF2-40B4-BE49-F238E27FC236}">
                <a16:creationId xmlns:a16="http://schemas.microsoft.com/office/drawing/2014/main" id="{6233E1CD-78EF-140A-6809-CB1E21913150}"/>
              </a:ext>
            </a:extLst>
          </p:cNvPr>
          <p:cNvSpPr>
            <a:spLocks noGrp="1"/>
          </p:cNvSpPr>
          <p:nvPr/>
        </p:nvSpPr>
        <p:spPr>
          <a:xfrm>
            <a:off x="2228850" y="-76200"/>
            <a:ext cx="10172700" cy="9143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4400" dirty="0">
                <a:latin typeface="Lub Dub Heavy" panose="020B0903030403020204" pitchFamily="34" charset="0"/>
              </a:rPr>
              <a:t>2026 Writing Committee Members*</a:t>
            </a:r>
          </a:p>
        </p:txBody>
      </p:sp>
      <p:sp>
        <p:nvSpPr>
          <p:cNvPr id="4" name="TextBox 3">
            <a:extLst>
              <a:ext uri="{FF2B5EF4-FFF2-40B4-BE49-F238E27FC236}">
                <a16:creationId xmlns:a16="http://schemas.microsoft.com/office/drawing/2014/main" id="{132A5792-38A8-5B5F-1BEA-F35722957CBC}"/>
              </a:ext>
            </a:extLst>
          </p:cNvPr>
          <p:cNvSpPr txBox="1"/>
          <p:nvPr/>
        </p:nvSpPr>
        <p:spPr>
          <a:xfrm>
            <a:off x="3810000" y="838199"/>
            <a:ext cx="7010400" cy="1200329"/>
          </a:xfrm>
          <a:prstGeom prst="rect">
            <a:avLst/>
          </a:prstGeom>
          <a:noFill/>
        </p:spPr>
        <p:txBody>
          <a:bodyPr wrap="square">
            <a:spAutoFit/>
          </a:bodyPr>
          <a:lstStyle/>
          <a:p>
            <a:r>
              <a:rPr lang="en-US" dirty="0">
                <a:latin typeface="Lub Dub Medium" panose="020B0603030403020204" pitchFamily="34" charset="0"/>
              </a:rPr>
              <a:t>Roger S. Blumenthal, MD, FACC, FAHA, FASPC, FNLA, </a:t>
            </a:r>
            <a:r>
              <a:rPr lang="en-US" i="1" dirty="0">
                <a:latin typeface="Lub Dub Medium" panose="020B0603030403020204" pitchFamily="34" charset="0"/>
              </a:rPr>
              <a:t>Chair</a:t>
            </a:r>
          </a:p>
          <a:p>
            <a:r>
              <a:rPr lang="en-US" dirty="0">
                <a:latin typeface="Lub Dub Medium" panose="020B0603030403020204" pitchFamily="34" charset="0"/>
              </a:rPr>
              <a:t>Pamela B. Morris, MD, FACC, FAHA, FASPC, FNLA, </a:t>
            </a:r>
            <a:r>
              <a:rPr lang="en-US" i="1" dirty="0">
                <a:latin typeface="Lub Dub Medium" panose="020B0603030403020204" pitchFamily="34" charset="0"/>
              </a:rPr>
              <a:t>Vice-Chair</a:t>
            </a:r>
          </a:p>
          <a:p>
            <a:r>
              <a:rPr lang="en-US" dirty="0">
                <a:latin typeface="Lub Dub Medium" panose="020B0603030403020204" pitchFamily="34" charset="0"/>
              </a:rPr>
              <a:t>Mario Gaudino, MD, FAHA, FACC, </a:t>
            </a:r>
            <a:r>
              <a:rPr lang="en-US" i="1" dirty="0">
                <a:latin typeface="Lub Dub Medium" panose="020B0603030403020204" pitchFamily="34" charset="0"/>
              </a:rPr>
              <a:t>JC Liaison†</a:t>
            </a:r>
          </a:p>
          <a:p>
            <a:r>
              <a:rPr lang="en-US" dirty="0">
                <a:latin typeface="Lub Dub Medium" panose="020B0603030403020204" pitchFamily="34" charset="0"/>
              </a:rPr>
              <a:t>Heather M. Johnson, MD, MS, FAHA, FACC, FASPC, </a:t>
            </a:r>
            <a:r>
              <a:rPr lang="en-US" i="1" dirty="0">
                <a:latin typeface="Lub Dub Medium" panose="020B0603030403020204" pitchFamily="34" charset="0"/>
              </a:rPr>
              <a:t>JC Liaison‡</a:t>
            </a:r>
          </a:p>
        </p:txBody>
      </p:sp>
      <p:sp>
        <p:nvSpPr>
          <p:cNvPr id="7" name="TextBox 6">
            <a:extLst>
              <a:ext uri="{FF2B5EF4-FFF2-40B4-BE49-F238E27FC236}">
                <a16:creationId xmlns:a16="http://schemas.microsoft.com/office/drawing/2014/main" id="{85E071AB-2FF6-0147-974F-C59FAA79B71A}"/>
              </a:ext>
            </a:extLst>
          </p:cNvPr>
          <p:cNvSpPr txBox="1"/>
          <p:nvPr/>
        </p:nvSpPr>
        <p:spPr>
          <a:xfrm>
            <a:off x="2514600" y="2038528"/>
            <a:ext cx="4800600" cy="4031873"/>
          </a:xfrm>
          <a:prstGeom prst="rect">
            <a:avLst/>
          </a:prstGeom>
          <a:noFill/>
        </p:spPr>
        <p:txBody>
          <a:bodyPr wrap="square" lIns="91440" tIns="45720" rIns="91440" bIns="45720" anchor="t">
            <a:spAutoFit/>
          </a:bodyPr>
          <a:lstStyle/>
          <a:p>
            <a:r>
              <a:rPr lang="en-US" sz="1600" dirty="0">
                <a:latin typeface="Lub Dub Medium" panose="020B0603030403020204" pitchFamily="34" charset="0"/>
              </a:rPr>
              <a:t>Timothy S. Anderson, MD, MAS§</a:t>
            </a:r>
          </a:p>
          <a:p>
            <a:r>
              <a:rPr lang="en-US" sz="1600" dirty="0">
                <a:latin typeface="Lub Dub Medium" panose="020B0603030403020204" pitchFamily="34" charset="0"/>
              </a:rPr>
              <a:t>Vera A. Bittner, MD, MSPH, FACC, FAHA, MNLA, MAACVPR║</a:t>
            </a:r>
          </a:p>
          <a:p>
            <a:r>
              <a:rPr lang="en-US" sz="1600" dirty="0">
                <a:latin typeface="Lub Dub Medium" panose="020B0603030403020204" pitchFamily="34" charset="0"/>
              </a:rPr>
              <a:t>Ron Blankstein, MD, FACC</a:t>
            </a:r>
          </a:p>
          <a:p>
            <a:r>
              <a:rPr lang="en-US" sz="1600" dirty="0">
                <a:latin typeface="Lub Dub Medium" panose="020B0603030403020204" pitchFamily="34" charset="0"/>
              </a:rPr>
              <a:t>LaPrincess C. Brewer, MD, MPH, FACC, FAHA</a:t>
            </a:r>
          </a:p>
          <a:p>
            <a:r>
              <a:rPr lang="en-US" sz="1600" dirty="0">
                <a:latin typeface="Lub Dub Medium" panose="020B0603030403020204" pitchFamily="34" charset="0"/>
              </a:rPr>
              <a:t>Leslie Cho, MD, FACC¶</a:t>
            </a:r>
          </a:p>
          <a:p>
            <a:r>
              <a:rPr lang="en-US" sz="1600" dirty="0">
                <a:latin typeface="Lub Dub Medium" panose="020B0603030403020204" pitchFamily="34" charset="0"/>
              </a:rPr>
              <a:t>Sarah D. de Ferranti, MD, MPH, FAHA</a:t>
            </a:r>
          </a:p>
          <a:p>
            <a:r>
              <a:rPr lang="it-IT" sz="1600" dirty="0">
                <a:latin typeface="Lub Dub Medium"/>
              </a:rPr>
              <a:t>Eugenia </a:t>
            </a:r>
            <a:r>
              <a:rPr lang="it-IT" sz="1600" dirty="0" err="1">
                <a:latin typeface="Lub Dub Medium"/>
              </a:rPr>
              <a:t>Gianos</a:t>
            </a:r>
            <a:r>
              <a:rPr lang="it-IT" sz="1600" dirty="0">
                <a:latin typeface="Lub Dub Medium"/>
              </a:rPr>
              <a:t>, MD, FACC, FAHA, FNLA</a:t>
            </a:r>
          </a:p>
          <a:p>
            <a:r>
              <a:rPr lang="en-US" sz="1600" dirty="0">
                <a:latin typeface="Lub Dub Medium" panose="020B0603030403020204" pitchFamily="34" charset="0"/>
              </a:rPr>
              <a:t>Ty J. Gluckman, MD, MHA, FACC, FAHA, FASPC</a:t>
            </a:r>
          </a:p>
          <a:p>
            <a:r>
              <a:rPr lang="en-US" sz="1600">
                <a:latin typeface="Lub Dub Medium"/>
              </a:rPr>
              <a:t>Kristen F. Gradney, MHA, RDN, LDN#</a:t>
            </a:r>
          </a:p>
          <a:p>
            <a:r>
              <a:rPr lang="it-IT" sz="1600" dirty="0" err="1">
                <a:latin typeface="Lub Dub Medium"/>
              </a:rPr>
              <a:t>Ijeoma</a:t>
            </a:r>
            <a:r>
              <a:rPr lang="it-IT" sz="1600" dirty="0">
                <a:latin typeface="Lub Dub Medium"/>
              </a:rPr>
              <a:t> </a:t>
            </a:r>
            <a:r>
              <a:rPr lang="it-IT" sz="1600" dirty="0" err="1">
                <a:latin typeface="Lub Dub Medium"/>
              </a:rPr>
              <a:t>Isiadinso</a:t>
            </a:r>
            <a:r>
              <a:rPr lang="it-IT" sz="1600" dirty="0">
                <a:latin typeface="Lub Dub Medium"/>
              </a:rPr>
              <a:t>, MD, MPH, FACC**</a:t>
            </a:r>
          </a:p>
          <a:p>
            <a:r>
              <a:rPr lang="en-US" sz="1600" dirty="0">
                <a:latin typeface="Lub Dub Medium" panose="020B0603030403020204" pitchFamily="34" charset="0"/>
              </a:rPr>
              <a:t>Donald M. Lloyd-Jones, MD, </a:t>
            </a:r>
            <a:r>
              <a:rPr lang="en-US" sz="1600" dirty="0" err="1">
                <a:latin typeface="Lub Dub Medium" panose="020B0603030403020204" pitchFamily="34" charset="0"/>
              </a:rPr>
              <a:t>ScM</a:t>
            </a:r>
            <a:r>
              <a:rPr lang="en-US" sz="1600" dirty="0">
                <a:latin typeface="Lub Dub Medium" panose="020B0603030403020204" pitchFamily="34" charset="0"/>
              </a:rPr>
              <a:t>, FACC, FAHA, FASPC</a:t>
            </a:r>
          </a:p>
          <a:p>
            <a:r>
              <a:rPr lang="en-US" sz="1600" dirty="0">
                <a:latin typeface="Lub Dub Medium" panose="020B0603030403020204" pitchFamily="34" charset="0"/>
              </a:rPr>
              <a:t>Joel C. Marrs, PharmD, MPH, FAHA, FNLA††</a:t>
            </a:r>
          </a:p>
          <a:p>
            <a:r>
              <a:rPr lang="en-US" sz="1600" dirty="0">
                <a:latin typeface="Lub Dub Medium" panose="020B0603030403020204" pitchFamily="34" charset="0"/>
              </a:rPr>
              <a:t>Seth S. Martin, MD, MHS, FACC, FAHA, FASPC</a:t>
            </a:r>
          </a:p>
          <a:p>
            <a:r>
              <a:rPr lang="en-US" sz="1600" dirty="0">
                <a:latin typeface="Lub Dub Medium" panose="020B0603030403020204" pitchFamily="34" charset="0"/>
              </a:rPr>
              <a:t>Kellie H. McLain, ANP-BC, CLS, FNLA, AACC</a:t>
            </a:r>
          </a:p>
          <a:p>
            <a:r>
              <a:rPr lang="en-US" sz="1600">
                <a:latin typeface="Lub Dub Medium"/>
              </a:rPr>
              <a:t>Laxmi S. Mehta, MD, FACC, FAHA, FNLA</a:t>
            </a:r>
            <a:endParaRPr lang="en-US" sz="1600">
              <a:latin typeface="Lub Dub Medium" panose="020B0603030403020204" pitchFamily="34" charset="0"/>
            </a:endParaRPr>
          </a:p>
        </p:txBody>
      </p:sp>
      <p:sp>
        <p:nvSpPr>
          <p:cNvPr id="8" name="TextBox 7">
            <a:extLst>
              <a:ext uri="{FF2B5EF4-FFF2-40B4-BE49-F238E27FC236}">
                <a16:creationId xmlns:a16="http://schemas.microsoft.com/office/drawing/2014/main" id="{33732A97-7DB3-461E-5513-CE175F7E8D7F}"/>
              </a:ext>
            </a:extLst>
          </p:cNvPr>
          <p:cNvSpPr txBox="1"/>
          <p:nvPr/>
        </p:nvSpPr>
        <p:spPr>
          <a:xfrm>
            <a:off x="7315200" y="1975753"/>
            <a:ext cx="4953000" cy="4278094"/>
          </a:xfrm>
          <a:prstGeom prst="rect">
            <a:avLst/>
          </a:prstGeom>
          <a:noFill/>
        </p:spPr>
        <p:txBody>
          <a:bodyPr wrap="square">
            <a:spAutoFit/>
          </a:bodyPr>
          <a:lstStyle/>
          <a:p>
            <a:r>
              <a:rPr lang="en-US" sz="1600" dirty="0">
                <a:latin typeface="Lub Dub Medium" panose="020B0603030403020204" pitchFamily="34" charset="0"/>
              </a:rPr>
              <a:t>Samia Mora, MD, MHS, FACC, FAHA</a:t>
            </a:r>
          </a:p>
          <a:p>
            <a:r>
              <a:rPr lang="en-US" sz="1600" dirty="0">
                <a:latin typeface="Lub Dub Medium" panose="020B0603030403020204" pitchFamily="34" charset="0"/>
              </a:rPr>
              <a:t>Wudeneh M. Mulugeta, MD, MPH, MS, FACP, FACPM‡‡</a:t>
            </a:r>
          </a:p>
          <a:p>
            <a:r>
              <a:rPr lang="en-US" sz="1600" dirty="0">
                <a:latin typeface="Lub Dub Medium" panose="020B0603030403020204" pitchFamily="34" charset="0"/>
              </a:rPr>
              <a:t>Pradeep Natarajan, MD, MMSC, FACC, FAHA</a:t>
            </a:r>
          </a:p>
          <a:p>
            <a:r>
              <a:rPr lang="en-US" sz="1600" dirty="0">
                <a:latin typeface="Lub Dub Medium" panose="020B0603030403020204" pitchFamily="34" charset="0"/>
              </a:rPr>
              <a:t>Ann Marie Navar, MD, PhD, FAHA, FACC, FASPC</a:t>
            </a:r>
          </a:p>
          <a:p>
            <a:r>
              <a:rPr lang="sv-SE" sz="1600" dirty="0">
                <a:latin typeface="Lub Dub Medium" panose="020B0603030403020204" pitchFamily="34" charset="0"/>
              </a:rPr>
              <a:t>Carl E. Orringer, MD, FACC, MNLA</a:t>
            </a:r>
          </a:p>
          <a:p>
            <a:r>
              <a:rPr lang="en-US" sz="1600" dirty="0">
                <a:latin typeface="Lub Dub Medium" panose="020B0603030403020204" pitchFamily="34" charset="0"/>
              </a:rPr>
              <a:t>Tamar S. Polonsky, MD, MSCI</a:t>
            </a:r>
          </a:p>
          <a:p>
            <a:r>
              <a:rPr lang="en-US" sz="1600" dirty="0">
                <a:latin typeface="Lub Dub Medium" panose="020B0603030403020204" pitchFamily="34" charset="0"/>
              </a:rPr>
              <a:t>Harmony R. Reynolds, MD, FACC, FAHA</a:t>
            </a:r>
          </a:p>
          <a:p>
            <a:r>
              <a:rPr lang="en-US" sz="1600" dirty="0">
                <a:latin typeface="Lub Dub Medium" panose="020B0603030403020204" pitchFamily="34" charset="0"/>
              </a:rPr>
              <a:t>Joseph J. Saseen, PharmD, MNLA, FACC, FAHA§§</a:t>
            </a:r>
          </a:p>
          <a:p>
            <a:r>
              <a:rPr lang="en-US" sz="1600" dirty="0">
                <a:latin typeface="Lub Dub Medium" panose="020B0603030403020204" pitchFamily="34" charset="0"/>
              </a:rPr>
              <a:t>Michael D. Shapiro, DO, MPH, FACC, FAHA, FASPC, FNLA║║</a:t>
            </a:r>
          </a:p>
          <a:p>
            <a:r>
              <a:rPr lang="it-IT" sz="1600" dirty="0">
                <a:latin typeface="Lub Dub Medium" panose="020B0603030403020204" pitchFamily="34" charset="0"/>
              </a:rPr>
              <a:t>Daniel E. Soffer, MD, MNLA, FACP‡</a:t>
            </a:r>
          </a:p>
          <a:p>
            <a:r>
              <a:rPr lang="en-US" sz="1600" dirty="0">
                <a:latin typeface="Lub Dub Medium" panose="020B0603030403020204" pitchFamily="34" charset="0"/>
              </a:rPr>
              <a:t>Sheila A. Tynes, MHA, PMP¶¶</a:t>
            </a:r>
          </a:p>
          <a:p>
            <a:r>
              <a:rPr lang="en-US" sz="1600" dirty="0">
                <a:latin typeface="Lub Dub Medium" panose="020B0603030403020204" pitchFamily="34" charset="0"/>
              </a:rPr>
              <a:t>Chloé D. Villavaso, MN, APRN, ACNS-BC, FPCNA, AACC## </a:t>
            </a:r>
          </a:p>
          <a:p>
            <a:r>
              <a:rPr lang="it-IT" sz="1600" dirty="0">
                <a:latin typeface="Lub Dub Medium" panose="020B0603030403020204" pitchFamily="34" charset="0"/>
              </a:rPr>
              <a:t>Salim S. Virani, MD, PhD, FACC, FASPC***</a:t>
            </a:r>
          </a:p>
          <a:p>
            <a:r>
              <a:rPr lang="en-US" sz="1600" dirty="0">
                <a:latin typeface="Lub Dub Medium" panose="020B0603030403020204" pitchFamily="34" charset="0"/>
              </a:rPr>
              <a:t>John T. Wilkins, MD, MSc, FAHA</a:t>
            </a:r>
          </a:p>
        </p:txBody>
      </p:sp>
      <p:sp>
        <p:nvSpPr>
          <p:cNvPr id="10" name="TextBox 9">
            <a:extLst>
              <a:ext uri="{FF2B5EF4-FFF2-40B4-BE49-F238E27FC236}">
                <a16:creationId xmlns:a16="http://schemas.microsoft.com/office/drawing/2014/main" id="{C5B7E3D1-804A-1D51-E44B-906A6BBD69FD}"/>
              </a:ext>
            </a:extLst>
          </p:cNvPr>
          <p:cNvSpPr txBox="1"/>
          <p:nvPr/>
        </p:nvSpPr>
        <p:spPr>
          <a:xfrm>
            <a:off x="160338" y="6409211"/>
            <a:ext cx="14470062" cy="1200329"/>
          </a:xfrm>
          <a:prstGeom prst="rect">
            <a:avLst/>
          </a:prstGeom>
          <a:noFill/>
        </p:spPr>
        <p:txBody>
          <a:bodyPr wrap="square">
            <a:spAutoFit/>
          </a:bodyPr>
          <a:lstStyle/>
          <a:p>
            <a:r>
              <a:rPr lang="en-US" sz="1200" dirty="0">
                <a:latin typeface="Lub Dub Medium" panose="020B0603030403020204" pitchFamily="34" charset="0"/>
              </a:rPr>
              <a:t>*Writing committee members are required to recuse themselves from voting on sections to which their specific relationships with industry and other entities may apply; see Appendix 1 for detailed information. †ACC/AHA Joint Committee on Clinical Practice Guidelines liaison. ‡ Former ACC/AHA Joint Committee on Clinical Practice Guidelines member; current member during the writing effort. §American Geriatrics Society representative. ║American Association of Cardiovascular and Pulmonary Rehabilitation representative. ¶ACC/AHA Task Force on Performance Measures liaison. # Patient representative. **Association of Black Cardiologists representative. ††American Pharmacists Association representative. ‡‡American College of Preventive Medicine representative. §§National Lipid Association representative. ║║American Society for Preventive Cardiology representative. ¶¶AHA/ACC Guidelines Staff Consultant. ## Preventive Cardiovascular Nurses Association representative. ***American Diabetes Association representative. </a:t>
            </a:r>
          </a:p>
        </p:txBody>
      </p:sp>
    </p:spTree>
    <p:extLst>
      <p:ext uri="{BB962C8B-B14F-4D97-AF65-F5344CB8AC3E}">
        <p14:creationId xmlns:p14="http://schemas.microsoft.com/office/powerpoint/2010/main" val="512226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E2D47E5-BA96-F342-A2E8-7BAF418A457E}"/>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CAB7489D-4D8A-167A-60CC-40A1B344D6C0}"/>
              </a:ext>
            </a:extLst>
          </p:cNvPr>
          <p:cNvSpPr txBox="1"/>
          <p:nvPr/>
        </p:nvSpPr>
        <p:spPr>
          <a:xfrm>
            <a:off x="2019300" y="2560528"/>
            <a:ext cx="10591800" cy="3108543"/>
          </a:xfrm>
          <a:prstGeom prst="rect">
            <a:avLst/>
          </a:prstGeom>
          <a:noFill/>
        </p:spPr>
        <p:txBody>
          <a:bodyPr wrap="square">
            <a:spAutoFit/>
          </a:bodyPr>
          <a:lstStyle/>
          <a:p>
            <a:pPr marL="342900" marR="0" lvl="0" indent="-342900">
              <a:spcAft>
                <a:spcPts val="800"/>
              </a:spcAft>
              <a:buFont typeface="+mj-lt"/>
              <a:buAutoNum type="arabicPeriod" startAt="7"/>
            </a:pPr>
            <a:r>
              <a:rPr lang="en-US" sz="2800" dirty="0">
                <a:effectLst/>
                <a:latin typeface="Lub Dub Medium" panose="020B0603030403020204" pitchFamily="34" charset="0"/>
                <a:ea typeface="Times New Roman" panose="02020603050405020304" pitchFamily="18" charset="0"/>
              </a:rPr>
              <a:t>Coronary artery calcium (CAC) scoring in men at least 40 years of age and women at least 45 years of age can improve risk assessment and guide LDL-C and non–HDL-C goals. Both the absolute amount of CAC and the corresponding standardized percentile (currently based on age, sex, and race) have prognostic importance and help to reclassify risk in adults.</a:t>
            </a:r>
          </a:p>
        </p:txBody>
      </p:sp>
    </p:spTree>
    <p:extLst>
      <p:ext uri="{BB962C8B-B14F-4D97-AF65-F5344CB8AC3E}">
        <p14:creationId xmlns:p14="http://schemas.microsoft.com/office/powerpoint/2010/main" val="2178696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31</a:t>
            </a:fld>
            <a:endParaRPr lang="en-US" dirty="0"/>
          </a:p>
        </p:txBody>
      </p:sp>
      <p:sp>
        <p:nvSpPr>
          <p:cNvPr id="3" name="Title 3">
            <a:extLst>
              <a:ext uri="{FF2B5EF4-FFF2-40B4-BE49-F238E27FC236}">
                <a16:creationId xmlns:a16="http://schemas.microsoft.com/office/drawing/2014/main" id="{4DB5C5C0-57A8-6949-61AB-DE3D28D7D2D1}"/>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DDEDC614-D413-7062-A899-D6B3E828F609}"/>
              </a:ext>
            </a:extLst>
          </p:cNvPr>
          <p:cNvSpPr txBox="1"/>
          <p:nvPr/>
        </p:nvSpPr>
        <p:spPr>
          <a:xfrm>
            <a:off x="1943100" y="2560528"/>
            <a:ext cx="10744200" cy="3108543"/>
          </a:xfrm>
          <a:prstGeom prst="rect">
            <a:avLst/>
          </a:prstGeom>
          <a:noFill/>
        </p:spPr>
        <p:txBody>
          <a:bodyPr wrap="square">
            <a:spAutoFit/>
          </a:bodyPr>
          <a:lstStyle/>
          <a:p>
            <a:pPr marL="342900" marR="0" lvl="0" indent="-342900">
              <a:spcAft>
                <a:spcPts val="800"/>
              </a:spcAft>
              <a:buFont typeface="+mj-lt"/>
              <a:buAutoNum type="arabicPeriod" startAt="8"/>
            </a:pPr>
            <a:r>
              <a:rPr lang="en-US" sz="2800" dirty="0">
                <a:effectLst/>
                <a:latin typeface="Lub Dub Medium" panose="020B0603030403020204" pitchFamily="34" charset="0"/>
                <a:ea typeface="Times New Roman" panose="02020603050405020304" pitchFamily="18" charset="0"/>
              </a:rPr>
              <a:t>LDL-lowering therapy is recommended for primary prevention in adults aged 40 to 75 years with diabetes, chronic kidney disease  stage 3 or 4, or human immunodeficiency virus, regardless of LDL-C level. After age 75 years, LDL-C–lowering pharmacotherapy can be considered in conjunction with lifestyle interventions to reduce ASCVD risk. </a:t>
            </a:r>
          </a:p>
        </p:txBody>
      </p:sp>
    </p:spTree>
    <p:extLst>
      <p:ext uri="{BB962C8B-B14F-4D97-AF65-F5344CB8AC3E}">
        <p14:creationId xmlns:p14="http://schemas.microsoft.com/office/powerpoint/2010/main" val="379393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922CF2F-10B4-773F-5CD5-9B82C83B4BAA}"/>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5" name="TextBox 4">
            <a:extLst>
              <a:ext uri="{FF2B5EF4-FFF2-40B4-BE49-F238E27FC236}">
                <a16:creationId xmlns:a16="http://schemas.microsoft.com/office/drawing/2014/main" id="{D4401385-FE43-483F-6CD3-6108F69F74CB}"/>
              </a:ext>
            </a:extLst>
          </p:cNvPr>
          <p:cNvSpPr txBox="1"/>
          <p:nvPr/>
        </p:nvSpPr>
        <p:spPr>
          <a:xfrm>
            <a:off x="1943100" y="2560528"/>
            <a:ext cx="10744200" cy="3108543"/>
          </a:xfrm>
          <a:prstGeom prst="rect">
            <a:avLst/>
          </a:prstGeom>
          <a:noFill/>
        </p:spPr>
        <p:txBody>
          <a:bodyPr wrap="square">
            <a:spAutoFit/>
          </a:bodyPr>
          <a:lstStyle/>
          <a:p>
            <a:pPr marL="342900" marR="0" lvl="0" indent="-342900">
              <a:spcAft>
                <a:spcPts val="800"/>
              </a:spcAft>
              <a:buFont typeface="+mj-lt"/>
              <a:buAutoNum type="arabicPeriod" startAt="9"/>
            </a:pPr>
            <a:r>
              <a:rPr lang="en-US" sz="2800" dirty="0">
                <a:effectLst/>
                <a:latin typeface="Lub Dub Medium" panose="020B0603030403020204" pitchFamily="34" charset="0"/>
                <a:ea typeface="Times New Roman" panose="02020603050405020304" pitchFamily="18" charset="0"/>
              </a:rPr>
              <a:t>In secondary prevention, a goal of LDL-C &lt;55 mg/dL (1.4 mmol/L) and non–HDL-C &lt;85 mg/dL (2.2 mmol/L) is recommended for those at very high risk of ASCVD events. Although a smaller number of patients with ASCVD not at very high risk have an LDL-C goal of at least &lt;70 mg/dL, the majority of those with a history of ASCVD events will likely qualify for an LDL-C goal of &lt;55 mg/dL.</a:t>
            </a:r>
          </a:p>
        </p:txBody>
      </p:sp>
    </p:spTree>
    <p:extLst>
      <p:ext uri="{BB962C8B-B14F-4D97-AF65-F5344CB8AC3E}">
        <p14:creationId xmlns:p14="http://schemas.microsoft.com/office/powerpoint/2010/main" val="2523424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33</a:t>
            </a:fld>
            <a:endParaRPr lang="en-US" dirty="0"/>
          </a:p>
        </p:txBody>
      </p:sp>
      <p:sp>
        <p:nvSpPr>
          <p:cNvPr id="2" name="Title 3">
            <a:extLst>
              <a:ext uri="{FF2B5EF4-FFF2-40B4-BE49-F238E27FC236}">
                <a16:creationId xmlns:a16="http://schemas.microsoft.com/office/drawing/2014/main" id="{E74784CA-6653-54DD-FEC0-72B596C3C196}"/>
              </a:ext>
            </a:extLst>
          </p:cNvPr>
          <p:cNvSpPr>
            <a:spLocks noGrp="1"/>
          </p:cNvSpPr>
          <p:nvPr/>
        </p:nvSpPr>
        <p:spPr>
          <a:xfrm>
            <a:off x="4400550" y="1600200"/>
            <a:ext cx="5962650"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3600" b="1" dirty="0">
                <a:latin typeface="Lub Dub Medium" panose="020B0603030403020204" pitchFamily="34" charset="0"/>
              </a:rPr>
              <a:t>Top Take-Home Messages</a:t>
            </a:r>
          </a:p>
        </p:txBody>
      </p:sp>
      <p:sp>
        <p:nvSpPr>
          <p:cNvPr id="4" name="TextBox 3">
            <a:extLst>
              <a:ext uri="{FF2B5EF4-FFF2-40B4-BE49-F238E27FC236}">
                <a16:creationId xmlns:a16="http://schemas.microsoft.com/office/drawing/2014/main" id="{F53EFE14-420D-4E2F-7290-938566177A26}"/>
              </a:ext>
            </a:extLst>
          </p:cNvPr>
          <p:cNvSpPr txBox="1"/>
          <p:nvPr/>
        </p:nvSpPr>
        <p:spPr>
          <a:xfrm>
            <a:off x="2286000" y="2493843"/>
            <a:ext cx="10058400" cy="3241913"/>
          </a:xfrm>
          <a:prstGeom prst="rect">
            <a:avLst/>
          </a:prstGeom>
          <a:noFill/>
        </p:spPr>
        <p:txBody>
          <a:bodyPr wrap="square">
            <a:spAutoFit/>
          </a:bodyPr>
          <a:lstStyle/>
          <a:p>
            <a:pPr marL="342900" marR="0" lvl="0" indent="-342900">
              <a:spcAft>
                <a:spcPts val="800"/>
              </a:spcAft>
              <a:buFont typeface="+mj-lt"/>
              <a:buAutoNum type="arabicPeriod" startAt="10"/>
            </a:pPr>
            <a:r>
              <a:rPr lang="en-US" sz="2800" dirty="0">
                <a:effectLst/>
                <a:latin typeface="Lub Dub Medium" panose="020B0603030403020204" pitchFamily="34" charset="0"/>
                <a:ea typeface="Times New Roman" panose="02020603050405020304" pitchFamily="18" charset="0"/>
              </a:rPr>
              <a:t>In patients with persistently elevated TG, statin therapy remains the foundation of pharmacotherapy as an adjunct to lifestyle intervention to reduce ASCVD risk. Treatment for prevention of pancreatitis may also include TG-lowering therapies, especially in individuals with TG levels ≥1000 mg/dL (11.3 mmol/L).</a:t>
            </a:r>
          </a:p>
          <a:p>
            <a:pPr>
              <a:buNone/>
            </a:pPr>
            <a:br>
              <a:rPr lang="en-US" sz="12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3310724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B9D02E-2B9C-766E-58A5-B5A2812B70BE}"/>
              </a:ext>
            </a:extLst>
          </p:cNvPr>
          <p:cNvSpPr txBox="1"/>
          <p:nvPr/>
        </p:nvSpPr>
        <p:spPr>
          <a:xfrm>
            <a:off x="304800" y="1219200"/>
            <a:ext cx="4191000" cy="6124754"/>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3. Applying the </a:t>
            </a:r>
            <a:r>
              <a:rPr lang="en-US" sz="2800" dirty="0">
                <a:effectLst/>
                <a:latin typeface="Lub Dub Medium" panose="020B0603030403020204" pitchFamily="34" charset="0"/>
                <a:ea typeface="Times New Roman" panose="02020603050405020304" pitchFamily="18" charset="0"/>
              </a:rPr>
              <a:t>American College of Cardiology/American Heart Association </a:t>
            </a:r>
            <a:r>
              <a:rPr lang="en-US" sz="2800" dirty="0">
                <a:effectLst/>
                <a:latin typeface="Lub Dub Medium" panose="020B0603030403020204" pitchFamily="34" charset="0"/>
                <a:ea typeface="Aptos" panose="020B0004020202020204" pitchFamily="34" charset="0"/>
              </a:rPr>
              <a:t>Class of Recommendation and Level of Evidence to Clinical Strategies, Interventions, Treatments, or Diagnostic Testing in Patient Care* (Updated December 2024) </a:t>
            </a:r>
            <a:endParaRPr lang="en-US" sz="2800" dirty="0">
              <a:effectLst/>
              <a:latin typeface="Lub Dub Medium" panose="020B0603030403020204" pitchFamily="34" charset="0"/>
              <a:ea typeface="Times New Roman" panose="02020603050405020304" pitchFamily="18" charset="0"/>
            </a:endParaRPr>
          </a:p>
        </p:txBody>
      </p:sp>
      <p:pic>
        <p:nvPicPr>
          <p:cNvPr id="4" name="Picture 3" descr="A group of colorful labels&#10;&#10;AI-generated content may be incorrect.">
            <a:extLst>
              <a:ext uri="{FF2B5EF4-FFF2-40B4-BE49-F238E27FC236}">
                <a16:creationId xmlns:a16="http://schemas.microsoft.com/office/drawing/2014/main" id="{7FC8B06C-426D-6758-8055-BC0CEB6502FA}"/>
              </a:ext>
            </a:extLst>
          </p:cNvPr>
          <p:cNvPicPr>
            <a:picLocks noChangeAspect="1"/>
          </p:cNvPicPr>
          <p:nvPr/>
        </p:nvPicPr>
        <p:blipFill>
          <a:blip r:embed="rId2" cstate="print">
            <a:extLst>
              <a:ext uri="{28A0092B-C50C-407E-A947-70E740481C1C}">
                <a14:useLocalDpi xmlns:a14="http://schemas.microsoft.com/office/drawing/2010/main" val="0"/>
              </a:ext>
            </a:extLst>
          </a:blip>
          <a:srcRect t="6482" b="4629"/>
          <a:stretch>
            <a:fillRect/>
          </a:stretch>
        </p:blipFill>
        <p:spPr bwMode="auto">
          <a:xfrm>
            <a:off x="5181599" y="0"/>
            <a:ext cx="6124443" cy="7620000"/>
          </a:xfrm>
          <a:prstGeom prst="rect">
            <a:avLst/>
          </a:prstGeom>
          <a:noFill/>
          <a:ln>
            <a:noFill/>
          </a:ln>
        </p:spPr>
      </p:pic>
    </p:spTree>
    <p:extLst>
      <p:ext uri="{BB962C8B-B14F-4D97-AF65-F5344CB8AC3E}">
        <p14:creationId xmlns:p14="http://schemas.microsoft.com/office/powerpoint/2010/main" val="1415564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9F64213-AA7A-B44E-EE9B-1AA37B43CBEA}"/>
              </a:ext>
            </a:extLst>
          </p:cNvPr>
          <p:cNvSpPr>
            <a:spLocks noGrp="1"/>
          </p:cNvSpPr>
          <p:nvPr>
            <p:ph type="sldNum" sz="quarter" idx="4"/>
          </p:nvPr>
        </p:nvSpPr>
        <p:spPr/>
        <p:txBody>
          <a:bodyPr/>
          <a:lstStyle/>
          <a:p>
            <a:fld id="{01CD3B2E-BC1C-6C4D-9D91-A67B950EE325}" type="slidenum">
              <a:rPr lang="en-US" smtClean="0"/>
              <a:pPr/>
              <a:t>35</a:t>
            </a:fld>
            <a:endParaRPr lang="en-US" dirty="0"/>
          </a:p>
        </p:txBody>
      </p:sp>
      <p:sp>
        <p:nvSpPr>
          <p:cNvPr id="7" name="TextBox 6">
            <a:extLst>
              <a:ext uri="{FF2B5EF4-FFF2-40B4-BE49-F238E27FC236}">
                <a16:creationId xmlns:a16="http://schemas.microsoft.com/office/drawing/2014/main" id="{DCCD3DEB-09F9-B5BB-E0E5-97422208127D}"/>
              </a:ext>
            </a:extLst>
          </p:cNvPr>
          <p:cNvSpPr txBox="1"/>
          <p:nvPr/>
        </p:nvSpPr>
        <p:spPr>
          <a:xfrm>
            <a:off x="4724400" y="3299192"/>
            <a:ext cx="5181600" cy="1631216"/>
          </a:xfrm>
          <a:prstGeom prst="rect">
            <a:avLst/>
          </a:prstGeom>
          <a:noFill/>
        </p:spPr>
        <p:txBody>
          <a:bodyPr wrap="square">
            <a:spAutoFit/>
          </a:bodyPr>
          <a:lstStyle/>
          <a:p>
            <a:r>
              <a:rPr lang="en-US" sz="5000" dirty="0">
                <a:effectLst/>
                <a:latin typeface="Lub Dub Heavy" panose="020B0903030403020204" pitchFamily="34" charset="0"/>
                <a:ea typeface="Times New Roman" panose="02020603050405020304" pitchFamily="18" charset="0"/>
              </a:rPr>
              <a:t>Evaluation and Diagnosis</a:t>
            </a:r>
            <a:endParaRPr lang="en-US" sz="5000" dirty="0">
              <a:latin typeface="Lub Dub Heavy" panose="020B0903030403020204" pitchFamily="34" charset="0"/>
            </a:endParaRPr>
          </a:p>
        </p:txBody>
      </p:sp>
    </p:spTree>
    <p:extLst>
      <p:ext uri="{BB962C8B-B14F-4D97-AF65-F5344CB8AC3E}">
        <p14:creationId xmlns:p14="http://schemas.microsoft.com/office/powerpoint/2010/main" val="418308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36</a:t>
            </a:fld>
            <a:endParaRPr lang="en-US" dirty="0"/>
          </a:p>
        </p:txBody>
      </p:sp>
      <p:sp>
        <p:nvSpPr>
          <p:cNvPr id="2" name="TextBox 1">
            <a:extLst>
              <a:ext uri="{FF2B5EF4-FFF2-40B4-BE49-F238E27FC236}">
                <a16:creationId xmlns:a16="http://schemas.microsoft.com/office/drawing/2014/main" id="{A10F5A06-6129-77B6-1D26-F753F9123906}"/>
              </a:ext>
            </a:extLst>
          </p:cNvPr>
          <p:cNvSpPr txBox="1"/>
          <p:nvPr/>
        </p:nvSpPr>
        <p:spPr>
          <a:xfrm>
            <a:off x="4343400" y="1524000"/>
            <a:ext cx="594360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Screening in Children and Adults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F719FD4-ECEC-675E-F045-D76F6AE8400B}"/>
              </a:ext>
            </a:extLst>
          </p:cNvPr>
          <p:cNvGraphicFramePr>
            <a:graphicFrameLocks noGrp="1"/>
          </p:cNvGraphicFramePr>
          <p:nvPr>
            <p:extLst>
              <p:ext uri="{D42A27DB-BD31-4B8C-83A1-F6EECF244321}">
                <p14:modId xmlns:p14="http://schemas.microsoft.com/office/powerpoint/2010/main" val="3163450908"/>
              </p:ext>
            </p:extLst>
          </p:nvPr>
        </p:nvGraphicFramePr>
        <p:xfrm>
          <a:off x="2543968" y="2572766"/>
          <a:ext cx="9542463" cy="4132834"/>
        </p:xfrm>
        <a:graphic>
          <a:graphicData uri="http://schemas.openxmlformats.org/drawingml/2006/table">
            <a:tbl>
              <a:tblPr firstRow="1" firstCol="1" bandRow="1"/>
              <a:tblGrid>
                <a:gridCol w="1071515">
                  <a:extLst>
                    <a:ext uri="{9D8B030D-6E8A-4147-A177-3AD203B41FA5}">
                      <a16:colId xmlns:a16="http://schemas.microsoft.com/office/drawing/2014/main" val="629436277"/>
                    </a:ext>
                  </a:extLst>
                </a:gridCol>
                <a:gridCol w="1076114">
                  <a:extLst>
                    <a:ext uri="{9D8B030D-6E8A-4147-A177-3AD203B41FA5}">
                      <a16:colId xmlns:a16="http://schemas.microsoft.com/office/drawing/2014/main" val="982229715"/>
                    </a:ext>
                  </a:extLst>
                </a:gridCol>
                <a:gridCol w="7394834">
                  <a:extLst>
                    <a:ext uri="{9D8B030D-6E8A-4147-A177-3AD203B41FA5}">
                      <a16:colId xmlns:a16="http://schemas.microsoft.com/office/drawing/2014/main" val="3042437494"/>
                    </a:ext>
                  </a:extLst>
                </a:gridCol>
              </a:tblGrid>
              <a:tr h="520700">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Screening in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effectLst/>
                          <a:latin typeface="Times New Roman" panose="02020603050405020304" pitchFamily="18" charset="0"/>
                          <a:ea typeface="Calibri" panose="020F0502020204030204" pitchFamily="34" charset="0"/>
                          <a:cs typeface="Arial" panose="020B0604020202020204" pitchFamily="34" charset="0"/>
                        </a:rPr>
                        <a:t>Children and Adults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3727418"/>
                  </a:ext>
                </a:extLst>
              </a:tr>
              <a:tr h="269875">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297891"/>
                  </a:ext>
                </a:extLst>
              </a:tr>
              <a:tr h="356235">
                <a:tc>
                  <a:txBody>
                    <a:bodyPr/>
                    <a:lstStyle/>
                    <a:p>
                      <a:pPr marL="0" marR="0" algn="ctr">
                        <a:lnSpc>
                          <a:spcPct val="2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2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adults, screening with a lipid profile is recommended beginning at age 19 years and at least every 5 years thereafter to identify treatable ASCVD risk, with frequent screening recommended for individuals with additional ASCVD risk factors.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65400"/>
                  </a:ext>
                </a:extLst>
              </a:tr>
              <a:tr h="269875">
                <a:tc>
                  <a:txBody>
                    <a:bodyPr/>
                    <a:lstStyle/>
                    <a:p>
                      <a:pPr marL="0" marR="0" algn="ctr">
                        <a:lnSpc>
                          <a:spcPct val="2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2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kern="100" dirty="0">
                          <a:effectLst/>
                          <a:latin typeface="Times New Roman" panose="02020603050405020304" pitchFamily="18" charset="0"/>
                          <a:ea typeface="FrutigerLTStd-Light"/>
                          <a:cs typeface="Arial" panose="020B0604020202020204" pitchFamily="34" charset="0"/>
                        </a:rPr>
                        <a:t>In children 9 to 11 years of age not previously tested, it is recommended to screen with a lipid profile to identify </a:t>
                      </a:r>
                      <a:r>
                        <a:rPr lang="en-US" sz="1800" b="1" dirty="0">
                          <a:effectLst/>
                          <a:latin typeface="Times New Roman" panose="02020603050405020304" pitchFamily="18" charset="0"/>
                          <a:ea typeface="Calibri" panose="020F0502020204030204" pitchFamily="34" charset="0"/>
                          <a:cs typeface="Arial" panose="020B0604020202020204" pitchFamily="34" charset="0"/>
                        </a:rPr>
                        <a:t>familial hypercholesterolemia</a:t>
                      </a:r>
                      <a:r>
                        <a:rPr lang="en-US" sz="1800" b="1" kern="100" dirty="0">
                          <a:effectLst/>
                          <a:latin typeface="Times New Roman" panose="02020603050405020304" pitchFamily="18" charset="0"/>
                          <a:ea typeface="FrutigerLTStd-Light"/>
                          <a:cs typeface="Arial" panose="020B0604020202020204" pitchFamily="34" charset="0"/>
                        </a:rPr>
                        <a:t> (FH) and other significant lipid disorders.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9067151"/>
                  </a:ext>
                </a:extLst>
              </a:tr>
              <a:tr h="269875">
                <a:tc>
                  <a:txBody>
                    <a:bodyPr/>
                    <a:lstStyle/>
                    <a:p>
                      <a:pPr marL="0" marR="0" algn="ctr">
                        <a:lnSpc>
                          <a:spcPct val="2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200000"/>
                        </a:lnSpc>
                        <a:spcAft>
                          <a:spcPts val="800"/>
                        </a:spcAft>
                        <a:buNone/>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FrutigerLTStd-Light"/>
                          <a:cs typeface="Arial" panose="020B0604020202020204" pitchFamily="34" charset="0"/>
                        </a:rPr>
                        <a:t>In individuals with first- or second-degree relatives with premature ASCVD, severe hypercholesterolemia, or FH, it is reasonable to perform screening with a single lipid profile (</a:t>
                      </a:r>
                      <a:r>
                        <a:rPr lang="en-US" sz="1800" b="1" dirty="0" err="1">
                          <a:effectLst/>
                          <a:latin typeface="Times New Roman" panose="02020603050405020304" pitchFamily="18" charset="0"/>
                          <a:ea typeface="FrutigerLTStd-Light"/>
                          <a:cs typeface="Arial" panose="020B0604020202020204" pitchFamily="34" charset="0"/>
                        </a:rPr>
                        <a:t>eg</a:t>
                      </a:r>
                      <a:r>
                        <a:rPr lang="en-US" sz="1800" b="1" dirty="0">
                          <a:effectLst/>
                          <a:latin typeface="Times New Roman" panose="02020603050405020304" pitchFamily="18" charset="0"/>
                          <a:ea typeface="FrutigerLTStd-Light"/>
                          <a:cs typeface="Arial" panose="020B0604020202020204" pitchFamily="34" charset="0"/>
                        </a:rPr>
                        <a:t>, cascade screening) starting at ≥2 years of age to identify FH.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0173334"/>
                  </a:ext>
                </a:extLst>
              </a:tr>
            </a:tbl>
          </a:graphicData>
        </a:graphic>
      </p:graphicFrame>
    </p:spTree>
    <p:extLst>
      <p:ext uri="{BB962C8B-B14F-4D97-AF65-F5344CB8AC3E}">
        <p14:creationId xmlns:p14="http://schemas.microsoft.com/office/powerpoint/2010/main" val="667432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74020-6A62-3276-23DC-C774AE758482}"/>
              </a:ext>
            </a:extLst>
          </p:cNvPr>
          <p:cNvSpPr txBox="1"/>
          <p:nvPr/>
        </p:nvSpPr>
        <p:spPr>
          <a:xfrm>
            <a:off x="4152900" y="1219200"/>
            <a:ext cx="63246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Measurement of TC, LDL-C, HDL-C, Triglycerides, and Non–HDL-C</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A54513E-88E6-A9FD-DE5D-3D31C877D53B}"/>
              </a:ext>
            </a:extLst>
          </p:cNvPr>
          <p:cNvGraphicFramePr>
            <a:graphicFrameLocks noGrp="1"/>
          </p:cNvGraphicFramePr>
          <p:nvPr>
            <p:extLst>
              <p:ext uri="{D42A27DB-BD31-4B8C-83A1-F6EECF244321}">
                <p14:modId xmlns:p14="http://schemas.microsoft.com/office/powerpoint/2010/main" val="4210275514"/>
              </p:ext>
            </p:extLst>
          </p:nvPr>
        </p:nvGraphicFramePr>
        <p:xfrm>
          <a:off x="2455148" y="2743200"/>
          <a:ext cx="9720104" cy="3852567"/>
        </p:xfrm>
        <a:graphic>
          <a:graphicData uri="http://schemas.openxmlformats.org/drawingml/2006/table">
            <a:tbl>
              <a:tblPr firstRow="1" firstCol="1" bandRow="1"/>
              <a:tblGrid>
                <a:gridCol w="1321933">
                  <a:extLst>
                    <a:ext uri="{9D8B030D-6E8A-4147-A177-3AD203B41FA5}">
                      <a16:colId xmlns:a16="http://schemas.microsoft.com/office/drawing/2014/main" val="2359335672"/>
                    </a:ext>
                  </a:extLst>
                </a:gridCol>
                <a:gridCol w="1285594">
                  <a:extLst>
                    <a:ext uri="{9D8B030D-6E8A-4147-A177-3AD203B41FA5}">
                      <a16:colId xmlns:a16="http://schemas.microsoft.com/office/drawing/2014/main" val="1314499807"/>
                    </a:ext>
                  </a:extLst>
                </a:gridCol>
                <a:gridCol w="7112577">
                  <a:extLst>
                    <a:ext uri="{9D8B030D-6E8A-4147-A177-3AD203B41FA5}">
                      <a16:colId xmlns:a16="http://schemas.microsoft.com/office/drawing/2014/main" val="3413876028"/>
                    </a:ext>
                  </a:extLst>
                </a:gridCol>
              </a:tblGrid>
              <a:tr h="1192933">
                <a:tc>
                  <a:txBody>
                    <a:bodyPr/>
                    <a:lstStyle/>
                    <a:p>
                      <a:pPr marL="0" marR="0" algn="ctr">
                        <a:lnSpc>
                          <a:spcPct val="200000"/>
                        </a:lnSpc>
                        <a:spcAft>
                          <a:spcPts val="800"/>
                        </a:spcAft>
                        <a:buNone/>
                      </a:pPr>
                      <a:r>
                        <a:rPr lang="en-US" sz="1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219710" marR="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rPr>
                        <a:t>Recommendations for Measurement of TC, LDL-C, HDL-C, Triglycerides, and Non–HDL-C</a:t>
                      </a:r>
                      <a:endParaRPr lang="en-US" sz="1800" dirty="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704062398"/>
                  </a:ext>
                </a:extLst>
              </a:tr>
              <a:tr h="398624">
                <a:tc>
                  <a:txBody>
                    <a:bodyPr/>
                    <a:lstStyle/>
                    <a:p>
                      <a:pPr marL="0" marR="0" algn="ctr">
                        <a:lnSpc>
                          <a:spcPct val="200000"/>
                        </a:lnSpc>
                        <a:spcAft>
                          <a:spcPts val="800"/>
                        </a:spcAft>
                        <a:buNone/>
                      </a:pPr>
                      <a:r>
                        <a:rPr lang="en-US" sz="1800" b="1">
                          <a:effectLst/>
                          <a:latin typeface="Times New Roman" panose="02020603050405020304" pitchFamily="18" charset="0"/>
                          <a:ea typeface="Times New Roman" panose="02020603050405020304" pitchFamily="18" charset="0"/>
                        </a:rPr>
                        <a:t>COR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a:effectLst/>
                          <a:latin typeface="Times New Roman" panose="02020603050405020304" pitchFamily="18" charset="0"/>
                          <a:ea typeface="Times New Roman" panose="02020603050405020304" pitchFamily="18" charset="0"/>
                        </a:rPr>
                        <a:t>LOE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dirty="0">
                          <a:effectLst/>
                          <a:latin typeface="Times New Roman" panose="02020603050405020304" pitchFamily="18" charset="0"/>
                          <a:ea typeface="Times New Roman" panose="02020603050405020304" pitchFamily="18" charset="0"/>
                        </a:rPr>
                        <a:t>Recommendations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781147"/>
                  </a:ext>
                </a:extLst>
              </a:tr>
              <a:tr h="799598">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Calibri" panose="020F0502020204030204" pitchFamily="34" charset="0"/>
                        </a:rPr>
                        <a:t>In adults and children, a standard </a:t>
                      </a:r>
                      <a:r>
                        <a:rPr lang="en-US" sz="1800" b="1" dirty="0" err="1">
                          <a:effectLst/>
                          <a:latin typeface="Times New Roman" panose="02020603050405020304" pitchFamily="18" charset="0"/>
                          <a:ea typeface="Calibri" panose="020F0502020204030204" pitchFamily="34" charset="0"/>
                        </a:rPr>
                        <a:t>nonfasting</a:t>
                      </a:r>
                      <a:r>
                        <a:rPr lang="en-US" sz="1800" b="1" dirty="0">
                          <a:effectLst/>
                          <a:latin typeface="Times New Roman" panose="02020603050405020304" pitchFamily="18" charset="0"/>
                          <a:ea typeface="Calibri" panose="020F0502020204030204" pitchFamily="34" charset="0"/>
                        </a:rPr>
                        <a:t> or fasting lipid profile is recommended to document baseline lipid levels, estimate ASCVD risk, and guide initiation of LLT.</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122900"/>
                  </a:ext>
                </a:extLst>
              </a:tr>
              <a:tr h="1265773">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Calibri" panose="020F0502020204030204" pitchFamily="34" charset="0"/>
                        </a:rPr>
                        <a:t>In adults and children with a family history of dyslipidemia or premature ASCVD, a personally known or suspected disorder in TG metabolism, or whose </a:t>
                      </a:r>
                      <a:r>
                        <a:rPr lang="en-US" sz="1800" b="1" dirty="0" err="1">
                          <a:effectLst/>
                          <a:latin typeface="Times New Roman" panose="02020603050405020304" pitchFamily="18" charset="0"/>
                          <a:ea typeface="Calibri" panose="020F0502020204030204" pitchFamily="34" charset="0"/>
                        </a:rPr>
                        <a:t>nonfasting</a:t>
                      </a:r>
                      <a:r>
                        <a:rPr lang="en-US" sz="1800" b="1" dirty="0">
                          <a:effectLst/>
                          <a:latin typeface="Times New Roman" panose="02020603050405020304" pitchFamily="18" charset="0"/>
                          <a:ea typeface="Calibri" panose="020F0502020204030204" pitchFamily="34" charset="0"/>
                        </a:rPr>
                        <a:t> lipid profile reveals a TG level ≥400 mg/dL (≥4.5 mmol/L), a fasting lipid profile should be performed to more accurately estimate the LDL-C level.</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1450319"/>
                  </a:ext>
                </a:extLst>
              </a:tr>
            </a:tbl>
          </a:graphicData>
        </a:graphic>
      </p:graphicFrame>
    </p:spTree>
    <p:extLst>
      <p:ext uri="{BB962C8B-B14F-4D97-AF65-F5344CB8AC3E}">
        <p14:creationId xmlns:p14="http://schemas.microsoft.com/office/powerpoint/2010/main" val="1165018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38</a:t>
            </a:fld>
            <a:endParaRPr lang="en-US" dirty="0"/>
          </a:p>
        </p:txBody>
      </p:sp>
      <p:sp>
        <p:nvSpPr>
          <p:cNvPr id="2" name="TextBox 1">
            <a:extLst>
              <a:ext uri="{FF2B5EF4-FFF2-40B4-BE49-F238E27FC236}">
                <a16:creationId xmlns:a16="http://schemas.microsoft.com/office/drawing/2014/main" id="{2B87DE2A-E1DD-093A-0501-041388F7EA45}"/>
              </a:ext>
            </a:extLst>
          </p:cNvPr>
          <p:cNvSpPr txBox="1"/>
          <p:nvPr/>
        </p:nvSpPr>
        <p:spPr>
          <a:xfrm>
            <a:off x="4191000" y="433934"/>
            <a:ext cx="67437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Measurement of TC, LDL-C, HDL-C, Triglycerides, and Non–HDL-C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8552786-478D-D2F8-F78C-1A886CCCCB21}"/>
              </a:ext>
            </a:extLst>
          </p:cNvPr>
          <p:cNvGraphicFramePr>
            <a:graphicFrameLocks noGrp="1"/>
          </p:cNvGraphicFramePr>
          <p:nvPr>
            <p:extLst>
              <p:ext uri="{D42A27DB-BD31-4B8C-83A1-F6EECF244321}">
                <p14:modId xmlns:p14="http://schemas.microsoft.com/office/powerpoint/2010/main" val="4292392853"/>
              </p:ext>
            </p:extLst>
          </p:nvPr>
        </p:nvGraphicFramePr>
        <p:xfrm>
          <a:off x="2952376" y="1676400"/>
          <a:ext cx="9220947" cy="5593490"/>
        </p:xfrm>
        <a:graphic>
          <a:graphicData uri="http://schemas.openxmlformats.org/drawingml/2006/table">
            <a:tbl>
              <a:tblPr firstRow="1" firstCol="1" bandRow="1"/>
              <a:tblGrid>
                <a:gridCol w="1257674">
                  <a:extLst>
                    <a:ext uri="{9D8B030D-6E8A-4147-A177-3AD203B41FA5}">
                      <a16:colId xmlns:a16="http://schemas.microsoft.com/office/drawing/2014/main" val="1575552773"/>
                    </a:ext>
                  </a:extLst>
                </a:gridCol>
                <a:gridCol w="1215948">
                  <a:extLst>
                    <a:ext uri="{9D8B030D-6E8A-4147-A177-3AD203B41FA5}">
                      <a16:colId xmlns:a16="http://schemas.microsoft.com/office/drawing/2014/main" val="4096905085"/>
                    </a:ext>
                  </a:extLst>
                </a:gridCol>
                <a:gridCol w="6747325">
                  <a:extLst>
                    <a:ext uri="{9D8B030D-6E8A-4147-A177-3AD203B41FA5}">
                      <a16:colId xmlns:a16="http://schemas.microsoft.com/office/drawing/2014/main" val="81155390"/>
                    </a:ext>
                  </a:extLst>
                </a:gridCol>
              </a:tblGrid>
              <a:tr h="1185499">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Calibri" panose="020F0502020204030204" pitchFamily="34" charset="0"/>
                        </a:rPr>
                        <a:t>In adults and children who have undergone a standard lipid profile, use of either the Martin/Hopkins equation or the Sampson/National Institutes of Health (NIH) equation is preferred over calculation by the </a:t>
                      </a:r>
                      <a:r>
                        <a:rPr lang="en-US" sz="1800" b="1" dirty="0" err="1">
                          <a:effectLst/>
                          <a:latin typeface="Times New Roman" panose="02020603050405020304" pitchFamily="18" charset="0"/>
                          <a:ea typeface="Calibri" panose="020F0502020204030204" pitchFamily="34" charset="0"/>
                        </a:rPr>
                        <a:t>Friedewald</a:t>
                      </a:r>
                      <a:r>
                        <a:rPr lang="en-US" sz="1800" b="1" dirty="0">
                          <a:effectLst/>
                          <a:latin typeface="Times New Roman" panose="02020603050405020304" pitchFamily="18" charset="0"/>
                          <a:ea typeface="Calibri" panose="020F0502020204030204" pitchFamily="34" charset="0"/>
                        </a:rPr>
                        <a:t> equation</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rPr>
                        <a:t>to estimate LDL-C.</a:t>
                      </a:r>
                      <a:endParaRPr lang="en-US" sz="1800" dirty="0">
                        <a:effectLst/>
                        <a:latin typeface="Times New Roman" panose="02020603050405020304" pitchFamily="18" charset="0"/>
                        <a:ea typeface="Times New Roman" panose="02020603050405020304" pitchFamily="18" charset="0"/>
                      </a:endParaRPr>
                    </a:p>
                  </a:txBody>
                  <a:tcPr marL="57772" marR="57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094273"/>
                  </a:ext>
                </a:extLst>
              </a:tr>
              <a:tr h="1185499">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4"/>
                      </a:pPr>
                      <a:r>
                        <a:rPr lang="en-US" sz="1800" b="1" dirty="0">
                          <a:effectLst/>
                          <a:latin typeface="Times New Roman" panose="02020603050405020304" pitchFamily="18" charset="0"/>
                          <a:ea typeface="Calibri" panose="020F0502020204030204" pitchFamily="34" charset="0"/>
                        </a:rPr>
                        <a:t>In adults and children who have undergone a standard lipid profile, use of either the Martin/Hopkins equation or Sampson/NIH equation is preferred over direct LDL-C measurement (other than by beta-quantification) to estimate LDL-C.</a:t>
                      </a:r>
                      <a:endParaRPr lang="en-US" sz="1800" dirty="0">
                        <a:effectLst/>
                        <a:latin typeface="Times New Roman" panose="02020603050405020304" pitchFamily="18" charset="0"/>
                        <a:ea typeface="Times New Roman" panose="02020603050405020304" pitchFamily="18" charset="0"/>
                      </a:endParaRPr>
                    </a:p>
                  </a:txBody>
                  <a:tcPr marL="57772" marR="57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3369048"/>
                  </a:ext>
                </a:extLst>
              </a:tr>
              <a:tr h="1048558">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5"/>
                      </a:pPr>
                      <a:r>
                        <a:rPr lang="en-US" sz="1800" b="1" dirty="0">
                          <a:effectLst/>
                          <a:latin typeface="Times New Roman" panose="02020603050405020304" pitchFamily="18" charset="0"/>
                          <a:ea typeface="Calibri" panose="020F0502020204030204" pitchFamily="34" charset="0"/>
                        </a:rPr>
                        <a:t>In adults and children who have undergone a standard lipid profile, reporting of non–HDL-C is recommended for ASCVD risk assessment and to guide initiation and monitoring of LLT.</a:t>
                      </a:r>
                      <a:endParaRPr lang="en-US" sz="1800" dirty="0">
                        <a:effectLst/>
                        <a:latin typeface="Times New Roman" panose="02020603050405020304" pitchFamily="18" charset="0"/>
                        <a:ea typeface="Times New Roman" panose="02020603050405020304" pitchFamily="18" charset="0"/>
                      </a:endParaRPr>
                    </a:p>
                  </a:txBody>
                  <a:tcPr marL="57772" marR="57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9456617"/>
                  </a:ext>
                </a:extLst>
              </a:tr>
              <a:tr h="1801732">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3: No Benefit</a:t>
                      </a:r>
                      <a:endParaRPr lang="en-US" sz="180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57772" marR="57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6"/>
                      </a:pPr>
                      <a:r>
                        <a:rPr lang="en-US" sz="1800" b="1" dirty="0">
                          <a:effectLst/>
                          <a:latin typeface="Times New Roman" panose="02020603050405020304" pitchFamily="18" charset="0"/>
                          <a:ea typeface="Times New Roman" panose="02020603050405020304" pitchFamily="18" charset="0"/>
                        </a:rPr>
                        <a:t>In adults and children, routine advanced lipoprotein testing (</a:t>
                      </a:r>
                      <a:r>
                        <a:rPr lang="en-US" sz="1800" b="1" dirty="0" err="1">
                          <a:effectLst/>
                          <a:latin typeface="Times New Roman" panose="02020603050405020304" pitchFamily="18" charset="0"/>
                          <a:ea typeface="Times New Roman" panose="02020603050405020304" pitchFamily="18" charset="0"/>
                        </a:rPr>
                        <a:t>eg</a:t>
                      </a:r>
                      <a:r>
                        <a:rPr lang="en-US" sz="1800" b="1" dirty="0">
                          <a:effectLst/>
                          <a:latin typeface="Times New Roman" panose="02020603050405020304" pitchFamily="18" charset="0"/>
                          <a:ea typeface="Times New Roman" panose="02020603050405020304" pitchFamily="18" charset="0"/>
                        </a:rPr>
                        <a:t>, gradient gel electrophoresis, density gradient ultracentrifugation, nuclear magnetic resonance spectroscopy, ion mobility analysis) to assess lipoprotein subclasses and parameters such as LDL particle size is not recommended</a:t>
                      </a:r>
                      <a:r>
                        <a:rPr lang="en-US" sz="1800" b="1" dirty="0">
                          <a:effectLst/>
                          <a:latin typeface="Times New Roman" panose="02020603050405020304" pitchFamily="18" charset="0"/>
                          <a:ea typeface="Calibri" panose="020F0502020204030204" pitchFamily="34" charset="0"/>
                        </a:rPr>
                        <a:t> to estimate ASCVD risk and guide initiation of LLT.</a:t>
                      </a:r>
                      <a:endParaRPr lang="en-US" sz="1800" dirty="0">
                        <a:effectLst/>
                        <a:latin typeface="Times New Roman" panose="02020603050405020304" pitchFamily="18" charset="0"/>
                        <a:ea typeface="Times New Roman" panose="02020603050405020304" pitchFamily="18" charset="0"/>
                      </a:endParaRPr>
                    </a:p>
                  </a:txBody>
                  <a:tcPr marL="57772" marR="57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4528279"/>
                  </a:ext>
                </a:extLst>
              </a:tr>
            </a:tbl>
          </a:graphicData>
        </a:graphic>
      </p:graphicFrame>
    </p:spTree>
    <p:extLst>
      <p:ext uri="{BB962C8B-B14F-4D97-AF65-F5344CB8AC3E}">
        <p14:creationId xmlns:p14="http://schemas.microsoft.com/office/powerpoint/2010/main" val="2948418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F501F-460F-531F-0E94-9FF17260AACF}"/>
              </a:ext>
            </a:extLst>
          </p:cNvPr>
          <p:cNvSpPr txBox="1"/>
          <p:nvPr/>
        </p:nvSpPr>
        <p:spPr>
          <a:xfrm>
            <a:off x="4305300" y="1398502"/>
            <a:ext cx="601980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Measurement of Apolipoprotein B</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F5433DE-A209-41B6-12BC-9596CAE6E250}"/>
              </a:ext>
            </a:extLst>
          </p:cNvPr>
          <p:cNvGraphicFramePr>
            <a:graphicFrameLocks noGrp="1"/>
          </p:cNvGraphicFramePr>
          <p:nvPr>
            <p:extLst>
              <p:ext uri="{D42A27DB-BD31-4B8C-83A1-F6EECF244321}">
                <p14:modId xmlns:p14="http://schemas.microsoft.com/office/powerpoint/2010/main" val="1595045254"/>
              </p:ext>
            </p:extLst>
          </p:nvPr>
        </p:nvGraphicFramePr>
        <p:xfrm>
          <a:off x="2890836" y="2510080"/>
          <a:ext cx="8848727" cy="3871105"/>
        </p:xfrm>
        <a:graphic>
          <a:graphicData uri="http://schemas.openxmlformats.org/drawingml/2006/table">
            <a:tbl>
              <a:tblPr firstRow="1" firstCol="1" bandRow="1"/>
              <a:tblGrid>
                <a:gridCol w="1164307">
                  <a:extLst>
                    <a:ext uri="{9D8B030D-6E8A-4147-A177-3AD203B41FA5}">
                      <a16:colId xmlns:a16="http://schemas.microsoft.com/office/drawing/2014/main" val="3587399620"/>
                    </a:ext>
                  </a:extLst>
                </a:gridCol>
                <a:gridCol w="1115283">
                  <a:extLst>
                    <a:ext uri="{9D8B030D-6E8A-4147-A177-3AD203B41FA5}">
                      <a16:colId xmlns:a16="http://schemas.microsoft.com/office/drawing/2014/main" val="4233606367"/>
                    </a:ext>
                  </a:extLst>
                </a:gridCol>
                <a:gridCol w="6569137">
                  <a:extLst>
                    <a:ext uri="{9D8B030D-6E8A-4147-A177-3AD203B41FA5}">
                      <a16:colId xmlns:a16="http://schemas.microsoft.com/office/drawing/2014/main" val="2067835656"/>
                    </a:ext>
                  </a:extLst>
                </a:gridCol>
              </a:tblGrid>
              <a:tr h="868027">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a:t>
                      </a:r>
                      <a:r>
                        <a:rPr lang="en-US" sz="1800" b="1">
                          <a:effectLst/>
                          <a:latin typeface="Times New Roman" panose="02020603050405020304" pitchFamily="18" charset="0"/>
                          <a:ea typeface="Times New Roman" panose="02020603050405020304" pitchFamily="18" charset="0"/>
                          <a:cs typeface="Arial" panose="020B0604020202020204" pitchFamily="34" charset="0"/>
                        </a:rPr>
                        <a:t>Measurement of Apolipoprotein 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73549919"/>
                  </a:ext>
                </a:extLst>
              </a:tr>
              <a:tr h="257546">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761768"/>
                  </a:ext>
                </a:extLst>
              </a:tr>
              <a:tr h="1457578">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Aptos" panose="020B0004020202020204" pitchFamily="34" charset="0"/>
                          <a:cs typeface="Arial" panose="020B0604020202020204" pitchFamily="34" charset="0"/>
                        </a:rPr>
                        <a:t>In adults on LLT, particularly those with ASCVD, CKM syndrome, type 2 diabetes, and/or elevated TG, measurement of </a:t>
                      </a:r>
                      <a:r>
                        <a:rPr lang="en-US" sz="1800" b="1" dirty="0" err="1">
                          <a:effectLst/>
                          <a:latin typeface="Times New Roman" panose="02020603050405020304" pitchFamily="18" charset="0"/>
                          <a:ea typeface="Aptos" panose="020B0004020202020204" pitchFamily="34" charset="0"/>
                          <a:cs typeface="Arial" panose="020B0604020202020204" pitchFamily="34" charset="0"/>
                        </a:rPr>
                        <a:t>apoB</a:t>
                      </a:r>
                      <a:r>
                        <a:rPr lang="en-US" sz="1800" b="1" dirty="0">
                          <a:effectLst/>
                          <a:latin typeface="Times New Roman" panose="02020603050405020304" pitchFamily="18" charset="0"/>
                          <a:ea typeface="Aptos" panose="020B0004020202020204" pitchFamily="34" charset="0"/>
                          <a:cs typeface="Arial" panose="020B0604020202020204" pitchFamily="34" charset="0"/>
                        </a:rPr>
                        <a:t> is reasonable to guide decisions regarding further therapeutic intensification once LDL-C and/or non–HDL-C goals are achieved.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2092314"/>
                  </a:ext>
                </a:extLst>
              </a:tr>
              <a:tr h="1214647">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Aptos" panose="020B0004020202020204" pitchFamily="34" charset="0"/>
                          <a:cs typeface="Arial" panose="020B0604020202020204" pitchFamily="34" charset="0"/>
                        </a:rPr>
                        <a:t>In adults not on LLT, measurement of </a:t>
                      </a:r>
                      <a:r>
                        <a:rPr lang="en-US" sz="1800" b="1" dirty="0" err="1">
                          <a:effectLst/>
                          <a:latin typeface="Times New Roman" panose="02020603050405020304" pitchFamily="18" charset="0"/>
                          <a:ea typeface="Aptos" panose="020B0004020202020204" pitchFamily="34" charset="0"/>
                          <a:cs typeface="Arial" panose="020B0604020202020204" pitchFamily="34" charset="0"/>
                        </a:rPr>
                        <a:t>apoB</a:t>
                      </a:r>
                      <a:r>
                        <a:rPr lang="en-US" sz="1800" b="1" dirty="0">
                          <a:effectLst/>
                          <a:latin typeface="Times New Roman" panose="02020603050405020304" pitchFamily="18" charset="0"/>
                          <a:ea typeface="Aptos" panose="020B0004020202020204" pitchFamily="34" charset="0"/>
                          <a:cs typeface="Arial" panose="020B0604020202020204" pitchFamily="34" charset="0"/>
                        </a:rPr>
                        <a:t> may be reasonable to enhance ASCVD risk assessment, guide decisions about initiation of LLT, and characterize inherited lipid disorders.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9636490"/>
                  </a:ext>
                </a:extLst>
              </a:tr>
            </a:tbl>
          </a:graphicData>
        </a:graphic>
      </p:graphicFrame>
    </p:spTree>
    <p:extLst>
      <p:ext uri="{BB962C8B-B14F-4D97-AF65-F5344CB8AC3E}">
        <p14:creationId xmlns:p14="http://schemas.microsoft.com/office/powerpoint/2010/main" val="184623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5CA2AEA-4392-6B88-0BE5-F1E3C44F6D7F}"/>
              </a:ext>
            </a:extLst>
          </p:cNvPr>
          <p:cNvSpPr>
            <a:spLocks noGrp="1"/>
          </p:cNvSpPr>
          <p:nvPr/>
        </p:nvSpPr>
        <p:spPr>
          <a:xfrm>
            <a:off x="5200650" y="3200401"/>
            <a:ext cx="4229100" cy="9143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5000" dirty="0">
                <a:latin typeface="Lub Dub Heavy" panose="020B0903030403020204" pitchFamily="34" charset="0"/>
              </a:rPr>
              <a:t>What Is New</a:t>
            </a:r>
          </a:p>
        </p:txBody>
      </p:sp>
    </p:spTree>
    <p:extLst>
      <p:ext uri="{BB962C8B-B14F-4D97-AF65-F5344CB8AC3E}">
        <p14:creationId xmlns:p14="http://schemas.microsoft.com/office/powerpoint/2010/main" val="1072295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40</a:t>
            </a:fld>
            <a:endParaRPr lang="en-US" dirty="0"/>
          </a:p>
        </p:txBody>
      </p:sp>
      <p:sp>
        <p:nvSpPr>
          <p:cNvPr id="2" name="TextBox 1">
            <a:extLst>
              <a:ext uri="{FF2B5EF4-FFF2-40B4-BE49-F238E27FC236}">
                <a16:creationId xmlns:a16="http://schemas.microsoft.com/office/drawing/2014/main" id="{F32C8810-2746-FC07-A640-11F91A68A863}"/>
              </a:ext>
            </a:extLst>
          </p:cNvPr>
          <p:cNvSpPr txBox="1"/>
          <p:nvPr/>
        </p:nvSpPr>
        <p:spPr>
          <a:xfrm>
            <a:off x="4476750" y="1524000"/>
            <a:ext cx="567690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Measurement of Lipoprotein (a)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874DFE2E-2CD4-E83E-B870-6B863F8E07E7}"/>
              </a:ext>
            </a:extLst>
          </p:cNvPr>
          <p:cNvGraphicFramePr>
            <a:graphicFrameLocks noGrp="1"/>
          </p:cNvGraphicFramePr>
          <p:nvPr>
            <p:extLst>
              <p:ext uri="{D42A27DB-BD31-4B8C-83A1-F6EECF244321}">
                <p14:modId xmlns:p14="http://schemas.microsoft.com/office/powerpoint/2010/main" val="2891101670"/>
              </p:ext>
            </p:extLst>
          </p:nvPr>
        </p:nvGraphicFramePr>
        <p:xfrm>
          <a:off x="2798048" y="2438400"/>
          <a:ext cx="9034304" cy="4651873"/>
        </p:xfrm>
        <a:graphic>
          <a:graphicData uri="http://schemas.openxmlformats.org/drawingml/2006/table">
            <a:tbl>
              <a:tblPr firstRow="1" firstCol="1" bandRow="1"/>
              <a:tblGrid>
                <a:gridCol w="951742">
                  <a:extLst>
                    <a:ext uri="{9D8B030D-6E8A-4147-A177-3AD203B41FA5}">
                      <a16:colId xmlns:a16="http://schemas.microsoft.com/office/drawing/2014/main" val="3914859585"/>
                    </a:ext>
                  </a:extLst>
                </a:gridCol>
                <a:gridCol w="1130496">
                  <a:extLst>
                    <a:ext uri="{9D8B030D-6E8A-4147-A177-3AD203B41FA5}">
                      <a16:colId xmlns:a16="http://schemas.microsoft.com/office/drawing/2014/main" val="743145714"/>
                    </a:ext>
                  </a:extLst>
                </a:gridCol>
                <a:gridCol w="6952066">
                  <a:extLst>
                    <a:ext uri="{9D8B030D-6E8A-4147-A177-3AD203B41FA5}">
                      <a16:colId xmlns:a16="http://schemas.microsoft.com/office/drawing/2014/main" val="3977107334"/>
                    </a:ext>
                  </a:extLst>
                </a:gridCol>
              </a:tblGrid>
              <a:tr h="864774">
                <a:tc>
                  <a:txBody>
                    <a:bodyPr/>
                    <a:lstStyle/>
                    <a:p>
                      <a:pPr marL="0" marR="0" algn="ctr">
                        <a:lnSpc>
                          <a:spcPct val="100000"/>
                        </a:lnSpc>
                        <a:spcAft>
                          <a:spcPts val="800"/>
                        </a:spcAft>
                        <a:buNone/>
                      </a:pPr>
                      <a:r>
                        <a:rPr lang="en-US" sz="1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dirty="0">
                          <a:effectLst/>
                          <a:latin typeface="Times New Roman" panose="02020603050405020304" pitchFamily="18" charset="0"/>
                        </a:rPr>
                        <a:t>Recommendations for Measurement of Lipoprotein (a)</a:t>
                      </a:r>
                      <a:endParaRPr lang="en-US" sz="1800" dirty="0">
                        <a:effectLst/>
                        <a:latin typeface="Times New Roman" panose="02020603050405020304" pitchFamily="18" charset="0"/>
                      </a:endParaRPr>
                    </a:p>
                    <a:p>
                      <a:pPr marL="0" marR="0" algn="ctr">
                        <a:lnSpc>
                          <a:spcPct val="100000"/>
                        </a:lnSpc>
                        <a:spcAft>
                          <a:spcPts val="800"/>
                        </a:spcAft>
                        <a:buNone/>
                      </a:pPr>
                      <a:r>
                        <a:rPr lang="en-US" sz="1800" dirty="0">
                          <a:effectLst/>
                          <a:latin typeface="Times New Roman" panose="02020603050405020304" pitchFamily="18" charset="0"/>
                        </a:rPr>
                        <a:t>Referenced studies that support recommendations are summarized in the Evidence 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2861424"/>
                  </a:ext>
                </a:extLst>
              </a:tr>
              <a:tr h="608193">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COR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LOE</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Recommendations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273682"/>
                  </a:ext>
                </a:extLst>
              </a:tr>
              <a:tr h="608193">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Calibri" panose="020F0502020204030204" pitchFamily="34" charset="0"/>
                        </a:rPr>
                        <a:t>In all adults, measurement of </a:t>
                      </a:r>
                      <a:r>
                        <a:rPr lang="en-US" sz="1800" b="1" dirty="0" err="1">
                          <a:effectLst/>
                          <a:latin typeface="Times New Roman" panose="02020603050405020304" pitchFamily="18" charset="0"/>
                          <a:ea typeface="Calibri" panose="020F0502020204030204" pitchFamily="34" charset="0"/>
                        </a:rPr>
                        <a:t>Lp</a:t>
                      </a:r>
                      <a:r>
                        <a:rPr lang="en-US" sz="1800" b="1" dirty="0">
                          <a:effectLst/>
                          <a:latin typeface="Times New Roman" panose="02020603050405020304" pitchFamily="18" charset="0"/>
                          <a:ea typeface="Calibri" panose="020F0502020204030204" pitchFamily="34" charset="0"/>
                        </a:rPr>
                        <a:t>(a) concentration is recommended at least once for ASCVD risk assessment.</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1717236"/>
                  </a:ext>
                </a:extLst>
              </a:tr>
              <a:tr h="903134">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Calibri" panose="020F0502020204030204" pitchFamily="34" charset="0"/>
                        </a:rPr>
                        <a:t>In individuals with FH, premature ASCVD, or high </a:t>
                      </a:r>
                      <a:r>
                        <a:rPr lang="en-US" sz="1800" b="1" dirty="0" err="1">
                          <a:effectLst/>
                          <a:latin typeface="Times New Roman" panose="02020603050405020304" pitchFamily="18" charset="0"/>
                          <a:ea typeface="Calibri" panose="020F0502020204030204" pitchFamily="34" charset="0"/>
                        </a:rPr>
                        <a:t>Lp</a:t>
                      </a:r>
                      <a:r>
                        <a:rPr lang="en-US" sz="1800" b="1" dirty="0">
                          <a:effectLst/>
                          <a:latin typeface="Times New Roman" panose="02020603050405020304" pitchFamily="18" charset="0"/>
                          <a:ea typeface="Calibri" panose="020F0502020204030204" pitchFamily="34" charset="0"/>
                        </a:rPr>
                        <a:t>(a), cascade testing of first-degree family members for high </a:t>
                      </a:r>
                      <a:r>
                        <a:rPr lang="en-US" sz="1800" b="1" dirty="0" err="1">
                          <a:effectLst/>
                          <a:latin typeface="Times New Roman" panose="02020603050405020304" pitchFamily="18" charset="0"/>
                          <a:ea typeface="Calibri" panose="020F0502020204030204" pitchFamily="34" charset="0"/>
                        </a:rPr>
                        <a:t>Lp</a:t>
                      </a:r>
                      <a:r>
                        <a:rPr lang="en-US" sz="1800" b="1" dirty="0">
                          <a:effectLst/>
                          <a:latin typeface="Times New Roman" panose="02020603050405020304" pitchFamily="18" charset="0"/>
                          <a:ea typeface="Calibri" panose="020F0502020204030204" pitchFamily="34" charset="0"/>
                        </a:rPr>
                        <a:t>(a) concentration is recommended to identify those at increased ASCVD risk.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3759368"/>
                  </a:ext>
                </a:extLst>
              </a:tr>
              <a:tr h="1282907">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Times New Roman" panose="02020603050405020304" pitchFamily="18" charset="0"/>
                        </a:rPr>
                        <a:t>For individuals undergoing measurement of </a:t>
                      </a:r>
                      <a:r>
                        <a:rPr lang="en-US" sz="1800" b="1" dirty="0" err="1">
                          <a:effectLst/>
                          <a:latin typeface="Times New Roman" panose="02020603050405020304" pitchFamily="18" charset="0"/>
                          <a:ea typeface="Times New Roman" panose="02020603050405020304" pitchFamily="18" charset="0"/>
                        </a:rPr>
                        <a:t>Lp</a:t>
                      </a:r>
                      <a:r>
                        <a:rPr lang="en-US" sz="1800" b="1" dirty="0">
                          <a:effectLst/>
                          <a:latin typeface="Times New Roman" panose="02020603050405020304" pitchFamily="18" charset="0"/>
                          <a:ea typeface="Times New Roman" panose="02020603050405020304" pitchFamily="18" charset="0"/>
                        </a:rPr>
                        <a:t>(a), use of laboratories employing assays that are insensitive to apo(a) isoforms and traceable to official reference standard materials is recommended to more accurately measure </a:t>
                      </a:r>
                      <a:r>
                        <a:rPr lang="en-US" sz="1800" b="1" dirty="0" err="1">
                          <a:effectLst/>
                          <a:latin typeface="Times New Roman" panose="02020603050405020304" pitchFamily="18" charset="0"/>
                          <a:ea typeface="Times New Roman" panose="02020603050405020304" pitchFamily="18" charset="0"/>
                        </a:rPr>
                        <a:t>Lp</a:t>
                      </a:r>
                      <a:r>
                        <a:rPr lang="en-US" sz="1800" b="1" dirty="0">
                          <a:effectLst/>
                          <a:latin typeface="Times New Roman" panose="02020603050405020304" pitchFamily="18" charset="0"/>
                          <a:ea typeface="Times New Roman" panose="02020603050405020304" pitchFamily="18" charset="0"/>
                        </a:rPr>
                        <a:t>(a) and characterize ASCVD risk.</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0470794"/>
                  </a:ext>
                </a:extLst>
              </a:tr>
            </a:tbl>
          </a:graphicData>
        </a:graphic>
      </p:graphicFrame>
    </p:spTree>
    <p:extLst>
      <p:ext uri="{BB962C8B-B14F-4D97-AF65-F5344CB8AC3E}">
        <p14:creationId xmlns:p14="http://schemas.microsoft.com/office/powerpoint/2010/main" val="2371175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A61331-5C8B-E09C-1512-F3AE9CC9C0D5}"/>
              </a:ext>
            </a:extLst>
          </p:cNvPr>
          <p:cNvSpPr txBox="1"/>
          <p:nvPr/>
        </p:nvSpPr>
        <p:spPr>
          <a:xfrm>
            <a:off x="4791075" y="990600"/>
            <a:ext cx="504825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4. ASCVD Risk Related to </a:t>
            </a:r>
            <a:r>
              <a:rPr lang="en-US" sz="2800" dirty="0" err="1">
                <a:effectLst/>
                <a:latin typeface="Lub Dub Medium" panose="020B0603030403020204" pitchFamily="34" charset="0"/>
                <a:ea typeface="Aptos" panose="020B0004020202020204" pitchFamily="34" charset="0"/>
              </a:rPr>
              <a:t>Lp</a:t>
            </a:r>
            <a:r>
              <a:rPr lang="en-US" sz="2800" dirty="0">
                <a:effectLst/>
                <a:latin typeface="Lub Dub Medium" panose="020B0603030403020204" pitchFamily="34" charset="0"/>
                <a:ea typeface="Aptos" panose="020B0004020202020204" pitchFamily="34" charset="0"/>
              </a:rPr>
              <a:t>(a) Concentrations*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B9F73FE-DE70-1555-6D89-F2C0A7FBA7AD}"/>
              </a:ext>
            </a:extLst>
          </p:cNvPr>
          <p:cNvGraphicFramePr>
            <a:graphicFrameLocks noGrp="1"/>
          </p:cNvGraphicFramePr>
          <p:nvPr>
            <p:extLst>
              <p:ext uri="{D42A27DB-BD31-4B8C-83A1-F6EECF244321}">
                <p14:modId xmlns:p14="http://schemas.microsoft.com/office/powerpoint/2010/main" val="896804435"/>
              </p:ext>
            </p:extLst>
          </p:nvPr>
        </p:nvGraphicFramePr>
        <p:xfrm>
          <a:off x="4038600" y="2133600"/>
          <a:ext cx="6279511" cy="5201920"/>
        </p:xfrm>
        <a:graphic>
          <a:graphicData uri="http://schemas.openxmlformats.org/drawingml/2006/table">
            <a:tbl>
              <a:tblPr firstRow="1" firstCol="1" bandRow="1"/>
              <a:tblGrid>
                <a:gridCol w="2253208">
                  <a:extLst>
                    <a:ext uri="{9D8B030D-6E8A-4147-A177-3AD203B41FA5}">
                      <a16:colId xmlns:a16="http://schemas.microsoft.com/office/drawing/2014/main" val="984513303"/>
                    </a:ext>
                  </a:extLst>
                </a:gridCol>
                <a:gridCol w="4026303">
                  <a:extLst>
                    <a:ext uri="{9D8B030D-6E8A-4147-A177-3AD203B41FA5}">
                      <a16:colId xmlns:a16="http://schemas.microsoft.com/office/drawing/2014/main" val="2196745506"/>
                    </a:ext>
                  </a:extLst>
                </a:gridCol>
              </a:tblGrid>
              <a:tr h="718047">
                <a:tc>
                  <a:txBody>
                    <a:bodyPr/>
                    <a:lstStyle/>
                    <a:p>
                      <a:pPr marL="0" marR="0" algn="ctr">
                        <a:lnSpc>
                          <a:spcPct val="100000"/>
                        </a:lnSpc>
                        <a:spcAft>
                          <a:spcPts val="800"/>
                        </a:spcAft>
                        <a:buNone/>
                      </a:pPr>
                      <a:r>
                        <a:rPr lang="en-US" sz="1800" b="1" dirty="0" err="1">
                          <a:effectLst/>
                          <a:latin typeface="Times New Roman" panose="02020603050405020304" pitchFamily="18" charset="0"/>
                          <a:ea typeface="DengXian" panose="02010600030101010101" pitchFamily="2" charset="-122"/>
                          <a:cs typeface="Arial" panose="020B0604020202020204" pitchFamily="34" charset="0"/>
                        </a:rPr>
                        <a:t>Lp</a:t>
                      </a:r>
                      <a:r>
                        <a:rPr lang="en-US" sz="1800" b="1" dirty="0">
                          <a:effectLst/>
                          <a:latin typeface="Times New Roman" panose="02020603050405020304" pitchFamily="18" charset="0"/>
                          <a:ea typeface="DengXian" panose="02010600030101010101" pitchFamily="2" charset="-122"/>
                          <a:cs typeface="Arial" panose="020B0604020202020204" pitchFamily="34" charset="0"/>
                        </a:rPr>
                        <a:t>(a) concentration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b="1" dirty="0">
                          <a:effectLst/>
                          <a:latin typeface="Times New Roman" panose="02020603050405020304" pitchFamily="18" charset="0"/>
                          <a:ea typeface="DengXian" panose="02010600030101010101" pitchFamily="2" charset="-122"/>
                          <a:cs typeface="Arial" panose="020B0604020202020204" pitchFamily="34" charset="0"/>
                        </a:rPr>
                        <a:t>nmol/L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b="1" dirty="0">
                          <a:effectLst/>
                          <a:latin typeface="Times New Roman" panose="02020603050405020304" pitchFamily="18" charset="0"/>
                          <a:ea typeface="DengXian" panose="02010600030101010101" pitchFamily="2" charset="-122"/>
                          <a:cs typeface="Arial" panose="020B0604020202020204" pitchFamily="34" charset="0"/>
                        </a:rPr>
                        <a:t>(mg/dL)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DengXian" panose="02010600030101010101" pitchFamily="2" charset="-122"/>
                          <a:cs typeface="Arial" panose="020B0604020202020204" pitchFamily="34" charset="0"/>
                        </a:rPr>
                        <a:t>ASCVD Relative Risk: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b="1">
                          <a:effectLst/>
                          <a:latin typeface="Times New Roman" panose="02020603050405020304" pitchFamily="18" charset="0"/>
                          <a:ea typeface="DengXian" panose="02010600030101010101" pitchFamily="2" charset="-122"/>
                          <a:cs typeface="Arial" panose="020B0604020202020204" pitchFamily="34" charset="0"/>
                        </a:rPr>
                        <a:t> Increase Compared With Population Median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b="1">
                          <a:effectLst/>
                          <a:latin typeface="Times New Roman" panose="02020603050405020304" pitchFamily="18" charset="0"/>
                          <a:ea typeface="DengXian" panose="02010600030101010101" pitchFamily="2" charset="-122"/>
                          <a:cs typeface="Arial" panose="020B0604020202020204" pitchFamily="34" charset="0"/>
                        </a:rPr>
                        <a:t>(20 nmol/L, 7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6133853"/>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430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(180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4-fold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436125"/>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350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(150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3-fold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019074"/>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250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(100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2 -fold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589723"/>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125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(50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effectLst/>
                          <a:latin typeface="Times New Roman" panose="02020603050405020304" pitchFamily="18" charset="0"/>
                          <a:ea typeface="DengXian" panose="02010600030101010101" pitchFamily="2" charset="-122"/>
                          <a:cs typeface="Arial" panose="020B0604020202020204" pitchFamily="34" charset="0"/>
                        </a:rPr>
                        <a:t>1.4-fold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9461225"/>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75-124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(30-49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1.2-fold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4024044"/>
                  </a:ext>
                </a:extLst>
              </a:tr>
              <a:tr h="455000">
                <a:tc>
                  <a:txBody>
                    <a:bodyPr/>
                    <a:lstStyle/>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&lt;75 nmol/L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(&lt;30 mg/dL)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dirty="0">
                          <a:solidFill>
                            <a:srgbClr val="000000"/>
                          </a:solidFill>
                          <a:effectLst/>
                          <a:latin typeface="Times New Roman" panose="02020603050405020304" pitchFamily="18" charset="0"/>
                          <a:ea typeface="DengXian" panose="02010600030101010101" pitchFamily="2" charset="-122"/>
                          <a:cs typeface="Arial" panose="020B0604020202020204" pitchFamily="34" charset="0"/>
                        </a:rPr>
                        <a:t>Reference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5287" marR="65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579372"/>
                  </a:ext>
                </a:extLst>
              </a:tr>
            </a:tbl>
          </a:graphicData>
        </a:graphic>
      </p:graphicFrame>
      <p:sp>
        <p:nvSpPr>
          <p:cNvPr id="5" name="TextBox 4">
            <a:extLst>
              <a:ext uri="{FF2B5EF4-FFF2-40B4-BE49-F238E27FC236}">
                <a16:creationId xmlns:a16="http://schemas.microsoft.com/office/drawing/2014/main" id="{B28C023F-223D-17FF-17E4-43DE63CBA49D}"/>
              </a:ext>
            </a:extLst>
          </p:cNvPr>
          <p:cNvSpPr txBox="1"/>
          <p:nvPr/>
        </p:nvSpPr>
        <p:spPr>
          <a:xfrm>
            <a:off x="10591800" y="3919200"/>
            <a:ext cx="3568700" cy="3416320"/>
          </a:xfrm>
          <a:prstGeom prst="rect">
            <a:avLst/>
          </a:prstGeom>
          <a:noFill/>
        </p:spPr>
        <p:txBody>
          <a:bodyPr wrap="square">
            <a:spAutoFit/>
          </a:bodyPr>
          <a:lstStyle/>
          <a:p>
            <a:r>
              <a:rPr lang="en-US" sz="1200" dirty="0">
                <a:latin typeface="Lub Dub Medium" panose="020B0603030403020204" pitchFamily="34" charset="0"/>
              </a:rPr>
              <a:t>Data in the table are derived from the UK Biobank Study,14 are intended as a general guide and may differ in other populations. For example, relative risk of 2-fold has been observed for levels of 200 nmol/L in some populations. Equivalence of levels between nmol/L and mg/dL is approximate. An </a:t>
            </a:r>
            <a:r>
              <a:rPr lang="en-US" sz="1200" dirty="0" err="1">
                <a:latin typeface="Lub Dub Medium" panose="020B0603030403020204" pitchFamily="34" charset="0"/>
              </a:rPr>
              <a:t>Lp</a:t>
            </a:r>
            <a:r>
              <a:rPr lang="en-US" sz="1200" dirty="0">
                <a:latin typeface="Lub Dub Medium" panose="020B0603030403020204" pitchFamily="34" charset="0"/>
              </a:rPr>
              <a:t>(a) level of 50 mg/dL (125 nmol/L, ~ 80th percentile) is associated with an ~40% relative risk increase in ASCVD compared with 7 mg/dL (20 nmol/L, median in a reference population).1,2 An </a:t>
            </a:r>
            <a:r>
              <a:rPr lang="en-US" sz="1200" dirty="0" err="1">
                <a:latin typeface="Lub Dub Medium" panose="020B0603030403020204" pitchFamily="34" charset="0"/>
              </a:rPr>
              <a:t>Lp</a:t>
            </a:r>
            <a:r>
              <a:rPr lang="en-US" sz="1200" dirty="0">
                <a:latin typeface="Lub Dub Medium" panose="020B0603030403020204" pitchFamily="34" charset="0"/>
              </a:rPr>
              <a:t>(a) level of 100 mg/dL (≥250 nmol/L, ~95th percentile) approximately doubles the ASCVD risk. An </a:t>
            </a:r>
            <a:r>
              <a:rPr lang="en-US" sz="1200" dirty="0" err="1">
                <a:latin typeface="Lub Dub Medium" panose="020B0603030403020204" pitchFamily="34" charset="0"/>
              </a:rPr>
              <a:t>Lp</a:t>
            </a:r>
            <a:r>
              <a:rPr lang="en-US" sz="1200" dirty="0">
                <a:latin typeface="Lub Dub Medium" panose="020B0603030403020204" pitchFamily="34" charset="0"/>
              </a:rPr>
              <a:t>(a) level of 180 mg/dL (≥430 nmol/L, ~99th percentile) increases the ASCVD risk by ~4-fold, similar to the risk of heterozygous familial hypercholesterolemia.</a:t>
            </a:r>
          </a:p>
        </p:txBody>
      </p:sp>
      <p:sp>
        <p:nvSpPr>
          <p:cNvPr id="7" name="TextBox 6">
            <a:extLst>
              <a:ext uri="{FF2B5EF4-FFF2-40B4-BE49-F238E27FC236}">
                <a16:creationId xmlns:a16="http://schemas.microsoft.com/office/drawing/2014/main" id="{B7918DEE-C583-0198-5768-DC3A999A5A03}"/>
              </a:ext>
            </a:extLst>
          </p:cNvPr>
          <p:cNvSpPr txBox="1"/>
          <p:nvPr/>
        </p:nvSpPr>
        <p:spPr>
          <a:xfrm>
            <a:off x="495299" y="5963920"/>
            <a:ext cx="3269611" cy="137160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t>
            </a:r>
            <a:r>
              <a:rPr kumimoji="0" lang="en-US" sz="1200" b="0" i="0" u="none" strike="noStrike" kern="1200" cap="none" spc="0" normalizeH="0" baseline="0" noProof="0" dirty="0" err="1">
                <a:ln>
                  <a:noFill/>
                </a:ln>
                <a:solidFill>
                  <a:prstClr val="black"/>
                </a:solidFill>
                <a:effectLst/>
                <a:uLnTx/>
                <a:uFillTx/>
                <a:latin typeface="Lub Dub Medium" panose="020B0603030403020204" pitchFamily="34" charset="0"/>
                <a:ea typeface="+mn-ea"/>
                <a:cs typeface="+mn-cs"/>
              </a:rPr>
              <a:t>Lp</a:t>
            </a: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 concentrations in this threshold range may be considered for repeat testing.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ASCVD indicates atherosclerotic cardiovascular disease; and </a:t>
            </a:r>
            <a:r>
              <a:rPr kumimoji="0" lang="en-US" sz="1200" b="0" i="0" u="none" strike="noStrike" kern="1200" cap="none" spc="0" normalizeH="0" baseline="0" noProof="0" dirty="0" err="1">
                <a:ln>
                  <a:noFill/>
                </a:ln>
                <a:solidFill>
                  <a:prstClr val="black"/>
                </a:solidFill>
                <a:effectLst/>
                <a:uLnTx/>
                <a:uFillTx/>
                <a:latin typeface="Lub Dub Medium" panose="020B0603030403020204" pitchFamily="34" charset="0"/>
                <a:ea typeface="+mn-ea"/>
                <a:cs typeface="+mn-cs"/>
              </a:rPr>
              <a:t>Lp</a:t>
            </a:r>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 lipoprotein (a). </a:t>
            </a:r>
          </a:p>
        </p:txBody>
      </p:sp>
    </p:spTree>
    <p:extLst>
      <p:ext uri="{BB962C8B-B14F-4D97-AF65-F5344CB8AC3E}">
        <p14:creationId xmlns:p14="http://schemas.microsoft.com/office/powerpoint/2010/main" val="2494737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42</a:t>
            </a:fld>
            <a:endParaRPr lang="en-US" dirty="0"/>
          </a:p>
        </p:txBody>
      </p:sp>
      <p:sp>
        <p:nvSpPr>
          <p:cNvPr id="2" name="TextBox 1">
            <a:extLst>
              <a:ext uri="{FF2B5EF4-FFF2-40B4-BE49-F238E27FC236}">
                <a16:creationId xmlns:a16="http://schemas.microsoft.com/office/drawing/2014/main" id="{51FB4E0F-82F8-0774-3468-D09DCE5036BA}"/>
              </a:ext>
            </a:extLst>
          </p:cNvPr>
          <p:cNvSpPr txBox="1"/>
          <p:nvPr/>
        </p:nvSpPr>
        <p:spPr>
          <a:xfrm>
            <a:off x="4948236" y="1905000"/>
            <a:ext cx="4733925"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Monitoring and Follow-Up</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C89516E-D0C5-153E-C5EC-E4E3D0AE2D3B}"/>
              </a:ext>
            </a:extLst>
          </p:cNvPr>
          <p:cNvGraphicFramePr>
            <a:graphicFrameLocks noGrp="1"/>
          </p:cNvGraphicFramePr>
          <p:nvPr>
            <p:extLst>
              <p:ext uri="{D42A27DB-BD31-4B8C-83A1-F6EECF244321}">
                <p14:modId xmlns:p14="http://schemas.microsoft.com/office/powerpoint/2010/main" val="1048901374"/>
              </p:ext>
            </p:extLst>
          </p:nvPr>
        </p:nvGraphicFramePr>
        <p:xfrm>
          <a:off x="3505200" y="2906297"/>
          <a:ext cx="7619999" cy="2417005"/>
        </p:xfrm>
        <a:graphic>
          <a:graphicData uri="http://schemas.openxmlformats.org/drawingml/2006/table">
            <a:tbl>
              <a:tblPr firstRow="1" firstCol="1" bandRow="1"/>
              <a:tblGrid>
                <a:gridCol w="1002632">
                  <a:extLst>
                    <a:ext uri="{9D8B030D-6E8A-4147-A177-3AD203B41FA5}">
                      <a16:colId xmlns:a16="http://schemas.microsoft.com/office/drawing/2014/main" val="2315305164"/>
                    </a:ext>
                  </a:extLst>
                </a:gridCol>
                <a:gridCol w="960415">
                  <a:extLst>
                    <a:ext uri="{9D8B030D-6E8A-4147-A177-3AD203B41FA5}">
                      <a16:colId xmlns:a16="http://schemas.microsoft.com/office/drawing/2014/main" val="969363718"/>
                    </a:ext>
                  </a:extLst>
                </a:gridCol>
                <a:gridCol w="5656952">
                  <a:extLst>
                    <a:ext uri="{9D8B030D-6E8A-4147-A177-3AD203B41FA5}">
                      <a16:colId xmlns:a16="http://schemas.microsoft.com/office/drawing/2014/main" val="2825352221"/>
                    </a:ext>
                  </a:extLst>
                </a:gridCol>
              </a:tblGrid>
              <a:tr h="821107">
                <a:tc>
                  <a:txBody>
                    <a:bodyPr/>
                    <a:lstStyle/>
                    <a:p>
                      <a:pPr marL="0" marR="0" algn="ctr">
                        <a:lnSpc>
                          <a:spcPct val="100000"/>
                        </a:lnSpc>
                        <a:spcAft>
                          <a:spcPts val="800"/>
                        </a:spcAft>
                        <a:buNone/>
                      </a:pPr>
                      <a:endParaRPr lang="en-US" sz="1800" dirty="0">
                        <a:effectLst/>
                        <a:latin typeface="Times New Roman"/>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Monitoring and Follow-Up</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a:ea typeface="Calibri"/>
                          <a:cs typeface="Arial"/>
                        </a:rPr>
                        <a:t>Referenced studies that support the recommendation are summarized in the Evidence 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89142017"/>
                  </a:ext>
                </a:extLst>
              </a:tr>
              <a:tr h="243625">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b="1">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567531"/>
                  </a:ext>
                </a:extLst>
              </a:tr>
              <a:tr h="121812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individuals on LLT, clinicians should perform a lipid profile 4 to 12 weeks after initiation or dose adjustment and every 6 to 12 months thereafter to assess efficacy and adherence to LLTs.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4545315"/>
                  </a:ext>
                </a:extLst>
              </a:tr>
            </a:tbl>
          </a:graphicData>
        </a:graphic>
      </p:graphicFrame>
    </p:spTree>
    <p:extLst>
      <p:ext uri="{BB962C8B-B14F-4D97-AF65-F5344CB8AC3E}">
        <p14:creationId xmlns:p14="http://schemas.microsoft.com/office/powerpoint/2010/main" val="106427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22371-F355-2DC6-E6DB-23760FFB60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897645" y="1295400"/>
            <a:ext cx="8835108" cy="6236547"/>
          </a:xfrm>
          <a:prstGeom prst="rect">
            <a:avLst/>
          </a:prstGeom>
          <a:noFill/>
          <a:ln>
            <a:noFill/>
          </a:ln>
        </p:spPr>
      </p:pic>
      <p:sp>
        <p:nvSpPr>
          <p:cNvPr id="3" name="TextBox 2">
            <a:extLst>
              <a:ext uri="{FF2B5EF4-FFF2-40B4-BE49-F238E27FC236}">
                <a16:creationId xmlns:a16="http://schemas.microsoft.com/office/drawing/2014/main" id="{D09C6765-C0A0-E49D-944F-FCE796C2A767}"/>
              </a:ext>
            </a:extLst>
          </p:cNvPr>
          <p:cNvSpPr txBox="1"/>
          <p:nvPr/>
        </p:nvSpPr>
        <p:spPr>
          <a:xfrm>
            <a:off x="4874417" y="341293"/>
            <a:ext cx="488156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1. Lipoprotein Goals for ASCVD Risk Reduction</a:t>
            </a:r>
            <a:endParaRPr lang="en-US" sz="2800" dirty="0">
              <a:effectLst/>
              <a:latin typeface="Lub Dub Medium" panose="020B06030304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1A5AC3EE-0AFD-232D-30C5-2FDC231340CC}"/>
              </a:ext>
            </a:extLst>
          </p:cNvPr>
          <p:cNvSpPr txBox="1"/>
          <p:nvPr/>
        </p:nvSpPr>
        <p:spPr>
          <a:xfrm>
            <a:off x="11887200" y="4854291"/>
            <a:ext cx="2222501" cy="2677656"/>
          </a:xfrm>
          <a:prstGeom prst="rect">
            <a:avLst/>
          </a:prstGeom>
          <a:noFill/>
        </p:spPr>
        <p:txBody>
          <a:bodyPr wrap="square">
            <a:spAutoFit/>
          </a:bodyPr>
          <a:lstStyle/>
          <a:p>
            <a:r>
              <a:rPr lang="en-US" sz="1200" dirty="0" err="1">
                <a:latin typeface="Lub Dub Medium" panose="020B0603030403020204" pitchFamily="34" charset="0"/>
              </a:rPr>
              <a:t>apoB</a:t>
            </a:r>
            <a:r>
              <a:rPr lang="en-US" sz="1200" dirty="0">
                <a:latin typeface="Lub Dub Medium" panose="020B0603030403020204" pitchFamily="34" charset="0"/>
              </a:rPr>
              <a:t> indicates apolipoprotein B; ASCVD, atherosclerotic cardiovascular disease; AU, Agatston units; CAC, coronary artery calcium; CKD, chronic kidney disease; FH, familial hypercholesterolemia; HDL-C, high-density lipoprotein-cholesterol; LDL-C, low-density lipoprotein-cholesterol; and TG, triglycerides.</a:t>
            </a:r>
          </a:p>
        </p:txBody>
      </p:sp>
    </p:spTree>
    <p:extLst>
      <p:ext uri="{BB962C8B-B14F-4D97-AF65-F5344CB8AC3E}">
        <p14:creationId xmlns:p14="http://schemas.microsoft.com/office/powerpoint/2010/main" val="517957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0E3ED6-8A5E-7339-009B-CABB866292F6}"/>
              </a:ext>
            </a:extLst>
          </p:cNvPr>
          <p:cNvSpPr>
            <a:spLocks noGrp="1"/>
          </p:cNvSpPr>
          <p:nvPr>
            <p:ph type="sldNum" sz="quarter" idx="4"/>
          </p:nvPr>
        </p:nvSpPr>
        <p:spPr/>
        <p:txBody>
          <a:bodyPr/>
          <a:lstStyle/>
          <a:p>
            <a:fld id="{01CD3B2E-BC1C-6C4D-9D91-A67B950EE325}" type="slidenum">
              <a:rPr lang="en-US" smtClean="0"/>
              <a:pPr/>
              <a:t>44</a:t>
            </a:fld>
            <a:endParaRPr lang="en-US" dirty="0"/>
          </a:p>
        </p:txBody>
      </p:sp>
      <p:sp>
        <p:nvSpPr>
          <p:cNvPr id="6" name="TextBox 5">
            <a:extLst>
              <a:ext uri="{FF2B5EF4-FFF2-40B4-BE49-F238E27FC236}">
                <a16:creationId xmlns:a16="http://schemas.microsoft.com/office/drawing/2014/main" id="{6C789117-4082-E0B2-25AA-D2FFED67B94E}"/>
              </a:ext>
            </a:extLst>
          </p:cNvPr>
          <p:cNvSpPr txBox="1"/>
          <p:nvPr/>
        </p:nvSpPr>
        <p:spPr>
          <a:xfrm>
            <a:off x="5029200" y="3253026"/>
            <a:ext cx="4572000" cy="861774"/>
          </a:xfrm>
          <a:prstGeom prst="rect">
            <a:avLst/>
          </a:prstGeom>
          <a:noFill/>
        </p:spPr>
        <p:txBody>
          <a:bodyPr wrap="square">
            <a:spAutoFit/>
          </a:bodyPr>
          <a:lstStyle/>
          <a:p>
            <a:r>
              <a:rPr lang="en-US" sz="5000" dirty="0">
                <a:effectLst/>
                <a:latin typeface="Lub Dub Heavy" panose="020B0903030403020204" pitchFamily="34" charset="0"/>
                <a:ea typeface="Times New Roman" panose="02020603050405020304" pitchFamily="18" charset="0"/>
              </a:rPr>
              <a:t>Management</a:t>
            </a:r>
            <a:endParaRPr lang="en-US" sz="5000" dirty="0">
              <a:latin typeface="Lub Dub Heavy" panose="020B0903030403020204" pitchFamily="34" charset="0"/>
            </a:endParaRPr>
          </a:p>
        </p:txBody>
      </p:sp>
    </p:spTree>
    <p:extLst>
      <p:ext uri="{BB962C8B-B14F-4D97-AF65-F5344CB8AC3E}">
        <p14:creationId xmlns:p14="http://schemas.microsoft.com/office/powerpoint/2010/main" val="1515035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45</a:t>
            </a:fld>
            <a:endParaRPr lang="en-US" dirty="0"/>
          </a:p>
        </p:txBody>
      </p:sp>
      <p:sp>
        <p:nvSpPr>
          <p:cNvPr id="2" name="TextBox 1">
            <a:extLst>
              <a:ext uri="{FF2B5EF4-FFF2-40B4-BE49-F238E27FC236}">
                <a16:creationId xmlns:a16="http://schemas.microsoft.com/office/drawing/2014/main" id="{F369EE4E-E551-C578-A2C6-A7194656A580}"/>
              </a:ext>
            </a:extLst>
          </p:cNvPr>
          <p:cNvSpPr txBox="1"/>
          <p:nvPr/>
        </p:nvSpPr>
        <p:spPr>
          <a:xfrm>
            <a:off x="3885008" y="1371600"/>
            <a:ext cx="686038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Primordial Prevention of Dyslipidemia: Childhood Through Adulthood</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CF6B9B8-56EE-3C49-FB58-A41857499225}"/>
              </a:ext>
            </a:extLst>
          </p:cNvPr>
          <p:cNvGraphicFramePr>
            <a:graphicFrameLocks noGrp="1"/>
          </p:cNvGraphicFramePr>
          <p:nvPr>
            <p:extLst>
              <p:ext uri="{D42A27DB-BD31-4B8C-83A1-F6EECF244321}">
                <p14:modId xmlns:p14="http://schemas.microsoft.com/office/powerpoint/2010/main" val="3659908384"/>
              </p:ext>
            </p:extLst>
          </p:nvPr>
        </p:nvGraphicFramePr>
        <p:xfrm>
          <a:off x="3005137" y="2592797"/>
          <a:ext cx="8620126" cy="3044006"/>
        </p:xfrm>
        <a:graphic>
          <a:graphicData uri="http://schemas.openxmlformats.org/drawingml/2006/table">
            <a:tbl>
              <a:tblPr firstRow="1" firstCol="1" bandRow="1"/>
              <a:tblGrid>
                <a:gridCol w="1134227">
                  <a:extLst>
                    <a:ext uri="{9D8B030D-6E8A-4147-A177-3AD203B41FA5}">
                      <a16:colId xmlns:a16="http://schemas.microsoft.com/office/drawing/2014/main" val="603566593"/>
                    </a:ext>
                  </a:extLst>
                </a:gridCol>
                <a:gridCol w="1086471">
                  <a:extLst>
                    <a:ext uri="{9D8B030D-6E8A-4147-A177-3AD203B41FA5}">
                      <a16:colId xmlns:a16="http://schemas.microsoft.com/office/drawing/2014/main" val="399725696"/>
                    </a:ext>
                  </a:extLst>
                </a:gridCol>
                <a:gridCol w="6399428">
                  <a:extLst>
                    <a:ext uri="{9D8B030D-6E8A-4147-A177-3AD203B41FA5}">
                      <a16:colId xmlns:a16="http://schemas.microsoft.com/office/drawing/2014/main" val="4263049564"/>
                    </a:ext>
                  </a:extLst>
                </a:gridCol>
              </a:tblGrid>
              <a:tr h="1025942">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Primordial Prevention of Dyslipidemia: Childhood Through Adulthood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37918144"/>
                  </a:ext>
                </a:extLst>
              </a:tr>
              <a:tr h="234749">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9392677"/>
                  </a:ext>
                </a:extLst>
              </a:tr>
              <a:tr h="1570806">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children and healthy adults, healthy dietary patterns, regular physical activity, maintenance of a healthy weight, healthy sleep, stress management, and avoidance of tobacco products should be promoted and reinforced lifelong to reduce the risk for dyslipidemia and ASCVD.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6241960"/>
                  </a:ext>
                </a:extLst>
              </a:tr>
            </a:tbl>
          </a:graphicData>
        </a:graphic>
      </p:graphicFrame>
    </p:spTree>
    <p:extLst>
      <p:ext uri="{BB962C8B-B14F-4D97-AF65-F5344CB8AC3E}">
        <p14:creationId xmlns:p14="http://schemas.microsoft.com/office/powerpoint/2010/main" val="3698039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15F92-8E29-D9A6-62FF-6B7F127E861D}"/>
              </a:ext>
            </a:extLst>
          </p:cNvPr>
          <p:cNvSpPr txBox="1"/>
          <p:nvPr/>
        </p:nvSpPr>
        <p:spPr>
          <a:xfrm>
            <a:off x="3695104" y="1676400"/>
            <a:ext cx="7240192"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Dietary Management of LDL-C Disorders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65A6D70-B04F-4E60-A32D-AA4EECBD18AA}"/>
              </a:ext>
            </a:extLst>
          </p:cNvPr>
          <p:cNvGraphicFramePr>
            <a:graphicFrameLocks noGrp="1"/>
          </p:cNvGraphicFramePr>
          <p:nvPr>
            <p:extLst>
              <p:ext uri="{D42A27DB-BD31-4B8C-83A1-F6EECF244321}">
                <p14:modId xmlns:p14="http://schemas.microsoft.com/office/powerpoint/2010/main" val="3502680872"/>
              </p:ext>
            </p:extLst>
          </p:nvPr>
        </p:nvGraphicFramePr>
        <p:xfrm>
          <a:off x="3043237" y="2620306"/>
          <a:ext cx="8543925" cy="2988988"/>
        </p:xfrm>
        <a:graphic>
          <a:graphicData uri="http://schemas.openxmlformats.org/drawingml/2006/table">
            <a:tbl>
              <a:tblPr firstRow="1" firstCol="1" bandRow="1"/>
              <a:tblGrid>
                <a:gridCol w="1124201">
                  <a:extLst>
                    <a:ext uri="{9D8B030D-6E8A-4147-A177-3AD203B41FA5}">
                      <a16:colId xmlns:a16="http://schemas.microsoft.com/office/drawing/2014/main" val="3924486913"/>
                    </a:ext>
                  </a:extLst>
                </a:gridCol>
                <a:gridCol w="1076866">
                  <a:extLst>
                    <a:ext uri="{9D8B030D-6E8A-4147-A177-3AD203B41FA5}">
                      <a16:colId xmlns:a16="http://schemas.microsoft.com/office/drawing/2014/main" val="1664068615"/>
                    </a:ext>
                  </a:extLst>
                </a:gridCol>
                <a:gridCol w="6342858">
                  <a:extLst>
                    <a:ext uri="{9D8B030D-6E8A-4147-A177-3AD203B41FA5}">
                      <a16:colId xmlns:a16="http://schemas.microsoft.com/office/drawing/2014/main" val="323610217"/>
                    </a:ext>
                  </a:extLst>
                </a:gridCol>
              </a:tblGrid>
              <a:tr h="1043423">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Dietary Management of LDL-C Disorders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29977967"/>
                  </a:ext>
                </a:extLst>
              </a:tr>
              <a:tr h="238749">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5189169"/>
                  </a:ext>
                </a:extLst>
              </a:tr>
              <a:tr h="1671245">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and children with or without ASCVD, a diet emphasizing intake of fruits, vegetables, nuts, legumes, whole grains, and fiber, while replacing saturated and trans-fat with dietary monounsaturated and polyunsaturated fat, is recommended to decrease LDL-C levels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5419802"/>
                  </a:ext>
                </a:extLst>
              </a:tr>
            </a:tbl>
          </a:graphicData>
        </a:graphic>
      </p:graphicFrame>
    </p:spTree>
    <p:extLst>
      <p:ext uri="{BB962C8B-B14F-4D97-AF65-F5344CB8AC3E}">
        <p14:creationId xmlns:p14="http://schemas.microsoft.com/office/powerpoint/2010/main" val="3670911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47</a:t>
            </a:fld>
            <a:endParaRPr lang="en-US" dirty="0"/>
          </a:p>
        </p:txBody>
      </p:sp>
      <p:sp>
        <p:nvSpPr>
          <p:cNvPr id="2" name="TextBox 1">
            <a:extLst>
              <a:ext uri="{FF2B5EF4-FFF2-40B4-BE49-F238E27FC236}">
                <a16:creationId xmlns:a16="http://schemas.microsoft.com/office/drawing/2014/main" id="{9E9BF1DC-8C4A-19AF-A761-8FE7ACE18381}"/>
              </a:ext>
            </a:extLst>
          </p:cNvPr>
          <p:cNvSpPr txBox="1"/>
          <p:nvPr/>
        </p:nvSpPr>
        <p:spPr>
          <a:xfrm>
            <a:off x="5047951" y="533400"/>
            <a:ext cx="453449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Lifestyle Management of Hypertriglyceridemia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BA43719-C366-6B55-567E-60FBAAC7A1AE}"/>
              </a:ext>
            </a:extLst>
          </p:cNvPr>
          <p:cNvGraphicFramePr>
            <a:graphicFrameLocks noGrp="1"/>
          </p:cNvGraphicFramePr>
          <p:nvPr>
            <p:extLst>
              <p:ext uri="{D42A27DB-BD31-4B8C-83A1-F6EECF244321}">
                <p14:modId xmlns:p14="http://schemas.microsoft.com/office/powerpoint/2010/main" val="1125126453"/>
              </p:ext>
            </p:extLst>
          </p:nvPr>
        </p:nvGraphicFramePr>
        <p:xfrm>
          <a:off x="1714499" y="1752600"/>
          <a:ext cx="11201402" cy="5265682"/>
        </p:xfrm>
        <a:graphic>
          <a:graphicData uri="http://schemas.openxmlformats.org/drawingml/2006/table">
            <a:tbl>
              <a:tblPr firstRow="1" firstCol="1" bandRow="1"/>
              <a:tblGrid>
                <a:gridCol w="1467770">
                  <a:extLst>
                    <a:ext uri="{9D8B030D-6E8A-4147-A177-3AD203B41FA5}">
                      <a16:colId xmlns:a16="http://schemas.microsoft.com/office/drawing/2014/main" val="6067551"/>
                    </a:ext>
                  </a:extLst>
                </a:gridCol>
                <a:gridCol w="1290051">
                  <a:extLst>
                    <a:ext uri="{9D8B030D-6E8A-4147-A177-3AD203B41FA5}">
                      <a16:colId xmlns:a16="http://schemas.microsoft.com/office/drawing/2014/main" val="4225555138"/>
                    </a:ext>
                  </a:extLst>
                </a:gridCol>
                <a:gridCol w="8443581">
                  <a:extLst>
                    <a:ext uri="{9D8B030D-6E8A-4147-A177-3AD203B41FA5}">
                      <a16:colId xmlns:a16="http://schemas.microsoft.com/office/drawing/2014/main" val="3631874181"/>
                    </a:ext>
                  </a:extLst>
                </a:gridCol>
              </a:tblGrid>
              <a:tr h="605162">
                <a:tc>
                  <a:txBody>
                    <a:bodyPr/>
                    <a:lstStyle/>
                    <a:p>
                      <a:pPr marL="219710" marR="0" algn="ctr">
                        <a:lnSpc>
                          <a:spcPct val="100000"/>
                        </a:lnSpc>
                        <a:spcAft>
                          <a:spcPts val="800"/>
                        </a:spcAft>
                        <a:buNone/>
                      </a:pP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21971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Recommendations for </a:t>
                      </a:r>
                      <a:r>
                        <a:rPr lang="en-US" sz="1800" b="1" dirty="0">
                          <a:effectLst/>
                          <a:latin typeface="Times New Roman" panose="02020603050405020304" pitchFamily="18" charset="0"/>
                          <a:ea typeface="Calibri" panose="020F0502020204030204" pitchFamily="34" charset="0"/>
                        </a:rPr>
                        <a:t>Lifestyle Management of Hypertriglyceridemia</a:t>
                      </a:r>
                      <a:endParaRPr lang="en-US" sz="1800" dirty="0">
                        <a:effectLst/>
                        <a:latin typeface="Times New Roman" panose="02020603050405020304" pitchFamily="18" charset="0"/>
                        <a:ea typeface="Times New Roman" panose="02020603050405020304" pitchFamily="18" charset="0"/>
                      </a:endParaRPr>
                    </a:p>
                    <a:p>
                      <a:pPr marL="21971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15612000"/>
                  </a:ext>
                </a:extLst>
              </a:tr>
              <a:tr h="255303">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COR</a:t>
                      </a:r>
                      <a:endParaRPr lang="en-US" sz="180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LOE</a:t>
                      </a:r>
                      <a:endParaRPr lang="en-US" sz="180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Recommendations</a:t>
                      </a:r>
                      <a:endParaRPr lang="en-US" sz="180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1569772"/>
                  </a:ext>
                </a:extLst>
              </a:tr>
              <a:tr h="856013">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FFFFFF"/>
                          </a:solidFill>
                          <a:effectLst/>
                          <a:latin typeface="Times New Roman" panose="02020603050405020304" pitchFamily="18" charset="0"/>
                          <a:ea typeface="Times New Roman" panose="02020603050405020304" pitchFamily="18" charset="0"/>
                        </a:rPr>
                        <a:t>A</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rPr>
                        <a:t>In adults with fasting TG levels of 150 to 499 mg/dL (1.7-5.6 mmol/L), a diet that is low in added sugar, refined carbohydrates, and saturated fat, and that minimizes alcohol (Figure 2) is beneficial to reduce TG and ASCVD risk.</a:t>
                      </a: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4898339"/>
                  </a:ext>
                </a:extLst>
              </a:tr>
              <a:tr h="1077293">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B-NR </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Times New Roman" panose="02020603050405020304" pitchFamily="18" charset="0"/>
                        </a:rPr>
                        <a:t>In adults with fasting TG levels of 500 to 999 mg/dL (5.7-11.3 mmol/L), a diet that is low in added sugar, refined carbohydrates, and saturated fat, with no alcohol and individualized limitation of total fat (Figure 2) is beneficial to reduce TG for the reduction of ASCVD risk and risk of pancreatitis.</a:t>
                      </a: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9774455"/>
                  </a:ext>
                </a:extLst>
              </a:tr>
              <a:tr h="856013">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Times New Roman" panose="02020603050405020304" pitchFamily="18" charset="0"/>
                        </a:rPr>
                        <a:t>In adults with fasting TG levels of </a:t>
                      </a:r>
                      <a:r>
                        <a:rPr lang="en-US" sz="1800" dirty="0">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1000 mg/dL (11.3 mmol/L), a diet that is very low in total fat and refined carbohydrates, with elimination of alcohol and added sugars (Figure 2) is beneficial to reduce TG and risk for pancreatitis.</a:t>
                      </a: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8501173"/>
                  </a:ext>
                </a:extLst>
              </a:tr>
              <a:tr h="1531816">
                <a:tc>
                  <a:txBody>
                    <a:bodyPr/>
                    <a:lstStyle/>
                    <a:p>
                      <a:pPr marL="0" marR="0" algn="ctr">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1</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dirty="0">
                          <a:solidFill>
                            <a:srgbClr val="000000"/>
                          </a:solidFill>
                          <a:effectLst/>
                          <a:latin typeface="Times New Roman" panose="02020603050405020304" pitchFamily="18" charset="0"/>
                          <a:ea typeface="Times New Roman" panose="02020603050405020304" pitchFamily="18" charset="0"/>
                        </a:rPr>
                        <a:t>B-NR</a:t>
                      </a:r>
                      <a:endParaRPr lang="en-US" sz="1800" dirty="0">
                        <a:effectLst/>
                        <a:latin typeface="Times New Roman" panose="02020603050405020304" pitchFamily="18" charset="0"/>
                        <a:ea typeface="Times New Roman" panose="02020603050405020304" pitchFamily="18" charset="0"/>
                      </a:endParaRPr>
                    </a:p>
                  </a:txBody>
                  <a:tcPr marL="45826" marR="45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Bef>
                          <a:spcPts val="600"/>
                        </a:spcBef>
                        <a:spcAft>
                          <a:spcPts val="800"/>
                        </a:spcAft>
                        <a:buFont typeface="+mj-lt"/>
                        <a:buAutoNum type="arabicPeriod" startAt="4"/>
                      </a:pPr>
                      <a:r>
                        <a:rPr lang="en-US" sz="1800" b="1" dirty="0">
                          <a:effectLst/>
                          <a:latin typeface="Times New Roman" panose="02020603050405020304" pitchFamily="18" charset="0"/>
                          <a:ea typeface="Calibri" panose="020F0502020204030204" pitchFamily="34" charset="0"/>
                        </a:rPr>
                        <a:t>In adults with fasting TG levels </a:t>
                      </a:r>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150 mg/dL (1.7 mmol/L) or </a:t>
                      </a:r>
                      <a:r>
                        <a:rPr lang="en-US" sz="1800" b="1" dirty="0" err="1">
                          <a:effectLst/>
                          <a:latin typeface="Times New Roman" panose="02020603050405020304" pitchFamily="18" charset="0"/>
                          <a:ea typeface="Calibri" panose="020F0502020204030204" pitchFamily="34" charset="0"/>
                        </a:rPr>
                        <a:t>nonfasting</a:t>
                      </a:r>
                      <a:r>
                        <a:rPr lang="en-US" sz="1800" b="1" dirty="0">
                          <a:effectLst/>
                          <a:latin typeface="Times New Roman" panose="02020603050405020304" pitchFamily="18" charset="0"/>
                          <a:ea typeface="Calibri" panose="020F0502020204030204" pitchFamily="34" charset="0"/>
                        </a:rPr>
                        <a:t> TG levels </a:t>
                      </a:r>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175 mg/dL (2 mmol/L), improvement in lifestyle factors related to overweight/obesity and CKM syndrome, weight loss of 5% to 10%, moderate-to-vigorous intensity physical activity of ≥150  minutes a week, and upper and lower body resistance exercise 2 days/week </a:t>
                      </a:r>
                      <a:r>
                        <a:rPr lang="en-US" sz="1800" b="1" dirty="0">
                          <a:effectLst/>
                          <a:latin typeface="Times New Roman" panose="02020603050405020304" pitchFamily="18" charset="0"/>
                          <a:ea typeface="Times New Roman" panose="02020603050405020304" pitchFamily="18" charset="0"/>
                        </a:rPr>
                        <a:t>(Figure 2) </a:t>
                      </a:r>
                      <a:r>
                        <a:rPr lang="en-US" sz="1800" b="1" dirty="0">
                          <a:effectLst/>
                          <a:latin typeface="Times New Roman" panose="02020603050405020304" pitchFamily="18" charset="0"/>
                          <a:ea typeface="Calibri" panose="020F0502020204030204" pitchFamily="34" charset="0"/>
                        </a:rPr>
                        <a:t>are beneficial to reduce TG.</a:t>
                      </a:r>
                      <a:endParaRPr lang="en-US" sz="1800" dirty="0">
                        <a:effectLst/>
                        <a:latin typeface="Times New Roman" panose="02020603050405020304" pitchFamily="18" charset="0"/>
                        <a:ea typeface="Times New Roman" panose="02020603050405020304" pitchFamily="18" charset="0"/>
                      </a:endParaRPr>
                    </a:p>
                  </a:txBody>
                  <a:tcPr marL="45826" marR="45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017966"/>
                  </a:ext>
                </a:extLst>
              </a:tr>
            </a:tbl>
          </a:graphicData>
        </a:graphic>
      </p:graphicFrame>
    </p:spTree>
    <p:extLst>
      <p:ext uri="{BB962C8B-B14F-4D97-AF65-F5344CB8AC3E}">
        <p14:creationId xmlns:p14="http://schemas.microsoft.com/office/powerpoint/2010/main" val="2847229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1BBB55-1B9A-35B9-0EAA-9A5AD57CC8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743200" y="1282700"/>
            <a:ext cx="11277600" cy="5638800"/>
          </a:xfrm>
          <a:prstGeom prst="rect">
            <a:avLst/>
          </a:prstGeom>
          <a:noFill/>
          <a:ln>
            <a:noFill/>
          </a:ln>
        </p:spPr>
      </p:pic>
      <p:sp>
        <p:nvSpPr>
          <p:cNvPr id="3" name="TextBox 2">
            <a:extLst>
              <a:ext uri="{FF2B5EF4-FFF2-40B4-BE49-F238E27FC236}">
                <a16:creationId xmlns:a16="http://schemas.microsoft.com/office/drawing/2014/main" id="{32C27E7D-6F74-F723-CC4F-D4A298C1CC4D}"/>
              </a:ext>
            </a:extLst>
          </p:cNvPr>
          <p:cNvSpPr txBox="1"/>
          <p:nvPr/>
        </p:nvSpPr>
        <p:spPr>
          <a:xfrm>
            <a:off x="3848100" y="328593"/>
            <a:ext cx="69342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2. Health Behavior Interventions in Patients With Hypertriglyceridemia.</a:t>
            </a:r>
            <a:endParaRPr lang="en-US" sz="2800" dirty="0">
              <a:effectLst/>
              <a:latin typeface="Lub Dub Medium" panose="020B06030304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D18C7A27-DA11-F6B3-FE4B-BE91A7DFA1D7}"/>
              </a:ext>
            </a:extLst>
          </p:cNvPr>
          <p:cNvSpPr txBox="1"/>
          <p:nvPr/>
        </p:nvSpPr>
        <p:spPr>
          <a:xfrm>
            <a:off x="304800" y="1371600"/>
            <a:ext cx="2286000" cy="6001643"/>
          </a:xfrm>
          <a:prstGeom prst="rect">
            <a:avLst/>
          </a:prstGeom>
          <a:noFill/>
        </p:spPr>
        <p:txBody>
          <a:bodyPr wrap="square">
            <a:spAutoFit/>
          </a:bodyPr>
          <a:lstStyle/>
          <a:p>
            <a:r>
              <a:rPr lang="en-US" sz="1200" dirty="0">
                <a:latin typeface="Lub Dub Medium" panose="020B0603030403020204" pitchFamily="34" charset="0"/>
              </a:rPr>
              <a:t>*Referral to an RDN and lipid specialist advised.</a:t>
            </a:r>
          </a:p>
          <a:p>
            <a:r>
              <a:rPr lang="en-US" sz="1200" dirty="0">
                <a:latin typeface="Lub Dub Medium" panose="020B0603030403020204" pitchFamily="34" charset="0"/>
              </a:rPr>
              <a:t>†Referral to an RDN necessary.</a:t>
            </a:r>
          </a:p>
          <a:p>
            <a:r>
              <a:rPr lang="en-US" sz="1200" dirty="0">
                <a:latin typeface="Lub Dub Medium" panose="020B0603030403020204" pitchFamily="34" charset="0"/>
              </a:rPr>
              <a:t>‡Clinicians may opt to reduce total fat as a percent of calories in some patients to 10% to 15% (examples include those with a history of pancreatitis or those at the higher end of this range).</a:t>
            </a:r>
          </a:p>
          <a:p>
            <a:r>
              <a:rPr lang="en-US" sz="1200" dirty="0">
                <a:latin typeface="Lub Dub Medium" panose="020B0603030403020204" pitchFamily="34" charset="0"/>
              </a:rPr>
              <a:t>§Limitation of total fat to 10% to 15% of total daily intake, with guidance from an RDN is essential for patients with FCS. </a:t>
            </a:r>
          </a:p>
          <a:p>
            <a:r>
              <a:rPr lang="en-US" sz="1200" dirty="0">
                <a:latin typeface="Lub Dub Medium" panose="020B0603030403020204" pitchFamily="34" charset="0"/>
              </a:rPr>
              <a:t>¶For those with TG disorders outside of FCS, individually tailored total fat limitation under the guidance of an RDN can be beneficial due to variable response to diet. </a:t>
            </a:r>
          </a:p>
          <a:p>
            <a:r>
              <a:rPr lang="en-US" sz="1200" dirty="0">
                <a:latin typeface="Lub Dub Medium" panose="020B0603030403020204" pitchFamily="34" charset="0"/>
              </a:rPr>
              <a:t>||Although clinicians should aim for a patient to achieve the guideline-directed amount of physical activity, any physical activity is likely beneficial in sedentary individuals and should be encouraged to reduce cardiometabolic risk.</a:t>
            </a:r>
          </a:p>
        </p:txBody>
      </p:sp>
      <p:sp>
        <p:nvSpPr>
          <p:cNvPr id="7" name="TextBox 6">
            <a:extLst>
              <a:ext uri="{FF2B5EF4-FFF2-40B4-BE49-F238E27FC236}">
                <a16:creationId xmlns:a16="http://schemas.microsoft.com/office/drawing/2014/main" id="{60C6DB40-F1CD-1A27-7553-4E5281CFBB74}"/>
              </a:ext>
            </a:extLst>
          </p:cNvPr>
          <p:cNvSpPr txBox="1"/>
          <p:nvPr/>
        </p:nvSpPr>
        <p:spPr>
          <a:xfrm>
            <a:off x="2743200" y="6726912"/>
            <a:ext cx="11277600" cy="830997"/>
          </a:xfrm>
          <a:prstGeom prst="rect">
            <a:avLst/>
          </a:prstGeom>
          <a:noFill/>
        </p:spPr>
        <p:txBody>
          <a:bodyPr wrap="square">
            <a:spAutoFit/>
          </a:bodyPr>
          <a:lstStyle/>
          <a:p>
            <a:r>
              <a:rPr lang="en-US" sz="1200" dirty="0">
                <a:latin typeface="Lub Dub Medium" panose="020B0603030403020204" pitchFamily="34" charset="0"/>
              </a:rPr>
              <a:t>FCS indicates familial chylomicronemia syndrome; RDN, registered dietician nutritionist; and TG, triglycerides.</a:t>
            </a:r>
          </a:p>
          <a:p>
            <a:endParaRPr lang="en-US" sz="1200" dirty="0">
              <a:latin typeface="Lub Dub Medium" panose="020B0603030403020204" pitchFamily="34" charset="0"/>
            </a:endParaRPr>
          </a:p>
          <a:p>
            <a:r>
              <a:rPr lang="en-US" sz="1200" dirty="0">
                <a:latin typeface="Lub Dub Medium" panose="020B0603030403020204" pitchFamily="34" charset="0"/>
              </a:rPr>
              <a:t>Adapted with permission from Virani et al. with additional information obtained from Arnett  et al. Copyright© 2021 American College of </a:t>
            </a:r>
            <a:r>
              <a:rPr lang="en-US" sz="1200" dirty="0" err="1">
                <a:latin typeface="Lub Dub Medium" panose="020B0603030403020204" pitchFamily="34" charset="0"/>
              </a:rPr>
              <a:t>Cardiololgy</a:t>
            </a:r>
            <a:r>
              <a:rPr lang="en-US" sz="1200" dirty="0">
                <a:latin typeface="Lub Dub Medium" panose="020B0603030403020204" pitchFamily="34" charset="0"/>
              </a:rPr>
              <a:t> Foundation.</a:t>
            </a:r>
          </a:p>
        </p:txBody>
      </p:sp>
    </p:spTree>
    <p:extLst>
      <p:ext uri="{BB962C8B-B14F-4D97-AF65-F5344CB8AC3E}">
        <p14:creationId xmlns:p14="http://schemas.microsoft.com/office/powerpoint/2010/main" val="346014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49</a:t>
            </a:fld>
            <a:endParaRPr lang="en-US" dirty="0"/>
          </a:p>
        </p:txBody>
      </p:sp>
      <p:sp>
        <p:nvSpPr>
          <p:cNvPr id="2" name="TextBox 1">
            <a:extLst>
              <a:ext uri="{FF2B5EF4-FFF2-40B4-BE49-F238E27FC236}">
                <a16:creationId xmlns:a16="http://schemas.microsoft.com/office/drawing/2014/main" id="{0A58A563-1306-6E9D-F85B-C69E5515F320}"/>
              </a:ext>
            </a:extLst>
          </p:cNvPr>
          <p:cNvSpPr txBox="1"/>
          <p:nvPr/>
        </p:nvSpPr>
        <p:spPr>
          <a:xfrm>
            <a:off x="4400550" y="1143000"/>
            <a:ext cx="5829300"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Attainment and Maintenance of Healthy Weight in People With Dyslipidemia</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2C1018B-3CB0-8DFF-DC5C-877C2384FAD0}"/>
              </a:ext>
            </a:extLst>
          </p:cNvPr>
          <p:cNvGraphicFramePr>
            <a:graphicFrameLocks noGrp="1"/>
          </p:cNvGraphicFramePr>
          <p:nvPr>
            <p:extLst>
              <p:ext uri="{D42A27DB-BD31-4B8C-83A1-F6EECF244321}">
                <p14:modId xmlns:p14="http://schemas.microsoft.com/office/powerpoint/2010/main" val="977333537"/>
              </p:ext>
            </p:extLst>
          </p:nvPr>
        </p:nvGraphicFramePr>
        <p:xfrm>
          <a:off x="3462337" y="2819400"/>
          <a:ext cx="7705725" cy="3393727"/>
        </p:xfrm>
        <a:graphic>
          <a:graphicData uri="http://schemas.openxmlformats.org/drawingml/2006/table">
            <a:tbl>
              <a:tblPr firstRow="1" firstCol="1" bandRow="1"/>
              <a:tblGrid>
                <a:gridCol w="1013911">
                  <a:extLst>
                    <a:ext uri="{9D8B030D-6E8A-4147-A177-3AD203B41FA5}">
                      <a16:colId xmlns:a16="http://schemas.microsoft.com/office/drawing/2014/main" val="3334792313"/>
                    </a:ext>
                  </a:extLst>
                </a:gridCol>
                <a:gridCol w="971220">
                  <a:extLst>
                    <a:ext uri="{9D8B030D-6E8A-4147-A177-3AD203B41FA5}">
                      <a16:colId xmlns:a16="http://schemas.microsoft.com/office/drawing/2014/main" val="2440419429"/>
                    </a:ext>
                  </a:extLst>
                </a:gridCol>
                <a:gridCol w="5720594">
                  <a:extLst>
                    <a:ext uri="{9D8B030D-6E8A-4147-A177-3AD203B41FA5}">
                      <a16:colId xmlns:a16="http://schemas.microsoft.com/office/drawing/2014/main" val="2591501628"/>
                    </a:ext>
                  </a:extLst>
                </a:gridCol>
              </a:tblGrid>
              <a:tr h="1659393">
                <a:tc>
                  <a:txBody>
                    <a:bodyPr/>
                    <a:lstStyle/>
                    <a:p>
                      <a:pPr marL="0" marR="0" algn="ctr">
                        <a:lnSpc>
                          <a:spcPct val="100000"/>
                        </a:lnSpc>
                        <a:spcAft>
                          <a:spcPts val="800"/>
                        </a:spcAft>
                        <a:buNone/>
                      </a:pPr>
                      <a:endParaRPr lang="en-US" sz="1800" dirty="0">
                        <a:effectLst/>
                        <a:latin typeface="Times New Roman"/>
                        <a:ea typeface="Times New Roman" panose="02020603050405020304" pitchFamily="18"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a:t>
                      </a:r>
                      <a:r>
                        <a:rPr lang="en-US" sz="1800" b="1">
                          <a:effectLst/>
                          <a:latin typeface="Times New Roman" panose="02020603050405020304" pitchFamily="18" charset="0"/>
                          <a:ea typeface="Times New Roman" panose="02020603050405020304" pitchFamily="18" charset="0"/>
                          <a:cs typeface="Arial" panose="020B0604020202020204" pitchFamily="34" charset="0"/>
                        </a:rPr>
                        <a:t>Attainment and Maintenance of a Healthy Weight in Dyslipidemia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dirty="0">
                          <a:effectLst/>
                          <a:latin typeface="Times New Roman"/>
                          <a:ea typeface="Calibri"/>
                          <a:cs typeface="Arial"/>
                        </a:rPr>
                        <a:t> </a:t>
                      </a:r>
                      <a:r>
                        <a:rPr lang="en-US" sz="1800">
                          <a:effectLst/>
                          <a:latin typeface="Times New Roman"/>
                          <a:ea typeface="Calibri"/>
                          <a:cs typeface="Arial"/>
                        </a:rPr>
                        <a:t>Referenced studies that support the recommendation is summarized in the Evidence Table.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5234478"/>
                  </a:ext>
                </a:extLst>
              </a:tr>
              <a:tr h="289056">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46385"/>
                  </a:ext>
                </a:extLst>
              </a:tr>
              <a:tr h="1445278">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individuals with overweight or obesity and dyslipidemia, counseling and treatment to achieve weight reduction and maintenance of a healthy weight are recommended to improve dyslipidemia.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0849329"/>
                  </a:ext>
                </a:extLst>
              </a:tr>
            </a:tbl>
          </a:graphicData>
        </a:graphic>
      </p:graphicFrame>
    </p:spTree>
    <p:extLst>
      <p:ext uri="{BB962C8B-B14F-4D97-AF65-F5344CB8AC3E}">
        <p14:creationId xmlns:p14="http://schemas.microsoft.com/office/powerpoint/2010/main" val="4859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FDBAD-071C-B940-D6C2-03D91283166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B86CA4-CADA-E861-B9C5-000A3F3DB6C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3B96502C-B1FF-D6B3-3C6A-9764C4426692}"/>
              </a:ext>
            </a:extLst>
          </p:cNvPr>
          <p:cNvGraphicFramePr>
            <a:graphicFrameLocks noGrp="1"/>
          </p:cNvGraphicFramePr>
          <p:nvPr>
            <p:extLst>
              <p:ext uri="{D42A27DB-BD31-4B8C-83A1-F6EECF244321}">
                <p14:modId xmlns:p14="http://schemas.microsoft.com/office/powerpoint/2010/main" val="219243564"/>
              </p:ext>
            </p:extLst>
          </p:nvPr>
        </p:nvGraphicFramePr>
        <p:xfrm>
          <a:off x="2012756" y="822960"/>
          <a:ext cx="10788844" cy="6309360"/>
        </p:xfrm>
        <a:graphic>
          <a:graphicData uri="http://schemas.openxmlformats.org/drawingml/2006/table">
            <a:tbl>
              <a:tblPr firstRow="1" firstCol="1" bandRow="1"/>
              <a:tblGrid>
                <a:gridCol w="1840626">
                  <a:extLst>
                    <a:ext uri="{9D8B030D-6E8A-4147-A177-3AD203B41FA5}">
                      <a16:colId xmlns:a16="http://schemas.microsoft.com/office/drawing/2014/main" val="605586813"/>
                    </a:ext>
                  </a:extLst>
                </a:gridCol>
                <a:gridCol w="2732176">
                  <a:extLst>
                    <a:ext uri="{9D8B030D-6E8A-4147-A177-3AD203B41FA5}">
                      <a16:colId xmlns:a16="http://schemas.microsoft.com/office/drawing/2014/main" val="2027932985"/>
                    </a:ext>
                  </a:extLst>
                </a:gridCol>
                <a:gridCol w="3019436">
                  <a:extLst>
                    <a:ext uri="{9D8B030D-6E8A-4147-A177-3AD203B41FA5}">
                      <a16:colId xmlns:a16="http://schemas.microsoft.com/office/drawing/2014/main" val="1986306266"/>
                    </a:ext>
                  </a:extLst>
                </a:gridCol>
                <a:gridCol w="3196606">
                  <a:extLst>
                    <a:ext uri="{9D8B030D-6E8A-4147-A177-3AD203B41FA5}">
                      <a16:colId xmlns:a16="http://schemas.microsoft.com/office/drawing/2014/main" val="3616512306"/>
                    </a:ext>
                  </a:extLst>
                </a:gridCol>
              </a:tblGrid>
              <a:tr h="20955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2095500">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3.2. Measurement of TC, LDL-C, HDL-C, Triglycerides, and Non–HDL-C</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2a: For adults with an LDL-C level &lt;70 mg/dL (&lt;1.8 mmol/L), measurement of direct LDL-C or modiﬁed LDL-C estimate is reasonable to improve accuracy over the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Friedewald</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formula.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adults and children who have undergone a standard lipid profile, use of either the Martin/Hopkins equation or the Sampson/NIH equation is preferred over calculation by the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Friedewald</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equation to estimate LDL-C.</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2305050">
                <a:tc>
                  <a:txBody>
                    <a:bodyPr/>
                    <a:lstStyle/>
                    <a:p>
                      <a:pPr marL="0" marR="0">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3.3. Measurement of Apolipoprotein B</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2a: In adults on LLT, particularly those with ASCVD, CKM syndrome, type 2 diabetes, and/or elevated TG, measurement of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apoB</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is reasonable to guide decisions regarding further therapeutic intensification once LDL-C and/or non–HDL-C goals are achieved.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257300">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3.4. Measurement of Lipoprotein(a)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1: In all adults, measurement of </a:t>
                      </a:r>
                      <a:r>
                        <a:rPr lang="en-US" sz="1800" kern="100" dirty="0" err="1">
                          <a:solidFill>
                            <a:srgbClr val="000000"/>
                          </a:solidFill>
                          <a:effectLst/>
                          <a:latin typeface="Times New Roman" panose="02020603050405020304" pitchFamily="18" charset="0"/>
                          <a:ea typeface="Aptos" panose="020B0004020202020204" pitchFamily="34" charset="0"/>
                          <a:cs typeface="Arial" panose="020B0604020202020204" pitchFamily="34" charset="0"/>
                        </a:rPr>
                        <a:t>Lp</a:t>
                      </a: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(a) concentration is recommended at least once for ASCVD risk assessment.</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DFA25A60-01DE-2CAB-4CF4-AF3B0D1E809D}"/>
              </a:ext>
            </a:extLst>
          </p:cNvPr>
          <p:cNvSpPr>
            <a:spLocks noGrp="1"/>
          </p:cNvSpPr>
          <p:nvPr/>
        </p:nvSpPr>
        <p:spPr>
          <a:xfrm>
            <a:off x="5445917" y="38100"/>
            <a:ext cx="3738564"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a:t>
            </a:r>
          </a:p>
        </p:txBody>
      </p:sp>
    </p:spTree>
    <p:extLst>
      <p:ext uri="{BB962C8B-B14F-4D97-AF65-F5344CB8AC3E}">
        <p14:creationId xmlns:p14="http://schemas.microsoft.com/office/powerpoint/2010/main" val="87630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48E16E-6358-C760-AF30-11CC886F7DAC}"/>
              </a:ext>
            </a:extLst>
          </p:cNvPr>
          <p:cNvSpPr txBox="1"/>
          <p:nvPr/>
        </p:nvSpPr>
        <p:spPr>
          <a:xfrm>
            <a:off x="5781675" y="1600200"/>
            <a:ext cx="306705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Physical Activity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988B2EF-65CC-D2CB-6E5E-AFA2D03B3336}"/>
              </a:ext>
            </a:extLst>
          </p:cNvPr>
          <p:cNvGraphicFramePr>
            <a:graphicFrameLocks noGrp="1"/>
          </p:cNvGraphicFramePr>
          <p:nvPr>
            <p:extLst>
              <p:ext uri="{D42A27DB-BD31-4B8C-83A1-F6EECF244321}">
                <p14:modId xmlns:p14="http://schemas.microsoft.com/office/powerpoint/2010/main" val="2843059695"/>
              </p:ext>
            </p:extLst>
          </p:nvPr>
        </p:nvGraphicFramePr>
        <p:xfrm>
          <a:off x="3386137" y="2561891"/>
          <a:ext cx="7858125" cy="3105817"/>
        </p:xfrm>
        <a:graphic>
          <a:graphicData uri="http://schemas.openxmlformats.org/drawingml/2006/table">
            <a:tbl>
              <a:tblPr firstRow="1" firstCol="1" bandRow="1"/>
              <a:tblGrid>
                <a:gridCol w="1033964">
                  <a:extLst>
                    <a:ext uri="{9D8B030D-6E8A-4147-A177-3AD203B41FA5}">
                      <a16:colId xmlns:a16="http://schemas.microsoft.com/office/drawing/2014/main" val="424271459"/>
                    </a:ext>
                  </a:extLst>
                </a:gridCol>
                <a:gridCol w="990429">
                  <a:extLst>
                    <a:ext uri="{9D8B030D-6E8A-4147-A177-3AD203B41FA5}">
                      <a16:colId xmlns:a16="http://schemas.microsoft.com/office/drawing/2014/main" val="3240069209"/>
                    </a:ext>
                  </a:extLst>
                </a:gridCol>
                <a:gridCol w="5833732">
                  <a:extLst>
                    <a:ext uri="{9D8B030D-6E8A-4147-A177-3AD203B41FA5}">
                      <a16:colId xmlns:a16="http://schemas.microsoft.com/office/drawing/2014/main" val="154918914"/>
                    </a:ext>
                  </a:extLst>
                </a:gridCol>
              </a:tblGrid>
              <a:tr h="1032938">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Physical Activity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190745761"/>
                  </a:ext>
                </a:extLst>
              </a:tr>
              <a:tr h="306476">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4064870"/>
                  </a:ext>
                </a:extLst>
              </a:tr>
              <a:tr h="176640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individuals with dyslipidemia, regular physical activity that includes moderate-to-vigorous intensity aerobic exercise for ≥150  minutes a week, along with upper and lower body resistance exercise 2 days/week should be recommended as part of a program to improve blood lipids and cardiovascular health.</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963404"/>
                  </a:ext>
                </a:extLst>
              </a:tr>
            </a:tbl>
          </a:graphicData>
        </a:graphic>
      </p:graphicFrame>
    </p:spTree>
    <p:extLst>
      <p:ext uri="{BB962C8B-B14F-4D97-AF65-F5344CB8AC3E}">
        <p14:creationId xmlns:p14="http://schemas.microsoft.com/office/powerpoint/2010/main" val="2498918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51</a:t>
            </a:fld>
            <a:endParaRPr lang="en-US" dirty="0"/>
          </a:p>
        </p:txBody>
      </p:sp>
      <p:sp>
        <p:nvSpPr>
          <p:cNvPr id="2" name="TextBox 1">
            <a:extLst>
              <a:ext uri="{FF2B5EF4-FFF2-40B4-BE49-F238E27FC236}">
                <a16:creationId xmlns:a16="http://schemas.microsoft.com/office/drawing/2014/main" id="{BF04945A-E1D7-2DF4-D538-DC33B0B35BEB}"/>
              </a:ext>
            </a:extLst>
          </p:cNvPr>
          <p:cNvSpPr txBox="1"/>
          <p:nvPr/>
        </p:nvSpPr>
        <p:spPr>
          <a:xfrm>
            <a:off x="5367337" y="1676400"/>
            <a:ext cx="3895725"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Dietary Supplements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31CF314-4057-A6FB-05C8-2366256E7499}"/>
              </a:ext>
            </a:extLst>
          </p:cNvPr>
          <p:cNvGraphicFramePr>
            <a:graphicFrameLocks noGrp="1"/>
          </p:cNvGraphicFramePr>
          <p:nvPr>
            <p:extLst>
              <p:ext uri="{D42A27DB-BD31-4B8C-83A1-F6EECF244321}">
                <p14:modId xmlns:p14="http://schemas.microsoft.com/office/powerpoint/2010/main" val="170104629"/>
              </p:ext>
            </p:extLst>
          </p:nvPr>
        </p:nvGraphicFramePr>
        <p:xfrm>
          <a:off x="3881437" y="2743200"/>
          <a:ext cx="6867525" cy="3075337"/>
        </p:xfrm>
        <a:graphic>
          <a:graphicData uri="http://schemas.openxmlformats.org/drawingml/2006/table">
            <a:tbl>
              <a:tblPr firstRow="1" firstCol="1" bandRow="1"/>
              <a:tblGrid>
                <a:gridCol w="903622">
                  <a:extLst>
                    <a:ext uri="{9D8B030D-6E8A-4147-A177-3AD203B41FA5}">
                      <a16:colId xmlns:a16="http://schemas.microsoft.com/office/drawing/2014/main" val="451398906"/>
                    </a:ext>
                  </a:extLst>
                </a:gridCol>
                <a:gridCol w="865574">
                  <a:extLst>
                    <a:ext uri="{9D8B030D-6E8A-4147-A177-3AD203B41FA5}">
                      <a16:colId xmlns:a16="http://schemas.microsoft.com/office/drawing/2014/main" val="1482342184"/>
                    </a:ext>
                  </a:extLst>
                </a:gridCol>
                <a:gridCol w="5098329">
                  <a:extLst>
                    <a:ext uri="{9D8B030D-6E8A-4147-A177-3AD203B41FA5}">
                      <a16:colId xmlns:a16="http://schemas.microsoft.com/office/drawing/2014/main" val="3581605659"/>
                    </a:ext>
                  </a:extLst>
                </a:gridCol>
              </a:tblGrid>
              <a:tr h="1106149">
                <a:tc>
                  <a:txBody>
                    <a:bodyPr/>
                    <a:lstStyle/>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Dietary Supplements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818833829"/>
                  </a:ext>
                </a:extLst>
              </a:tr>
              <a:tr h="328198">
                <a:tc>
                  <a:txBody>
                    <a:bodyPr/>
                    <a:lstStyle/>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2850756"/>
                  </a:ext>
                </a:extLst>
              </a:tr>
              <a:tr h="1640990">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No Benefit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FrutigerLTStd-Light"/>
                          <a:cs typeface="Arial" panose="020B0604020202020204" pitchFamily="34" charset="0"/>
                        </a:rPr>
                        <a:t>In individuals with dyslipidemia, the use of dietary supplements is not recommended to lower LDL-C or TG based on limited and inconsistent data and/or limited benefits in lipid-lowering and reduction in ASCVD risk.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6744450"/>
                  </a:ext>
                </a:extLst>
              </a:tr>
            </a:tbl>
          </a:graphicData>
        </a:graphic>
      </p:graphicFrame>
    </p:spTree>
    <p:extLst>
      <p:ext uri="{BB962C8B-B14F-4D97-AF65-F5344CB8AC3E}">
        <p14:creationId xmlns:p14="http://schemas.microsoft.com/office/powerpoint/2010/main" val="2463870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84793B-3720-3676-3512-F3E84077C371}"/>
              </a:ext>
            </a:extLst>
          </p:cNvPr>
          <p:cNvSpPr txBox="1"/>
          <p:nvPr/>
        </p:nvSpPr>
        <p:spPr>
          <a:xfrm>
            <a:off x="4626768" y="1524000"/>
            <a:ext cx="5376863"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When to Refer to a Registered Dietitian Nutritionist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69AAC92-744F-7697-727D-12BABCB80130}"/>
              </a:ext>
            </a:extLst>
          </p:cNvPr>
          <p:cNvGraphicFramePr>
            <a:graphicFrameLocks noGrp="1"/>
          </p:cNvGraphicFramePr>
          <p:nvPr>
            <p:extLst>
              <p:ext uri="{D42A27DB-BD31-4B8C-83A1-F6EECF244321}">
                <p14:modId xmlns:p14="http://schemas.microsoft.com/office/powerpoint/2010/main" val="3947612715"/>
              </p:ext>
            </p:extLst>
          </p:nvPr>
        </p:nvGraphicFramePr>
        <p:xfrm>
          <a:off x="3043396" y="2669679"/>
          <a:ext cx="8543608" cy="4074021"/>
        </p:xfrm>
        <a:graphic>
          <a:graphicData uri="http://schemas.openxmlformats.org/drawingml/2006/table">
            <a:tbl>
              <a:tblPr firstRow="1" firstCol="1" bandRow="1"/>
              <a:tblGrid>
                <a:gridCol w="882842">
                  <a:extLst>
                    <a:ext uri="{9D8B030D-6E8A-4147-A177-3AD203B41FA5}">
                      <a16:colId xmlns:a16="http://schemas.microsoft.com/office/drawing/2014/main" val="1334863908"/>
                    </a:ext>
                  </a:extLst>
                </a:gridCol>
                <a:gridCol w="848917">
                  <a:extLst>
                    <a:ext uri="{9D8B030D-6E8A-4147-A177-3AD203B41FA5}">
                      <a16:colId xmlns:a16="http://schemas.microsoft.com/office/drawing/2014/main" val="1581574493"/>
                    </a:ext>
                  </a:extLst>
                </a:gridCol>
                <a:gridCol w="6811849">
                  <a:extLst>
                    <a:ext uri="{9D8B030D-6E8A-4147-A177-3AD203B41FA5}">
                      <a16:colId xmlns:a16="http://schemas.microsoft.com/office/drawing/2014/main" val="3980767090"/>
                    </a:ext>
                  </a:extLst>
                </a:gridCol>
              </a:tblGrid>
              <a:tr h="1167447">
                <a:tc>
                  <a:txBody>
                    <a:bodyPr/>
                    <a:lstStyle/>
                    <a:p>
                      <a:pPr marL="0" marR="0" algn="ctr">
                        <a:lnSpc>
                          <a:spcPct val="100000"/>
                        </a:lnSpc>
                        <a:spcAft>
                          <a:spcPts val="800"/>
                        </a:spcAft>
                        <a:buNone/>
                      </a:pPr>
                      <a:r>
                        <a:rPr lang="en-US" sz="1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219710" marR="0" indent="-22860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Recommendations for When to Refer to a Registered Dietitian</a:t>
                      </a:r>
                      <a:r>
                        <a:rPr lang="en-US" sz="1800" b="1">
                          <a:effectLst/>
                          <a:latin typeface="Times New Roman" panose="02020603050405020304" pitchFamily="18" charset="0"/>
                          <a:ea typeface="Calibri" panose="020F0502020204030204" pitchFamily="34" charset="0"/>
                        </a:rPr>
                        <a:t> Nutritionist</a:t>
                      </a:r>
                      <a:endParaRPr lang="en-US" sz="1800">
                        <a:effectLst/>
                        <a:latin typeface="Times New Roman" panose="02020603050405020304" pitchFamily="18" charset="0"/>
                        <a:ea typeface="Times New Roman" panose="02020603050405020304" pitchFamily="18" charset="0"/>
                      </a:endParaRPr>
                    </a:p>
                    <a:p>
                      <a:pPr marL="0" marR="0" indent="3810" algn="ctr">
                        <a:lnSpc>
                          <a:spcPct val="100000"/>
                        </a:lnSpc>
                        <a:spcAft>
                          <a:spcPts val="800"/>
                        </a:spcAft>
                        <a:buNone/>
                      </a:pPr>
                      <a:r>
                        <a:rPr lang="en-US" sz="1800">
                          <a:effectLst/>
                          <a:latin typeface="Times New Roman" panose="02020603050405020304" pitchFamily="18" charset="0"/>
                          <a:ea typeface="Calibri" panose="020F0502020204030204" pitchFamily="34" charset="0"/>
                        </a:rPr>
                        <a:t>Referenced studies that support recommendations are summarized in the Evidence Table.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2861701"/>
                  </a:ext>
                </a:extLst>
              </a:tr>
              <a:tr h="267128">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COR</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LOE</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55245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Recommendations</a:t>
                      </a:r>
                      <a:endParaRPr lang="en-US"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6817891"/>
                  </a:ext>
                </a:extLst>
              </a:tr>
              <a:tr h="106851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B-NR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fontAlgn="base">
                        <a:lnSpc>
                          <a:spcPct val="100000"/>
                        </a:lnSpc>
                        <a:spcAft>
                          <a:spcPts val="800"/>
                        </a:spcAft>
                        <a:buFont typeface="+mj-lt"/>
                        <a:buAutoNum type="arabicPeriod"/>
                      </a:pPr>
                      <a:r>
                        <a:rPr lang="en-US" sz="1800" b="1" dirty="0">
                          <a:solidFill>
                            <a:srgbClr val="000000"/>
                          </a:solidFill>
                          <a:effectLst/>
                          <a:latin typeface="Times New Roman" panose="02020603050405020304" pitchFamily="18" charset="0"/>
                          <a:ea typeface="Times New Roman" panose="02020603050405020304" pitchFamily="18" charset="0"/>
                        </a:rPr>
                        <a:t>In individuals with fasting TG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1000 mg/dL (11.3 mmol/L), referral to an RDN is recommended to create an individualized treatment plan aimed at reducing TG and the risk of pancreatitis.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8719462"/>
                  </a:ext>
                </a:extLst>
              </a:tr>
              <a:tr h="1534974">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2a</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rPr>
                        <a:t>B-NR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fontAlgn="base">
                        <a:lnSpc>
                          <a:spcPct val="100000"/>
                        </a:lnSpc>
                        <a:spcAft>
                          <a:spcPts val="800"/>
                        </a:spcAft>
                        <a:buFont typeface="+mj-lt"/>
                        <a:buAutoNum type="arabicPeriod" startAt="2"/>
                      </a:pPr>
                      <a:r>
                        <a:rPr lang="en-US" sz="1800" b="1" dirty="0">
                          <a:solidFill>
                            <a:srgbClr val="000000"/>
                          </a:solidFill>
                          <a:effectLst/>
                          <a:latin typeface="Times New Roman" panose="02020603050405020304" pitchFamily="18" charset="0"/>
                          <a:ea typeface="Times New Roman" panose="02020603050405020304" pitchFamily="18" charset="0"/>
                        </a:rPr>
                        <a:t>In individuals with fasting TG ≥150 to 999 mg/dL (≥1.7-11.3 mmol/L) and features of the CKM syndrome, </a:t>
                      </a:r>
                      <a:r>
                        <a:rPr lang="en-US" sz="1800" dirty="0">
                          <a:effectLst/>
                          <a:latin typeface="Times New Roman" panose="02020603050405020304" pitchFamily="18" charset="0"/>
                          <a:ea typeface="Aptos" panose="020B0004020202020204" pitchFamily="34" charset="0"/>
                        </a:rPr>
                        <a:t> </a:t>
                      </a:r>
                      <a:r>
                        <a:rPr lang="en-US" sz="1800" b="1" dirty="0">
                          <a:effectLst/>
                          <a:latin typeface="Times New Roman" panose="02020603050405020304" pitchFamily="18" charset="0"/>
                          <a:ea typeface="Aptos" panose="020B0004020202020204" pitchFamily="34" charset="0"/>
                        </a:rPr>
                        <a:t>referral to an RDN to provide counseling on evidence-based dietary patterns  can be beneficial to improve lipoprotein levels and reduce the risk of pancreatitis</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1747137"/>
                  </a:ext>
                </a:extLst>
              </a:tr>
            </a:tbl>
          </a:graphicData>
        </a:graphic>
      </p:graphicFrame>
    </p:spTree>
    <p:extLst>
      <p:ext uri="{BB962C8B-B14F-4D97-AF65-F5344CB8AC3E}">
        <p14:creationId xmlns:p14="http://schemas.microsoft.com/office/powerpoint/2010/main" val="931642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53</a:t>
            </a:fld>
            <a:endParaRPr lang="en-US" dirty="0"/>
          </a:p>
        </p:txBody>
      </p:sp>
      <p:sp>
        <p:nvSpPr>
          <p:cNvPr id="2" name="TextBox 1">
            <a:extLst>
              <a:ext uri="{FF2B5EF4-FFF2-40B4-BE49-F238E27FC236}">
                <a16:creationId xmlns:a16="http://schemas.microsoft.com/office/drawing/2014/main" id="{6F862FAF-ABA5-EC95-C6C5-40001B958948}"/>
              </a:ext>
            </a:extLst>
          </p:cNvPr>
          <p:cNvSpPr txBox="1"/>
          <p:nvPr/>
        </p:nvSpPr>
        <p:spPr>
          <a:xfrm>
            <a:off x="3347442" y="347008"/>
            <a:ext cx="79355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DC202322-AE67-632D-49A5-397E02DB71B9}"/>
              </a:ext>
            </a:extLst>
          </p:cNvPr>
          <p:cNvGraphicFramePr>
            <a:graphicFrameLocks noGrp="1"/>
          </p:cNvGraphicFramePr>
          <p:nvPr>
            <p:extLst>
              <p:ext uri="{D42A27DB-BD31-4B8C-83A1-F6EECF244321}">
                <p14:modId xmlns:p14="http://schemas.microsoft.com/office/powerpoint/2010/main" val="95549588"/>
              </p:ext>
            </p:extLst>
          </p:nvPr>
        </p:nvGraphicFramePr>
        <p:xfrm>
          <a:off x="228600" y="1447800"/>
          <a:ext cx="14192254" cy="6035040"/>
        </p:xfrm>
        <a:graphic>
          <a:graphicData uri="http://schemas.openxmlformats.org/drawingml/2006/table">
            <a:tbl>
              <a:tblPr firstRow="1" firstCol="1" lastRow="1" lastCol="1" bandRow="1" bandCol="1"/>
              <a:tblGrid>
                <a:gridCol w="2192933">
                  <a:extLst>
                    <a:ext uri="{9D8B030D-6E8A-4147-A177-3AD203B41FA5}">
                      <a16:colId xmlns:a16="http://schemas.microsoft.com/office/drawing/2014/main" val="3033343048"/>
                    </a:ext>
                  </a:extLst>
                </a:gridCol>
                <a:gridCol w="2999833">
                  <a:extLst>
                    <a:ext uri="{9D8B030D-6E8A-4147-A177-3AD203B41FA5}">
                      <a16:colId xmlns:a16="http://schemas.microsoft.com/office/drawing/2014/main" val="3503619832"/>
                    </a:ext>
                  </a:extLst>
                </a:gridCol>
                <a:gridCol w="1874889">
                  <a:extLst>
                    <a:ext uri="{9D8B030D-6E8A-4147-A177-3AD203B41FA5}">
                      <a16:colId xmlns:a16="http://schemas.microsoft.com/office/drawing/2014/main" val="3869364931"/>
                    </a:ext>
                  </a:extLst>
                </a:gridCol>
                <a:gridCol w="1374924">
                  <a:extLst>
                    <a:ext uri="{9D8B030D-6E8A-4147-A177-3AD203B41FA5}">
                      <a16:colId xmlns:a16="http://schemas.microsoft.com/office/drawing/2014/main" val="3526246650"/>
                    </a:ext>
                  </a:extLst>
                </a:gridCol>
                <a:gridCol w="1749903">
                  <a:extLst>
                    <a:ext uri="{9D8B030D-6E8A-4147-A177-3AD203B41FA5}">
                      <a16:colId xmlns:a16="http://schemas.microsoft.com/office/drawing/2014/main" val="2651203842"/>
                    </a:ext>
                  </a:extLst>
                </a:gridCol>
                <a:gridCol w="3999772">
                  <a:extLst>
                    <a:ext uri="{9D8B030D-6E8A-4147-A177-3AD203B41FA5}">
                      <a16:colId xmlns:a16="http://schemas.microsoft.com/office/drawing/2014/main" val="2532444830"/>
                    </a:ext>
                  </a:extLst>
                </a:gridCol>
              </a:tblGrid>
              <a:tr h="347749">
                <a:tc>
                  <a:txBody>
                    <a:bodyPr/>
                    <a:lstStyle/>
                    <a:p>
                      <a:pPr marL="6731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675"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3007099160"/>
                  </a:ext>
                </a:extLst>
              </a:tr>
              <a:tr h="187036">
                <a:tc gridSpan="6">
                  <a:txBody>
                    <a:bodyPr/>
                    <a:lstStyle/>
                    <a:p>
                      <a:pPr marL="6731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8072965"/>
                  </a:ext>
                </a:extLst>
              </a:tr>
              <a:tr h="187036">
                <a:tc rowSpan="7">
                  <a:txBody>
                    <a:bodyPr/>
                    <a:lstStyle/>
                    <a:p>
                      <a:pPr marL="67310" marR="0">
                        <a:lnSpc>
                          <a:spcPct val="100000"/>
                        </a:lnSpc>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HMG-</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CoA</a:t>
                      </a:r>
                      <a:r>
                        <a:rPr lang="en-US" sz="1800" spc="0" dirty="0">
                          <a:effectLst/>
                          <a:latin typeface="Times New Roman" panose="02020603050405020304" pitchFamily="18" charset="0"/>
                          <a:ea typeface="Times New Roman" panose="02020603050405020304" pitchFamily="18" charset="0"/>
                          <a:cs typeface="Arial" panose="020B0604020202020204" pitchFamily="34" charset="0"/>
                        </a:rPr>
                        <a:t> r</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eductase inhibitors (aka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7310" marR="0">
                        <a:lnSpc>
                          <a:spcPct val="100000"/>
                        </a:lnSpc>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statins)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7">
                  <a:txBody>
                    <a:bodyPr/>
                    <a:lstStyle/>
                    <a:p>
                      <a:pPr marL="67945" marR="66040">
                        <a:lnSpc>
                          <a:spcPct val="100000"/>
                        </a:lnSpc>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Competitively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inhibits</a:t>
                      </a:r>
                      <a:r>
                        <a:rPr lang="en-US" sz="1800" spc="-6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HMG-CoA reductase (rate-limiting step of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endogenous cholesterol production); 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ncreases LDL receptor expression on the surface of hepatocytes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Atorvastatin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10-</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80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7">
                  <a:txBody>
                    <a:bodyPr/>
                    <a:lstStyle/>
                    <a:p>
                      <a:pPr marL="457200" marR="113030"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agents</a:t>
                      </a:r>
                    </a:p>
                    <a:p>
                      <a:pPr marL="457200" marR="113030"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First-line therapy for ASCVD risk reduction in nearly all patients</a:t>
                      </a:r>
                    </a:p>
                    <a:p>
                      <a:pPr marL="457200" marR="113030"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Extensive CVOT evidence demonstrates reductions in </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events</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over</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wide</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range of LDL-C levels in primary and secondary prevention</a:t>
                      </a:r>
                    </a:p>
                    <a:p>
                      <a:pPr marL="457200" marR="347345"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 LDL-C reduction: 18%-</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55%</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p>
                      <a:pPr marL="457200" marR="347345"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Atorvastatin and rosuvastatin can achieve high-intensity LDL-C reductions and are preferred for patients at high/very high ASCVD risk</a:t>
                      </a:r>
                    </a:p>
                    <a:p>
                      <a:pPr marL="457200" marR="347345" lvl="0" indent="-342900">
                        <a:lnSpc>
                          <a:spcPct val="100000"/>
                        </a:lnSpc>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Atorvastatin, </a:t>
                      </a: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pitavastatin</a:t>
                      </a:r>
                      <a:r>
                        <a:rPr lang="en-US" sz="1800" spc="0" dirty="0">
                          <a:effectLst/>
                          <a:latin typeface="Times New Roman" panose="02020603050405020304" pitchFamily="18" charset="0"/>
                          <a:ea typeface="Symbol" panose="05050102010706020507" pitchFamily="18" charset="2"/>
                          <a:cs typeface="Symbol" panose="05050102010706020507" pitchFamily="18" charset="2"/>
                        </a:rPr>
                        <a:t>, and rosuvastatin have long half-lives that enable dosing any time of the day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8360391"/>
                  </a:ext>
                </a:extLst>
              </a:tr>
              <a:tr h="391391">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Fluvastatin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20-</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80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Bef>
                          <a:spcPts val="17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twice</a:t>
                      </a:r>
                      <a:r>
                        <a:rPr lang="en-US" sz="1800" spc="-2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592427"/>
                  </a:ext>
                </a:extLst>
              </a:tr>
              <a:tr h="391391">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10-</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80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8580" marR="0" algn="ctr">
                        <a:lnSpc>
                          <a:spcPct val="100000"/>
                        </a:lnSpc>
                        <a:spcBef>
                          <a:spcPts val="17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twice</a:t>
                      </a:r>
                      <a:r>
                        <a:rPr lang="en-US" sz="1800" spc="-2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1421902"/>
                  </a:ext>
                </a:extLst>
              </a:tr>
              <a:tr h="187036">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Pitavastatin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1-</a:t>
                      </a:r>
                      <a:r>
                        <a:rPr lang="en-US" sz="1800" spc="-50">
                          <a:effectLst/>
                          <a:latin typeface="Times New Roman" panose="02020603050405020304" pitchFamily="18" charset="0"/>
                          <a:ea typeface="Times New Roman" panose="02020603050405020304" pitchFamily="18" charset="0"/>
                          <a:cs typeface="Arial" panose="020B0604020202020204" pitchFamily="34" charset="0"/>
                        </a:rPr>
                        <a:t>4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6758838"/>
                  </a:ext>
                </a:extLst>
              </a:tr>
              <a:tr h="187036">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10-</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80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785440"/>
                  </a:ext>
                </a:extLst>
              </a:tr>
              <a:tr h="319919">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Rosuvastatin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5-</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40 mg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839976"/>
                  </a:ext>
                </a:extLst>
              </a:tr>
              <a:tr h="1702844">
                <a:tc vMerge="1">
                  <a:txBody>
                    <a:bodyPr/>
                    <a:lstStyle/>
                    <a:p>
                      <a:pPr marL="6731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67945" marR="6604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5-</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40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342900" marR="347345" lvl="0" indent="-342900">
                        <a:lnSpc>
                          <a:spcPct val="100000"/>
                        </a:lnSpc>
                        <a:spcAft>
                          <a:spcPts val="0"/>
                        </a:spcAft>
                        <a:buSzPts val="1000"/>
                        <a:buFont typeface="Symbol" panose="05050102010706020507" pitchFamily="18" charset="2"/>
                        <a:buChar char=""/>
                        <a:tabLst>
                          <a:tab pos="165735" algn="l"/>
                        </a:tabLst>
                      </a:pP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4890449"/>
                  </a:ext>
                </a:extLst>
              </a:tr>
            </a:tbl>
          </a:graphicData>
        </a:graphic>
      </p:graphicFrame>
    </p:spTree>
    <p:extLst>
      <p:ext uri="{BB962C8B-B14F-4D97-AF65-F5344CB8AC3E}">
        <p14:creationId xmlns:p14="http://schemas.microsoft.com/office/powerpoint/2010/main" val="2685592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79177-1E8D-99C2-8296-75783BB7BB4E}"/>
              </a:ext>
            </a:extLst>
          </p:cNvPr>
          <p:cNvSpPr txBox="1"/>
          <p:nvPr/>
        </p:nvSpPr>
        <p:spPr>
          <a:xfrm>
            <a:off x="2814042" y="7620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9A5A8C5-E95B-1AD8-D3D5-A528D470B330}"/>
              </a:ext>
            </a:extLst>
          </p:cNvPr>
          <p:cNvGraphicFramePr>
            <a:graphicFrameLocks noGrp="1"/>
          </p:cNvGraphicFramePr>
          <p:nvPr>
            <p:extLst>
              <p:ext uri="{D42A27DB-BD31-4B8C-83A1-F6EECF244321}">
                <p14:modId xmlns:p14="http://schemas.microsoft.com/office/powerpoint/2010/main" val="3926300678"/>
              </p:ext>
            </p:extLst>
          </p:nvPr>
        </p:nvGraphicFramePr>
        <p:xfrm>
          <a:off x="219073" y="2057400"/>
          <a:ext cx="14192254" cy="4676140"/>
        </p:xfrm>
        <a:graphic>
          <a:graphicData uri="http://schemas.openxmlformats.org/drawingml/2006/table">
            <a:tbl>
              <a:tblPr firstRow="1" firstCol="1" lastRow="1" lastCol="1" bandRow="1" bandCol="1"/>
              <a:tblGrid>
                <a:gridCol w="2192933">
                  <a:extLst>
                    <a:ext uri="{9D8B030D-6E8A-4147-A177-3AD203B41FA5}">
                      <a16:colId xmlns:a16="http://schemas.microsoft.com/office/drawing/2014/main" val="3033343048"/>
                    </a:ext>
                  </a:extLst>
                </a:gridCol>
                <a:gridCol w="2999833">
                  <a:extLst>
                    <a:ext uri="{9D8B030D-6E8A-4147-A177-3AD203B41FA5}">
                      <a16:colId xmlns:a16="http://schemas.microsoft.com/office/drawing/2014/main" val="3503619832"/>
                    </a:ext>
                  </a:extLst>
                </a:gridCol>
                <a:gridCol w="1874889">
                  <a:extLst>
                    <a:ext uri="{9D8B030D-6E8A-4147-A177-3AD203B41FA5}">
                      <a16:colId xmlns:a16="http://schemas.microsoft.com/office/drawing/2014/main" val="3869364931"/>
                    </a:ext>
                  </a:extLst>
                </a:gridCol>
                <a:gridCol w="1374924">
                  <a:extLst>
                    <a:ext uri="{9D8B030D-6E8A-4147-A177-3AD203B41FA5}">
                      <a16:colId xmlns:a16="http://schemas.microsoft.com/office/drawing/2014/main" val="3526246650"/>
                    </a:ext>
                  </a:extLst>
                </a:gridCol>
                <a:gridCol w="1749903">
                  <a:extLst>
                    <a:ext uri="{9D8B030D-6E8A-4147-A177-3AD203B41FA5}">
                      <a16:colId xmlns:a16="http://schemas.microsoft.com/office/drawing/2014/main" val="2651203842"/>
                    </a:ext>
                  </a:extLst>
                </a:gridCol>
                <a:gridCol w="3999772">
                  <a:extLst>
                    <a:ext uri="{9D8B030D-6E8A-4147-A177-3AD203B41FA5}">
                      <a16:colId xmlns:a16="http://schemas.microsoft.com/office/drawing/2014/main" val="2532444830"/>
                    </a:ext>
                  </a:extLst>
                </a:gridCol>
              </a:tblGrid>
              <a:tr h="347749">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675"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3007099160"/>
                  </a:ext>
                </a:extLst>
              </a:tr>
              <a:tr h="187036">
                <a:tc gridSpan="6">
                  <a:txBody>
                    <a:bodyPr/>
                    <a:lstStyle/>
                    <a:p>
                      <a:pPr marL="6731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8072965"/>
                  </a:ext>
                </a:extLst>
              </a:tr>
              <a:tr h="3366653">
                <a:tc>
                  <a:txBody>
                    <a:bodyPr/>
                    <a:lstStyle/>
                    <a:p>
                      <a:pPr marL="67310" marR="135890" algn="just">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Cholesterol absorption inhibitor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87630">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Blocks the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sterol </a:t>
                      </a:r>
                      <a:r>
                        <a:rPr lang="en-US" sz="1800">
                          <a:effectLst/>
                          <a:latin typeface="Times New Roman" panose="02020603050405020304" pitchFamily="18" charset="0"/>
                          <a:ea typeface="Times New Roman" panose="02020603050405020304" pitchFamily="18" charset="0"/>
                          <a:cs typeface="Arial" panose="020B0604020202020204" pitchFamily="34" charset="0"/>
                        </a:rPr>
                        <a:t>transporter protein, NPC1L1, to inhibit intestinal and biliary</a:t>
                      </a:r>
                      <a:r>
                        <a:rPr lang="en-US" sz="1800" spc="-65">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Times New Roman" panose="02020603050405020304" pitchFamily="18" charset="0"/>
                          <a:cs typeface="Arial" panose="020B0604020202020204" pitchFamily="34" charset="0"/>
                        </a:rPr>
                        <a:t>sterol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absorption; i</a:t>
                      </a:r>
                      <a:r>
                        <a:rPr lang="en-US" sz="1800">
                          <a:effectLst/>
                          <a:latin typeface="Times New Roman" panose="02020603050405020304" pitchFamily="18" charset="0"/>
                          <a:ea typeface="Times New Roman" panose="02020603050405020304" pitchFamily="18" charset="0"/>
                          <a:cs typeface="Arial" panose="020B0604020202020204" pitchFamily="34" charset="0"/>
                        </a:rPr>
                        <a:t>ncreases LDL receptor expression on the surface of hepatocytes secondary to reduced hepatic sterol levels</a:t>
                      </a:r>
                    </a:p>
                    <a:p>
                      <a:pPr marL="67945" marR="0">
                        <a:lnSpc>
                          <a:spcPct val="100000"/>
                        </a:lnSpc>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Ezetimibe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10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CVOT evidence demonstrates reductions in cardiovascular events</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in very high-risk secondary prevention in combination with a moderate-intensity statin therapy</a:t>
                      </a:r>
                    </a:p>
                    <a:p>
                      <a:pPr marL="457200" marR="347345" lvl="0" indent="-342900">
                        <a:lnSpc>
                          <a:spcPct val="100000"/>
                        </a:lnSpc>
                        <a:spcBef>
                          <a:spcPts val="5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monotherapy,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18%; combination with a statin, 25% incremental reduction‡</a:t>
                      </a:r>
                    </a:p>
                    <a:p>
                      <a:pPr marL="457200" marR="0" lvl="0" indent="-342900">
                        <a:lnSpc>
                          <a:spcPct val="100000"/>
                        </a:lnSpc>
                        <a:spcAft>
                          <a:spcPts val="0"/>
                        </a:spcAft>
                        <a:buSzPct val="100000"/>
                        <a:buFont typeface="Symbol" panose="05050102010706020507" pitchFamily="18" charset="2"/>
                        <a:buChar char=""/>
                        <a:tabLst>
                          <a:tab pos="165735"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Drug of choice </a:t>
                      </a:r>
                      <a:r>
                        <a:rPr lang="en-US" sz="1800" spc="-25" dirty="0">
                          <a:effectLst/>
                          <a:latin typeface="Times New Roman" panose="02020603050405020304" pitchFamily="18" charset="0"/>
                          <a:ea typeface="Symbol" panose="05050102010706020507" pitchFamily="18" charset="2"/>
                          <a:cs typeface="Symbol" panose="05050102010706020507" pitchFamily="18" charset="2"/>
                        </a:rPr>
                        <a:t>in </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sitosterolemia</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reduce elevated sitosterol and </a:t>
                      </a: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campesterol</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8360391"/>
                  </a:ext>
                </a:extLst>
              </a:tr>
            </a:tbl>
          </a:graphicData>
        </a:graphic>
      </p:graphicFrame>
    </p:spTree>
    <p:extLst>
      <p:ext uri="{BB962C8B-B14F-4D97-AF65-F5344CB8AC3E}">
        <p14:creationId xmlns:p14="http://schemas.microsoft.com/office/powerpoint/2010/main" val="481857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55</a:t>
            </a:fld>
            <a:endParaRPr lang="en-US" dirty="0"/>
          </a:p>
        </p:txBody>
      </p:sp>
      <p:sp>
        <p:nvSpPr>
          <p:cNvPr id="2" name="TextBox 1">
            <a:extLst>
              <a:ext uri="{FF2B5EF4-FFF2-40B4-BE49-F238E27FC236}">
                <a16:creationId xmlns:a16="http://schemas.microsoft.com/office/drawing/2014/main" id="{D6A47036-36FF-014E-4AF1-024EBF526119}"/>
              </a:ext>
            </a:extLst>
          </p:cNvPr>
          <p:cNvSpPr txBox="1"/>
          <p:nvPr/>
        </p:nvSpPr>
        <p:spPr>
          <a:xfrm>
            <a:off x="2814042" y="1372019"/>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6791F68-8C69-08F9-CF53-ABDA33A54906}"/>
              </a:ext>
            </a:extLst>
          </p:cNvPr>
          <p:cNvGraphicFramePr>
            <a:graphicFrameLocks noGrp="1"/>
          </p:cNvGraphicFramePr>
          <p:nvPr>
            <p:extLst>
              <p:ext uri="{D42A27DB-BD31-4B8C-83A1-F6EECF244321}">
                <p14:modId xmlns:p14="http://schemas.microsoft.com/office/powerpoint/2010/main" val="1796549262"/>
              </p:ext>
            </p:extLst>
          </p:nvPr>
        </p:nvGraphicFramePr>
        <p:xfrm>
          <a:off x="990600" y="2742781"/>
          <a:ext cx="12839700" cy="4389120"/>
        </p:xfrm>
        <a:graphic>
          <a:graphicData uri="http://schemas.openxmlformats.org/drawingml/2006/table">
            <a:tbl>
              <a:tblPr firstRow="1" firstCol="1" lastRow="1" lastCol="1" bandRow="1" bandCol="1"/>
              <a:tblGrid>
                <a:gridCol w="1371600">
                  <a:extLst>
                    <a:ext uri="{9D8B030D-6E8A-4147-A177-3AD203B41FA5}">
                      <a16:colId xmlns:a16="http://schemas.microsoft.com/office/drawing/2014/main" val="263073493"/>
                    </a:ext>
                  </a:extLst>
                </a:gridCol>
                <a:gridCol w="1752600">
                  <a:extLst>
                    <a:ext uri="{9D8B030D-6E8A-4147-A177-3AD203B41FA5}">
                      <a16:colId xmlns:a16="http://schemas.microsoft.com/office/drawing/2014/main" val="1989739204"/>
                    </a:ext>
                  </a:extLst>
                </a:gridCol>
                <a:gridCol w="1521744">
                  <a:extLst>
                    <a:ext uri="{9D8B030D-6E8A-4147-A177-3AD203B41FA5}">
                      <a16:colId xmlns:a16="http://schemas.microsoft.com/office/drawing/2014/main" val="213120641"/>
                    </a:ext>
                  </a:extLst>
                </a:gridCol>
                <a:gridCol w="2027322">
                  <a:extLst>
                    <a:ext uri="{9D8B030D-6E8A-4147-A177-3AD203B41FA5}">
                      <a16:colId xmlns:a16="http://schemas.microsoft.com/office/drawing/2014/main" val="403924880"/>
                    </a:ext>
                  </a:extLst>
                </a:gridCol>
                <a:gridCol w="2477837">
                  <a:extLst>
                    <a:ext uri="{9D8B030D-6E8A-4147-A177-3AD203B41FA5}">
                      <a16:colId xmlns:a16="http://schemas.microsoft.com/office/drawing/2014/main" val="1774828158"/>
                    </a:ext>
                  </a:extLst>
                </a:gridCol>
                <a:gridCol w="3688597">
                  <a:extLst>
                    <a:ext uri="{9D8B030D-6E8A-4147-A177-3AD203B41FA5}">
                      <a16:colId xmlns:a16="http://schemas.microsoft.com/office/drawing/2014/main" val="2250959043"/>
                    </a:ext>
                  </a:extLst>
                </a:gridCol>
              </a:tblGrid>
              <a:tr h="742264">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algn="ct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696670763"/>
                  </a:ext>
                </a:extLst>
              </a:tr>
              <a:tr h="247421">
                <a:tc gridSpan="6">
                  <a:txBody>
                    <a:bodyPr/>
                    <a:lstStyle/>
                    <a:p>
                      <a:pPr marL="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4297836"/>
                  </a:ext>
                </a:extLst>
              </a:tr>
              <a:tr h="779297">
                <a:tc rowSpan="4">
                  <a:txBody>
                    <a:bodyPr/>
                    <a:lstStyle/>
                    <a:p>
                      <a:pPr marL="67310" marR="0">
                        <a:lnSpc>
                          <a:spcPct val="100000"/>
                        </a:lnSpc>
                        <a:spcBef>
                          <a:spcPts val="20"/>
                        </a:spcBef>
                        <a:spcAft>
                          <a:spcPts val="0"/>
                        </a:spcAft>
                        <a:buNone/>
                      </a:pPr>
                      <a:r>
                        <a:rPr lang="en-US" sz="1800" spc="-10" dirty="0">
                          <a:effectLst/>
                          <a:latin typeface="Times New Roman" panose="02020603050405020304" pitchFamily="18" charset="0"/>
                          <a:cs typeface="Arial" panose="020B0604020202020204" pitchFamily="34" charset="0"/>
                        </a:rPr>
                        <a:t>PCSK9 inhibitor: </a:t>
                      </a:r>
                      <a:endParaRPr lang="en-US" sz="1800" dirty="0">
                        <a:effectLst/>
                        <a:latin typeface="Times New Roman" panose="02020603050405020304" pitchFamily="18" charset="0"/>
                        <a:cs typeface="Arial" panose="020B0604020202020204" pitchFamily="34" charset="0"/>
                      </a:endParaRPr>
                    </a:p>
                    <a:p>
                      <a:pPr marL="67310" marR="135890" algn="just">
                        <a:lnSpc>
                          <a:spcPct val="100000"/>
                        </a:lnSpc>
                        <a:spcBef>
                          <a:spcPts val="20"/>
                        </a:spcBef>
                        <a:spcAft>
                          <a:spcPts val="0"/>
                        </a:spcAft>
                        <a:buNone/>
                      </a:pPr>
                      <a:r>
                        <a:rPr lang="en-US" sz="1800" spc="-10" dirty="0">
                          <a:effectLst/>
                          <a:latin typeface="Times New Roman" panose="02020603050405020304" pitchFamily="18" charset="0"/>
                          <a:cs typeface="Arial" panose="020B0604020202020204" pitchFamily="34" charset="0"/>
                        </a:rPr>
                        <a:t>monoclonal antibodies</a:t>
                      </a:r>
                      <a:endParaRPr lang="en-US" sz="1800" dirty="0">
                        <a:effectLst/>
                        <a:latin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67945" marR="87630">
                        <a:lnSpc>
                          <a:spcPct val="100000"/>
                        </a:lnSpc>
                        <a:spcBef>
                          <a:spcPts val="20"/>
                        </a:spcBef>
                        <a:spcAft>
                          <a:spcPts val="0"/>
                        </a:spcAft>
                        <a:buNone/>
                      </a:pPr>
                      <a:r>
                        <a:rPr lang="en-US" sz="1800" dirty="0">
                          <a:effectLst/>
                          <a:latin typeface="Times New Roman" panose="02020603050405020304" pitchFamily="18" charset="0"/>
                          <a:cs typeface="Arial" panose="020B0604020202020204" pitchFamily="34" charset="0"/>
                        </a:rPr>
                        <a:t>Fully human </a:t>
                      </a:r>
                      <a:r>
                        <a:rPr lang="en-US" sz="1800" spc="-10" dirty="0">
                          <a:effectLst/>
                          <a:latin typeface="Times New Roman" panose="02020603050405020304" pitchFamily="18" charset="0"/>
                          <a:cs typeface="Arial" panose="020B0604020202020204" pitchFamily="34" charset="0"/>
                        </a:rPr>
                        <a:t>monoclonal </a:t>
                      </a:r>
                      <a:r>
                        <a:rPr lang="en-US" sz="1800" dirty="0">
                          <a:effectLst/>
                          <a:latin typeface="Times New Roman" panose="02020603050405020304" pitchFamily="18" charset="0"/>
                          <a:cs typeface="Arial" panose="020B0604020202020204" pitchFamily="34" charset="0"/>
                        </a:rPr>
                        <a:t>antibodies: binds to PCSK9 in the circulation and decreases degradation</a:t>
                      </a:r>
                      <a:r>
                        <a:rPr lang="en-US" sz="1800" spc="-65" dirty="0">
                          <a:effectLst/>
                          <a:latin typeface="Times New Roman" panose="02020603050405020304" pitchFamily="18" charset="0"/>
                          <a:cs typeface="Arial" panose="020B0604020202020204" pitchFamily="34" charset="0"/>
                        </a:rPr>
                        <a:t> </a:t>
                      </a:r>
                      <a:r>
                        <a:rPr lang="en-US" sz="1800" dirty="0">
                          <a:effectLst/>
                          <a:latin typeface="Times New Roman" panose="02020603050405020304" pitchFamily="18" charset="0"/>
                          <a:cs typeface="Arial" panose="020B0604020202020204" pitchFamily="34" charset="0"/>
                        </a:rPr>
                        <a:t>of</a:t>
                      </a:r>
                      <a:r>
                        <a:rPr lang="en-US" sz="1800" spc="-60" dirty="0">
                          <a:effectLst/>
                          <a:latin typeface="Times New Roman" panose="02020603050405020304" pitchFamily="18" charset="0"/>
                          <a:cs typeface="Arial" panose="020B0604020202020204" pitchFamily="34" charset="0"/>
                        </a:rPr>
                        <a:t> </a:t>
                      </a:r>
                      <a:r>
                        <a:rPr lang="en-US" sz="1800" dirty="0">
                          <a:effectLst/>
                          <a:latin typeface="Times New Roman" panose="02020603050405020304" pitchFamily="18" charset="0"/>
                          <a:cs typeface="Arial" panose="020B0604020202020204" pitchFamily="34" charset="0"/>
                        </a:rPr>
                        <a:t>LDL receptors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rowSpan="3">
                  <a:txBody>
                    <a:bodyPr/>
                    <a:lstStyle/>
                    <a:p>
                      <a:pPr marL="0" marR="0" lvl="0" indent="0" algn="ctr" defTabSz="914400" rtl="0" eaLnBrk="1" fontAlgn="auto" latinLnBrk="0" hangingPunct="1">
                        <a:lnSpc>
                          <a:spcPct val="100000"/>
                        </a:lnSpc>
                        <a:spcBef>
                          <a:spcPts val="20"/>
                        </a:spcBef>
                        <a:spcAft>
                          <a:spcPts val="0"/>
                        </a:spcAft>
                        <a:buClrTx/>
                        <a:buSzTx/>
                        <a:buFont typeface="Symbol" panose="05050102010706020507" pitchFamily="18" charset="2"/>
                        <a:buNone/>
                        <a:tabLst/>
                        <a:defRPr/>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Alirocumab</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a:txBody>
                    <a:bodyPr/>
                    <a:lstStyle/>
                    <a:p>
                      <a:pPr algn="ct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75-150 mg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a:txBody>
                    <a:bodyPr/>
                    <a:lstStyle/>
                    <a:p>
                      <a:pPr algn="ct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E</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very 2 weeks</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rowSpan="4">
                  <a:txBody>
                    <a:bodyPr/>
                    <a:lstStyle/>
                    <a:p>
                      <a:pPr marL="457200" marR="198755" lvl="0" indent="-342900" algn="l" defTabSz="914400" rtl="0" eaLnBrk="1" fontAlgn="auto" latinLnBrk="0" hangingPunct="1">
                        <a:lnSpc>
                          <a:spcPct val="100000"/>
                        </a:lnSpc>
                        <a:spcBef>
                          <a:spcPts val="35"/>
                        </a:spcBef>
                        <a:spcAft>
                          <a:spcPts val="0"/>
                        </a:spcAft>
                        <a:buClrTx/>
                        <a:buSzPct val="100000"/>
                        <a:buFont typeface="Symbol" panose="05050102010706020507" pitchFamily="18" charset="2"/>
                        <a:buChar char=""/>
                        <a:tabLst>
                          <a:tab pos="165735" algn="l"/>
                        </a:tabLst>
                        <a:defRPr/>
                      </a:pPr>
                      <a:r>
                        <a:rPr lang="en-US" sz="1800" spc="0" dirty="0">
                          <a:effectLst/>
                          <a:latin typeface="Times New Roman" panose="02020603050405020304" pitchFamily="18" charset="0"/>
                          <a:ea typeface="Symbol" panose="05050102010706020507" pitchFamily="18" charset="2"/>
                          <a:cs typeface="Symbol" panose="05050102010706020507" pitchFamily="18" charset="2"/>
                        </a:rPr>
                        <a:t>Subcutaneous agents</a:t>
                      </a:r>
                      <a:endParaRPr lang="en-US" sz="1800" dirty="0">
                        <a:effectLst/>
                        <a:latin typeface="Times New Roman" panose="02020603050405020304" pitchFamily="18" charset="0"/>
                        <a:cs typeface="Arial" panose="020B0604020202020204" pitchFamily="34" charset="0"/>
                      </a:endParaRP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rPr>
                        <a:t>CVOT evidence demonstrates reductions in cardiovascular events</a:t>
                      </a:r>
                      <a:r>
                        <a:rPr lang="en-US" sz="1800" spc="-65" dirty="0">
                          <a:effectLst/>
                          <a:latin typeface="Times New Roman" panose="02020603050405020304" pitchFamily="18" charset="0"/>
                        </a:rPr>
                        <a:t> </a:t>
                      </a:r>
                      <a:r>
                        <a:rPr lang="en-US" sz="1800" spc="0" dirty="0">
                          <a:effectLst/>
                          <a:latin typeface="Times New Roman" panose="02020603050405020304" pitchFamily="18" charset="0"/>
                        </a:rPr>
                        <a:t>in very high-risk secondary prevention in combination with a maximally tolerated statin therapy</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0" dirty="0">
                          <a:effectLst/>
                          <a:latin typeface="Times New Roman" panose="02020603050405020304" pitchFamily="18" charset="0"/>
                        </a:rPr>
                        <a:t>Expected</a:t>
                      </a:r>
                      <a:r>
                        <a:rPr lang="en-US" sz="1800" spc="-55" dirty="0">
                          <a:effectLst/>
                          <a:latin typeface="Times New Roman" panose="02020603050405020304" pitchFamily="18" charset="0"/>
                        </a:rPr>
                        <a:t> </a:t>
                      </a:r>
                      <a:r>
                        <a:rPr lang="en-US" sz="1800" spc="0" dirty="0">
                          <a:effectLst/>
                          <a:latin typeface="Times New Roman" panose="02020603050405020304" pitchFamily="18" charset="0"/>
                        </a:rPr>
                        <a:t>LDL-C</a:t>
                      </a:r>
                      <a:r>
                        <a:rPr lang="en-US" sz="1800" spc="-50" dirty="0">
                          <a:effectLst/>
                          <a:latin typeface="Times New Roman" panose="02020603050405020304" pitchFamily="18" charset="0"/>
                        </a:rPr>
                        <a:t> </a:t>
                      </a:r>
                      <a:r>
                        <a:rPr lang="en-US" sz="1800" spc="0" dirty="0">
                          <a:effectLst/>
                          <a:latin typeface="Times New Roman" panose="02020603050405020304" pitchFamily="18" charset="0"/>
                        </a:rPr>
                        <a:t>reduction: 45%-</a:t>
                      </a:r>
                      <a:r>
                        <a:rPr lang="en-US" sz="1800" spc="-20" dirty="0">
                          <a:effectLst/>
                          <a:latin typeface="Times New Roman" panose="02020603050405020304" pitchFamily="18" charset="0"/>
                        </a:rPr>
                        <a:t>64%</a:t>
                      </a:r>
                      <a:r>
                        <a:rPr lang="en-US" sz="1800" spc="0" dirty="0">
                          <a:effectLst/>
                          <a:latin typeface="Times New Roman" panose="02020603050405020304" pitchFamily="18" charset="0"/>
                        </a:rPr>
                        <a:t>‡</a:t>
                      </a:r>
                    </a:p>
                    <a:p>
                      <a:pPr marL="457200" marR="198755" lvl="0" indent="-342900">
                        <a:lnSpc>
                          <a:spcPct val="100000"/>
                        </a:lnSpc>
                        <a:spcBef>
                          <a:spcPts val="3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rPr>
                        <a:t>Lower mean LDL-C reduction (21%-31%) in</a:t>
                      </a:r>
                      <a:r>
                        <a:rPr lang="en-US" sz="1800" spc="-60" dirty="0">
                          <a:effectLst/>
                          <a:latin typeface="Times New Roman" panose="02020603050405020304" pitchFamily="18" charset="0"/>
                        </a:rPr>
                        <a:t> </a:t>
                      </a:r>
                      <a:r>
                        <a:rPr lang="en-US" sz="1800" spc="0" dirty="0">
                          <a:effectLst/>
                          <a:latin typeface="Times New Roman" panose="02020603050405020304" pitchFamily="18" charset="0"/>
                        </a:rPr>
                        <a:t>homozygous</a:t>
                      </a:r>
                      <a:r>
                        <a:rPr lang="en-US" sz="1800" spc="-65" dirty="0">
                          <a:effectLst/>
                          <a:latin typeface="Times New Roman" panose="02020603050405020304" pitchFamily="18" charset="0"/>
                        </a:rPr>
                        <a:t> </a:t>
                      </a:r>
                      <a:r>
                        <a:rPr lang="en-US" sz="1800" spc="0" dirty="0">
                          <a:effectLst/>
                          <a:latin typeface="Times New Roman" panose="02020603050405020304" pitchFamily="18" charset="0"/>
                        </a:rPr>
                        <a:t>FH due to </a:t>
                      </a:r>
                      <a:r>
                        <a:rPr lang="en-US" sz="1800" i="1" spc="0" dirty="0">
                          <a:effectLst/>
                          <a:latin typeface="Times New Roman" panose="02020603050405020304" pitchFamily="18" charset="0"/>
                        </a:rPr>
                        <a:t>LDLR</a:t>
                      </a:r>
                      <a:r>
                        <a:rPr lang="en-US" sz="1800" spc="0" dirty="0">
                          <a:effectLst/>
                          <a:latin typeface="Times New Roman" panose="02020603050405020304" pitchFamily="18" charset="0"/>
                        </a:rPr>
                        <a:t> gene variants</a:t>
                      </a:r>
                      <a:endParaRPr lang="en-US" sz="1800" dirty="0">
                        <a:effectLst/>
                        <a:latin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0580045"/>
                  </a:ext>
                </a:extLst>
              </a:tr>
              <a:tr h="573096">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r>
                        <a:rPr lang="en-US" sz="1800" dirty="0">
                          <a:effectLst/>
                          <a:latin typeface="Times New Roman" panose="02020603050405020304" pitchFamily="18" charset="0"/>
                          <a:ea typeface="Times New Roman" panose="02020603050405020304" pitchFamily="18" charset="0"/>
                          <a:cs typeface="Arial" panose="020B0604020202020204" pitchFamily="34" charset="0"/>
                        </a:rPr>
                        <a:t>or</a:t>
                      </a:r>
                      <a:endParaRPr 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hMerge="1">
                  <a:txBody>
                    <a:bodyPr/>
                    <a:lstStyle/>
                    <a:p>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vMerge="1">
                  <a:txBody>
                    <a:bodyPr/>
                    <a:lstStyle/>
                    <a:p>
                      <a:pPr marL="342900" marR="198755" lvl="0" indent="-342900">
                        <a:lnSpc>
                          <a:spcPct val="100000"/>
                        </a:lnSpc>
                        <a:spcBef>
                          <a:spcPts val="35"/>
                        </a:spcBef>
                        <a:spcAft>
                          <a:spcPts val="0"/>
                        </a:spcAft>
                        <a:buSzPct val="100000"/>
                        <a:buFont typeface="Symbol" panose="05050102010706020507" pitchFamily="18" charset="2"/>
                        <a:buChar char=""/>
                        <a:tabLst>
                          <a:tab pos="165735" algn="l"/>
                        </a:tabLst>
                      </a:pPr>
                      <a:endParaRPr lang="en-US" sz="1800" dirty="0">
                        <a:effectLst/>
                        <a:latin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491583"/>
                  </a:ext>
                </a:extLst>
              </a:tr>
              <a:tr h="573096">
                <a:tc vMerge="1">
                  <a:txBody>
                    <a:bodyPr/>
                    <a:lstStyle/>
                    <a:p>
                      <a:pPr marL="67310" marR="135890" algn="just">
                        <a:lnSpc>
                          <a:spcPct val="100000"/>
                        </a:lnSpc>
                        <a:spcBef>
                          <a:spcPts val="20"/>
                        </a:spcBef>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algn="ctr"/>
                      <a:r>
                        <a:rPr lang="en-US" sz="1800" dirty="0">
                          <a:effectLst/>
                          <a:latin typeface="Times New Roman" panose="02020603050405020304" pitchFamily="18" charset="0"/>
                          <a:ea typeface="Times New Roman" panose="02020603050405020304" pitchFamily="18" charset="0"/>
                          <a:cs typeface="Arial" panose="020B0604020202020204" pitchFamily="34" charset="0"/>
                        </a:rPr>
                        <a:t>300 mg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Every 4 weeks</a:t>
                      </a:r>
                    </a:p>
                    <a:p>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noFill/>
                  </a:tcPr>
                </a:tc>
                <a:tc vMerge="1">
                  <a:txBody>
                    <a:bodyPr/>
                    <a:lstStyle/>
                    <a:p>
                      <a:pPr marL="342900" marR="198755" lvl="0" indent="-342900">
                        <a:lnSpc>
                          <a:spcPct val="100000"/>
                        </a:lnSpc>
                        <a:spcBef>
                          <a:spcPts val="35"/>
                        </a:spcBef>
                        <a:spcAft>
                          <a:spcPts val="0"/>
                        </a:spcAft>
                        <a:buSzPct val="100000"/>
                        <a:buFont typeface="Symbol" panose="05050102010706020507" pitchFamily="18" charset="2"/>
                        <a:buChar char=""/>
                        <a:tabLst>
                          <a:tab pos="165735" algn="l"/>
                        </a:tabLst>
                      </a:pPr>
                      <a:endParaRPr lang="en-US" sz="1800" dirty="0">
                        <a:effectLst/>
                        <a:latin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4238468"/>
                  </a:ext>
                </a:extLst>
              </a:tr>
              <a:tr h="894826">
                <a:tc vMerge="1">
                  <a:txBody>
                    <a:bodyPr/>
                    <a:lstStyle/>
                    <a:p>
                      <a:endParaRPr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20"/>
                        </a:spcBef>
                        <a:spcAft>
                          <a:spcPts val="0"/>
                        </a:spcAft>
                        <a:buClrTx/>
                        <a:buSzTx/>
                        <a:buFont typeface="Symbol" panose="05050102010706020507" pitchFamily="18" charset="2"/>
                        <a:buNone/>
                        <a:tabLst/>
                        <a:defRPr/>
                      </a:pPr>
                      <a:r>
                        <a:rPr lang="en-US" sz="1800" spc="-10" dirty="0" err="1">
                          <a:effectLst/>
                          <a:latin typeface="Times New Roman" panose="02020603050405020304" pitchFamily="18" charset="0"/>
                          <a:cs typeface="Arial" panose="020B0604020202020204" pitchFamily="34" charset="0"/>
                        </a:rPr>
                        <a:t>Evolocumab</a:t>
                      </a:r>
                      <a:endParaRPr lang="en-US" sz="1800" dirty="0">
                        <a:effectLst/>
                        <a:latin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0" lvl="0" indent="0" algn="ctr">
                        <a:lnSpc>
                          <a:spcPct val="100000"/>
                        </a:lnSpc>
                        <a:spcBef>
                          <a:spcPts val="20"/>
                        </a:spcBef>
                        <a:spcAft>
                          <a:spcPts val="0"/>
                        </a:spcAft>
                        <a:buFont typeface="Symbol" panose="05050102010706020507" pitchFamily="18" charset="2"/>
                        <a:buNone/>
                      </a:pPr>
                      <a:r>
                        <a:rPr lang="en-US" sz="1800" spc="-25" dirty="0">
                          <a:effectLst/>
                          <a:latin typeface="Times New Roman" panose="02020603050405020304" pitchFamily="18" charset="0"/>
                          <a:cs typeface="Arial" panose="020B0604020202020204" pitchFamily="34" charset="0"/>
                        </a:rPr>
                        <a:t>140 mg</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0" lvl="0" indent="0" algn="ctr">
                        <a:lnSpc>
                          <a:spcPct val="100000"/>
                        </a:lnSpc>
                        <a:spcBef>
                          <a:spcPts val="20"/>
                        </a:spcBef>
                        <a:spcAft>
                          <a:spcPts val="0"/>
                        </a:spcAft>
                        <a:buFont typeface="Symbol" panose="05050102010706020507" pitchFamily="18" charset="2"/>
                        <a:buNone/>
                      </a:pPr>
                      <a:r>
                        <a:rPr lang="en-US" sz="1800" spc="-25" dirty="0">
                          <a:effectLst/>
                          <a:latin typeface="Times New Roman" panose="02020603050405020304" pitchFamily="18" charset="0"/>
                          <a:cs typeface="Arial" panose="020B0604020202020204" pitchFamily="34" charset="0"/>
                        </a:rPr>
                        <a:t>E</a:t>
                      </a:r>
                      <a:r>
                        <a:rPr lang="en-US" sz="1800" dirty="0">
                          <a:effectLst/>
                          <a:latin typeface="Times New Roman" panose="02020603050405020304" pitchFamily="18" charset="0"/>
                          <a:cs typeface="Arial" panose="020B0604020202020204" pitchFamily="34" charset="0"/>
                        </a:rPr>
                        <a:t>very 2 weeks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vMerge="1">
                  <a:txBody>
                    <a:bodyPr/>
                    <a:lstStyle/>
                    <a:p>
                      <a:endParaRPr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419392"/>
                  </a:ext>
                </a:extLst>
              </a:tr>
            </a:tbl>
          </a:graphicData>
        </a:graphic>
      </p:graphicFrame>
    </p:spTree>
    <p:extLst>
      <p:ext uri="{BB962C8B-B14F-4D97-AF65-F5344CB8AC3E}">
        <p14:creationId xmlns:p14="http://schemas.microsoft.com/office/powerpoint/2010/main" val="3930168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56AC9-3BBB-C856-5A0B-43E7A3A97EE4}"/>
              </a:ext>
            </a:extLst>
          </p:cNvPr>
          <p:cNvSpPr txBox="1"/>
          <p:nvPr/>
        </p:nvSpPr>
        <p:spPr>
          <a:xfrm>
            <a:off x="2814042" y="7620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1275D7A-35F4-B28E-05DD-B846CF3A4715}"/>
              </a:ext>
            </a:extLst>
          </p:cNvPr>
          <p:cNvGraphicFramePr>
            <a:graphicFrameLocks noGrp="1"/>
          </p:cNvGraphicFramePr>
          <p:nvPr>
            <p:extLst>
              <p:ext uri="{D42A27DB-BD31-4B8C-83A1-F6EECF244321}">
                <p14:modId xmlns:p14="http://schemas.microsoft.com/office/powerpoint/2010/main" val="63177261"/>
              </p:ext>
            </p:extLst>
          </p:nvPr>
        </p:nvGraphicFramePr>
        <p:xfrm>
          <a:off x="752475" y="1981200"/>
          <a:ext cx="13125449" cy="5557910"/>
        </p:xfrm>
        <a:graphic>
          <a:graphicData uri="http://schemas.openxmlformats.org/drawingml/2006/table">
            <a:tbl>
              <a:tblPr firstRow="1" firstCol="1" lastRow="1" lastCol="1" bandRow="1" bandCol="1"/>
              <a:tblGrid>
                <a:gridCol w="2028094">
                  <a:extLst>
                    <a:ext uri="{9D8B030D-6E8A-4147-A177-3AD203B41FA5}">
                      <a16:colId xmlns:a16="http://schemas.microsoft.com/office/drawing/2014/main" val="408246936"/>
                    </a:ext>
                  </a:extLst>
                </a:gridCol>
                <a:gridCol w="2774341">
                  <a:extLst>
                    <a:ext uri="{9D8B030D-6E8A-4147-A177-3AD203B41FA5}">
                      <a16:colId xmlns:a16="http://schemas.microsoft.com/office/drawing/2014/main" val="3070455553"/>
                    </a:ext>
                  </a:extLst>
                </a:gridCol>
                <a:gridCol w="1733960">
                  <a:extLst>
                    <a:ext uri="{9D8B030D-6E8A-4147-A177-3AD203B41FA5}">
                      <a16:colId xmlns:a16="http://schemas.microsoft.com/office/drawing/2014/main" val="4086232757"/>
                    </a:ext>
                  </a:extLst>
                </a:gridCol>
                <a:gridCol w="1271571">
                  <a:extLst>
                    <a:ext uri="{9D8B030D-6E8A-4147-A177-3AD203B41FA5}">
                      <a16:colId xmlns:a16="http://schemas.microsoft.com/office/drawing/2014/main" val="418364806"/>
                    </a:ext>
                  </a:extLst>
                </a:gridCol>
                <a:gridCol w="1618366">
                  <a:extLst>
                    <a:ext uri="{9D8B030D-6E8A-4147-A177-3AD203B41FA5}">
                      <a16:colId xmlns:a16="http://schemas.microsoft.com/office/drawing/2014/main" val="4240515089"/>
                    </a:ext>
                  </a:extLst>
                </a:gridCol>
                <a:gridCol w="3699117">
                  <a:extLst>
                    <a:ext uri="{9D8B030D-6E8A-4147-A177-3AD203B41FA5}">
                      <a16:colId xmlns:a16="http://schemas.microsoft.com/office/drawing/2014/main" val="1257547997"/>
                    </a:ext>
                  </a:extLst>
                </a:gridCol>
              </a:tblGrid>
              <a:tr h="905775">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1868406189"/>
                  </a:ext>
                </a:extLst>
              </a:tr>
              <a:tr h="333130">
                <a:tc gridSpan="6">
                  <a:txBody>
                    <a:bodyPr/>
                    <a:lstStyle/>
                    <a:p>
                      <a:pPr marL="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8889111"/>
                  </a:ext>
                </a:extLst>
              </a:tr>
              <a:tr h="3180695">
                <a:tc>
                  <a:txBody>
                    <a:bodyPr/>
                    <a:lstStyle/>
                    <a:p>
                      <a:pPr marL="0" marR="135890" algn="l">
                        <a:lnSpc>
                          <a:spcPct val="100000"/>
                        </a:lnSpc>
                        <a:spcBef>
                          <a:spcPts val="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ATP citrate lyase inhibitor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87630">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Inhibits ATP citrate lyase in the liver to decrease cholesterol production upstream of HMG-Co reductase in the cholesterol synthesis pathway</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 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ncreases LDL receptor expression on the surface of hepatocytes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Bempedoic acid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180 mg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 daily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CVOT evidence demonstrating reductions in cardiovascular events</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in individuals treated for high-risk primary and secondary prevention with statin-attributed side effects</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Prodrug that is activated by very long-chain acyl-CoA synthetase, found primarily in the liver</a:t>
                      </a:r>
                    </a:p>
                    <a:p>
                      <a:pPr marL="457200" marR="347345" lvl="0" indent="-342900">
                        <a:lnSpc>
                          <a:spcPct val="100000"/>
                        </a:lnSpc>
                        <a:spcBef>
                          <a:spcPts val="5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monotherapy in patients with statin-attributed side effects, 21%-</a:t>
                      </a:r>
                      <a:r>
                        <a:rPr lang="en-US" sz="1800" spc="0" dirty="0">
                          <a:effectLst/>
                          <a:latin typeface="Times New Roman" panose="02020603050405020304" pitchFamily="18" charset="0"/>
                          <a:ea typeface="Symbol" panose="05050102010706020507" pitchFamily="18" charset="2"/>
                          <a:cs typeface="Symbol" panose="05050102010706020507" pitchFamily="18" charset="2"/>
                        </a:rPr>
                        <a:t>24% combination with a statin, 17%-18%‡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5834136"/>
                  </a:ext>
                </a:extLst>
              </a:tr>
            </a:tbl>
          </a:graphicData>
        </a:graphic>
      </p:graphicFrame>
    </p:spTree>
    <p:extLst>
      <p:ext uri="{BB962C8B-B14F-4D97-AF65-F5344CB8AC3E}">
        <p14:creationId xmlns:p14="http://schemas.microsoft.com/office/powerpoint/2010/main" val="1036194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57</a:t>
            </a:fld>
            <a:endParaRPr lang="en-US" dirty="0"/>
          </a:p>
        </p:txBody>
      </p:sp>
      <p:sp>
        <p:nvSpPr>
          <p:cNvPr id="2" name="TextBox 1">
            <a:extLst>
              <a:ext uri="{FF2B5EF4-FFF2-40B4-BE49-F238E27FC236}">
                <a16:creationId xmlns:a16="http://schemas.microsoft.com/office/drawing/2014/main" id="{E1F4DCE7-5E50-E0AE-620D-685EBC3590D5}"/>
              </a:ext>
            </a:extLst>
          </p:cNvPr>
          <p:cNvSpPr txBox="1"/>
          <p:nvPr/>
        </p:nvSpPr>
        <p:spPr>
          <a:xfrm>
            <a:off x="2814042" y="1352699"/>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FBFD3B7-A9D2-6E48-5D64-4A1B3A52D5C2}"/>
              </a:ext>
            </a:extLst>
          </p:cNvPr>
          <p:cNvGraphicFramePr>
            <a:graphicFrameLocks noGrp="1"/>
          </p:cNvGraphicFramePr>
          <p:nvPr>
            <p:extLst>
              <p:ext uri="{D42A27DB-BD31-4B8C-83A1-F6EECF244321}">
                <p14:modId xmlns:p14="http://schemas.microsoft.com/office/powerpoint/2010/main" val="3989442865"/>
              </p:ext>
            </p:extLst>
          </p:nvPr>
        </p:nvGraphicFramePr>
        <p:xfrm>
          <a:off x="1109541" y="4114800"/>
          <a:ext cx="12411317" cy="1920240"/>
        </p:xfrm>
        <a:graphic>
          <a:graphicData uri="http://schemas.openxmlformats.org/drawingml/2006/table">
            <a:tbl>
              <a:tblPr firstRow="1" firstCol="1" lastRow="1" lastCol="1" bandRow="1" bandCol="1"/>
              <a:tblGrid>
                <a:gridCol w="1890638">
                  <a:extLst>
                    <a:ext uri="{9D8B030D-6E8A-4147-A177-3AD203B41FA5}">
                      <a16:colId xmlns:a16="http://schemas.microsoft.com/office/drawing/2014/main" val="4006671392"/>
                    </a:ext>
                  </a:extLst>
                </a:gridCol>
                <a:gridCol w="2515191">
                  <a:extLst>
                    <a:ext uri="{9D8B030D-6E8A-4147-A177-3AD203B41FA5}">
                      <a16:colId xmlns:a16="http://schemas.microsoft.com/office/drawing/2014/main" val="1050349234"/>
                    </a:ext>
                  </a:extLst>
                </a:gridCol>
                <a:gridCol w="1588542">
                  <a:extLst>
                    <a:ext uri="{9D8B030D-6E8A-4147-A177-3AD203B41FA5}">
                      <a16:colId xmlns:a16="http://schemas.microsoft.com/office/drawing/2014/main" val="3203294166"/>
                    </a:ext>
                  </a:extLst>
                </a:gridCol>
                <a:gridCol w="1389974">
                  <a:extLst>
                    <a:ext uri="{9D8B030D-6E8A-4147-A177-3AD203B41FA5}">
                      <a16:colId xmlns:a16="http://schemas.microsoft.com/office/drawing/2014/main" val="3465659009"/>
                    </a:ext>
                  </a:extLst>
                </a:gridCol>
                <a:gridCol w="1522353">
                  <a:extLst>
                    <a:ext uri="{9D8B030D-6E8A-4147-A177-3AD203B41FA5}">
                      <a16:colId xmlns:a16="http://schemas.microsoft.com/office/drawing/2014/main" val="3552798715"/>
                    </a:ext>
                  </a:extLst>
                </a:gridCol>
                <a:gridCol w="3504619">
                  <a:extLst>
                    <a:ext uri="{9D8B030D-6E8A-4147-A177-3AD203B41FA5}">
                      <a16:colId xmlns:a16="http://schemas.microsoft.com/office/drawing/2014/main" val="2847887956"/>
                    </a:ext>
                  </a:extLst>
                </a:gridCol>
              </a:tblGrid>
              <a:tr h="1752600">
                <a:tc>
                  <a:txBody>
                    <a:bodyPr/>
                    <a:lstStyle/>
                    <a:p>
                      <a:pPr marL="67310" marR="0" algn="l">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PCSK9 inhibitor: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7310" marR="135890" algn="l">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small interfering RNA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87630">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Utilizes endogenous RNA interference mechanism and directs catalytic breakdown of mRNA for PCSK9 and decreases degradation</a:t>
                      </a:r>
                      <a:r>
                        <a:rPr lang="en-US" sz="1800" spc="-65">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Times New Roman" panose="02020603050405020304" pitchFamily="18" charset="0"/>
                          <a:cs typeface="Arial" panose="020B0604020202020204" pitchFamily="34" charset="0"/>
                        </a:rPr>
                        <a:t>of</a:t>
                      </a:r>
                      <a:r>
                        <a:rPr lang="en-US" sz="1800" spc="-60">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Times New Roman" panose="02020603050405020304" pitchFamily="18" charset="0"/>
                          <a:cs typeface="Arial" panose="020B0604020202020204" pitchFamily="34" charset="0"/>
                        </a:rPr>
                        <a:t>the LDL receptor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Inclisiran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284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Initial dose followed by second dose in 3 months, then every 6 months thereafter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Subcutaneous agent administered by a health care professional</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 48%-52</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20" dirty="0">
                          <a:effectLst/>
                          <a:latin typeface="Times New Roman" panose="02020603050405020304" pitchFamily="18" charset="0"/>
                          <a:ea typeface="Symbol" panose="05050102010706020507" pitchFamily="18" charset="2"/>
                          <a:cs typeface="Symbol" panose="05050102010706020507" pitchFamily="18" charset="2"/>
                        </a:rPr>
                        <a:t>CVOT in progress </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66675" marR="384175">
                        <a:lnSpc>
                          <a:spcPct val="100000"/>
                        </a:lnSpc>
                        <a:spcBef>
                          <a:spcPts val="15"/>
                        </a:spcBef>
                        <a:spcAft>
                          <a:spcPts val="0"/>
                        </a:spcAft>
                        <a:buNone/>
                        <a:tabLst>
                          <a:tab pos="165735" algn="l"/>
                        </a:tabLs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034687"/>
                  </a:ext>
                </a:extLst>
              </a:tr>
            </a:tbl>
          </a:graphicData>
        </a:graphic>
      </p:graphicFrame>
      <p:graphicFrame>
        <p:nvGraphicFramePr>
          <p:cNvPr id="4" name="Table 3">
            <a:extLst>
              <a:ext uri="{FF2B5EF4-FFF2-40B4-BE49-F238E27FC236}">
                <a16:creationId xmlns:a16="http://schemas.microsoft.com/office/drawing/2014/main" id="{E0C9FFCF-E5B8-86E7-75BA-6A642112CB53}"/>
              </a:ext>
            </a:extLst>
          </p:cNvPr>
          <p:cNvGraphicFramePr>
            <a:graphicFrameLocks noGrp="1"/>
          </p:cNvGraphicFramePr>
          <p:nvPr>
            <p:extLst>
              <p:ext uri="{D42A27DB-BD31-4B8C-83A1-F6EECF244321}">
                <p14:modId xmlns:p14="http://schemas.microsoft.com/office/powerpoint/2010/main" val="100283097"/>
              </p:ext>
            </p:extLst>
          </p:nvPr>
        </p:nvGraphicFramePr>
        <p:xfrm>
          <a:off x="1109541" y="2875895"/>
          <a:ext cx="12411317" cy="1238905"/>
        </p:xfrm>
        <a:graphic>
          <a:graphicData uri="http://schemas.openxmlformats.org/drawingml/2006/table">
            <a:tbl>
              <a:tblPr firstRow="1" firstCol="1" lastRow="1" lastCol="1" bandRow="1" bandCol="1"/>
              <a:tblGrid>
                <a:gridCol w="1917749">
                  <a:extLst>
                    <a:ext uri="{9D8B030D-6E8A-4147-A177-3AD203B41FA5}">
                      <a16:colId xmlns:a16="http://schemas.microsoft.com/office/drawing/2014/main" val="960116336"/>
                    </a:ext>
                  </a:extLst>
                </a:gridCol>
                <a:gridCol w="2500800">
                  <a:extLst>
                    <a:ext uri="{9D8B030D-6E8A-4147-A177-3AD203B41FA5}">
                      <a16:colId xmlns:a16="http://schemas.microsoft.com/office/drawing/2014/main" val="1280200224"/>
                    </a:ext>
                  </a:extLst>
                </a:gridCol>
                <a:gridCol w="1588542">
                  <a:extLst>
                    <a:ext uri="{9D8B030D-6E8A-4147-A177-3AD203B41FA5}">
                      <a16:colId xmlns:a16="http://schemas.microsoft.com/office/drawing/2014/main" val="236963045"/>
                    </a:ext>
                  </a:extLst>
                </a:gridCol>
                <a:gridCol w="1376057">
                  <a:extLst>
                    <a:ext uri="{9D8B030D-6E8A-4147-A177-3AD203B41FA5}">
                      <a16:colId xmlns:a16="http://schemas.microsoft.com/office/drawing/2014/main" val="2154167361"/>
                    </a:ext>
                  </a:extLst>
                </a:gridCol>
                <a:gridCol w="1536270">
                  <a:extLst>
                    <a:ext uri="{9D8B030D-6E8A-4147-A177-3AD203B41FA5}">
                      <a16:colId xmlns:a16="http://schemas.microsoft.com/office/drawing/2014/main" val="4080606420"/>
                    </a:ext>
                  </a:extLst>
                </a:gridCol>
                <a:gridCol w="3491899">
                  <a:extLst>
                    <a:ext uri="{9D8B030D-6E8A-4147-A177-3AD203B41FA5}">
                      <a16:colId xmlns:a16="http://schemas.microsoft.com/office/drawing/2014/main" val="2900411804"/>
                    </a:ext>
                  </a:extLst>
                </a:gridCol>
              </a:tblGrid>
              <a:tr h="905775">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333130">
                <a:tc gridSpan="6">
                  <a:txBody>
                    <a:bodyPr/>
                    <a:lstStyle/>
                    <a:p>
                      <a:pPr marL="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0969395"/>
                  </a:ext>
                </a:extLst>
              </a:tr>
            </a:tbl>
          </a:graphicData>
        </a:graphic>
      </p:graphicFrame>
    </p:spTree>
    <p:extLst>
      <p:ext uri="{BB962C8B-B14F-4D97-AF65-F5344CB8AC3E}">
        <p14:creationId xmlns:p14="http://schemas.microsoft.com/office/powerpoint/2010/main" val="3081342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7B66D-BE7D-CB3F-B6EA-60DA0EF12AD8}"/>
              </a:ext>
            </a:extLst>
          </p:cNvPr>
          <p:cNvSpPr txBox="1"/>
          <p:nvPr/>
        </p:nvSpPr>
        <p:spPr>
          <a:xfrm>
            <a:off x="2814041" y="1005358"/>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8A2917E-34F8-009A-2C77-F7349B813AD9}"/>
              </a:ext>
            </a:extLst>
          </p:cNvPr>
          <p:cNvGraphicFramePr>
            <a:graphicFrameLocks noGrp="1"/>
          </p:cNvGraphicFramePr>
          <p:nvPr>
            <p:extLst>
              <p:ext uri="{D42A27DB-BD31-4B8C-83A1-F6EECF244321}">
                <p14:modId xmlns:p14="http://schemas.microsoft.com/office/powerpoint/2010/main" val="1872181520"/>
              </p:ext>
            </p:extLst>
          </p:nvPr>
        </p:nvGraphicFramePr>
        <p:xfrm>
          <a:off x="170970" y="2133948"/>
          <a:ext cx="14288459" cy="1238905"/>
        </p:xfrm>
        <a:graphic>
          <a:graphicData uri="http://schemas.openxmlformats.org/drawingml/2006/table">
            <a:tbl>
              <a:tblPr firstRow="1" firstCol="1" lastRow="1" lastCol="1" bandRow="1" bandCol="1"/>
              <a:tblGrid>
                <a:gridCol w="2207798">
                  <a:extLst>
                    <a:ext uri="{9D8B030D-6E8A-4147-A177-3AD203B41FA5}">
                      <a16:colId xmlns:a16="http://schemas.microsoft.com/office/drawing/2014/main" val="960116336"/>
                    </a:ext>
                  </a:extLst>
                </a:gridCol>
                <a:gridCol w="2879032">
                  <a:extLst>
                    <a:ext uri="{9D8B030D-6E8A-4147-A177-3AD203B41FA5}">
                      <a16:colId xmlns:a16="http://schemas.microsoft.com/office/drawing/2014/main" val="1280200224"/>
                    </a:ext>
                  </a:extLst>
                </a:gridCol>
                <a:gridCol w="1828800">
                  <a:extLst>
                    <a:ext uri="{9D8B030D-6E8A-4147-A177-3AD203B41FA5}">
                      <a16:colId xmlns:a16="http://schemas.microsoft.com/office/drawing/2014/main" val="236963045"/>
                    </a:ext>
                  </a:extLst>
                </a:gridCol>
                <a:gridCol w="1584178">
                  <a:extLst>
                    <a:ext uri="{9D8B030D-6E8A-4147-A177-3AD203B41FA5}">
                      <a16:colId xmlns:a16="http://schemas.microsoft.com/office/drawing/2014/main" val="2154167361"/>
                    </a:ext>
                  </a:extLst>
                </a:gridCol>
                <a:gridCol w="1768622">
                  <a:extLst>
                    <a:ext uri="{9D8B030D-6E8A-4147-A177-3AD203B41FA5}">
                      <a16:colId xmlns:a16="http://schemas.microsoft.com/office/drawing/2014/main" val="4080606420"/>
                    </a:ext>
                  </a:extLst>
                </a:gridCol>
                <a:gridCol w="4020029">
                  <a:extLst>
                    <a:ext uri="{9D8B030D-6E8A-4147-A177-3AD203B41FA5}">
                      <a16:colId xmlns:a16="http://schemas.microsoft.com/office/drawing/2014/main" val="2900411804"/>
                    </a:ext>
                  </a:extLst>
                </a:gridCol>
              </a:tblGrid>
              <a:tr h="905775">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333130">
                <a:tc gridSpan="6">
                  <a:txBody>
                    <a:bodyPr/>
                    <a:lstStyle/>
                    <a:p>
                      <a:pPr marL="0" marR="0">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LDL-C–</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Lowering</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0969395"/>
                  </a:ext>
                </a:extLst>
              </a:tr>
            </a:tbl>
          </a:graphicData>
        </a:graphic>
      </p:graphicFrame>
      <p:graphicFrame>
        <p:nvGraphicFramePr>
          <p:cNvPr id="4" name="Table 3">
            <a:extLst>
              <a:ext uri="{FF2B5EF4-FFF2-40B4-BE49-F238E27FC236}">
                <a16:creationId xmlns:a16="http://schemas.microsoft.com/office/drawing/2014/main" id="{70A912B2-8A73-2E84-6F39-5E426145E986}"/>
              </a:ext>
            </a:extLst>
          </p:cNvPr>
          <p:cNvGraphicFramePr>
            <a:graphicFrameLocks noGrp="1"/>
          </p:cNvGraphicFramePr>
          <p:nvPr>
            <p:extLst>
              <p:ext uri="{D42A27DB-BD31-4B8C-83A1-F6EECF244321}">
                <p14:modId xmlns:p14="http://schemas.microsoft.com/office/powerpoint/2010/main" val="683729192"/>
              </p:ext>
            </p:extLst>
          </p:nvPr>
        </p:nvGraphicFramePr>
        <p:xfrm>
          <a:off x="170970" y="3372853"/>
          <a:ext cx="14288459" cy="4114800"/>
        </p:xfrm>
        <a:graphic>
          <a:graphicData uri="http://schemas.openxmlformats.org/drawingml/2006/table">
            <a:tbl>
              <a:tblPr firstRow="1" firstCol="1" lastRow="1" lastCol="1" bandRow="1" bandCol="1"/>
              <a:tblGrid>
                <a:gridCol w="2150967">
                  <a:extLst>
                    <a:ext uri="{9D8B030D-6E8A-4147-A177-3AD203B41FA5}">
                      <a16:colId xmlns:a16="http://schemas.microsoft.com/office/drawing/2014/main" val="3108184240"/>
                    </a:ext>
                  </a:extLst>
                </a:gridCol>
                <a:gridCol w="2942422">
                  <a:extLst>
                    <a:ext uri="{9D8B030D-6E8A-4147-A177-3AD203B41FA5}">
                      <a16:colId xmlns:a16="http://schemas.microsoft.com/office/drawing/2014/main" val="4083859012"/>
                    </a:ext>
                  </a:extLst>
                </a:gridCol>
                <a:gridCol w="1839014">
                  <a:extLst>
                    <a:ext uri="{9D8B030D-6E8A-4147-A177-3AD203B41FA5}">
                      <a16:colId xmlns:a16="http://schemas.microsoft.com/office/drawing/2014/main" val="2197210505"/>
                    </a:ext>
                  </a:extLst>
                </a:gridCol>
                <a:gridCol w="1583427">
                  <a:extLst>
                    <a:ext uri="{9D8B030D-6E8A-4147-A177-3AD203B41FA5}">
                      <a16:colId xmlns:a16="http://schemas.microsoft.com/office/drawing/2014/main" val="3055019097"/>
                    </a:ext>
                  </a:extLst>
                </a:gridCol>
                <a:gridCol w="1752600">
                  <a:extLst>
                    <a:ext uri="{9D8B030D-6E8A-4147-A177-3AD203B41FA5}">
                      <a16:colId xmlns:a16="http://schemas.microsoft.com/office/drawing/2014/main" val="979932452"/>
                    </a:ext>
                  </a:extLst>
                </a:gridCol>
                <a:gridCol w="4020029">
                  <a:extLst>
                    <a:ext uri="{9D8B030D-6E8A-4147-A177-3AD203B41FA5}">
                      <a16:colId xmlns:a16="http://schemas.microsoft.com/office/drawing/2014/main" val="1692881601"/>
                    </a:ext>
                  </a:extLst>
                </a:gridCol>
              </a:tblGrid>
              <a:tr h="443948">
                <a:tc rowSpan="3">
                  <a:txBody>
                    <a:bodyPr/>
                    <a:lstStyle/>
                    <a:p>
                      <a:pPr marL="67310" marR="135890">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Bile acid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sequestrants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67945" marR="87630">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Bind bile acids in the gut, interrupt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enterohepatic </a:t>
                      </a:r>
                      <a:r>
                        <a:rPr lang="en-US" sz="1800">
                          <a:effectLst/>
                          <a:latin typeface="Times New Roman" panose="02020603050405020304" pitchFamily="18" charset="0"/>
                          <a:ea typeface="Times New Roman" panose="02020603050405020304" pitchFamily="18" charset="0"/>
                          <a:cs typeface="Arial" panose="020B0604020202020204" pitchFamily="34" charset="0"/>
                        </a:rPr>
                        <a:t>recirculation of bile acids and impede their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reabsorption, </a:t>
                      </a:r>
                      <a:r>
                        <a:rPr lang="en-US" sz="1800">
                          <a:effectLst/>
                          <a:latin typeface="Times New Roman" panose="02020603050405020304" pitchFamily="18" charset="0"/>
                          <a:ea typeface="Times New Roman" panose="02020603050405020304" pitchFamily="18" charset="0"/>
                          <a:cs typeface="Arial" panose="020B0604020202020204" pitchFamily="34" charset="0"/>
                        </a:rPr>
                        <a:t>decrease bile acid pooling in the liver, increase conversion of cholesterol</a:t>
                      </a:r>
                      <a:r>
                        <a:rPr lang="en-US" sz="1800" spc="-35">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Times New Roman" panose="02020603050405020304" pitchFamily="18" charset="0"/>
                          <a:cs typeface="Arial" panose="020B0604020202020204" pitchFamily="34" charset="0"/>
                        </a:rPr>
                        <a:t>to</a:t>
                      </a:r>
                      <a:r>
                        <a:rPr lang="en-US" sz="1800" spc="-5">
                          <a:effectLst/>
                          <a:latin typeface="Times New Roman" panose="02020603050405020304" pitchFamily="18" charset="0"/>
                          <a:ea typeface="Times New Roman" panose="02020603050405020304" pitchFamily="18" charset="0"/>
                          <a:cs typeface="Arial" panose="020B0604020202020204" pitchFamily="34" charset="0"/>
                        </a:rPr>
                        <a:t> </a:t>
                      </a:r>
                      <a:r>
                        <a:rPr lang="en-US" sz="1800">
                          <a:effectLst/>
                          <a:latin typeface="Times New Roman" panose="02020603050405020304" pitchFamily="18" charset="0"/>
                          <a:ea typeface="Times New Roman" panose="02020603050405020304" pitchFamily="18" charset="0"/>
                          <a:cs typeface="Arial" panose="020B0604020202020204" pitchFamily="34" charset="0"/>
                        </a:rPr>
                        <a:t>bile acids;</a:t>
                      </a:r>
                      <a:r>
                        <a:rPr lang="en-US" sz="1800" spc="-65">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i</a:t>
                      </a:r>
                      <a:r>
                        <a:rPr lang="en-US" sz="1800">
                          <a:effectLst/>
                          <a:latin typeface="Times New Roman" panose="02020603050405020304" pitchFamily="18" charset="0"/>
                          <a:ea typeface="Times New Roman" panose="02020603050405020304" pitchFamily="18" charset="0"/>
                          <a:cs typeface="Arial" panose="020B0604020202020204" pitchFamily="34" charset="0"/>
                        </a:rPr>
                        <a:t>ncrease LDL receptor expression on the surface of hepatocytes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Cholestyr-am</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ine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8-16 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 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45085"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twice</a:t>
                      </a:r>
                      <a:r>
                        <a:rPr lang="en-US" sz="1800" spc="-2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457200" marR="64135" lvl="0" indent="-342900">
                        <a:lnSpc>
                          <a:spcPct val="100000"/>
                        </a:lnSpc>
                        <a:spcBef>
                          <a:spcPts val="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agents</a:t>
                      </a:r>
                    </a:p>
                    <a:p>
                      <a:pPr marL="457200" marR="64135" lvl="0" indent="-342900">
                        <a:lnSpc>
                          <a:spcPct val="100000"/>
                        </a:lnSpc>
                        <a:spcBef>
                          <a:spcPts val="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CVOT evidence from 1 trial demonstrating cardiovascular event reduction in primary prevention men as monotherapy</a:t>
                      </a:r>
                    </a:p>
                    <a:p>
                      <a:pPr marL="457200" marR="64135" lvl="0" indent="-342900">
                        <a:lnSpc>
                          <a:spcPct val="100000"/>
                        </a:lnSpc>
                        <a:spcBef>
                          <a:spcPts val="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Nonsystemic,</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add-on</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to</a:t>
                      </a:r>
                      <a:r>
                        <a:rPr lang="en-US" sz="1800" spc="-4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statin</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therapy or in patients with statin-intolerance</a:t>
                      </a:r>
                    </a:p>
                    <a:p>
                      <a:pPr marL="457200" marR="34734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 10%-27</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p>
                      <a:pPr marL="457200" marR="128905" lvl="0" indent="-342900">
                        <a:lnSpc>
                          <a:spcPct val="100000"/>
                        </a:lnSpc>
                        <a:spcBef>
                          <a:spcPts val="3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Gastrointestinal</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side</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effects</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may</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limit </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use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128905" lvl="0" indent="-342900">
                        <a:lnSpc>
                          <a:spcPct val="100000"/>
                        </a:lnSpc>
                        <a:spcBef>
                          <a:spcPts val="30"/>
                        </a:spcBef>
                        <a:spcAft>
                          <a:spcPts val="0"/>
                        </a:spcAft>
                        <a:buSzPct val="100000"/>
                        <a:buFont typeface="Symbol" panose="05050102010706020507" pitchFamily="18" charset="2"/>
                        <a:buChar char=""/>
                        <a:tabLst>
                          <a:tab pos="165735" algn="l"/>
                        </a:tabLst>
                      </a:pPr>
                      <a:r>
                        <a:rPr lang="en-US" sz="1800" spc="-20" dirty="0">
                          <a:effectLst/>
                          <a:latin typeface="Times New Roman" panose="02020603050405020304" pitchFamily="18" charset="0"/>
                          <a:ea typeface="Symbol" panose="05050102010706020507" pitchFamily="18" charset="2"/>
                          <a:cs typeface="Symbol" panose="05050102010706020507" pitchFamily="18" charset="2"/>
                        </a:rPr>
                        <a:t>Both LDL-C lowering and incidence of side effects are dose related</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May</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increase</a:t>
                      </a:r>
                      <a:r>
                        <a:rPr lang="en-US" sz="1800" spc="-4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serum</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TG</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levels;</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avoid if TG ≥300 mg/dL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0244801"/>
                  </a:ext>
                </a:extLst>
              </a:tr>
              <a:tr h="443948">
                <a:tc vMerge="1">
                  <a:txBody>
                    <a:bodyPr/>
                    <a:lstStyle/>
                    <a:p>
                      <a:endParaRPr lang="en-US"/>
                    </a:p>
                  </a:txBody>
                  <a:tcPr/>
                </a:tc>
                <a:tc vMerge="1">
                  <a:txBody>
                    <a:bodyPr/>
                    <a:lstStyle/>
                    <a:p>
                      <a:endParaRPr lang="en-US"/>
                    </a:p>
                  </a:txBody>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Colesevelam</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3.75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 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45085"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twice</a:t>
                      </a:r>
                      <a:r>
                        <a:rPr lang="en-US" sz="1800" spc="-2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1158201"/>
                  </a:ext>
                </a:extLst>
              </a:tr>
              <a:tr h="2663687">
                <a:tc vMerge="1">
                  <a:txBody>
                    <a:bodyPr/>
                    <a:lstStyle/>
                    <a:p>
                      <a:endParaRPr lang="en-US"/>
                    </a:p>
                  </a:txBody>
                  <a:tcPr/>
                </a:tc>
                <a:tc vMerge="1">
                  <a:txBody>
                    <a:bodyPr/>
                    <a:lstStyle/>
                    <a:p>
                      <a:endParaRPr lang="en-US"/>
                    </a:p>
                  </a:txBody>
                  <a:tcPr/>
                </a:tc>
                <a:tc>
                  <a:txBody>
                    <a:bodyPr/>
                    <a:lstStyle/>
                    <a:p>
                      <a:pPr marL="66040" marR="0" algn="ctr">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Colestipol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2-16 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a:t>
                      </a:r>
                      <a:r>
                        <a:rPr lang="en-US" sz="1800" spc="-6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or multiple times</a:t>
                      </a: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697079912"/>
                  </a:ext>
                </a:extLst>
              </a:tr>
            </a:tbl>
          </a:graphicData>
        </a:graphic>
      </p:graphicFrame>
    </p:spTree>
    <p:extLst>
      <p:ext uri="{BB962C8B-B14F-4D97-AF65-F5344CB8AC3E}">
        <p14:creationId xmlns:p14="http://schemas.microsoft.com/office/powerpoint/2010/main" val="3667245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59</a:t>
            </a:fld>
            <a:endParaRPr lang="en-US" dirty="0"/>
          </a:p>
        </p:txBody>
      </p:sp>
      <p:sp>
        <p:nvSpPr>
          <p:cNvPr id="2" name="TextBox 1">
            <a:extLst>
              <a:ext uri="{FF2B5EF4-FFF2-40B4-BE49-F238E27FC236}">
                <a16:creationId xmlns:a16="http://schemas.microsoft.com/office/drawing/2014/main" id="{FDAEB2FA-77B1-A45A-C8EA-C28E8F81DB3B}"/>
              </a:ext>
            </a:extLst>
          </p:cNvPr>
          <p:cNvSpPr txBox="1"/>
          <p:nvPr/>
        </p:nvSpPr>
        <p:spPr>
          <a:xfrm>
            <a:off x="2814040" y="825584"/>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9307F4D6-4740-5FF4-ABC5-5ACEBC6A3983}"/>
              </a:ext>
            </a:extLst>
          </p:cNvPr>
          <p:cNvGraphicFramePr>
            <a:graphicFrameLocks noGrp="1"/>
          </p:cNvGraphicFramePr>
          <p:nvPr>
            <p:extLst>
              <p:ext uri="{D42A27DB-BD31-4B8C-83A1-F6EECF244321}">
                <p14:modId xmlns:p14="http://schemas.microsoft.com/office/powerpoint/2010/main" val="932344875"/>
              </p:ext>
            </p:extLst>
          </p:nvPr>
        </p:nvGraphicFramePr>
        <p:xfrm>
          <a:off x="270666" y="2133600"/>
          <a:ext cx="14089064" cy="5105400"/>
        </p:xfrm>
        <a:graphic>
          <a:graphicData uri="http://schemas.openxmlformats.org/drawingml/2006/table">
            <a:tbl>
              <a:tblPr firstRow="1" firstCol="1" lastRow="1" lastCol="1" bandRow="1" bandCol="1"/>
              <a:tblGrid>
                <a:gridCol w="1828802">
                  <a:extLst>
                    <a:ext uri="{9D8B030D-6E8A-4147-A177-3AD203B41FA5}">
                      <a16:colId xmlns:a16="http://schemas.microsoft.com/office/drawing/2014/main" val="960116336"/>
                    </a:ext>
                  </a:extLst>
                </a:gridCol>
                <a:gridCol w="2819400">
                  <a:extLst>
                    <a:ext uri="{9D8B030D-6E8A-4147-A177-3AD203B41FA5}">
                      <a16:colId xmlns:a16="http://schemas.microsoft.com/office/drawing/2014/main" val="1092152027"/>
                    </a:ext>
                  </a:extLst>
                </a:gridCol>
                <a:gridCol w="1828800">
                  <a:extLst>
                    <a:ext uri="{9D8B030D-6E8A-4147-A177-3AD203B41FA5}">
                      <a16:colId xmlns:a16="http://schemas.microsoft.com/office/drawing/2014/main" val="232501159"/>
                    </a:ext>
                  </a:extLst>
                </a:gridCol>
                <a:gridCol w="1371600">
                  <a:extLst>
                    <a:ext uri="{9D8B030D-6E8A-4147-A177-3AD203B41FA5}">
                      <a16:colId xmlns:a16="http://schemas.microsoft.com/office/drawing/2014/main" val="1390462311"/>
                    </a:ext>
                  </a:extLst>
                </a:gridCol>
                <a:gridCol w="1371600">
                  <a:extLst>
                    <a:ext uri="{9D8B030D-6E8A-4147-A177-3AD203B41FA5}">
                      <a16:colId xmlns:a16="http://schemas.microsoft.com/office/drawing/2014/main" val="1130488496"/>
                    </a:ext>
                  </a:extLst>
                </a:gridCol>
                <a:gridCol w="4868862">
                  <a:extLst>
                    <a:ext uri="{9D8B030D-6E8A-4147-A177-3AD203B41FA5}">
                      <a16:colId xmlns:a16="http://schemas.microsoft.com/office/drawing/2014/main" val="2208962284"/>
                    </a:ext>
                  </a:extLst>
                </a:gridCol>
              </a:tblGrid>
              <a:tr h="728068">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24268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LDL-C–Lowering Medications Approved Only in HoFH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4760986"/>
                  </a:ext>
                </a:extLst>
              </a:tr>
              <a:tr h="4008120">
                <a:tc>
                  <a:txBody>
                    <a:bodyPr/>
                    <a:lstStyle/>
                    <a:p>
                      <a:pPr marL="67310" marR="135890" algn="l">
                        <a:lnSpc>
                          <a:spcPct val="100000"/>
                        </a:lnSpc>
                        <a:spcBef>
                          <a:spcPts val="20"/>
                        </a:spcBef>
                        <a:spcAft>
                          <a:spcPts val="0"/>
                        </a:spcAft>
                        <a:buNone/>
                      </a:pPr>
                      <a:r>
                        <a:rPr lang="pt-BR" sz="1800" spc="-10" dirty="0">
                          <a:effectLst/>
                          <a:latin typeface="Times New Roman" panose="02020603050405020304" pitchFamily="18" charset="0"/>
                          <a:ea typeface="Times New Roman" panose="02020603050405020304" pitchFamily="18" charset="0"/>
                          <a:cs typeface="Arial" panose="020B0604020202020204" pitchFamily="34" charset="0"/>
                        </a:rPr>
                        <a:t>Microsomal TG transfer protein inhibitor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l">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Binds and inhibits microsomal TG transfer protein, which is essential for the assembly of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apoB</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-containing lipoproteins, and inhibiting synthesis of chylomicrons and VLDL, which lowers LDL-C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l">
                        <a:lnSpc>
                          <a:spcPct val="100000"/>
                        </a:lnSpc>
                        <a:spcBef>
                          <a:spcPts val="20"/>
                        </a:spcBef>
                        <a:spcAft>
                          <a:spcPts val="0"/>
                        </a:spcAft>
                        <a:buNone/>
                      </a:pPr>
                      <a:r>
                        <a:rPr lang="en-US" sz="1800" spc="-10" dirty="0" err="1">
                          <a:effectLst/>
                          <a:latin typeface="Times New Roman" panose="02020603050405020304" pitchFamily="18" charset="0"/>
                          <a:ea typeface="Times New Roman" panose="02020603050405020304" pitchFamily="18" charset="0"/>
                          <a:cs typeface="Arial" panose="020B0604020202020204" pitchFamily="34" charset="0"/>
                        </a:rPr>
                        <a:t>Lomitapide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l">
                        <a:lnSpc>
                          <a:spcPct val="100000"/>
                        </a:lnSpc>
                        <a:spcBef>
                          <a:spcPts val="20"/>
                        </a:spcBef>
                        <a:spcAft>
                          <a:spcPts val="0"/>
                        </a:spcAft>
                        <a:buNone/>
                      </a:pP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5-60 mg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l">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 daily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 40%-50</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Only available through a restricted program; several adverse reactions (including hepatotoxicity due to hepatic steatosis exacerbated by concomitant ethanol intake, as well as steatorrhea) and drug-drug interactions</a:t>
                      </a:r>
                    </a:p>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Daily vitamin E, linoleic acid, alpha-linolenic acid, EPA, and DHA supplements are needed to mitigate reduced absorption of fat-soluble vitamins/fatty acids</a:t>
                      </a:r>
                    </a:p>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Multiple potential drug interactions associated with CYP3A4</a:t>
                      </a:r>
                      <a:r>
                        <a:rPr lang="en-US" sz="1800" b="1" spc="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metabolism</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bl>
          </a:graphicData>
        </a:graphic>
      </p:graphicFrame>
    </p:spTree>
    <p:extLst>
      <p:ext uri="{BB962C8B-B14F-4D97-AF65-F5344CB8AC3E}">
        <p14:creationId xmlns:p14="http://schemas.microsoft.com/office/powerpoint/2010/main" val="153346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33B3-5D9E-7021-AB07-AF816881284F}"/>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95B0B85-69CC-D632-6EF3-3434CAF9E1BB}"/>
              </a:ext>
            </a:extLst>
          </p:cNvPr>
          <p:cNvGraphicFramePr>
            <a:graphicFrameLocks noGrp="1"/>
          </p:cNvGraphicFramePr>
          <p:nvPr>
            <p:extLst>
              <p:ext uri="{D42A27DB-BD31-4B8C-83A1-F6EECF244321}">
                <p14:modId xmlns:p14="http://schemas.microsoft.com/office/powerpoint/2010/main" val="552629003"/>
              </p:ext>
            </p:extLst>
          </p:nvPr>
        </p:nvGraphicFramePr>
        <p:xfrm>
          <a:off x="571500" y="1751859"/>
          <a:ext cx="13487399" cy="4725881"/>
        </p:xfrm>
        <a:graphic>
          <a:graphicData uri="http://schemas.openxmlformats.org/drawingml/2006/table">
            <a:tbl>
              <a:tblPr firstRow="1" firstCol="1" bandRow="1"/>
              <a:tblGrid>
                <a:gridCol w="2472690">
                  <a:extLst>
                    <a:ext uri="{9D8B030D-6E8A-4147-A177-3AD203B41FA5}">
                      <a16:colId xmlns:a16="http://schemas.microsoft.com/office/drawing/2014/main" val="605586813"/>
                    </a:ext>
                  </a:extLst>
                </a:gridCol>
                <a:gridCol w="3296920">
                  <a:extLst>
                    <a:ext uri="{9D8B030D-6E8A-4147-A177-3AD203B41FA5}">
                      <a16:colId xmlns:a16="http://schemas.microsoft.com/office/drawing/2014/main" val="2027932985"/>
                    </a:ext>
                  </a:extLst>
                </a:gridCol>
                <a:gridCol w="2397760">
                  <a:extLst>
                    <a:ext uri="{9D8B030D-6E8A-4147-A177-3AD203B41FA5}">
                      <a16:colId xmlns:a16="http://schemas.microsoft.com/office/drawing/2014/main" val="1986306266"/>
                    </a:ext>
                  </a:extLst>
                </a:gridCol>
                <a:gridCol w="5320029">
                  <a:extLst>
                    <a:ext uri="{9D8B030D-6E8A-4147-A177-3AD203B41FA5}">
                      <a16:colId xmlns:a16="http://schemas.microsoft.com/office/drawing/2014/main" val="3616512306"/>
                    </a:ext>
                  </a:extLst>
                </a:gridCol>
              </a:tblGrid>
              <a:tr h="243762">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324477">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4.1.5. Dietary Supplements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3: In individuals with dyslipidemia, the use of dietary supplements is not recommended to lower LDL-C or TG based on limited and inconsistent data and/or limited benefits in lipid-lowering and reduction in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377063">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4.1.6. When to Refer to a Registered Dietitian Nutritionist</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individuals with fasting TG ≥1000 mg/dL (11.3 mmol/L) referral to an RDN is recommended to create an individualized treatment plan aimed at reducing TG and the risk of pancreatitis.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702898">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4.1.6. When to Refer to a Registered Dietitian Nutritionist</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individuals with fasting TG ≥150 to 999 mg/dL (≥1.7-11.3 mmol/L) and features of the CKM syndrome, referral to an RDN is recommended to provide counseling on evidence-based dietary patterns that can be beneficial to improve lipoprotein levels and reduce the risk of pancreatitis.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C94C57E6-C67B-B893-27CA-68672B45C5AF}"/>
              </a:ext>
            </a:extLst>
          </p:cNvPr>
          <p:cNvSpPr>
            <a:spLocks noGrp="1"/>
          </p:cNvSpPr>
          <p:nvPr/>
        </p:nvSpPr>
        <p:spPr>
          <a:xfrm>
            <a:off x="4795836" y="6858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491546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B6224-DC03-5AA5-B7BD-376268D2FDEE}"/>
              </a:ext>
            </a:extLst>
          </p:cNvPr>
          <p:cNvSpPr txBox="1"/>
          <p:nvPr/>
        </p:nvSpPr>
        <p:spPr>
          <a:xfrm>
            <a:off x="2814042" y="14478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59B36FD6-D965-820C-8D05-0FD1DA001F1B}"/>
              </a:ext>
            </a:extLst>
          </p:cNvPr>
          <p:cNvGraphicFramePr>
            <a:graphicFrameLocks noGrp="1"/>
          </p:cNvGraphicFramePr>
          <p:nvPr>
            <p:extLst>
              <p:ext uri="{D42A27DB-BD31-4B8C-83A1-F6EECF244321}">
                <p14:modId xmlns:p14="http://schemas.microsoft.com/office/powerpoint/2010/main" val="2475246965"/>
              </p:ext>
            </p:extLst>
          </p:nvPr>
        </p:nvGraphicFramePr>
        <p:xfrm>
          <a:off x="804069" y="2667000"/>
          <a:ext cx="13022263" cy="3667397"/>
        </p:xfrm>
        <a:graphic>
          <a:graphicData uri="http://schemas.openxmlformats.org/drawingml/2006/table">
            <a:tbl>
              <a:tblPr firstRow="1" firstCol="1" lastRow="1" lastCol="1" bandRow="1" bandCol="1"/>
              <a:tblGrid>
                <a:gridCol w="1877941">
                  <a:extLst>
                    <a:ext uri="{9D8B030D-6E8A-4147-A177-3AD203B41FA5}">
                      <a16:colId xmlns:a16="http://schemas.microsoft.com/office/drawing/2014/main" val="960116336"/>
                    </a:ext>
                  </a:extLst>
                </a:gridCol>
                <a:gridCol w="2568938">
                  <a:extLst>
                    <a:ext uri="{9D8B030D-6E8A-4147-A177-3AD203B41FA5}">
                      <a16:colId xmlns:a16="http://schemas.microsoft.com/office/drawing/2014/main" val="1280200224"/>
                    </a:ext>
                  </a:extLst>
                </a:gridCol>
                <a:gridCol w="1914434">
                  <a:extLst>
                    <a:ext uri="{9D8B030D-6E8A-4147-A177-3AD203B41FA5}">
                      <a16:colId xmlns:a16="http://schemas.microsoft.com/office/drawing/2014/main" val="236963045"/>
                    </a:ext>
                  </a:extLst>
                </a:gridCol>
                <a:gridCol w="1737156">
                  <a:extLst>
                    <a:ext uri="{9D8B030D-6E8A-4147-A177-3AD203B41FA5}">
                      <a16:colId xmlns:a16="http://schemas.microsoft.com/office/drawing/2014/main" val="1670961491"/>
                    </a:ext>
                  </a:extLst>
                </a:gridCol>
                <a:gridCol w="1498548">
                  <a:extLst>
                    <a:ext uri="{9D8B030D-6E8A-4147-A177-3AD203B41FA5}">
                      <a16:colId xmlns:a16="http://schemas.microsoft.com/office/drawing/2014/main" val="4080606420"/>
                    </a:ext>
                  </a:extLst>
                </a:gridCol>
                <a:gridCol w="3425246">
                  <a:extLst>
                    <a:ext uri="{9D8B030D-6E8A-4147-A177-3AD203B41FA5}">
                      <a16:colId xmlns:a16="http://schemas.microsoft.com/office/drawing/2014/main" val="2900411804"/>
                    </a:ext>
                  </a:extLst>
                </a:gridCol>
              </a:tblGrid>
              <a:tr h="751114">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89535"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3755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LDL-C–Lowering Medications Approved Only in HoFH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67945" marR="24257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pPr marL="6604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tc hMerge="1">
                  <a:txBody>
                    <a:bodyPr/>
                    <a:lstStyle/>
                    <a:p>
                      <a:pPr marL="68580" marR="89535" algn="ctr">
                        <a:lnSpc>
                          <a:spcPct val="100000"/>
                        </a:lnSpc>
                        <a:spcAft>
                          <a:spcPts val="0"/>
                        </a:spcAft>
                        <a:buNone/>
                      </a:pP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pPr marL="68580" marR="89535"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634760986"/>
                  </a:ext>
                </a:extLst>
              </a:tr>
              <a:tr h="187778">
                <a:tc>
                  <a:txBody>
                    <a:bodyPr/>
                    <a:lstStyle/>
                    <a:p>
                      <a:pPr marL="67310" marR="135890" algn="just">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ANGPTL3 inhibitor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87630">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Fully human mAb that binds to and inhibits ANGPTL3; ANGPTL3 inhibition enhances remnant lipoprotein clearance, reducing VLDL remnants and their conversion into LDL particles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Evinacumab-dgnb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dirty="0">
                          <a:effectLst/>
                          <a:latin typeface="Times New Roman" panose="02020603050405020304" pitchFamily="18" charset="0"/>
                          <a:ea typeface="Times New Roman" panose="02020603050405020304" pitchFamily="18" charset="0"/>
                          <a:cs typeface="Arial" panose="020B0604020202020204" pitchFamily="34" charset="0"/>
                        </a:rPr>
                        <a:t>15 mg/kg </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marL="0" marR="384175" lvl="0" indent="0" algn="ctr">
                        <a:lnSpc>
                          <a:spcPct val="100000"/>
                        </a:lnSpc>
                        <a:spcBef>
                          <a:spcPts val="15"/>
                        </a:spcBef>
                        <a:spcAft>
                          <a:spcPts val="0"/>
                        </a:spcAft>
                        <a:buSzPts val="1000"/>
                        <a:buFont typeface="Symbol" panose="05050102010706020507" pitchFamily="18" charset="2"/>
                        <a:buNone/>
                        <a:tabLst>
                          <a:tab pos="165735" algn="l"/>
                        </a:tabLs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Every 4 weeks</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Intravenously administered agent</a:t>
                      </a:r>
                    </a:p>
                    <a:p>
                      <a:pPr marL="457200" marR="384175" lvl="0" indent="-342900">
                        <a:lnSpc>
                          <a:spcPct val="100000"/>
                        </a:lnSpc>
                        <a:spcBef>
                          <a:spcPts val="15"/>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Works through an LDL receptor-independent pathway</a:t>
                      </a:r>
                    </a:p>
                    <a:p>
                      <a:pPr marL="457200" marR="351155" lvl="0" indent="-342900">
                        <a:lnSpc>
                          <a:spcPct val="100000"/>
                        </a:lnSpc>
                        <a:spcBef>
                          <a:spcPts val="1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LDL-C</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 49</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a:t>
                      </a:r>
                      <a:r>
                        <a:rPr lang="en-US" sz="1800" spc="0" dirty="0">
                          <a:effectLst/>
                          <a:latin typeface="Times New Roman" panose="02020603050405020304" pitchFamily="18" charset="0"/>
                          <a:ea typeface="Symbol" panose="05050102010706020507" pitchFamily="18" charset="2"/>
                          <a:cs typeface="Symbol" panose="05050102010706020507" pitchFamily="18" charset="2"/>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bl>
          </a:graphicData>
        </a:graphic>
      </p:graphicFrame>
    </p:spTree>
    <p:extLst>
      <p:ext uri="{BB962C8B-B14F-4D97-AF65-F5344CB8AC3E}">
        <p14:creationId xmlns:p14="http://schemas.microsoft.com/office/powerpoint/2010/main" val="1068627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61</a:t>
            </a:fld>
            <a:endParaRPr lang="en-US" dirty="0"/>
          </a:p>
        </p:txBody>
      </p:sp>
      <p:sp>
        <p:nvSpPr>
          <p:cNvPr id="2" name="TextBox 1">
            <a:extLst>
              <a:ext uri="{FF2B5EF4-FFF2-40B4-BE49-F238E27FC236}">
                <a16:creationId xmlns:a16="http://schemas.microsoft.com/office/drawing/2014/main" id="{C261B61B-9785-CE78-0984-A9B35E262AB5}"/>
              </a:ext>
            </a:extLst>
          </p:cNvPr>
          <p:cNvSpPr txBox="1"/>
          <p:nvPr/>
        </p:nvSpPr>
        <p:spPr>
          <a:xfrm>
            <a:off x="2814042" y="2075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C7D859EB-6733-8F8D-41F0-2F965446E5EE}"/>
              </a:ext>
            </a:extLst>
          </p:cNvPr>
          <p:cNvGraphicFramePr>
            <a:graphicFrameLocks noGrp="1"/>
          </p:cNvGraphicFramePr>
          <p:nvPr>
            <p:extLst>
              <p:ext uri="{D42A27DB-BD31-4B8C-83A1-F6EECF244321}">
                <p14:modId xmlns:p14="http://schemas.microsoft.com/office/powerpoint/2010/main" val="3144174511"/>
              </p:ext>
            </p:extLst>
          </p:nvPr>
        </p:nvGraphicFramePr>
        <p:xfrm>
          <a:off x="220496" y="1295400"/>
          <a:ext cx="14377820" cy="6185278"/>
        </p:xfrm>
        <a:graphic>
          <a:graphicData uri="http://schemas.openxmlformats.org/drawingml/2006/table">
            <a:tbl>
              <a:tblPr firstRow="1" firstCol="1" lastRow="1" lastCol="1" bandRow="1" bandCol="1"/>
              <a:tblGrid>
                <a:gridCol w="1500020">
                  <a:extLst>
                    <a:ext uri="{9D8B030D-6E8A-4147-A177-3AD203B41FA5}">
                      <a16:colId xmlns:a16="http://schemas.microsoft.com/office/drawing/2014/main" val="960116336"/>
                    </a:ext>
                  </a:extLst>
                </a:gridCol>
                <a:gridCol w="1524000">
                  <a:extLst>
                    <a:ext uri="{9D8B030D-6E8A-4147-A177-3AD203B41FA5}">
                      <a16:colId xmlns:a16="http://schemas.microsoft.com/office/drawing/2014/main" val="222002081"/>
                    </a:ext>
                  </a:extLst>
                </a:gridCol>
                <a:gridCol w="1524000">
                  <a:extLst>
                    <a:ext uri="{9D8B030D-6E8A-4147-A177-3AD203B41FA5}">
                      <a16:colId xmlns:a16="http://schemas.microsoft.com/office/drawing/2014/main" val="3063156406"/>
                    </a:ext>
                  </a:extLst>
                </a:gridCol>
                <a:gridCol w="1371600">
                  <a:extLst>
                    <a:ext uri="{9D8B030D-6E8A-4147-A177-3AD203B41FA5}">
                      <a16:colId xmlns:a16="http://schemas.microsoft.com/office/drawing/2014/main" val="88525134"/>
                    </a:ext>
                  </a:extLst>
                </a:gridCol>
                <a:gridCol w="1676400">
                  <a:extLst>
                    <a:ext uri="{9D8B030D-6E8A-4147-A177-3AD203B41FA5}">
                      <a16:colId xmlns:a16="http://schemas.microsoft.com/office/drawing/2014/main" val="2048617026"/>
                    </a:ext>
                  </a:extLst>
                </a:gridCol>
                <a:gridCol w="6781800">
                  <a:extLst>
                    <a:ext uri="{9D8B030D-6E8A-4147-A177-3AD203B41FA5}">
                      <a16:colId xmlns:a16="http://schemas.microsoft.com/office/drawing/2014/main" val="4026448566"/>
                    </a:ext>
                  </a:extLst>
                </a:gridCol>
              </a:tblGrid>
              <a:tr h="549720">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18324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Triglyceride-</a:t>
                      </a:r>
                      <a:r>
                        <a:rPr lang="en-US" sz="1800" b="1" spc="-10" dirty="0">
                          <a:effectLst/>
                          <a:latin typeface="Times New Roman" panose="02020603050405020304" pitchFamily="18" charset="0"/>
                          <a:ea typeface="Times New Roman" panose="02020603050405020304" pitchFamily="18" charset="0"/>
                        </a:rPr>
                        <a:t>Lowering</a:t>
                      </a:r>
                      <a:r>
                        <a:rPr lang="en-US" sz="1800" b="1" dirty="0">
                          <a:effectLst/>
                          <a:latin typeface="Times New Roman" panose="02020603050405020304" pitchFamily="18" charset="0"/>
                          <a:ea typeface="Times New Roman" panose="02020603050405020304" pitchFamily="18" charset="0"/>
                        </a:rPr>
                        <a:t> Medications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4760986"/>
                  </a:ext>
                </a:extLst>
              </a:tr>
              <a:tr h="183240">
                <a:tc rowSpan="3">
                  <a:txBody>
                    <a:bodyPr/>
                    <a:lstStyle/>
                    <a:p>
                      <a:pPr marL="67310" marR="135890" algn="just">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Fibrates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67310" marR="135890" algn="l">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Stimulates PPAR-alpha, which activates lipoprotein lipase and reduces apolipoprotein C-III production; increases lipolysis and elimination of TG-rich particles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Fenofibrate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40-200 mg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Once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Oral agents</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CVOTs show no reduction in cardiovascular events</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when fenofibrate is added to statin therapy in primary prevention patients with diabetes; CVOT evidence demonstrating reductions in cardiovascular events</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in primary and secondary prevention patients with gemfibrozil monotherapy</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First-line option for severe hypertriglyceridemia (≥500 mg/dL, especially when ≥1000 mg/dL) </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Expected</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TG</a:t>
                      </a:r>
                      <a:r>
                        <a:rPr lang="en-US" sz="1800" spc="-5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reduction: 30%-50%‡</a:t>
                      </a:r>
                    </a:p>
                    <a:p>
                      <a:pPr marL="457200" marR="351155" lvl="0" indent="-342900">
                        <a:lnSpc>
                          <a:spcPct val="100000"/>
                        </a:lnSpc>
                        <a:spcBef>
                          <a:spcPts val="10"/>
                        </a:spcBef>
                        <a:spcAft>
                          <a:spcPts val="0"/>
                        </a:spcAft>
                        <a:buSzPct val="100000"/>
                        <a:buFont typeface="Symbol" panose="05050102010706020507" pitchFamily="18" charset="2"/>
                        <a:buChar char=""/>
                        <a:tabLst>
                          <a:tab pos="162560" algn="l"/>
                        </a:tabLst>
                      </a:pPr>
                      <a:r>
                        <a:rPr lang="en-US" sz="1800" spc="-20" dirty="0">
                          <a:effectLst/>
                          <a:latin typeface="Times New Roman" panose="02020603050405020304" pitchFamily="18" charset="0"/>
                          <a:ea typeface="Symbol" panose="05050102010706020507" pitchFamily="18" charset="2"/>
                          <a:cs typeface="Symbol" panose="05050102010706020507" pitchFamily="18" charset="2"/>
                        </a:rPr>
                        <a:t>Many different formulations of fenofibrate and </a:t>
                      </a:r>
                      <a:r>
                        <a:rPr lang="en-US" sz="1800" spc="-20" dirty="0" err="1">
                          <a:effectLst/>
                          <a:latin typeface="Times New Roman" panose="02020603050405020304" pitchFamily="18" charset="0"/>
                          <a:ea typeface="Symbol" panose="05050102010706020507" pitchFamily="18" charset="2"/>
                          <a:cs typeface="Symbol" panose="05050102010706020507" pitchFamily="18" charset="2"/>
                        </a:rPr>
                        <a:t>fenofibric</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acid are available with varied dosages</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Dose may need to be reduced in decreased kidney function; avoid in severe kidney dysfunction</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Blunted to no TG reduction in patients with familial chylomicronemia syndrome due to reduced lipoprotein lipase activity</a:t>
                      </a:r>
                    </a:p>
                    <a:p>
                      <a:pPr marL="457200" marR="113665" lvl="0" indent="-342900">
                        <a:lnSpc>
                          <a:spcPct val="100000"/>
                        </a:lnSpc>
                        <a:spcBef>
                          <a:spcPts val="20"/>
                        </a:spcBef>
                        <a:spcAft>
                          <a:spcPts val="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Gemfibrozil should not be combined with statin therapy because of serious potential drug interaction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r h="183240">
                <a:tc vMerge="1">
                  <a:txBody>
                    <a:bodyPr/>
                    <a:lstStyle/>
                    <a:p>
                      <a:pPr marL="67310" marR="135890" algn="just">
                        <a:lnSpc>
                          <a:spcPct val="200000"/>
                        </a:lnSpc>
                        <a:spcBef>
                          <a:spcPts val="20"/>
                        </a:spcBef>
                        <a:spcAft>
                          <a:spcPts val="80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ctr"/>
                      <a:r>
                        <a:rPr lang="en-US" sz="1800" spc="-10">
                          <a:effectLst/>
                          <a:latin typeface="Times New Roman" panose="02020603050405020304" pitchFamily="18" charset="0"/>
                          <a:ea typeface="Times New Roman" panose="02020603050405020304" pitchFamily="18" charset="0"/>
                          <a:cs typeface="Arial" panose="020B0604020202020204" pitchFamily="34" charset="0"/>
                        </a:rPr>
                        <a:t>Fenofibric acid</a:t>
                      </a:r>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spc="-25">
                          <a:effectLst/>
                          <a:latin typeface="Times New Roman" panose="02020603050405020304" pitchFamily="18" charset="0"/>
                          <a:ea typeface="Times New Roman" panose="02020603050405020304" pitchFamily="18" charset="0"/>
                          <a:cs typeface="Arial" panose="020B0604020202020204" pitchFamily="34" charset="0"/>
                        </a:rPr>
                        <a:t>35-135 mg</a:t>
                      </a:r>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a:effectLst/>
                          <a:latin typeface="Times New Roman" panose="02020603050405020304" pitchFamily="18" charset="0"/>
                          <a:ea typeface="Times New Roman" panose="02020603050405020304" pitchFamily="18" charset="0"/>
                          <a:cs typeface="Arial" panose="020B0604020202020204" pitchFamily="34" charset="0"/>
                        </a:rPr>
                        <a:t>Once daily</a:t>
                      </a:r>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758667"/>
                  </a:ext>
                </a:extLst>
              </a:tr>
              <a:tr h="4539358">
                <a:tc vMerge="1">
                  <a:txBody>
                    <a:bodyPr/>
                    <a:lstStyle/>
                    <a:p>
                      <a:pPr marL="67310" marR="135890" algn="just">
                        <a:lnSpc>
                          <a:spcPct val="200000"/>
                        </a:lnSpc>
                        <a:spcBef>
                          <a:spcPts val="20"/>
                        </a:spcBef>
                        <a:spcAft>
                          <a:spcPts val="80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ct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Gemfibrozil</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600 mg</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dirty="0">
                          <a:effectLst/>
                          <a:latin typeface="Times New Roman" panose="02020603050405020304" pitchFamily="18" charset="0"/>
                          <a:ea typeface="Times New Roman" panose="02020603050405020304" pitchFamily="18" charset="0"/>
                          <a:cs typeface="Arial" panose="020B0604020202020204" pitchFamily="34" charset="0"/>
                        </a:rPr>
                        <a:t>Twice daily</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720760"/>
                  </a:ext>
                </a:extLst>
              </a:tr>
            </a:tbl>
          </a:graphicData>
        </a:graphic>
      </p:graphicFrame>
    </p:spTree>
    <p:extLst>
      <p:ext uri="{BB962C8B-B14F-4D97-AF65-F5344CB8AC3E}">
        <p14:creationId xmlns:p14="http://schemas.microsoft.com/office/powerpoint/2010/main" val="1787871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7D054-5153-F1F0-F12A-6B9EEB5BA13F}"/>
              </a:ext>
            </a:extLst>
          </p:cNvPr>
          <p:cNvSpPr txBox="1"/>
          <p:nvPr/>
        </p:nvSpPr>
        <p:spPr>
          <a:xfrm>
            <a:off x="2814041" y="6096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DCD876F8-9AEF-04A3-6942-E6216CF5D4C6}"/>
              </a:ext>
            </a:extLst>
          </p:cNvPr>
          <p:cNvGraphicFramePr>
            <a:graphicFrameLocks noGrp="1"/>
          </p:cNvGraphicFramePr>
          <p:nvPr>
            <p:extLst>
              <p:ext uri="{D42A27DB-BD31-4B8C-83A1-F6EECF244321}">
                <p14:modId xmlns:p14="http://schemas.microsoft.com/office/powerpoint/2010/main" val="234113480"/>
              </p:ext>
            </p:extLst>
          </p:nvPr>
        </p:nvGraphicFramePr>
        <p:xfrm>
          <a:off x="190500" y="1716107"/>
          <a:ext cx="14249399" cy="5760720"/>
        </p:xfrm>
        <a:graphic>
          <a:graphicData uri="http://schemas.openxmlformats.org/drawingml/2006/table">
            <a:tbl>
              <a:tblPr firstRow="1" firstCol="1" lastRow="1" lastCol="1" bandRow="1" bandCol="1"/>
              <a:tblGrid>
                <a:gridCol w="1371600">
                  <a:extLst>
                    <a:ext uri="{9D8B030D-6E8A-4147-A177-3AD203B41FA5}">
                      <a16:colId xmlns:a16="http://schemas.microsoft.com/office/drawing/2014/main" val="960116336"/>
                    </a:ext>
                  </a:extLst>
                </a:gridCol>
                <a:gridCol w="1828801">
                  <a:extLst>
                    <a:ext uri="{9D8B030D-6E8A-4147-A177-3AD203B41FA5}">
                      <a16:colId xmlns:a16="http://schemas.microsoft.com/office/drawing/2014/main" val="3660817987"/>
                    </a:ext>
                  </a:extLst>
                </a:gridCol>
                <a:gridCol w="1600200">
                  <a:extLst>
                    <a:ext uri="{9D8B030D-6E8A-4147-A177-3AD203B41FA5}">
                      <a16:colId xmlns:a16="http://schemas.microsoft.com/office/drawing/2014/main" val="198257778"/>
                    </a:ext>
                  </a:extLst>
                </a:gridCol>
                <a:gridCol w="1371600">
                  <a:extLst>
                    <a:ext uri="{9D8B030D-6E8A-4147-A177-3AD203B41FA5}">
                      <a16:colId xmlns:a16="http://schemas.microsoft.com/office/drawing/2014/main" val="2649882149"/>
                    </a:ext>
                  </a:extLst>
                </a:gridCol>
                <a:gridCol w="1524000">
                  <a:extLst>
                    <a:ext uri="{9D8B030D-6E8A-4147-A177-3AD203B41FA5}">
                      <a16:colId xmlns:a16="http://schemas.microsoft.com/office/drawing/2014/main" val="1411232378"/>
                    </a:ext>
                  </a:extLst>
                </a:gridCol>
                <a:gridCol w="6553198">
                  <a:extLst>
                    <a:ext uri="{9D8B030D-6E8A-4147-A177-3AD203B41FA5}">
                      <a16:colId xmlns:a16="http://schemas.microsoft.com/office/drawing/2014/main" val="281863560"/>
                    </a:ext>
                  </a:extLst>
                </a:gridCol>
              </a:tblGrid>
              <a:tr h="701067">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27413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Triglyceride-</a:t>
                      </a:r>
                      <a:r>
                        <a:rPr lang="en-US" sz="1800" b="1" spc="-10" dirty="0">
                          <a:effectLst/>
                          <a:latin typeface="Times New Roman" panose="02020603050405020304" pitchFamily="18" charset="0"/>
                          <a:ea typeface="Times New Roman" panose="02020603050405020304" pitchFamily="18" charset="0"/>
                        </a:rPr>
                        <a:t>Lowering</a:t>
                      </a:r>
                      <a:r>
                        <a:rPr lang="en-US" sz="1800" b="1" dirty="0">
                          <a:effectLst/>
                          <a:latin typeface="Times New Roman" panose="02020603050405020304" pitchFamily="18" charset="0"/>
                          <a:ea typeface="Times New Roman" panose="02020603050405020304" pitchFamily="18" charset="0"/>
                        </a:rPr>
                        <a:t> 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4760986"/>
                  </a:ext>
                </a:extLst>
              </a:tr>
              <a:tr h="3739024">
                <a:tc rowSpan="2">
                  <a:txBody>
                    <a:bodyPr/>
                    <a:lstStyle/>
                    <a:p>
                      <a:pPr marL="67310" marR="135890" algn="just">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Omega-3 fatty acids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67310" marR="135890" algn="just">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Reduces hepatic VLDL TG synthesis and/or secretion; enhances TG clearance from circulating VLDL; other mechanisms are possible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Icosapent ethyl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4 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Twice daily with 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Oral agents </a:t>
                      </a: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2560"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First-line option for severe (≥500 mg/dL) hypertriglyceridemia </a:t>
                      </a:r>
                    </a:p>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CVOT evidence demonstrating reductions in cardiovascular events</a:t>
                      </a:r>
                      <a:r>
                        <a:rPr kumimoji="0" lang="en-US" sz="1800" b="0" i="0" u="none" strike="noStrike" kern="1200" cap="none" spc="-65"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with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icosapent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ethyl in individuals being treated for primary prevention of ASCVD patients with type 2 diabetes or secondary prevention if TG between 150-499 mg/dL and LDL-C is 41-100 mg/dL despite statin therapy</a:t>
                      </a: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2560"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Expected</a:t>
                      </a:r>
                      <a:r>
                        <a:rPr kumimoji="0" lang="en-US" sz="1800" b="0" i="0" u="none" strike="noStrike" kern="1200" cap="none" spc="-55"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TG</a:t>
                      </a:r>
                      <a:r>
                        <a:rPr kumimoji="0" lang="en-US" sz="1800" b="0" i="0" u="none" strike="noStrike" kern="1200" cap="none" spc="-5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reduction: 15%-61%‡</a:t>
                      </a: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2560" algn="l"/>
                        </a:tabLst>
                        <a:defRPr/>
                      </a:pPr>
                      <a:r>
                        <a:rPr kumimoji="0" lang="en-US" sz="1800" b="0" i="0" u="none" strike="noStrike" kern="1200" cap="none" spc="-20" normalizeH="0" baseline="0" noProof="0" dirty="0" err="1">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Icosapent</a:t>
                      </a:r>
                      <a:r>
                        <a:rPr kumimoji="0" lang="en-US" sz="1800" b="0" i="0" u="none" strike="noStrike" kern="1200" cap="none" spc="-2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ethyl contains EPA only</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endParaRP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2560" algn="l"/>
                        </a:tabLst>
                        <a:defRPr/>
                      </a:pPr>
                      <a:r>
                        <a:rPr kumimoji="0" lang="en-US" sz="1800" b="0" i="0" u="none" strike="noStrike" kern="1200" cap="none" spc="-2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Omega-3 acid ethyl esters contain DHA and EPA, which can modestly raise LDL-C (but not </a:t>
                      </a:r>
                      <a:r>
                        <a:rPr kumimoji="0" lang="en-US" sz="1800" b="0" i="0" u="none" strike="noStrike" kern="1200" cap="none" spc="-20" normalizeH="0" baseline="0" noProof="0" dirty="0" err="1">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apoB</a:t>
                      </a:r>
                      <a:r>
                        <a:rPr kumimoji="0" lang="en-US" sz="1800" b="0" i="0" u="none" strike="noStrike" kern="1200" cap="none" spc="-2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endParaRP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2560" algn="l"/>
                        </a:tabLst>
                        <a:defRPr/>
                      </a:pPr>
                      <a:r>
                        <a:rPr kumimoji="0" lang="en-US" sz="1800" b="0" i="0" u="none" strike="noStrike" kern="1200" cap="none" spc="-2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Nonprescription fish oil supplements are not equivalent to, or considered prescription medications, and have variable fatty acid content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endParaRPr>
                    </a:p>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Give with a fat-containing meal to ensure absorption (pancreatic lipase stimulation breaks ethyl bonds to facilitate absorption)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r h="467378">
                <a:tc vMerge="1">
                  <a:txBody>
                    <a:bodyPr/>
                    <a:lstStyle/>
                    <a:p>
                      <a:pPr marL="67310" marR="135890" algn="just">
                        <a:lnSpc>
                          <a:spcPct val="100000"/>
                        </a:lnSpc>
                        <a:spcBef>
                          <a:spcPts val="20"/>
                        </a:spcBef>
                        <a:spcAft>
                          <a:spcPts val="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marL="66040" marR="0" algn="ctr">
                        <a:lnSpc>
                          <a:spcPct val="100000"/>
                        </a:lnSpc>
                        <a:spcBef>
                          <a:spcPts val="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Omega-3 acid ethyl esters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4 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Once or twice daily with food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209796"/>
                  </a:ext>
                </a:extLst>
              </a:tr>
            </a:tbl>
          </a:graphicData>
        </a:graphic>
      </p:graphicFrame>
    </p:spTree>
    <p:extLst>
      <p:ext uri="{BB962C8B-B14F-4D97-AF65-F5344CB8AC3E}">
        <p14:creationId xmlns:p14="http://schemas.microsoft.com/office/powerpoint/2010/main" val="3474286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63</a:t>
            </a:fld>
            <a:endParaRPr lang="en-US" dirty="0"/>
          </a:p>
        </p:txBody>
      </p:sp>
      <p:sp>
        <p:nvSpPr>
          <p:cNvPr id="2" name="TextBox 1">
            <a:extLst>
              <a:ext uri="{FF2B5EF4-FFF2-40B4-BE49-F238E27FC236}">
                <a16:creationId xmlns:a16="http://schemas.microsoft.com/office/drawing/2014/main" id="{A527732A-2737-ECB9-6506-F46B5A800C2B}"/>
              </a:ext>
            </a:extLst>
          </p:cNvPr>
          <p:cNvSpPr txBox="1"/>
          <p:nvPr/>
        </p:nvSpPr>
        <p:spPr>
          <a:xfrm>
            <a:off x="2814042" y="1260578"/>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8DF714FC-5B6B-DC43-C69A-E19918571DD0}"/>
              </a:ext>
            </a:extLst>
          </p:cNvPr>
          <p:cNvGraphicFramePr>
            <a:graphicFrameLocks noGrp="1"/>
          </p:cNvGraphicFramePr>
          <p:nvPr>
            <p:extLst>
              <p:ext uri="{D42A27DB-BD31-4B8C-83A1-F6EECF244321}">
                <p14:modId xmlns:p14="http://schemas.microsoft.com/office/powerpoint/2010/main" val="2923312727"/>
              </p:ext>
            </p:extLst>
          </p:nvPr>
        </p:nvGraphicFramePr>
        <p:xfrm>
          <a:off x="324853" y="2438400"/>
          <a:ext cx="14165262" cy="4764677"/>
        </p:xfrm>
        <a:graphic>
          <a:graphicData uri="http://schemas.openxmlformats.org/drawingml/2006/table">
            <a:tbl>
              <a:tblPr firstRow="1" firstCol="1" lastRow="1" lastCol="1" bandRow="1" bandCol="1"/>
              <a:tblGrid>
                <a:gridCol w="1752600">
                  <a:extLst>
                    <a:ext uri="{9D8B030D-6E8A-4147-A177-3AD203B41FA5}">
                      <a16:colId xmlns:a16="http://schemas.microsoft.com/office/drawing/2014/main" val="960116336"/>
                    </a:ext>
                  </a:extLst>
                </a:gridCol>
                <a:gridCol w="2438400">
                  <a:extLst>
                    <a:ext uri="{9D8B030D-6E8A-4147-A177-3AD203B41FA5}">
                      <a16:colId xmlns:a16="http://schemas.microsoft.com/office/drawing/2014/main" val="2077565140"/>
                    </a:ext>
                  </a:extLst>
                </a:gridCol>
                <a:gridCol w="1676400">
                  <a:extLst>
                    <a:ext uri="{9D8B030D-6E8A-4147-A177-3AD203B41FA5}">
                      <a16:colId xmlns:a16="http://schemas.microsoft.com/office/drawing/2014/main" val="3296542445"/>
                    </a:ext>
                  </a:extLst>
                </a:gridCol>
                <a:gridCol w="1524000">
                  <a:extLst>
                    <a:ext uri="{9D8B030D-6E8A-4147-A177-3AD203B41FA5}">
                      <a16:colId xmlns:a16="http://schemas.microsoft.com/office/drawing/2014/main" val="3240169712"/>
                    </a:ext>
                  </a:extLst>
                </a:gridCol>
                <a:gridCol w="1676400">
                  <a:extLst>
                    <a:ext uri="{9D8B030D-6E8A-4147-A177-3AD203B41FA5}">
                      <a16:colId xmlns:a16="http://schemas.microsoft.com/office/drawing/2014/main" val="3599953491"/>
                    </a:ext>
                  </a:extLst>
                </a:gridCol>
                <a:gridCol w="5097462">
                  <a:extLst>
                    <a:ext uri="{9D8B030D-6E8A-4147-A177-3AD203B41FA5}">
                      <a16:colId xmlns:a16="http://schemas.microsoft.com/office/drawing/2014/main" val="3745730006"/>
                    </a:ext>
                  </a:extLst>
                </a:gridCol>
              </a:tblGrid>
              <a:tr h="751114">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31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3755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Triglyceride-</a:t>
                      </a:r>
                      <a:r>
                        <a:rPr lang="en-US" sz="1800" b="1" spc="-10" dirty="0">
                          <a:effectLst/>
                          <a:latin typeface="Times New Roman" panose="02020603050405020304" pitchFamily="18" charset="0"/>
                          <a:ea typeface="Times New Roman" panose="02020603050405020304" pitchFamily="18" charset="0"/>
                        </a:rPr>
                        <a:t>Lowering</a:t>
                      </a:r>
                      <a:r>
                        <a:rPr lang="en-US" sz="1800" b="1" dirty="0">
                          <a:effectLst/>
                          <a:latin typeface="Times New Roman" panose="02020603050405020304" pitchFamily="18" charset="0"/>
                          <a:ea typeface="Times New Roman" panose="02020603050405020304" pitchFamily="18" charset="0"/>
                        </a:rPr>
                        <a:t> Medications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634760986"/>
                  </a:ext>
                </a:extLst>
              </a:tr>
              <a:tr h="310787">
                <a:tc rowSpan="2">
                  <a:txBody>
                    <a:bodyPr/>
                    <a:lstStyle/>
                    <a:p>
                      <a:pPr marL="67310" marR="135890" algn="just">
                        <a:lnSpc>
                          <a:spcPct val="100000"/>
                        </a:lnSpc>
                        <a:spcBef>
                          <a:spcPts val="20"/>
                        </a:spcBef>
                        <a:spcAft>
                          <a:spcPts val="0"/>
                        </a:spcAft>
                        <a:buNone/>
                      </a:pP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Niacin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67310" marR="135890" algn="l">
                        <a:lnSpc>
                          <a:spcPct val="100000"/>
                        </a:lnSpc>
                        <a:spcBef>
                          <a:spcPts val="20"/>
                        </a:spcBef>
                        <a:spcAft>
                          <a:spcPts val="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Reduces esterification of hepatic TG, decreases release of free fatty acids from adipose tissue and increases activity of lipoprotein lipase to enhance removal of TG-rich lipoprotein fatty acids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Extended-release niacin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500-2000 mg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310" marR="135890" algn="ctr">
                        <a:lnSpc>
                          <a:spcPct val="100000"/>
                        </a:lnSpc>
                        <a:spcBef>
                          <a:spcPts val="20"/>
                        </a:spcBef>
                        <a:spcAft>
                          <a:spcPts val="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Once daily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Oral agents</a:t>
                      </a:r>
                    </a:p>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CVOTs show no reduction in cardiovascular events</a:t>
                      </a:r>
                      <a:r>
                        <a:rPr kumimoji="0" lang="en-US" sz="1800" b="0" i="0" u="none" strike="noStrike" kern="1200" cap="none" spc="-65"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when added to statin therapy in individuals being treated for secondary prevention of ASCVD</a:t>
                      </a:r>
                    </a:p>
                    <a:p>
                      <a:pPr marL="457200" marR="113665" lvl="0" indent="-342900" algn="l" defTabSz="914400" rtl="0" eaLnBrk="1" fontAlgn="auto" latinLnBrk="0" hangingPunct="1">
                        <a:lnSpc>
                          <a:spcPct val="100000"/>
                        </a:lnSpc>
                        <a:spcBef>
                          <a:spcPts val="2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Last-line agent for severe hypertriglyceridemia due to relatively high risk of intolerable side effects; must initiate low dose to minimize side effects and slowly titrate up to an effective dose</a:t>
                      </a: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Expected</a:t>
                      </a:r>
                      <a:r>
                        <a:rPr kumimoji="0" lang="en-US" sz="1800" b="0" i="0" u="none" strike="noStrike" kern="1200" cap="none" spc="-55"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TG</a:t>
                      </a:r>
                      <a:r>
                        <a:rPr kumimoji="0" lang="en-US" sz="1800" b="0" i="0" u="none" strike="noStrike" kern="1200" cap="none" spc="-5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reduction: sustained-release, 10%-30%; immediate-release 20%-50%‡</a:t>
                      </a:r>
                    </a:p>
                    <a:p>
                      <a:pPr marL="457200" marR="351155" lvl="0" indent="-342900" algn="l" defTabSz="914400" rtl="0" eaLnBrk="1" fontAlgn="auto" latinLnBrk="0" hangingPunct="1">
                        <a:lnSpc>
                          <a:spcPct val="100000"/>
                        </a:lnSpc>
                        <a:spcBef>
                          <a:spcPts val="10"/>
                        </a:spcBef>
                        <a:spcAft>
                          <a:spcPts val="0"/>
                        </a:spcAft>
                        <a:buClrTx/>
                        <a:buSzPct val="100000"/>
                        <a:buFont typeface="Symbol" panose="05050102010706020507" pitchFamily="18" charset="2"/>
                        <a:buChar char=""/>
                        <a:tabLst>
                          <a:tab pos="165735" algn="l"/>
                        </a:tabLst>
                        <a:defRPr/>
                      </a:pPr>
                      <a:r>
                        <a:rPr kumimoji="0" lang="en-US" sz="1800" b="0" i="0" u="none" strike="noStrike" kern="1200" cap="none" spc="-2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rPr>
                        <a:t>Increases insulin resistance, high rates of skin flushing, and significant hepatotoxicity</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r h="187778">
                <a:tc vMerge="1">
                  <a:txBody>
                    <a:bodyPr/>
                    <a:lstStyle/>
                    <a:p>
                      <a:pPr marL="67310" marR="135890" algn="just">
                        <a:lnSpc>
                          <a:spcPct val="200000"/>
                        </a:lnSpc>
                        <a:spcBef>
                          <a:spcPts val="20"/>
                        </a:spcBef>
                        <a:spcAft>
                          <a:spcPts val="800"/>
                        </a:spcAft>
                        <a:buNone/>
                      </a:pP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a:txBody>
                    <a:bodyPr/>
                    <a:lstStyle/>
                    <a:p>
                      <a:pPr algn="ctr"/>
                      <a:r>
                        <a:rPr lang="en-US" sz="1800" spc="-10" dirty="0">
                          <a:effectLst/>
                          <a:latin typeface="Times New Roman" panose="02020603050405020304" pitchFamily="18" charset="0"/>
                          <a:ea typeface="Times New Roman" panose="02020603050405020304" pitchFamily="18" charset="0"/>
                          <a:cs typeface="Arial" panose="020B0604020202020204" pitchFamily="34" charset="0"/>
                        </a:rPr>
                        <a:t>Immediate-release niacin</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250-6000 mg</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800" dirty="0">
                          <a:effectLst/>
                          <a:latin typeface="Times New Roman" panose="02020603050405020304" pitchFamily="18" charset="0"/>
                          <a:ea typeface="Times New Roman" panose="02020603050405020304" pitchFamily="18" charset="0"/>
                          <a:cs typeface="Arial" panose="020B0604020202020204" pitchFamily="34" charset="0"/>
                        </a:rPr>
                        <a:t>Twice to 3 times daily</a:t>
                      </a:r>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143665"/>
                  </a:ext>
                </a:extLst>
              </a:tr>
            </a:tbl>
          </a:graphicData>
        </a:graphic>
      </p:graphicFrame>
    </p:spTree>
    <p:extLst>
      <p:ext uri="{BB962C8B-B14F-4D97-AF65-F5344CB8AC3E}">
        <p14:creationId xmlns:p14="http://schemas.microsoft.com/office/powerpoint/2010/main" val="468633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70A159-1370-A45D-1EE5-91ABA5B70A57}"/>
              </a:ext>
            </a:extLst>
          </p:cNvPr>
          <p:cNvGraphicFramePr>
            <a:graphicFrameLocks noGrp="1"/>
          </p:cNvGraphicFramePr>
          <p:nvPr>
            <p:extLst>
              <p:ext uri="{D42A27DB-BD31-4B8C-83A1-F6EECF244321}">
                <p14:modId xmlns:p14="http://schemas.microsoft.com/office/powerpoint/2010/main" val="3551535084"/>
              </p:ext>
            </p:extLst>
          </p:nvPr>
        </p:nvGraphicFramePr>
        <p:xfrm>
          <a:off x="647699" y="3124200"/>
          <a:ext cx="13335000" cy="3321957"/>
        </p:xfrm>
        <a:graphic>
          <a:graphicData uri="http://schemas.openxmlformats.org/drawingml/2006/table">
            <a:tbl>
              <a:tblPr firstRow="1" firstCol="1" lastRow="1" lastCol="1" bandRow="1" bandCol="1"/>
              <a:tblGrid>
                <a:gridCol w="1996565">
                  <a:extLst>
                    <a:ext uri="{9D8B030D-6E8A-4147-A177-3AD203B41FA5}">
                      <a16:colId xmlns:a16="http://schemas.microsoft.com/office/drawing/2014/main" val="960116336"/>
                    </a:ext>
                  </a:extLst>
                </a:gridCol>
                <a:gridCol w="2731210">
                  <a:extLst>
                    <a:ext uri="{9D8B030D-6E8A-4147-A177-3AD203B41FA5}">
                      <a16:colId xmlns:a16="http://schemas.microsoft.com/office/drawing/2014/main" val="1280200224"/>
                    </a:ext>
                  </a:extLst>
                </a:gridCol>
                <a:gridCol w="1707004">
                  <a:extLst>
                    <a:ext uri="{9D8B030D-6E8A-4147-A177-3AD203B41FA5}">
                      <a16:colId xmlns:a16="http://schemas.microsoft.com/office/drawing/2014/main" val="236963045"/>
                    </a:ext>
                  </a:extLst>
                </a:gridCol>
                <a:gridCol w="1794822">
                  <a:extLst>
                    <a:ext uri="{9D8B030D-6E8A-4147-A177-3AD203B41FA5}">
                      <a16:colId xmlns:a16="http://schemas.microsoft.com/office/drawing/2014/main" val="2412490294"/>
                    </a:ext>
                  </a:extLst>
                </a:gridCol>
                <a:gridCol w="1676400">
                  <a:extLst>
                    <a:ext uri="{9D8B030D-6E8A-4147-A177-3AD203B41FA5}">
                      <a16:colId xmlns:a16="http://schemas.microsoft.com/office/drawing/2014/main" val="826823585"/>
                    </a:ext>
                  </a:extLst>
                </a:gridCol>
                <a:gridCol w="3428999">
                  <a:extLst>
                    <a:ext uri="{9D8B030D-6E8A-4147-A177-3AD203B41FA5}">
                      <a16:colId xmlns:a16="http://schemas.microsoft.com/office/drawing/2014/main" val="1907809771"/>
                    </a:ext>
                  </a:extLst>
                </a:gridCol>
              </a:tblGrid>
              <a:tr h="751114">
                <a:tc>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Class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7945" marR="24257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Mechanism of Action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Medications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87630" algn="ctr">
                        <a:lnSpc>
                          <a:spcPct val="100000"/>
                        </a:lnSpc>
                        <a:spcAft>
                          <a:spcPts val="0"/>
                        </a:spcAft>
                        <a:buNone/>
                      </a:pPr>
                      <a:r>
                        <a:rPr lang="en-US" sz="1800" b="1" dirty="0">
                          <a:solidFill>
                            <a:srgbClr val="000000"/>
                          </a:solidFill>
                          <a:effectLst/>
                          <a:latin typeface="Times New Roman" panose="02020603050405020304" pitchFamily="18" charset="0"/>
                          <a:cs typeface="Arial" panose="020B0604020202020204" pitchFamily="34" charset="0"/>
                        </a:rPr>
                        <a:t>Typical Dose </a:t>
                      </a:r>
                      <a:r>
                        <a:rPr lang="en-US" sz="1800" b="1" spc="-10" dirty="0">
                          <a:solidFill>
                            <a:srgbClr val="000000"/>
                          </a:solidFill>
                          <a:effectLst/>
                          <a:latin typeface="Times New Roman" panose="02020603050405020304" pitchFamily="18" charset="0"/>
                          <a:cs typeface="Arial" panose="020B0604020202020204" pitchFamily="34" charset="0"/>
                        </a:rPr>
                        <a:t>Range</a:t>
                      </a:r>
                      <a:endParaRPr lang="en-US" sz="1800" dirty="0">
                        <a:effectLst/>
                        <a:latin typeface="Times New Roman" panose="02020603050405020304" pitchFamily="18" charset="0"/>
                        <a:cs typeface="Arial" panose="020B0604020202020204" pitchFamily="34" charset="0"/>
                      </a:endParaRPr>
                    </a:p>
                    <a:p>
                      <a:pPr marL="66040" marR="0" algn="ctr">
                        <a:lnSpc>
                          <a:spcPct val="100000"/>
                        </a:lnSpc>
                        <a:spcAft>
                          <a:spcPts val="0"/>
                        </a:spcAft>
                        <a:buNone/>
                      </a:pPr>
                      <a:r>
                        <a:rPr lang="en-US" sz="1800" dirty="0">
                          <a:effectLst/>
                          <a:latin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Dosing Frequency</a:t>
                      </a:r>
                      <a:endParaRPr lang="en-US" sz="1800" dirty="0">
                        <a:effectLst/>
                        <a:latin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6040" marR="0" algn="ctr">
                        <a:lnSpc>
                          <a:spcPct val="100000"/>
                        </a:lnSpc>
                        <a:spcAft>
                          <a:spcPts val="0"/>
                        </a:spcAft>
                        <a:buNone/>
                      </a:pP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Comments†</a:t>
                      </a:r>
                      <a:endParaRPr lang="en-US" sz="1800" dirty="0">
                        <a:effectLst/>
                        <a:latin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2847707477"/>
                  </a:ext>
                </a:extLst>
              </a:tr>
              <a:tr h="3755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Triglyceride-</a:t>
                      </a:r>
                      <a:r>
                        <a:rPr lang="en-US" sz="1800" b="1" spc="-10" dirty="0">
                          <a:effectLst/>
                          <a:latin typeface="Times New Roman" panose="02020603050405020304" pitchFamily="18" charset="0"/>
                          <a:ea typeface="Times New Roman" panose="02020603050405020304" pitchFamily="18" charset="0"/>
                        </a:rPr>
                        <a:t>Lowering</a:t>
                      </a:r>
                      <a:r>
                        <a:rPr lang="en-US" sz="1800" b="1" dirty="0">
                          <a:effectLst/>
                          <a:latin typeface="Times New Roman" panose="02020603050405020304" pitchFamily="18" charset="0"/>
                          <a:ea typeface="Times New Roman" panose="02020603050405020304" pitchFamily="18" charset="0"/>
                        </a:rPr>
                        <a:t> Medications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67945" marR="24257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pPr marL="6604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34760986"/>
                  </a:ext>
                </a:extLst>
              </a:tr>
              <a:tr h="0">
                <a:tc>
                  <a:txBody>
                    <a:bodyPr/>
                    <a:lstStyle/>
                    <a:p>
                      <a:pPr marL="67310" marR="135890">
                        <a:lnSpc>
                          <a:spcPct val="100000"/>
                        </a:lnSpc>
                        <a:spcBef>
                          <a:spcPts val="20"/>
                        </a:spcBef>
                        <a:spcAft>
                          <a:spcPts val="0"/>
                        </a:spcAft>
                        <a:buNone/>
                      </a:pPr>
                      <a:r>
                        <a:rPr lang="en-US" sz="1800" spc="-10" dirty="0" err="1">
                          <a:effectLst/>
                          <a:latin typeface="Times New Roman"/>
                          <a:ea typeface="Times New Roman" panose="02020603050405020304" pitchFamily="18" charset="0"/>
                          <a:cs typeface="Arial"/>
                        </a:rPr>
                        <a:t>ApoC</a:t>
                      </a:r>
                      <a:r>
                        <a:rPr lang="en-US" sz="1800" spc="-10" dirty="0">
                          <a:effectLst/>
                          <a:latin typeface="Times New Roman"/>
                          <a:ea typeface="Times New Roman" panose="02020603050405020304" pitchFamily="18" charset="0"/>
                          <a:cs typeface="Arial"/>
                        </a:rPr>
                        <a:t>-III inhibitor: ASO directed therapy</a:t>
                      </a:r>
                      <a:endParaRPr lang="en-US" sz="1800" dirty="0">
                        <a:effectLst/>
                        <a:latin typeface="Times New Roman"/>
                        <a:ea typeface="Times New Roman" panose="02020603050405020304" pitchFamily="18"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87630">
                        <a:lnSpc>
                          <a:spcPct val="100000"/>
                        </a:lnSpc>
                        <a:spcBef>
                          <a:spcPts val="20"/>
                        </a:spcBef>
                        <a:spcAft>
                          <a:spcPts val="0"/>
                        </a:spcAft>
                        <a:buNone/>
                      </a:pPr>
                      <a:r>
                        <a:rPr lang="en-US" sz="1800" spc="-15" dirty="0">
                          <a:effectLst/>
                          <a:latin typeface="Times New Roman"/>
                          <a:ea typeface="Times New Roman" panose="02020603050405020304" pitchFamily="18" charset="0"/>
                          <a:cs typeface="Arial"/>
                        </a:rPr>
                        <a:t>Binds to and degrades </a:t>
                      </a:r>
                      <a:r>
                        <a:rPr lang="en-US" sz="1800" spc="-15" dirty="0" err="1">
                          <a:effectLst/>
                          <a:latin typeface="Times New Roman"/>
                          <a:ea typeface="Times New Roman" panose="02020603050405020304" pitchFamily="18" charset="0"/>
                          <a:cs typeface="Arial"/>
                        </a:rPr>
                        <a:t>apoC</a:t>
                      </a:r>
                      <a:r>
                        <a:rPr lang="en-US" sz="1800" spc="-15" dirty="0">
                          <a:effectLst/>
                          <a:latin typeface="Times New Roman"/>
                          <a:ea typeface="Times New Roman" panose="02020603050405020304" pitchFamily="18" charset="0"/>
                          <a:cs typeface="Arial"/>
                        </a:rPr>
                        <a:t>-III mRNA; reduces the </a:t>
                      </a:r>
                      <a:r>
                        <a:rPr lang="en-US" sz="1800" spc="-15" dirty="0" err="1">
                          <a:effectLst/>
                          <a:latin typeface="Times New Roman"/>
                          <a:ea typeface="Times New Roman" panose="02020603050405020304" pitchFamily="18" charset="0"/>
                          <a:cs typeface="Arial"/>
                        </a:rPr>
                        <a:t>apoC</a:t>
                      </a:r>
                      <a:r>
                        <a:rPr lang="en-US" sz="1800" spc="-15" dirty="0">
                          <a:effectLst/>
                          <a:latin typeface="Times New Roman"/>
                          <a:ea typeface="Times New Roman" panose="02020603050405020304" pitchFamily="18" charset="0"/>
                          <a:cs typeface="Arial"/>
                        </a:rPr>
                        <a:t>-III protein, leading to increased</a:t>
                      </a:r>
                      <a:endParaRPr lang="en-US" sz="1800" dirty="0">
                        <a:effectLst/>
                        <a:latin typeface="Times New Roman"/>
                        <a:ea typeface="Times New Roman" panose="02020603050405020304" pitchFamily="18" charset="0"/>
                        <a:cs typeface="Arial"/>
                      </a:endParaRPr>
                    </a:p>
                    <a:p>
                      <a:pPr marL="67945" marR="87630">
                        <a:lnSpc>
                          <a:spcPct val="100000"/>
                        </a:lnSpc>
                        <a:spcBef>
                          <a:spcPts val="20"/>
                        </a:spcBef>
                        <a:spcAft>
                          <a:spcPts val="0"/>
                        </a:spcAft>
                        <a:buNone/>
                      </a:pPr>
                      <a:r>
                        <a:rPr lang="en-US" sz="1800" spc="-15">
                          <a:effectLst/>
                          <a:latin typeface="Times New Roman" panose="02020603050405020304" pitchFamily="18" charset="0"/>
                          <a:ea typeface="Times New Roman" panose="02020603050405020304" pitchFamily="18" charset="0"/>
                          <a:cs typeface="Arial" panose="020B0604020202020204" pitchFamily="34" charset="0"/>
                        </a:rPr>
                        <a:t>clearance of plasma TG and VLDL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gn="ctr">
                        <a:lnSpc>
                          <a:spcPct val="100000"/>
                        </a:lnSpc>
                        <a:spcBef>
                          <a:spcPts val="20"/>
                        </a:spcBef>
                        <a:spcAft>
                          <a:spcPts val="0"/>
                        </a:spcAft>
                        <a:buNone/>
                      </a:pPr>
                      <a:r>
                        <a:rPr lang="en-US" sz="1800" spc="-10" dirty="0" err="1">
                          <a:effectLst/>
                          <a:latin typeface="Times New Roman"/>
                          <a:ea typeface="Times New Roman" panose="02020603050405020304" pitchFamily="18" charset="0"/>
                          <a:cs typeface="Arial"/>
                        </a:rPr>
                        <a:t>Olezarsen</a:t>
                      </a:r>
                      <a:endParaRPr lang="en-US" sz="1800" dirty="0" err="1">
                        <a:effectLst/>
                        <a:latin typeface="Times New Roman"/>
                        <a:ea typeface="Times New Roman" panose="02020603050405020304" pitchFamily="18"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spc="-25" dirty="0">
                          <a:effectLst/>
                          <a:latin typeface="Times New Roman"/>
                          <a:ea typeface="Times New Roman" panose="02020603050405020304" pitchFamily="18" charset="0"/>
                          <a:cs typeface="Arial"/>
                        </a:rPr>
                        <a:t>80 mg </a:t>
                      </a:r>
                      <a:endParaRPr lang="en-US" sz="1800" dirty="0">
                        <a:effectLst/>
                        <a:latin typeface="Times New Roman"/>
                        <a:ea typeface="Times New Roman" panose="02020603050405020304" pitchFamily="18"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45085" algn="ctr">
                        <a:lnSpc>
                          <a:spcPct val="100000"/>
                        </a:lnSpc>
                        <a:spcBef>
                          <a:spcPts val="20"/>
                        </a:spcBef>
                        <a:spcAft>
                          <a:spcPts val="0"/>
                        </a:spcAft>
                        <a:buNone/>
                      </a:pPr>
                      <a:r>
                        <a:rPr lang="en-US" sz="1800" spc="-25" dirty="0">
                          <a:effectLst/>
                          <a:latin typeface="Times New Roman"/>
                          <a:ea typeface="Times New Roman" panose="02020603050405020304" pitchFamily="18" charset="0"/>
                          <a:cs typeface="Arial"/>
                        </a:rPr>
                        <a:t>Once monthly</a:t>
                      </a:r>
                      <a:endParaRPr lang="en-US" sz="1800" dirty="0">
                        <a:effectLst/>
                        <a:latin typeface="Times New Roman"/>
                        <a:ea typeface="Times New Roman" panose="02020603050405020304" pitchFamily="18" charset="0"/>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113665" lvl="0" indent="-342900">
                        <a:lnSpc>
                          <a:spcPct val="100000"/>
                        </a:lnSpc>
                        <a:spcBef>
                          <a:spcPts val="20"/>
                        </a:spcBef>
                        <a:spcAft>
                          <a:spcPts val="80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Subcutaneous agent</a:t>
                      </a:r>
                      <a:endParaRPr lang="en-US" sz="24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113665" lvl="0" indent="-342900">
                        <a:lnSpc>
                          <a:spcPct val="100000"/>
                        </a:lnSpc>
                        <a:spcBef>
                          <a:spcPts val="20"/>
                        </a:spcBef>
                        <a:spcAft>
                          <a:spcPts val="800"/>
                        </a:spcAft>
                        <a:buSzPct val="100000"/>
                        <a:buFont typeface="Symbol" panose="05050102010706020507" pitchFamily="18" charset="2"/>
                        <a:buChar char=""/>
                        <a:tabLst>
                          <a:tab pos="165735"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Only approved for familial chylomicronemia syndrome</a:t>
                      </a:r>
                      <a:endParaRPr lang="en-US" sz="24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113665" lvl="0" indent="-342900">
                        <a:lnSpc>
                          <a:spcPct val="100000"/>
                        </a:lnSpc>
                        <a:spcBef>
                          <a:spcPts val="20"/>
                        </a:spcBef>
                        <a:spcAft>
                          <a:spcPts val="800"/>
                        </a:spcAft>
                        <a:buSzPct val="100000"/>
                        <a:buFont typeface="Symbol" panose="05050102010706020507" pitchFamily="18" charset="2"/>
                        <a:buChar char=""/>
                        <a:tabLst>
                          <a:tab pos="165735" algn="l"/>
                        </a:tabLst>
                      </a:pPr>
                      <a:r>
                        <a:rPr lang="en-US" sz="1800" dirty="0">
                          <a:effectLst/>
                          <a:latin typeface="Times New Roman" panose="02020603050405020304" pitchFamily="18" charset="0"/>
                          <a:ea typeface="Times New Roman" panose="02020603050405020304" pitchFamily="18" charset="0"/>
                        </a:rPr>
                        <a:t>Expected TG</a:t>
                      </a:r>
                      <a:r>
                        <a:rPr lang="en-US" sz="1800" spc="-5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reduction in familial chylomicronemia syndrome: 30</a:t>
                      </a:r>
                      <a:r>
                        <a:rPr lang="en-US" sz="1800" spc="-20" dirty="0">
                          <a:effectLst/>
                          <a:latin typeface="Times New Roman" panose="02020603050405020304" pitchFamily="18" charset="0"/>
                          <a:ea typeface="Times New Roman" panose="02020603050405020304" pitchFamily="18" charset="0"/>
                        </a:rPr>
                        <a:t>% (placebo-corrected is 42.5%)</a:t>
                      </a:r>
                      <a:r>
                        <a:rPr lang="en-US" sz="1800" dirty="0">
                          <a:effectLst/>
                          <a:latin typeface="Times New Roman" panose="02020603050405020304" pitchFamily="18" charset="0"/>
                          <a:ea typeface="Times New Roman" panose="02020603050405020304" pitchFamily="18" charset="0"/>
                        </a:rPr>
                        <a:t>‡</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105250"/>
                  </a:ext>
                </a:extLst>
              </a:tr>
            </a:tbl>
          </a:graphicData>
        </a:graphic>
      </p:graphicFrame>
      <p:sp>
        <p:nvSpPr>
          <p:cNvPr id="3" name="TextBox 2">
            <a:extLst>
              <a:ext uri="{FF2B5EF4-FFF2-40B4-BE49-F238E27FC236}">
                <a16:creationId xmlns:a16="http://schemas.microsoft.com/office/drawing/2014/main" id="{1A9EE589-7C21-89FB-9FD9-B4D368C4FB51}"/>
              </a:ext>
            </a:extLst>
          </p:cNvPr>
          <p:cNvSpPr txBox="1"/>
          <p:nvPr/>
        </p:nvSpPr>
        <p:spPr>
          <a:xfrm>
            <a:off x="2814041" y="16764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105549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65</a:t>
            </a:fld>
            <a:endParaRPr lang="en-US" dirty="0"/>
          </a:p>
        </p:txBody>
      </p:sp>
      <p:sp>
        <p:nvSpPr>
          <p:cNvPr id="2" name="TextBox 1">
            <a:extLst>
              <a:ext uri="{FF2B5EF4-FFF2-40B4-BE49-F238E27FC236}">
                <a16:creationId xmlns:a16="http://schemas.microsoft.com/office/drawing/2014/main" id="{E0E01E87-45EC-F10B-047A-04228F6DA932}"/>
              </a:ext>
            </a:extLst>
          </p:cNvPr>
          <p:cNvSpPr txBox="1"/>
          <p:nvPr/>
        </p:nvSpPr>
        <p:spPr>
          <a:xfrm>
            <a:off x="2814042" y="685800"/>
            <a:ext cx="900231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5. Characteristics of Common Lipid-Lowering Medications to Treat Dyslipidemia</a:t>
            </a:r>
            <a:r>
              <a:rPr lang="en-US" sz="2800" dirty="0">
                <a:latin typeface="Lub Dub Medium" panose="020B0603030403020204" pitchFamily="34" charset="0"/>
                <a:ea typeface="Aptos" panose="020B0004020202020204" pitchFamily="34" charset="0"/>
              </a:rPr>
              <a:t>*</a:t>
            </a:r>
            <a:r>
              <a:rPr lang="en-US" sz="2800" dirty="0">
                <a:effectLst/>
                <a:latin typeface="Lub Dub Medium" panose="020B0603030403020204" pitchFamily="34" charset="0"/>
                <a:ea typeface="Aptos" panose="020B0004020202020204" pitchFamily="34" charset="0"/>
              </a:rPr>
              <a:t>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3" name="Rectangle 1">
            <a:extLst>
              <a:ext uri="{FF2B5EF4-FFF2-40B4-BE49-F238E27FC236}">
                <a16:creationId xmlns:a16="http://schemas.microsoft.com/office/drawing/2014/main" id="{1903B761-062D-923B-B8AE-1931CA36ED7D}"/>
              </a:ext>
            </a:extLst>
          </p:cNvPr>
          <p:cNvSpPr>
            <a:spLocks noChangeArrowheads="1"/>
          </p:cNvSpPr>
          <p:nvPr/>
        </p:nvSpPr>
        <p:spPr bwMode="auto">
          <a:xfrm>
            <a:off x="2171700" y="2458996"/>
            <a:ext cx="11010900" cy="478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b="0" i="0" u="none" strike="noStrike" cap="none" normalizeH="0" baseline="0" dirty="0">
                <a:ln>
                  <a:noFill/>
                </a:ln>
                <a:effectLst/>
                <a:latin typeface="Lub Dub Medium"/>
                <a:ea typeface="Times New Roman" panose="02020603050405020304" pitchFamily="18" charset="0"/>
              </a:rPr>
              <a:t>*</a:t>
            </a:r>
            <a:r>
              <a:rPr lang="en-US" dirty="0">
                <a:latin typeface="Lub Dub Medium"/>
                <a:ea typeface="Times New Roman" panose="02020603050405020304" pitchFamily="18" charset="0"/>
              </a:rPr>
              <a:t>Dosages and administration from FDA-approved labeling.</a:t>
            </a:r>
            <a:endParaRPr lang="en-US" dirty="0"/>
          </a:p>
          <a:p>
            <a:endParaRPr lang="en-US" altLang="en-US" dirty="0">
              <a:latin typeface="Lub Dub Medium"/>
              <a:ea typeface="Times New Roman" panose="02020603050405020304" pitchFamily="18" charset="0"/>
            </a:endParaRPr>
          </a:p>
          <a:p>
            <a:r>
              <a:rPr lang="en-US" dirty="0">
                <a:latin typeface="Lub Dub Medium"/>
                <a:ea typeface="Times New Roman" panose="02020603050405020304" pitchFamily="18" charset="0"/>
              </a:rPr>
              <a:t>†</a:t>
            </a:r>
            <a:r>
              <a:rPr kumimoji="0" lang="en-US" altLang="en-US" b="0" i="0" u="none" strike="noStrike" cap="none" normalizeH="0" baseline="0" dirty="0">
                <a:ln>
                  <a:noFill/>
                </a:ln>
                <a:effectLst/>
                <a:latin typeface="Lub Dub Medium"/>
                <a:ea typeface="Times New Roman" panose="02020603050405020304" pitchFamily="18" charset="0"/>
              </a:rPr>
              <a:t>Adverse effects are discussed in </a:t>
            </a:r>
            <a:r>
              <a:rPr kumimoji="0" lang="en-US" altLang="en-US" b="1" i="0" u="none" strike="noStrike" cap="none" normalizeH="0" baseline="0" dirty="0">
                <a:ln>
                  <a:noFill/>
                </a:ln>
                <a:effectLst/>
                <a:latin typeface="Lub Dub Medium"/>
                <a:ea typeface="Times New Roman" panose="02020603050405020304" pitchFamily="18" charset="0"/>
              </a:rPr>
              <a:t>Section 5.1, “Medication Safety and Therapy-Associated Side Effects</a:t>
            </a:r>
            <a:r>
              <a:rPr kumimoji="0" lang="en-US" altLang="en-US" b="0" i="0" u="none" strike="noStrike" cap="none" normalizeH="0" baseline="0" dirty="0">
                <a:ln>
                  <a:noFill/>
                </a:ln>
                <a:effectLst/>
                <a:latin typeface="Lub Dub Medium"/>
                <a:ea typeface="Times New Roman" panose="02020603050405020304" pitchFamily="18" charset="0"/>
              </a:rPr>
              <a:t>.”</a:t>
            </a:r>
            <a:endParaRPr lang="en-US" dirty="0">
              <a:ea typeface="Calibri"/>
              <a:cs typeface="Calibri"/>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Lub Dub Medium"/>
                <a:ea typeface="Times New Roman" panose="02020603050405020304" pitchFamily="18" charset="0"/>
              </a:rPr>
              <a:t>‡Expected lipid-lowering based on estimations from the “2022 ACC Expert Consensus Decision Pathway on the Role of Nonstatin Therapies for LDL-Cholesterol Lowering in the Management of Atherosclerotic Cardiovascular Disease Risk,” the “2019 AHA Science Advisory,” or product labeling.</a:t>
            </a:r>
            <a:endParaRPr kumimoji="0" lang="en-US" altLang="en-US" b="0" i="0" u="none" strike="noStrike" cap="none" normalizeH="0" baseline="0" dirty="0">
              <a:ln>
                <a:noFill/>
              </a:ln>
              <a:effectLst/>
              <a:latin typeface="Lub Dub Mediu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ANGPTL3 indicates angiopoietin-like protein 3; </a:t>
            </a:r>
            <a:r>
              <a:rPr kumimoji="0" lang="en-US" altLang="en-US"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ApoC</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-III, apolipoprotein C-III; ASO, antisense oligonucleotide; ATP,  adenosine triphosphate; CVOT, cardiovascular outcome trial; DHA, </a:t>
            </a:r>
            <a:r>
              <a:rPr kumimoji="0" lang="en-US" altLang="en-US"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docosahexanoic</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acid; EPA, </a:t>
            </a:r>
            <a:r>
              <a:rPr kumimoji="0" lang="en-US" altLang="en-US"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eicosapentaenoic</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acid; FH, familial hypercholesterolemia; HMG-CoA, 3-hydroxy-3-methylglutaryl- coenzyme; mRNA, messenger ribonucleic acid; NPC1L1, Niemann-Pick C1-Like1; PCSK9, proprotein convertase subtilisin/</a:t>
            </a:r>
            <a:r>
              <a:rPr kumimoji="0" lang="en-US" altLang="en-US"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kexin</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type 9; PPAR-alpha, peroxisome proliferator-activated receptor-alpha; RNA, ribonucleic acid; TG, triglycerides; VLDL, very-low density lipoprotein; and XL, extended release.</a:t>
            </a:r>
            <a:endParaRPr kumimoji="0" lang="en-US" altLang="en-US"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076526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C89BE-066F-F27D-7DBB-7B6E425A1A69}"/>
              </a:ext>
            </a:extLst>
          </p:cNvPr>
          <p:cNvSpPr txBox="1"/>
          <p:nvPr/>
        </p:nvSpPr>
        <p:spPr>
          <a:xfrm>
            <a:off x="4531221" y="685800"/>
            <a:ext cx="556795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6. High-, Moderate-, and Low-Intensity Statin Therapy*</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72CB670-95B3-9D54-96E8-F16128A44613}"/>
              </a:ext>
            </a:extLst>
          </p:cNvPr>
          <p:cNvGraphicFramePr>
            <a:graphicFrameLocks noGrp="1"/>
          </p:cNvGraphicFramePr>
          <p:nvPr>
            <p:extLst>
              <p:ext uri="{D42A27DB-BD31-4B8C-83A1-F6EECF244321}">
                <p14:modId xmlns:p14="http://schemas.microsoft.com/office/powerpoint/2010/main" val="3352851024"/>
              </p:ext>
            </p:extLst>
          </p:nvPr>
        </p:nvGraphicFramePr>
        <p:xfrm>
          <a:off x="1570038" y="1905000"/>
          <a:ext cx="11490324" cy="5040376"/>
        </p:xfrm>
        <a:graphic>
          <a:graphicData uri="http://schemas.openxmlformats.org/drawingml/2006/table">
            <a:tbl>
              <a:tblPr firstRow="1" firstCol="1" lastRow="1" lastCol="1" bandRow="1" bandCol="1"/>
              <a:tblGrid>
                <a:gridCol w="2872581">
                  <a:extLst>
                    <a:ext uri="{9D8B030D-6E8A-4147-A177-3AD203B41FA5}">
                      <a16:colId xmlns:a16="http://schemas.microsoft.com/office/drawing/2014/main" val="3374626321"/>
                    </a:ext>
                  </a:extLst>
                </a:gridCol>
                <a:gridCol w="2872581">
                  <a:extLst>
                    <a:ext uri="{9D8B030D-6E8A-4147-A177-3AD203B41FA5}">
                      <a16:colId xmlns:a16="http://schemas.microsoft.com/office/drawing/2014/main" val="3252751197"/>
                    </a:ext>
                  </a:extLst>
                </a:gridCol>
                <a:gridCol w="2872581">
                  <a:extLst>
                    <a:ext uri="{9D8B030D-6E8A-4147-A177-3AD203B41FA5}">
                      <a16:colId xmlns:a16="http://schemas.microsoft.com/office/drawing/2014/main" val="1576636041"/>
                    </a:ext>
                  </a:extLst>
                </a:gridCol>
                <a:gridCol w="2872581">
                  <a:extLst>
                    <a:ext uri="{9D8B030D-6E8A-4147-A177-3AD203B41FA5}">
                      <a16:colId xmlns:a16="http://schemas.microsoft.com/office/drawing/2014/main" val="1711546439"/>
                    </a:ext>
                  </a:extLst>
                </a:gridCol>
              </a:tblGrid>
              <a:tr h="306643">
                <a:tc>
                  <a:txBody>
                    <a:bodyPr/>
                    <a:lstStyle/>
                    <a:p>
                      <a:pPr marL="67945" marR="0" algn="ctr">
                        <a:lnSpc>
                          <a:spcPct val="150000"/>
                        </a:lnSpc>
                        <a:spcBef>
                          <a:spcPts val="2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8580" marR="0" algn="ctr">
                        <a:lnSpc>
                          <a:spcPct val="150000"/>
                        </a:lnSpc>
                        <a:spcBef>
                          <a:spcPts val="20"/>
                        </a:spcBef>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High-Intensity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70485" marR="0" algn="ctr">
                        <a:lnSpc>
                          <a:spcPct val="150000"/>
                        </a:lnSpc>
                        <a:spcBef>
                          <a:spcPts val="20"/>
                        </a:spcBef>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Moderate-Intensity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79375" marR="0" algn="ctr">
                        <a:lnSpc>
                          <a:spcPct val="150000"/>
                        </a:lnSpc>
                        <a:spcBef>
                          <a:spcPts val="20"/>
                        </a:spcBef>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Low-Intensity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81489408"/>
                  </a:ext>
                </a:extLst>
              </a:tr>
              <a:tr h="741019">
                <a:tc>
                  <a:txBody>
                    <a:bodyPr/>
                    <a:lstStyle/>
                    <a:p>
                      <a:pPr marL="56515" marR="111125">
                        <a:lnSpc>
                          <a:spcPct val="15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Expected % LDL-C Reduction†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69215" marR="152400">
                        <a:lnSpc>
                          <a:spcPct val="15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0485" marR="0">
                        <a:lnSpc>
                          <a:spcPct val="15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30%–49%</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6200" marR="0" algn="just">
                        <a:lnSpc>
                          <a:spcPct val="150000"/>
                        </a:lnSpc>
                        <a:spcAft>
                          <a:spcPts val="80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&lt;30%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5565" marR="0">
                        <a:lnSpc>
                          <a:spcPct val="150000"/>
                        </a:lnSpc>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80539048"/>
                  </a:ext>
                </a:extLst>
              </a:tr>
              <a:tr h="741019">
                <a:tc>
                  <a:txBody>
                    <a:bodyPr/>
                    <a:lstStyle/>
                    <a:p>
                      <a:pPr marL="56515" marR="111125">
                        <a:lnSpc>
                          <a:spcPct val="15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Preferred Statins</a:t>
                      </a: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0" marR="95250" algn="just">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Atorvastatin </a:t>
                      </a:r>
                      <a:r>
                        <a:rPr lang="en-US" sz="1800">
                          <a:effectLst/>
                          <a:latin typeface="Times New Roman" panose="02020603050405020304" pitchFamily="18" charset="0"/>
                          <a:ea typeface="Calibri" panose="020F0502020204030204" pitchFamily="34" charset="0"/>
                          <a:cs typeface="Arial" panose="020B0604020202020204" pitchFamily="34" charset="0"/>
                        </a:rPr>
                        <a:t>(40 mg) </a:t>
                      </a:r>
                      <a:r>
                        <a:rPr lang="en-US" sz="1800" b="1">
                          <a:effectLst/>
                          <a:latin typeface="Times New Roman" panose="02020603050405020304" pitchFamily="18" charset="0"/>
                          <a:ea typeface="Calibri" panose="020F0502020204030204" pitchFamily="34" charset="0"/>
                          <a:cs typeface="Arial" panose="020B0604020202020204" pitchFamily="34" charset="0"/>
                        </a:rPr>
                        <a:t>80 mg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57150" marR="95250" algn="just">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Rosuvastatin 20 mg </a:t>
                      </a:r>
                      <a:r>
                        <a:rPr lang="en-US" sz="1800">
                          <a:effectLst/>
                          <a:latin typeface="Times New Roman" panose="02020603050405020304" pitchFamily="18" charset="0"/>
                          <a:ea typeface="Calibri" panose="020F0502020204030204" pitchFamily="34" charset="0"/>
                          <a:cs typeface="Arial" panose="020B0604020202020204" pitchFamily="34" charset="0"/>
                        </a:rPr>
                        <a:t>(40 mg)</a:t>
                      </a:r>
                      <a:r>
                        <a:rPr lang="en-US" sz="1800" b="1">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 marR="85725">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Atorvastatin 10 mg</a:t>
                      </a:r>
                      <a:r>
                        <a:rPr lang="en-US" sz="1800">
                          <a:effectLst/>
                          <a:latin typeface="Times New Roman" panose="02020603050405020304" pitchFamily="18" charset="0"/>
                          <a:ea typeface="Calibri" panose="020F0502020204030204" pitchFamily="34" charset="0"/>
                          <a:cs typeface="Arial" panose="020B0604020202020204" pitchFamily="34" charset="0"/>
                        </a:rPr>
                        <a:t> (20 mg)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Rosuvastatin</a:t>
                      </a:r>
                      <a:r>
                        <a:rPr lang="en-US" sz="1800">
                          <a:effectLst/>
                          <a:latin typeface="Times New Roman" panose="02020603050405020304" pitchFamily="18" charset="0"/>
                          <a:ea typeface="Calibri" panose="020F0502020204030204" pitchFamily="34" charset="0"/>
                          <a:cs typeface="Arial" panose="020B0604020202020204" pitchFamily="34" charset="0"/>
                        </a:rPr>
                        <a:t> (5 mg) </a:t>
                      </a:r>
                      <a:r>
                        <a:rPr lang="en-US" sz="1800" b="1">
                          <a:effectLst/>
                          <a:latin typeface="Times New Roman" panose="02020603050405020304" pitchFamily="18" charset="0"/>
                          <a:ea typeface="Calibri" panose="020F0502020204030204" pitchFamily="34" charset="0"/>
                          <a:cs typeface="Arial" panose="020B0604020202020204" pitchFamily="34" charset="0"/>
                        </a:rPr>
                        <a:t>10 mg</a:t>
                      </a: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105410">
                        <a:lnSpc>
                          <a:spcPct val="150000"/>
                        </a:lnSpc>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1188706"/>
                  </a:ext>
                </a:extLst>
              </a:tr>
              <a:tr h="2478520">
                <a:tc>
                  <a:txBody>
                    <a:bodyPr/>
                    <a:lstStyle/>
                    <a:p>
                      <a:pPr marL="56515" marR="111125">
                        <a:lnSpc>
                          <a:spcPct val="15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Other Statins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 marR="85725">
                        <a:lnSpc>
                          <a:spcPct val="15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Fluvastatin XL 80 mg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Fluvastatin 40 mg BID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it-IT" sz="1800" b="1">
                          <a:effectLst/>
                          <a:latin typeface="Times New Roman" panose="02020603050405020304" pitchFamily="18" charset="0"/>
                          <a:ea typeface="Calibri" panose="020F0502020204030204" pitchFamily="34" charset="0"/>
                          <a:cs typeface="Arial" panose="020B0604020202020204" pitchFamily="34" charset="0"/>
                        </a:rPr>
                        <a:t>Lovastatin 40 mg</a:t>
                      </a:r>
                      <a:r>
                        <a:rPr lang="it-IT" sz="1800">
                          <a:effectLst/>
                          <a:latin typeface="Times New Roman" panose="02020603050405020304" pitchFamily="18" charset="0"/>
                          <a:ea typeface="Calibri" panose="020F0502020204030204" pitchFamily="34" charset="0"/>
                          <a:cs typeface="Arial" panose="020B0604020202020204" pitchFamily="34" charset="0"/>
                        </a:rPr>
                        <a:t> (80 mg)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it-IT" sz="1800" b="1">
                          <a:effectLst/>
                          <a:latin typeface="Times New Roman" panose="02020603050405020304" pitchFamily="18" charset="0"/>
                          <a:ea typeface="Calibri" panose="020F0502020204030204" pitchFamily="34" charset="0"/>
                          <a:cs typeface="Arial" panose="020B0604020202020204" pitchFamily="34" charset="0"/>
                        </a:rPr>
                        <a:t>Pitavastatin</a:t>
                      </a:r>
                      <a:r>
                        <a:rPr lang="it-IT" sz="1800">
                          <a:effectLst/>
                          <a:latin typeface="Times New Roman" panose="02020603050405020304" pitchFamily="18" charset="0"/>
                          <a:ea typeface="Calibri" panose="020F0502020204030204" pitchFamily="34" charset="0"/>
                          <a:cs typeface="Arial" panose="020B0604020202020204" pitchFamily="34" charset="0"/>
                        </a:rPr>
                        <a:t> 1, 2, </a:t>
                      </a:r>
                      <a:r>
                        <a:rPr lang="it-IT" sz="1800" b="1">
                          <a:effectLst/>
                          <a:latin typeface="Times New Roman" panose="02020603050405020304" pitchFamily="18" charset="0"/>
                          <a:ea typeface="Calibri" panose="020F0502020204030204" pitchFamily="34" charset="0"/>
                          <a:cs typeface="Arial" panose="020B0604020202020204" pitchFamily="34" charset="0"/>
                        </a:rPr>
                        <a:t>4 mg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it-IT" sz="1800" b="1">
                          <a:effectLst/>
                          <a:latin typeface="Times New Roman" panose="02020603050405020304" pitchFamily="18" charset="0"/>
                          <a:ea typeface="Calibri" panose="020F0502020204030204" pitchFamily="34" charset="0"/>
                          <a:cs typeface="Arial" panose="020B0604020202020204" pitchFamily="34" charset="0"/>
                        </a:rPr>
                        <a:t>Pravastatin 40 mg</a:t>
                      </a:r>
                      <a:r>
                        <a:rPr lang="it-IT" sz="1800">
                          <a:effectLst/>
                          <a:latin typeface="Times New Roman" panose="02020603050405020304" pitchFamily="18" charset="0"/>
                          <a:ea typeface="Calibri" panose="020F0502020204030204" pitchFamily="34" charset="0"/>
                          <a:cs typeface="Arial" panose="020B0604020202020204" pitchFamily="34" charset="0"/>
                        </a:rPr>
                        <a:t> (80 mg)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4290" marR="85725">
                        <a:lnSpc>
                          <a:spcPct val="15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Simvastatin 20, 40 mg</a:t>
                      </a:r>
                      <a:r>
                        <a:rPr lang="en-US" sz="1800">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200" marR="105410">
                        <a:lnSpc>
                          <a:spcPct val="15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Fluvastatin 20, 40 mg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76200" marR="105410">
                        <a:lnSpc>
                          <a:spcPct val="15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Lovastatin 20 mg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76200" marR="105410">
                        <a:lnSpc>
                          <a:spcPct val="15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Pravastatin 10, 20 mg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76200" marR="105410">
                        <a:lnSpc>
                          <a:spcPct val="15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Simvastatin 10 mg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75565" marR="105410">
                        <a:lnSpc>
                          <a:spcPct val="150000"/>
                        </a:lnSpc>
                        <a:spcAft>
                          <a:spcPts val="80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998230"/>
                  </a:ext>
                </a:extLst>
              </a:tr>
            </a:tbl>
          </a:graphicData>
        </a:graphic>
      </p:graphicFrame>
    </p:spTree>
    <p:extLst>
      <p:ext uri="{BB962C8B-B14F-4D97-AF65-F5344CB8AC3E}">
        <p14:creationId xmlns:p14="http://schemas.microsoft.com/office/powerpoint/2010/main" val="2684948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67</a:t>
            </a:fld>
            <a:endParaRPr lang="en-US" dirty="0"/>
          </a:p>
        </p:txBody>
      </p:sp>
      <p:sp>
        <p:nvSpPr>
          <p:cNvPr id="2" name="TextBox 1">
            <a:extLst>
              <a:ext uri="{FF2B5EF4-FFF2-40B4-BE49-F238E27FC236}">
                <a16:creationId xmlns:a16="http://schemas.microsoft.com/office/drawing/2014/main" id="{0B5EF60E-2998-8C3E-C05D-0946A93332F7}"/>
              </a:ext>
            </a:extLst>
          </p:cNvPr>
          <p:cNvSpPr txBox="1"/>
          <p:nvPr/>
        </p:nvSpPr>
        <p:spPr>
          <a:xfrm>
            <a:off x="4018210" y="381837"/>
            <a:ext cx="659398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6. High-, Moderate-, and Low-Intensity Statin Therapy*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3" name="Rectangle 1">
            <a:extLst>
              <a:ext uri="{FF2B5EF4-FFF2-40B4-BE49-F238E27FC236}">
                <a16:creationId xmlns:a16="http://schemas.microsoft.com/office/drawing/2014/main" id="{B07FCC30-F7CD-2372-DB41-BB43D9099BFB}"/>
              </a:ext>
            </a:extLst>
          </p:cNvPr>
          <p:cNvSpPr>
            <a:spLocks noChangeArrowheads="1"/>
          </p:cNvSpPr>
          <p:nvPr/>
        </p:nvSpPr>
        <p:spPr bwMode="auto">
          <a:xfrm>
            <a:off x="457200" y="1322899"/>
            <a:ext cx="137922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dirty="0">
                <a:latin typeface="Lub Dub Medium" panose="020B0603030403020204" pitchFamily="34" charset="0"/>
                <a:ea typeface="Times New Roman" panose="02020603050405020304" pitchFamily="18" charset="0"/>
              </a:rPr>
              <a:t>Expected percentage LDL-C reductions with atorvastatin, rosuvastatin, and simvastatin were estimated using the median reduction in LDL-C from the VOYAGER database. Reductions in LDL-C for other statins (fluvastatin, lovastatin, </a:t>
            </a:r>
            <a:r>
              <a:rPr lang="en-US" altLang="en-US" dirty="0" err="1">
                <a:latin typeface="Lub Dub Medium" panose="020B0603030403020204" pitchFamily="34" charset="0"/>
                <a:ea typeface="Times New Roman" panose="02020603050405020304" pitchFamily="18" charset="0"/>
              </a:rPr>
              <a:t>pitavastatin</a:t>
            </a:r>
            <a:r>
              <a:rPr lang="en-US" altLang="en-US" dirty="0">
                <a:latin typeface="Lub Dub Medium" panose="020B0603030403020204" pitchFamily="34" charset="0"/>
                <a:ea typeface="Times New Roman" panose="02020603050405020304" pitchFamily="18" charset="0"/>
              </a:rPr>
              <a:t>, and pravastatin) were identified according to FDA-approved product labeling in adults with hyperlipidemia, primary hypercholesterolemia, and mixed dyslipidemia. </a:t>
            </a:r>
          </a:p>
          <a:p>
            <a:r>
              <a:rPr lang="en-US" altLang="en-US" b="1" dirty="0">
                <a:latin typeface="Lub Dub Medium" panose="020B0603030403020204" pitchFamily="34" charset="0"/>
                <a:ea typeface="Times New Roman" panose="02020603050405020304" pitchFamily="18" charset="0"/>
              </a:rPr>
              <a:t>Boldface type</a:t>
            </a:r>
            <a:r>
              <a:rPr lang="en-US" altLang="en-US" dirty="0">
                <a:latin typeface="Lub Dub Medium" panose="020B0603030403020204" pitchFamily="34" charset="0"/>
                <a:ea typeface="Times New Roman" panose="02020603050405020304" pitchFamily="18" charset="0"/>
              </a:rPr>
              <a:t> indicates specific statins and doses that were evaluated in placebo-controlled RCTs evaluating ASCVD event lowering, and the Cholesterol Treatment Trialists’ 2010 meta-analysis. These RCTs demonstrated a reduction in major ASCVD events.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Lub Dub Medium" panose="020B0603030403020204" pitchFamily="34" charset="0"/>
              <a:ea typeface="Times New Roman" panose="02020603050405020304" pitchFamily="18" charset="0"/>
            </a:endParaRPr>
          </a:p>
          <a:p>
            <a:r>
              <a:rPr lang="en-US" altLang="en-US" dirty="0">
                <a:latin typeface="Lub Dub Medium" panose="020B0603030403020204" pitchFamily="34" charset="0"/>
                <a:ea typeface="Times New Roman" panose="02020603050405020304" pitchFamily="18" charset="0"/>
              </a:rPr>
              <a:t>Modified with permission from Grundy et al. Copyright© 2018 American Heart Association, Inc. and American College of Cardiology Foundation.</a:t>
            </a:r>
            <a:endParaRPr lang="en-US" altLang="en-US"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*Expected percentage reductions are estimates from data across large populations. Individual responses to statin therapy varied in the RCTs and should be expected to vary in clinical practice owing to a high degree of heterogeneity seen with LDL-C–lowering medications.</a:t>
            </a:r>
            <a:endParaRPr lang="en-US" altLang="en-US" baseline="30000" dirty="0">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†Expected LDL-C lowering with the dosage listed below each intensity.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‡Although simvastatin 80 mg was evaluated in RCTs, initiation of simvastatin 80 mg or titration to 80 mg is not recommended by the FDA because of the increased risk of myopathy, including rhabdomyolysis.</a:t>
            </a:r>
            <a:endParaRPr lang="en-US" altLang="en-US" baseline="30000" dirty="0">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BID indicates twice daily; FDA, US Food and Drug Administration; LDL-C, low-density lipoprotein-cholesterol; RCT, randomized controlled trial; and XL, extended release.</a:t>
            </a:r>
          </a:p>
        </p:txBody>
      </p:sp>
    </p:spTree>
    <p:extLst>
      <p:ext uri="{BB962C8B-B14F-4D97-AF65-F5344CB8AC3E}">
        <p14:creationId xmlns:p14="http://schemas.microsoft.com/office/powerpoint/2010/main" val="3300913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D2842D-33F1-B797-08FB-D1082BD232A6}"/>
              </a:ext>
            </a:extLst>
          </p:cNvPr>
          <p:cNvSpPr txBox="1"/>
          <p:nvPr/>
        </p:nvSpPr>
        <p:spPr>
          <a:xfrm>
            <a:off x="4475410" y="152400"/>
            <a:ext cx="5679579"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7. Pharmacokinetic Properties of Statin Medications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F3E3715B-C24A-DE45-AFE1-9E7B60C080AA}"/>
              </a:ext>
            </a:extLst>
          </p:cNvPr>
          <p:cNvGraphicFramePr>
            <a:graphicFrameLocks noGrp="1"/>
          </p:cNvGraphicFramePr>
          <p:nvPr>
            <p:extLst>
              <p:ext uri="{D42A27DB-BD31-4B8C-83A1-F6EECF244321}">
                <p14:modId xmlns:p14="http://schemas.microsoft.com/office/powerpoint/2010/main" val="3115266393"/>
              </p:ext>
            </p:extLst>
          </p:nvPr>
        </p:nvGraphicFramePr>
        <p:xfrm>
          <a:off x="846135" y="1295400"/>
          <a:ext cx="12938130" cy="6160516"/>
        </p:xfrm>
        <a:graphic>
          <a:graphicData uri="http://schemas.openxmlformats.org/drawingml/2006/table">
            <a:tbl>
              <a:tblPr firstRow="1" firstCol="1" lastRow="1" lastCol="1" bandRow="1" bandCol="1"/>
              <a:tblGrid>
                <a:gridCol w="1293813">
                  <a:extLst>
                    <a:ext uri="{9D8B030D-6E8A-4147-A177-3AD203B41FA5}">
                      <a16:colId xmlns:a16="http://schemas.microsoft.com/office/drawing/2014/main" val="2993261853"/>
                    </a:ext>
                  </a:extLst>
                </a:gridCol>
                <a:gridCol w="1293813">
                  <a:extLst>
                    <a:ext uri="{9D8B030D-6E8A-4147-A177-3AD203B41FA5}">
                      <a16:colId xmlns:a16="http://schemas.microsoft.com/office/drawing/2014/main" val="3256127659"/>
                    </a:ext>
                  </a:extLst>
                </a:gridCol>
                <a:gridCol w="1293813">
                  <a:extLst>
                    <a:ext uri="{9D8B030D-6E8A-4147-A177-3AD203B41FA5}">
                      <a16:colId xmlns:a16="http://schemas.microsoft.com/office/drawing/2014/main" val="3563977976"/>
                    </a:ext>
                  </a:extLst>
                </a:gridCol>
                <a:gridCol w="1293813">
                  <a:extLst>
                    <a:ext uri="{9D8B030D-6E8A-4147-A177-3AD203B41FA5}">
                      <a16:colId xmlns:a16="http://schemas.microsoft.com/office/drawing/2014/main" val="4281359371"/>
                    </a:ext>
                  </a:extLst>
                </a:gridCol>
                <a:gridCol w="1293813">
                  <a:extLst>
                    <a:ext uri="{9D8B030D-6E8A-4147-A177-3AD203B41FA5}">
                      <a16:colId xmlns:a16="http://schemas.microsoft.com/office/drawing/2014/main" val="3798143351"/>
                    </a:ext>
                  </a:extLst>
                </a:gridCol>
                <a:gridCol w="1293813">
                  <a:extLst>
                    <a:ext uri="{9D8B030D-6E8A-4147-A177-3AD203B41FA5}">
                      <a16:colId xmlns:a16="http://schemas.microsoft.com/office/drawing/2014/main" val="2433005834"/>
                    </a:ext>
                  </a:extLst>
                </a:gridCol>
                <a:gridCol w="1293813">
                  <a:extLst>
                    <a:ext uri="{9D8B030D-6E8A-4147-A177-3AD203B41FA5}">
                      <a16:colId xmlns:a16="http://schemas.microsoft.com/office/drawing/2014/main" val="3133894620"/>
                    </a:ext>
                  </a:extLst>
                </a:gridCol>
                <a:gridCol w="1293813">
                  <a:extLst>
                    <a:ext uri="{9D8B030D-6E8A-4147-A177-3AD203B41FA5}">
                      <a16:colId xmlns:a16="http://schemas.microsoft.com/office/drawing/2014/main" val="963752744"/>
                    </a:ext>
                  </a:extLst>
                </a:gridCol>
                <a:gridCol w="1293813">
                  <a:extLst>
                    <a:ext uri="{9D8B030D-6E8A-4147-A177-3AD203B41FA5}">
                      <a16:colId xmlns:a16="http://schemas.microsoft.com/office/drawing/2014/main" val="3501555268"/>
                    </a:ext>
                  </a:extLst>
                </a:gridCol>
                <a:gridCol w="1293813">
                  <a:extLst>
                    <a:ext uri="{9D8B030D-6E8A-4147-A177-3AD203B41FA5}">
                      <a16:colId xmlns:a16="http://schemas.microsoft.com/office/drawing/2014/main" val="2769160223"/>
                    </a:ext>
                  </a:extLst>
                </a:gridCol>
              </a:tblGrid>
              <a:tr h="244096">
                <a:tc rowSpan="2">
                  <a:txBody>
                    <a:bodyPr/>
                    <a:lstStyle/>
                    <a:p>
                      <a:pPr marL="66040" marR="0">
                        <a:lnSpc>
                          <a:spcPct val="150000"/>
                        </a:lnSpc>
                        <a:spcAft>
                          <a:spcPts val="800"/>
                        </a:spcAft>
                        <a:buNone/>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gridSpan="2">
                  <a:txBody>
                    <a:bodyPr/>
                    <a:lstStyle/>
                    <a:p>
                      <a:pPr marL="67945" marR="0">
                        <a:lnSpc>
                          <a:spcPct val="150000"/>
                        </a:lnSpc>
                        <a:spcBef>
                          <a:spcPts val="2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Absorption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tc gridSpan="2">
                  <a:txBody>
                    <a:bodyPr/>
                    <a:lstStyle/>
                    <a:p>
                      <a:pPr marL="68580" marR="0">
                        <a:lnSpc>
                          <a:spcPct val="150000"/>
                        </a:lnSpc>
                        <a:spcBef>
                          <a:spcPts val="2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Distribution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tc gridSpan="3">
                  <a:txBody>
                    <a:bodyPr/>
                    <a:lstStyle/>
                    <a:p>
                      <a:pPr marL="70485" marR="0">
                        <a:lnSpc>
                          <a:spcPct val="150000"/>
                        </a:lnSpc>
                        <a:spcBef>
                          <a:spcPts val="2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Metabolism</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tc hMerge="1">
                  <a:txBody>
                    <a:bodyPr/>
                    <a:lstStyle/>
                    <a:p>
                      <a:endParaRPr lang="en-US"/>
                    </a:p>
                  </a:txBody>
                  <a:tcPr/>
                </a:tc>
                <a:tc gridSpan="2">
                  <a:txBody>
                    <a:bodyPr/>
                    <a:lstStyle/>
                    <a:p>
                      <a:pPr marL="79375" marR="0">
                        <a:lnSpc>
                          <a:spcPct val="150000"/>
                        </a:lnSpc>
                        <a:spcBef>
                          <a:spcPts val="2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Elimination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extLst>
                  <a:ext uri="{0D108BD9-81ED-4DB2-BD59-A6C34878D82A}">
                    <a16:rowId xmlns:a16="http://schemas.microsoft.com/office/drawing/2014/main" val="2782656977"/>
                  </a:ext>
                </a:extLst>
              </a:tr>
              <a:tr h="867176">
                <a:tc vMerge="1">
                  <a:txBody>
                    <a:bodyPr/>
                    <a:lstStyle/>
                    <a:p>
                      <a:endParaRPr lang="en-US"/>
                    </a:p>
                  </a:txBody>
                  <a:tcPr/>
                </a:tc>
                <a:tc>
                  <a:txBody>
                    <a:bodyPr/>
                    <a:lstStyle/>
                    <a:p>
                      <a:pPr marL="0" marR="0">
                        <a:lnSpc>
                          <a:spcPct val="150000"/>
                        </a:lnSpc>
                        <a:spcBef>
                          <a:spcPts val="111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Bio-availability </a:t>
                      </a:r>
                      <a:r>
                        <a:rPr lang="en-US" sz="1800" b="1" spc="-2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1905" marR="62230">
                        <a:lnSpc>
                          <a:spcPct val="150000"/>
                        </a:lnSpc>
                        <a:spcBef>
                          <a:spcPts val="1110"/>
                        </a:spcBef>
                        <a:spcAft>
                          <a:spcPts val="800"/>
                        </a:spcAft>
                        <a:buNone/>
                      </a:pPr>
                      <a:r>
                        <a:rPr lang="en-US" sz="1800" b="1" spc="-2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Tmax (h)</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5080" marR="0">
                        <a:lnSpc>
                          <a:spcPct val="150000"/>
                        </a:lnSpc>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Protein Binding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5080" marR="0">
                        <a:lnSpc>
                          <a:spcPct val="150000"/>
                        </a:lnSpc>
                        <a:spcBef>
                          <a:spcPts val="10"/>
                        </a:spcBef>
                        <a:spcAft>
                          <a:spcPts val="800"/>
                        </a:spcAft>
                        <a:buNone/>
                      </a:pPr>
                      <a:r>
                        <a:rPr lang="en-US" sz="1800" b="1" spc="-2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69215" marR="0" indent="-60960">
                        <a:lnSpc>
                          <a:spcPct val="150000"/>
                        </a:lnSpc>
                        <a:spcBef>
                          <a:spcPts val="111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Lipophilicity </a:t>
                      </a: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(log </a:t>
                      </a:r>
                      <a:r>
                        <a:rPr lang="en-US" sz="1800" b="1" i="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t>
                      </a: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32385" marR="0">
                        <a:lnSpc>
                          <a:spcPct val="150000"/>
                        </a:lnSpc>
                        <a:spcAft>
                          <a:spcPts val="800"/>
                        </a:spcAft>
                        <a:buNone/>
                      </a:pPr>
                      <a:r>
                        <a:rPr lang="en-US" sz="1800" b="1" spc="-2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CYP</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32385" marR="147955">
                        <a:lnSpc>
                          <a:spcPct val="150000"/>
                        </a:lnSpc>
                        <a:spcBef>
                          <a:spcPts val="3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Hepatic Enzyme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43815" marR="57785">
                        <a:lnSpc>
                          <a:spcPct val="150000"/>
                        </a:lnSpc>
                        <a:spcBef>
                          <a:spcPts val="1110"/>
                        </a:spcBef>
                        <a:spcAft>
                          <a:spcPts val="800"/>
                        </a:spcAft>
                        <a:buNone/>
                      </a:pPr>
                      <a:r>
                        <a:rPr lang="en-US" sz="1800" b="1" spc="-2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 drug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0" marR="0">
                        <a:lnSpc>
                          <a:spcPct val="150000"/>
                        </a:lnSpc>
                        <a:spcBef>
                          <a:spcPts val="1110"/>
                        </a:spcBef>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Active Metabolite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18415" marR="55245">
                        <a:lnSpc>
                          <a:spcPct val="150000"/>
                        </a:lnSpc>
                        <a:spcAft>
                          <a:spcPts val="800"/>
                        </a:spcAft>
                        <a:buNone/>
                      </a:pP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Renal Excretion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18415" marR="0">
                        <a:lnSpc>
                          <a:spcPct val="150000"/>
                        </a:lnSpc>
                        <a:spcBef>
                          <a:spcPts val="10"/>
                        </a:spcBef>
                        <a:spcAft>
                          <a:spcPts val="800"/>
                        </a:spcAft>
                        <a:buNone/>
                      </a:pPr>
                      <a:r>
                        <a:rPr lang="en-US" sz="1800" b="1" spc="-2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a:txBody>
                    <a:bodyPr/>
                    <a:lstStyle/>
                    <a:p>
                      <a:pPr marL="75565" marR="53340">
                        <a:lnSpc>
                          <a:spcPct val="150000"/>
                        </a:lnSpc>
                        <a:spcBef>
                          <a:spcPts val="1110"/>
                        </a:spcBef>
                        <a:spcAft>
                          <a:spcPts val="800"/>
                        </a:spcAft>
                        <a:buNone/>
                      </a:pPr>
                      <a:r>
                        <a:rPr lang="en-US" sz="1800" b="1" spc="-2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t1/2 (hr)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extLst>
                  <a:ext uri="{0D108BD9-81ED-4DB2-BD59-A6C34878D82A}">
                    <a16:rowId xmlns:a16="http://schemas.microsoft.com/office/drawing/2014/main" val="950087199"/>
                  </a:ext>
                </a:extLst>
              </a:tr>
              <a:tr h="244096">
                <a:tc>
                  <a:txBody>
                    <a:bodyPr/>
                    <a:lstStyle/>
                    <a:p>
                      <a:pPr marL="66040" marR="24765" algn="ctr">
                        <a:lnSpc>
                          <a:spcPct val="150000"/>
                        </a:lnSpc>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Atorvastatin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6515" marR="111125" algn="ctr">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≥98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 4.1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3A4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66040" algn="ctr">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&lt;2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55527"/>
                  </a:ext>
                </a:extLst>
              </a:tr>
              <a:tr h="1144480">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6040" marR="87630" algn="ctr">
                        <a:lnSpc>
                          <a:spcPct val="150000"/>
                        </a:lnSpc>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Fluvastatin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794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6040" marR="111125" algn="ctr">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&lt;1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8580"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98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921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 3.2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260350">
                        <a:lnSpc>
                          <a:spcPct val="150000"/>
                        </a:lnSpc>
                        <a:spcBef>
                          <a:spcPts val="20"/>
                        </a:spcBef>
                        <a:spcAft>
                          <a:spcPts val="800"/>
                        </a:spcAft>
                        <a:buNone/>
                      </a:pPr>
                      <a:r>
                        <a:rPr lang="en-US" sz="1800" spc="-20">
                          <a:effectLst/>
                          <a:latin typeface="Times New Roman" panose="02020603050405020304" pitchFamily="18" charset="0"/>
                          <a:ea typeface="Times New Roman" panose="02020603050405020304" pitchFamily="18" charset="0"/>
                          <a:cs typeface="Arial" panose="020B0604020202020204" pitchFamily="34" charset="0"/>
                        </a:rPr>
                        <a:t>2C9 </a:t>
                      </a:r>
                      <a:r>
                        <a:rPr lang="en-US" sz="1800" spc="-10">
                          <a:effectLst/>
                          <a:latin typeface="Times New Roman" panose="02020603050405020304" pitchFamily="18" charset="0"/>
                          <a:ea typeface="Times New Roman" panose="02020603050405020304" pitchFamily="18" charset="0"/>
                          <a:cs typeface="Arial" panose="020B0604020202020204" pitchFamily="34" charset="0"/>
                        </a:rPr>
                        <a:t>(2C8, </a:t>
                      </a:r>
                      <a:r>
                        <a:rPr lang="en-US" sz="1800" spc="-20">
                          <a:effectLst/>
                          <a:latin typeface="Times New Roman" panose="02020603050405020304" pitchFamily="18" charset="0"/>
                          <a:ea typeface="Times New Roman" panose="02020603050405020304" pitchFamily="18" charset="0"/>
                          <a:cs typeface="Arial" panose="020B0604020202020204" pitchFamily="34" charset="0"/>
                        </a:rPr>
                        <a:t>3A4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0485" marR="0">
                        <a:lnSpc>
                          <a:spcPct val="150000"/>
                        </a:lnSpc>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minor)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6040" marR="66040" algn="ctr">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048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4295" marR="0">
                        <a:lnSpc>
                          <a:spcPct val="150000"/>
                        </a:lnSpc>
                        <a:spcAft>
                          <a:spcPts val="800"/>
                        </a:spcAft>
                        <a:buNone/>
                      </a:pPr>
                      <a:r>
                        <a:rPr lang="en-US" sz="1800" spc="-50">
                          <a:effectLst/>
                          <a:latin typeface="Times New Roman" panose="02020603050405020304" pitchFamily="18" charset="0"/>
                          <a:ea typeface="Times New Roman" panose="02020603050405020304" pitchFamily="18" charset="0"/>
                          <a:cs typeface="Arial" panose="020B0604020202020204" pitchFamily="34" charset="0"/>
                        </a:rPr>
                        <a:t>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85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5565" marR="0">
                        <a:lnSpc>
                          <a:spcPct val="150000"/>
                        </a:lnSpc>
                        <a:spcAft>
                          <a:spcPts val="800"/>
                        </a:spcAft>
                        <a:buNone/>
                      </a:pPr>
                      <a:r>
                        <a:rPr lang="en-US" sz="1800" spc="-50">
                          <a:effectLst/>
                          <a:latin typeface="Times New Roman" panose="02020603050405020304" pitchFamily="18" charset="0"/>
                          <a:ea typeface="Times New Roman" panose="02020603050405020304" pitchFamily="18" charset="0"/>
                          <a:cs typeface="Arial" panose="020B0604020202020204" pitchFamily="34" charset="0"/>
                        </a:rPr>
                        <a:t>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1354991"/>
                  </a:ext>
                </a:extLst>
              </a:tr>
              <a:tr h="244096">
                <a:tc>
                  <a:txBody>
                    <a:bodyPr/>
                    <a:lstStyle/>
                    <a:p>
                      <a:pPr marL="1905" marR="117475" algn="ctr">
                        <a:lnSpc>
                          <a:spcPct val="150000"/>
                        </a:lnSpc>
                        <a:spcBef>
                          <a:spcPts val="20"/>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Lovastatin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&lt;5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6515" marR="111125" algn="ctr">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≥95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 4.3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3A4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2545" marR="66040" algn="ctr">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4286119"/>
                  </a:ext>
                </a:extLst>
              </a:tr>
              <a:tr h="589871">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26670" marR="87630" algn="ctr">
                        <a:lnSpc>
                          <a:spcPct val="150000"/>
                        </a:lnSpc>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Pitavastatin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7945" marR="0">
                        <a:lnSpc>
                          <a:spcPct val="150000"/>
                        </a:lnSpc>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43–51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6040" marR="181610" algn="ctr">
                        <a:lnSpc>
                          <a:spcPct val="150000"/>
                        </a:lnSpc>
                        <a:spcAft>
                          <a:spcPts val="800"/>
                        </a:spcAft>
                        <a:buNone/>
                      </a:pPr>
                      <a:r>
                        <a:rPr lang="en-US" sz="1800" spc="-50">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8580"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99</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921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 1.5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295910">
                        <a:lnSpc>
                          <a:spcPct val="150000"/>
                        </a:lnSpc>
                        <a:spcAft>
                          <a:spcPts val="800"/>
                        </a:spcAft>
                        <a:buNone/>
                      </a:pPr>
                      <a:r>
                        <a:rPr lang="en-US" sz="1800" spc="-20">
                          <a:effectLst/>
                          <a:latin typeface="Times New Roman" panose="02020603050405020304" pitchFamily="18" charset="0"/>
                          <a:ea typeface="Times New Roman" panose="02020603050405020304" pitchFamily="18" charset="0"/>
                          <a:cs typeface="Arial" panose="020B0604020202020204" pitchFamily="34" charset="0"/>
                        </a:rPr>
                        <a:t>2C9 (2C8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0485" marR="0">
                        <a:lnSpc>
                          <a:spcPct val="150000"/>
                        </a:lnSpc>
                        <a:spcBef>
                          <a:spcPts val="15"/>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minor)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6040" marR="66040" algn="ctr">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048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429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0">
                        <a:lnSpc>
                          <a:spcPct val="150000"/>
                        </a:lnSpc>
                        <a:spcBef>
                          <a:spcPts val="170"/>
                        </a:spcBef>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75565"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6336918"/>
                  </a:ext>
                </a:extLst>
              </a:tr>
              <a:tr h="606989">
                <a:tc>
                  <a:txBody>
                    <a:bodyPr/>
                    <a:lstStyle/>
                    <a:p>
                      <a:pPr marL="66040" marR="87630" algn="ctr">
                        <a:lnSpc>
                          <a:spcPct val="150000"/>
                        </a:lnSpc>
                        <a:spcBef>
                          <a:spcPts val="660"/>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Pravastatin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0">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17</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68580" marR="0">
                        <a:lnSpc>
                          <a:spcPct val="150000"/>
                        </a:lnSpc>
                        <a:spcBef>
                          <a:spcPts val="17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50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Bef>
                          <a:spcPts val="660"/>
                        </a:spcBef>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No, -</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0.2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660"/>
                        </a:spcBef>
                        <a:spcAft>
                          <a:spcPts val="800"/>
                        </a:spcAft>
                        <a:buNone/>
                      </a:pPr>
                      <a:r>
                        <a:rPr lang="en-US" sz="1800" spc="-20">
                          <a:effectLst/>
                          <a:latin typeface="Times New Roman" panose="02020603050405020304" pitchFamily="18" charset="0"/>
                          <a:ea typeface="Times New Roman" panose="02020603050405020304" pitchFamily="18" charset="0"/>
                          <a:cs typeface="Arial" panose="020B0604020202020204" pitchFamily="34" charset="0"/>
                        </a:rPr>
                        <a:t>None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66040" algn="ctr">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marR="0">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0">
                        <a:lnSpc>
                          <a:spcPct val="150000"/>
                        </a:lnSpc>
                        <a:spcBef>
                          <a:spcPts val="66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7699350"/>
                  </a:ext>
                </a:extLst>
              </a:tr>
              <a:tr h="244096">
                <a:tc>
                  <a:txBody>
                    <a:bodyPr/>
                    <a:lstStyle/>
                    <a:p>
                      <a:pPr marL="1905" marR="0" algn="ctr">
                        <a:lnSpc>
                          <a:spcPct val="150000"/>
                        </a:lnSpc>
                        <a:spcBef>
                          <a:spcPts val="20"/>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Rosuvastatin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6515" marR="111125" algn="ctr">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3–5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88</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Bef>
                          <a:spcPts val="20"/>
                        </a:spcBef>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No, -</a:t>
                      </a:r>
                      <a:r>
                        <a:rPr lang="en-US" sz="1800" spc="-25">
                          <a:effectLst/>
                          <a:latin typeface="Times New Roman" panose="02020603050405020304" pitchFamily="18" charset="0"/>
                          <a:ea typeface="Times New Roman" panose="02020603050405020304" pitchFamily="18" charset="0"/>
                          <a:cs typeface="Arial" panose="020B0604020202020204" pitchFamily="34" charset="0"/>
                        </a:rPr>
                        <a:t>0.3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2C9</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66040" algn="ctr">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No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Minimal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10</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19</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08088"/>
                  </a:ext>
                </a:extLst>
              </a:tr>
              <a:tr h="244096">
                <a:tc>
                  <a:txBody>
                    <a:bodyPr/>
                    <a:lstStyle/>
                    <a:p>
                      <a:pPr marL="35560" marR="87630" algn="ctr">
                        <a:lnSpc>
                          <a:spcPct val="150000"/>
                        </a:lnSpc>
                        <a:spcBef>
                          <a:spcPts val="20"/>
                        </a:spcBef>
                        <a:spcAft>
                          <a:spcPts val="80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Simvastatin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&lt;5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181610" algn="ctr">
                        <a:lnSpc>
                          <a:spcPct val="150000"/>
                        </a:lnSpc>
                        <a:spcBef>
                          <a:spcPts val="20"/>
                        </a:spcBef>
                        <a:spcAft>
                          <a:spcPts val="800"/>
                        </a:spcAft>
                        <a:buNone/>
                      </a:pPr>
                      <a:r>
                        <a:rPr lang="en-US" sz="1800" spc="-50">
                          <a:effectLst/>
                          <a:latin typeface="Times New Roman" panose="02020603050405020304" pitchFamily="18" charset="0"/>
                          <a:ea typeface="Times New Roman" panose="02020603050405020304" pitchFamily="18" charset="0"/>
                          <a:cs typeface="Arial" panose="020B0604020202020204" pitchFamily="34" charset="0"/>
                        </a:rPr>
                        <a:t>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8580"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95</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215" marR="0">
                        <a:lnSpc>
                          <a:spcPct val="150000"/>
                        </a:lnSpc>
                        <a:spcBef>
                          <a:spcPts val="20"/>
                        </a:spcBef>
                        <a:spcAft>
                          <a:spcPts val="800"/>
                        </a:spcAft>
                        <a:buNone/>
                      </a:pPr>
                      <a:r>
                        <a:rPr lang="en-US" sz="1800" spc="-25" dirty="0">
                          <a:effectLst/>
                          <a:latin typeface="Times New Roman" panose="02020603050405020304" pitchFamily="18" charset="0"/>
                          <a:ea typeface="Times New Roman" panose="02020603050405020304" pitchFamily="18" charset="0"/>
                          <a:cs typeface="Arial" panose="020B0604020202020204" pitchFamily="34" charset="0"/>
                        </a:rPr>
                        <a:t>Yes, 4.7</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3A4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2545" marR="66040" algn="ctr">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048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Yes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4295" marR="0">
                        <a:lnSpc>
                          <a:spcPct val="150000"/>
                        </a:lnSpc>
                        <a:spcBef>
                          <a:spcPts val="20"/>
                        </a:spcBef>
                        <a:spcAft>
                          <a:spcPts val="800"/>
                        </a:spcAft>
                        <a:buNone/>
                      </a:pPr>
                      <a:r>
                        <a:rPr lang="en-US" sz="1800" spc="-25">
                          <a:effectLst/>
                          <a:latin typeface="Times New Roman" panose="02020603050405020304" pitchFamily="18" charset="0"/>
                          <a:ea typeface="Times New Roman" panose="02020603050405020304" pitchFamily="18" charset="0"/>
                          <a:cs typeface="Arial" panose="020B0604020202020204" pitchFamily="34" charset="0"/>
                        </a:rPr>
                        <a:t>13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marR="0">
                        <a:lnSpc>
                          <a:spcPct val="150000"/>
                        </a:lnSpc>
                        <a:spcBef>
                          <a:spcPts val="20"/>
                        </a:spcBef>
                        <a:spcAft>
                          <a:spcPts val="800"/>
                        </a:spcAft>
                        <a:buNone/>
                      </a:pPr>
                      <a:r>
                        <a:rPr lang="en-US" sz="1800" spc="-50" dirty="0">
                          <a:effectLst/>
                          <a:latin typeface="Times New Roman" panose="02020603050405020304" pitchFamily="18" charset="0"/>
                          <a:ea typeface="Times New Roman" panose="02020603050405020304" pitchFamily="18" charset="0"/>
                          <a:cs typeface="Arial" panose="020B0604020202020204" pitchFamily="34" charset="0"/>
                        </a:rPr>
                        <a:t>2</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273147"/>
                  </a:ext>
                </a:extLst>
              </a:tr>
            </a:tbl>
          </a:graphicData>
        </a:graphic>
      </p:graphicFrame>
    </p:spTree>
    <p:extLst>
      <p:ext uri="{BB962C8B-B14F-4D97-AF65-F5344CB8AC3E}">
        <p14:creationId xmlns:p14="http://schemas.microsoft.com/office/powerpoint/2010/main" val="3485932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69</a:t>
            </a:fld>
            <a:endParaRPr lang="en-US" dirty="0"/>
          </a:p>
        </p:txBody>
      </p:sp>
      <p:sp>
        <p:nvSpPr>
          <p:cNvPr id="2" name="TextBox 1">
            <a:extLst>
              <a:ext uri="{FF2B5EF4-FFF2-40B4-BE49-F238E27FC236}">
                <a16:creationId xmlns:a16="http://schemas.microsoft.com/office/drawing/2014/main" id="{95963791-79D7-98BD-2092-1E868323AF52}"/>
              </a:ext>
            </a:extLst>
          </p:cNvPr>
          <p:cNvSpPr txBox="1"/>
          <p:nvPr/>
        </p:nvSpPr>
        <p:spPr>
          <a:xfrm>
            <a:off x="4028405" y="1828800"/>
            <a:ext cx="657359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7. Pharmacokinetic Properties of Statin Medications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76C15C87-1044-2E51-CC5F-6326BED8DBFC}"/>
              </a:ext>
            </a:extLst>
          </p:cNvPr>
          <p:cNvSpPr txBox="1"/>
          <p:nvPr/>
        </p:nvSpPr>
        <p:spPr>
          <a:xfrm>
            <a:off x="3657600" y="2960638"/>
            <a:ext cx="7315200" cy="2308324"/>
          </a:xfrm>
          <a:prstGeom prst="rect">
            <a:avLst/>
          </a:prstGeom>
          <a:noFill/>
        </p:spPr>
        <p:txBody>
          <a:bodyPr wrap="square">
            <a:spAutoFit/>
          </a:bodyPr>
          <a:lstStyle/>
          <a:p>
            <a:pPr marL="63500" marR="334645">
              <a:spcAft>
                <a:spcPts val="0"/>
              </a:spcAft>
              <a:buNone/>
            </a:pPr>
            <a:r>
              <a:rPr lang="en-US" dirty="0">
                <a:effectLst/>
                <a:latin typeface="Times New Roman" panose="02020603050405020304" pitchFamily="18" charset="0"/>
                <a:ea typeface="Times New Roman" panose="02020603050405020304" pitchFamily="18" charset="0"/>
              </a:rPr>
              <a:t>Atorvastatin, lovastatin, and simvastatin are P-glycoprotein substrates and may be subject to certain drug-drug interactions.</a:t>
            </a:r>
          </a:p>
          <a:p>
            <a:pPr marL="63500" marR="0">
              <a:spcAft>
                <a:spcPts val="0"/>
              </a:spcAft>
              <a:buNone/>
            </a:pPr>
            <a:endParaRPr lang="en-US" spc="-10" dirty="0">
              <a:effectLst/>
              <a:latin typeface="Times New Roman" panose="02020603050405020304" pitchFamily="18" charset="0"/>
              <a:ea typeface="Times New Roman" panose="02020603050405020304" pitchFamily="18" charset="0"/>
            </a:endParaRPr>
          </a:p>
          <a:p>
            <a:pPr marL="63500" marR="0">
              <a:spcAft>
                <a:spcPts val="0"/>
              </a:spcAft>
              <a:buNone/>
            </a:pPr>
            <a:r>
              <a:rPr lang="en-US" spc="-10" dirty="0">
                <a:effectLst/>
                <a:latin typeface="Times New Roman" panose="02020603050405020304" pitchFamily="18" charset="0"/>
                <a:ea typeface="Times New Roman" panose="02020603050405020304" pitchFamily="18" charset="0"/>
              </a:rPr>
              <a:t>Modified with permission from Wiggins et al. Copyright© 2016 American Heart Association, Inc.</a:t>
            </a:r>
          </a:p>
          <a:p>
            <a:pPr marL="63500" marR="0">
              <a:spcAft>
                <a:spcPts val="0"/>
              </a:spcAft>
              <a:buNone/>
            </a:pPr>
            <a:endParaRPr lang="en-US" spc="-10" dirty="0">
              <a:latin typeface="Times New Roman" panose="02020603050405020304" pitchFamily="18" charset="0"/>
              <a:ea typeface="Times New Roman" panose="02020603050405020304" pitchFamily="18" charset="0"/>
            </a:endParaRPr>
          </a:p>
          <a:p>
            <a:pPr marL="63500">
              <a:spcAft>
                <a:spcPts val="0"/>
              </a:spcAft>
            </a:pPr>
            <a:r>
              <a:rPr lang="en-US" dirty="0">
                <a:latin typeface="Times New Roman" panose="02020603050405020304" pitchFamily="18" charset="0"/>
                <a:ea typeface="Times New Roman" panose="02020603050405020304" pitchFamily="18" charset="0"/>
              </a:rPr>
              <a:t>CYP indicates cytochrome</a:t>
            </a:r>
            <a:r>
              <a:rPr lang="en-US" spc="-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P450;</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h, hour;</a:t>
            </a:r>
            <a:r>
              <a:rPr lang="en-US" spc="-25"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Tmax</a:t>
            </a:r>
            <a:r>
              <a:rPr lang="en-US" dirty="0">
                <a:latin typeface="Times New Roman" panose="02020603050405020304" pitchFamily="18" charset="0"/>
                <a:ea typeface="Times New Roman" panose="02020603050405020304" pitchFamily="18" charset="0"/>
              </a:rPr>
              <a:t>, time</a:t>
            </a:r>
            <a:r>
              <a:rPr lang="en-US" spc="-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until</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maximum</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serum</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concentration</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achieved;</a:t>
            </a:r>
            <a:r>
              <a:rPr lang="en-US" spc="-25" dirty="0">
                <a:latin typeface="Times New Roman" panose="02020603050405020304" pitchFamily="18" charset="0"/>
                <a:ea typeface="Times New Roman" panose="02020603050405020304" pitchFamily="18" charset="0"/>
              </a:rPr>
              <a:t> and </a:t>
            </a:r>
            <a:r>
              <a:rPr lang="en-US" dirty="0">
                <a:latin typeface="Times New Roman" panose="02020603050405020304" pitchFamily="18" charset="0"/>
                <a:ea typeface="Times New Roman" panose="02020603050405020304" pitchFamily="18" charset="0"/>
              </a:rPr>
              <a:t>t1/2,</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drug </a:t>
            </a:r>
            <a:r>
              <a:rPr lang="en-US" spc="-10" dirty="0">
                <a:latin typeface="Times New Roman" panose="02020603050405020304" pitchFamily="18" charset="0"/>
                <a:ea typeface="Times New Roman" panose="02020603050405020304" pitchFamily="18" charset="0"/>
              </a:rPr>
              <a:t>half-life.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069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361C-9373-2F26-537E-9A274FC14AA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DE25B5-0240-531A-3FA9-9EADEBF02ED0}"/>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3C68DED4-EAA7-E6B9-22FA-5CB70C1C7684}"/>
              </a:ext>
            </a:extLst>
          </p:cNvPr>
          <p:cNvGraphicFramePr>
            <a:graphicFrameLocks noGrp="1"/>
          </p:cNvGraphicFramePr>
          <p:nvPr>
            <p:extLst>
              <p:ext uri="{D42A27DB-BD31-4B8C-83A1-F6EECF244321}">
                <p14:modId xmlns:p14="http://schemas.microsoft.com/office/powerpoint/2010/main" val="3502111137"/>
              </p:ext>
            </p:extLst>
          </p:nvPr>
        </p:nvGraphicFramePr>
        <p:xfrm>
          <a:off x="453231" y="1371600"/>
          <a:ext cx="13723937" cy="5739886"/>
        </p:xfrm>
        <a:graphic>
          <a:graphicData uri="http://schemas.openxmlformats.org/drawingml/2006/table">
            <a:tbl>
              <a:tblPr firstRow="1" firstCol="1" bandRow="1"/>
              <a:tblGrid>
                <a:gridCol w="2186781">
                  <a:extLst>
                    <a:ext uri="{9D8B030D-6E8A-4147-A177-3AD203B41FA5}">
                      <a16:colId xmlns:a16="http://schemas.microsoft.com/office/drawing/2014/main" val="605586813"/>
                    </a:ext>
                  </a:extLst>
                </a:gridCol>
                <a:gridCol w="2337594">
                  <a:extLst>
                    <a:ext uri="{9D8B030D-6E8A-4147-A177-3AD203B41FA5}">
                      <a16:colId xmlns:a16="http://schemas.microsoft.com/office/drawing/2014/main" val="2027932985"/>
                    </a:ext>
                  </a:extLst>
                </a:gridCol>
                <a:gridCol w="3091656">
                  <a:extLst>
                    <a:ext uri="{9D8B030D-6E8A-4147-A177-3AD203B41FA5}">
                      <a16:colId xmlns:a16="http://schemas.microsoft.com/office/drawing/2014/main" val="1986306266"/>
                    </a:ext>
                  </a:extLst>
                </a:gridCol>
                <a:gridCol w="6107906">
                  <a:extLst>
                    <a:ext uri="{9D8B030D-6E8A-4147-A177-3AD203B41FA5}">
                      <a16:colId xmlns:a16="http://schemas.microsoft.com/office/drawing/2014/main" val="3616512306"/>
                    </a:ext>
                  </a:extLst>
                </a:gridCol>
              </a:tblGrid>
              <a:tr h="238108">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818879">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4.2.3.2. PREVENT-ASCVD Equations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aged 30 to 79 years without ASCVD or subclinical atherosclerosis and with an LDL-C level between 70 and 189 mg/dL (1.8-4.9 mmol/L), the PREVENT-ASCVD equations should be used to estimate 10-year ASCVD risk, with categorization as having low (&lt;3), borderline (3% to &lt;5%), intermediate (5% to &lt;10%), or high (≥10%)risk.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2000767">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Revised </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4.2.3.3. Risk Enhancers </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2b: In patients at borderline risk, in risk discussion, the presence of risk-enhancing factors may justify initiation of moderate-intensity statin therapy.</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without ASCVD with a borderline 10-year ASCVD risk estimate (3% to &lt;5%) by the PREVENT-ASCVD equations, consideration of risk enhancers is reasonable to personalize risk assessment and the potential beneﬁt of initiating LLT as an adjunct to lifestyle management to reduce ASCVD risk.</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428647">
                <a:tc>
                  <a:txBody>
                    <a:bodyPr/>
                    <a:lstStyle/>
                    <a:p>
                      <a:pPr marL="0" marR="0">
                        <a:lnSpc>
                          <a:spcPct val="100000"/>
                        </a:lnSpc>
                        <a:spcAft>
                          <a:spcPts val="800"/>
                        </a:spcAft>
                        <a:buNone/>
                      </a:pPr>
                      <a:r>
                        <a:rPr lang="en-US" sz="1800" b="1"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4.2.3.3. Risk Enhancers </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without ASCVD with a borderline 10-year ASCVD risk estimate (3% to &lt;5%) by the PREVENT-ASCVD equations, if </a:t>
                      </a:r>
                      <a:r>
                        <a:rPr lang="en-US" sz="180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hsCRP</a:t>
                      </a: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is measured and is ≥2 mg/L on 2 successive occasions with no identifiable underlying cause of </a:t>
                      </a:r>
                      <a:r>
                        <a:rPr lang="en-US" sz="1800" kern="100" dirty="0" err="1">
                          <a:solidFill>
                            <a:schemeClr val="tx1"/>
                          </a:solidFill>
                          <a:effectLst/>
                          <a:latin typeface="Times New Roman" panose="02020603050405020304" pitchFamily="18" charset="0"/>
                          <a:ea typeface="Aptos" panose="020B0004020202020204" pitchFamily="34" charset="0"/>
                          <a:cs typeface="Arial" panose="020B0604020202020204" pitchFamily="34" charset="0"/>
                        </a:rPr>
                        <a:t>hsCRP</a:t>
                      </a: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 elevation, high-intensity statin therapy can be useful to reduce the risk of ASCVD events.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D31CD6FF-8768-16B1-160D-7E6945F5BFEB}"/>
              </a:ext>
            </a:extLst>
          </p:cNvPr>
          <p:cNvSpPr>
            <a:spLocks noGrp="1"/>
          </p:cNvSpPr>
          <p:nvPr/>
        </p:nvSpPr>
        <p:spPr>
          <a:xfrm>
            <a:off x="4795836" y="4572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925617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1A750-43B5-8BA9-C876-1168397FD275}"/>
              </a:ext>
            </a:extLst>
          </p:cNvPr>
          <p:cNvSpPr txBox="1"/>
          <p:nvPr/>
        </p:nvSpPr>
        <p:spPr>
          <a:xfrm>
            <a:off x="4528802" y="12032"/>
            <a:ext cx="5572795"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8. Common Medications That May Interact With Statins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46C2CFE-6173-EDB8-A56B-AE48E463D6BF}"/>
              </a:ext>
            </a:extLst>
          </p:cNvPr>
          <p:cNvGraphicFramePr>
            <a:graphicFrameLocks noGrp="1"/>
          </p:cNvGraphicFramePr>
          <p:nvPr>
            <p:extLst>
              <p:ext uri="{D42A27DB-BD31-4B8C-83A1-F6EECF244321}">
                <p14:modId xmlns:p14="http://schemas.microsoft.com/office/powerpoint/2010/main" val="4045208496"/>
              </p:ext>
            </p:extLst>
          </p:nvPr>
        </p:nvGraphicFramePr>
        <p:xfrm>
          <a:off x="3195377" y="1097280"/>
          <a:ext cx="8239644" cy="6035040"/>
        </p:xfrm>
        <a:graphic>
          <a:graphicData uri="http://schemas.openxmlformats.org/drawingml/2006/table">
            <a:tbl>
              <a:tblPr firstRow="1" firstCol="1" lastRow="1" lastCol="1" bandRow="1" bandCol="1"/>
              <a:tblGrid>
                <a:gridCol w="2595823">
                  <a:extLst>
                    <a:ext uri="{9D8B030D-6E8A-4147-A177-3AD203B41FA5}">
                      <a16:colId xmlns:a16="http://schemas.microsoft.com/office/drawing/2014/main" val="567857237"/>
                    </a:ext>
                  </a:extLst>
                </a:gridCol>
                <a:gridCol w="2897273">
                  <a:extLst>
                    <a:ext uri="{9D8B030D-6E8A-4147-A177-3AD203B41FA5}">
                      <a16:colId xmlns:a16="http://schemas.microsoft.com/office/drawing/2014/main" val="2307585897"/>
                    </a:ext>
                  </a:extLst>
                </a:gridCol>
                <a:gridCol w="2746548">
                  <a:extLst>
                    <a:ext uri="{9D8B030D-6E8A-4147-A177-3AD203B41FA5}">
                      <a16:colId xmlns:a16="http://schemas.microsoft.com/office/drawing/2014/main" val="849131852"/>
                    </a:ext>
                  </a:extLst>
                </a:gridCol>
              </a:tblGrid>
              <a:tr h="185610">
                <a:tc>
                  <a:txBody>
                    <a:bodyPr/>
                    <a:lstStyle/>
                    <a:p>
                      <a:pPr marL="6731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Avoid</a:t>
                      </a:r>
                      <a:r>
                        <a:rPr lang="en-US" sz="1800" b="1" spc="-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use</a:t>
                      </a:r>
                      <a:r>
                        <a:rPr lang="en-US" sz="1800" b="1" spc="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a:t>
                      </a: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spc="-25">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any </a:t>
                      </a:r>
                      <a:r>
                        <a:rPr lang="en-US" sz="1800" b="1" spc="-1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gridSpan="2">
                  <a:txBody>
                    <a:bodyPr/>
                    <a:lstStyle/>
                    <a:p>
                      <a:pPr marL="6731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Can be</a:t>
                      </a:r>
                      <a:r>
                        <a:rPr lang="en-US" sz="1800" b="1" spc="-5"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used</a:t>
                      </a:r>
                      <a:r>
                        <a:rPr lang="en-US" sz="1800" b="1" spc="5"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with a</a:t>
                      </a:r>
                      <a:r>
                        <a:rPr lang="en-US" sz="1800" b="1" spc="-2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statin</a:t>
                      </a:r>
                      <a:r>
                        <a:rPr lang="en-US" sz="1800" b="1" spc="-15"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using a</a:t>
                      </a:r>
                      <a:r>
                        <a:rPr lang="en-US" sz="1800" b="1" spc="-25"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risk</a:t>
                      </a:r>
                      <a:r>
                        <a:rPr lang="en-US" sz="1800" b="1" spc="5"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spc="-1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mitigation strategy*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3"/>
                    </a:solidFill>
                  </a:tcPr>
                </a:tc>
                <a:tc hMerge="1">
                  <a:txBody>
                    <a:bodyPr/>
                    <a:lstStyle/>
                    <a:p>
                      <a:endParaRPr lang="en-US"/>
                    </a:p>
                  </a:txBody>
                  <a:tcPr/>
                </a:tc>
                <a:extLst>
                  <a:ext uri="{0D108BD9-81ED-4DB2-BD59-A6C34878D82A}">
                    <a16:rowId xmlns:a16="http://schemas.microsoft.com/office/drawing/2014/main" val="3436091018"/>
                  </a:ext>
                </a:extLst>
              </a:tr>
              <a:tr h="5035678">
                <a:tc>
                  <a:txBody>
                    <a:bodyPr/>
                    <a:lstStyle/>
                    <a:p>
                      <a:pPr marL="67310" marR="0">
                        <a:lnSpc>
                          <a:spcPct val="100000"/>
                        </a:lnSpc>
                        <a:spcAft>
                          <a:spcPts val="0"/>
                        </a:spcAft>
                        <a:buNone/>
                      </a:pPr>
                      <a:r>
                        <a:rPr lang="en-US" sz="1800" spc="-10">
                          <a:effectLst/>
                          <a:latin typeface="Times New Roman" panose="02020603050405020304" pitchFamily="18" charset="0"/>
                          <a:ea typeface="Times New Roman" panose="02020603050405020304" pitchFamily="18" charset="0"/>
                          <a:cs typeface="Arial" panose="020B0604020202020204" pitchFamily="34" charset="0"/>
                        </a:rPr>
                        <a:t>Gemfibrozil</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Amiodarone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Amlodipine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Atazanavir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plus</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Boceprevir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Bef>
                          <a:spcPts val="15"/>
                        </a:spcBef>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Clarithromycin</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258445" lvl="0" indent="-342900" algn="l">
                        <a:lnSpc>
                          <a:spcPct val="100000"/>
                        </a:lnSpc>
                        <a:spcBef>
                          <a:spcPts val="5"/>
                        </a:spcBef>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Cobicistat-containing products</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Colchicine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Cyclosporine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Danazol</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Darunavir</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plus</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Bef>
                          <a:spcPts val="15"/>
                        </a:spcBef>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Diltiazem</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Dronedarone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Erythromycin</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Fenofibrate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Fenofibric</a:t>
                      </a:r>
                      <a:r>
                        <a:rPr lang="en-US" sz="1800" spc="-4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acid</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Fluconazole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gn="l">
                        <a:lnSpc>
                          <a:spcPct val="100000"/>
                        </a:lnSpc>
                        <a:spcAft>
                          <a:spcPts val="0"/>
                        </a:spcAft>
                        <a:buSzPct val="56000"/>
                        <a:buFont typeface="Symbol" panose="05050102010706020507" pitchFamily="18" charset="2"/>
                        <a:buChar char=""/>
                        <a:tabLst>
                          <a:tab pos="295910" algn="l"/>
                        </a:tabLst>
                      </a:pPr>
                      <a:r>
                        <a:rPr lang="en-US" sz="1800" spc="0" dirty="0" err="1">
                          <a:effectLst/>
                          <a:latin typeface="Times New Roman" panose="02020603050405020304" pitchFamily="18" charset="0"/>
                          <a:ea typeface="Symbol" panose="05050102010706020507" pitchFamily="18" charset="2"/>
                          <a:cs typeface="Symbol" panose="05050102010706020507" pitchFamily="18" charset="2"/>
                        </a:rPr>
                        <a:t>Fosamprenavir</a:t>
                      </a:r>
                      <a:r>
                        <a:rPr lang="en-US" sz="1800" spc="-6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(with</a:t>
                      </a:r>
                      <a:r>
                        <a:rPr lang="en-US" sz="1800" spc="-6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or without ritonavir)</a:t>
                      </a:r>
                    </a:p>
                    <a:p>
                      <a:pPr marL="457200" marR="0" lvl="0" indent="-342900" algn="l">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Itraconazole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Ketoconazole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err="1">
                          <a:effectLst/>
                          <a:latin typeface="Times New Roman" panose="02020603050405020304" pitchFamily="18" charset="0"/>
                          <a:ea typeface="Symbol" panose="05050102010706020507" pitchFamily="18" charset="2"/>
                          <a:cs typeface="Symbol" panose="05050102010706020507" pitchFamily="18" charset="2"/>
                        </a:rPr>
                        <a:t>Lomitapide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Lopinavir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plus</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Bef>
                          <a:spcPts val="15"/>
                        </a:spcBef>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Nefazodone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Nelfinavir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Niacin</a:t>
                      </a:r>
                      <a:r>
                        <a:rPr lang="en-US" sz="1800" spc="-2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(≥1</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g/d)</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Nirmatrelvir plus 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Posaconazole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Ranolazine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Rifampin</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521335" lvl="0" indent="-342900">
                        <a:lnSpc>
                          <a:spcPct val="100000"/>
                        </a:lnSpc>
                        <a:spcBef>
                          <a:spcPts val="5"/>
                        </a:spcBef>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Saquinavir</a:t>
                      </a:r>
                      <a:r>
                        <a:rPr lang="en-US" sz="1800" spc="-5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plus 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Bef>
                          <a:spcPts val="20"/>
                        </a:spcBef>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Telaprevir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Telithromycin</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0" dirty="0">
                          <a:effectLst/>
                          <a:latin typeface="Times New Roman" panose="02020603050405020304" pitchFamily="18" charset="0"/>
                          <a:ea typeface="Symbol" panose="05050102010706020507" pitchFamily="18" charset="2"/>
                          <a:cs typeface="Symbol" panose="05050102010706020507" pitchFamily="18" charset="2"/>
                        </a:rPr>
                        <a:t>Tipranavir</a:t>
                      </a:r>
                      <a:r>
                        <a:rPr lang="en-US" sz="1800" spc="-15" dirty="0">
                          <a:effectLst/>
                          <a:latin typeface="Times New Roman" panose="02020603050405020304" pitchFamily="18" charset="0"/>
                          <a:ea typeface="Symbol" panose="05050102010706020507" pitchFamily="18" charset="2"/>
                          <a:cs typeface="Symbol" panose="05050102010706020507" pitchFamily="18" charset="2"/>
                        </a:rPr>
                        <a:t> </a:t>
                      </a:r>
                      <a:r>
                        <a:rPr lang="en-US" sz="1800" spc="0" dirty="0">
                          <a:effectLst/>
                          <a:latin typeface="Times New Roman" panose="02020603050405020304" pitchFamily="18" charset="0"/>
                          <a:ea typeface="Symbol" panose="05050102010706020507" pitchFamily="18" charset="2"/>
                          <a:cs typeface="Symbol" panose="05050102010706020507" pitchFamily="18" charset="2"/>
                        </a:rPr>
                        <a:t>plus</a:t>
                      </a:r>
                      <a:r>
                        <a:rPr lang="en-US" sz="1800" spc="-20" dirty="0">
                          <a:effectLst/>
                          <a:latin typeface="Times New Roman" panose="02020603050405020304" pitchFamily="18" charset="0"/>
                          <a:ea typeface="Symbol" panose="05050102010706020507" pitchFamily="18" charset="2"/>
                          <a:cs typeface="Symbol" panose="05050102010706020507" pitchFamily="18" charset="2"/>
                        </a:rPr>
                        <a:t> </a:t>
                      </a:r>
                      <a:r>
                        <a:rPr lang="en-US" sz="1800" spc="-10" dirty="0">
                          <a:effectLst/>
                          <a:latin typeface="Times New Roman" panose="02020603050405020304" pitchFamily="18" charset="0"/>
                          <a:ea typeface="Symbol" panose="05050102010706020507" pitchFamily="18" charset="2"/>
                          <a:cs typeface="Symbol" panose="05050102010706020507" pitchFamily="18" charset="2"/>
                        </a:rPr>
                        <a:t>ritonavir</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Verapamil</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Voriconazole</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p>
                      <a:pPr marL="457200" marR="0" lvl="0" indent="-342900">
                        <a:lnSpc>
                          <a:spcPct val="100000"/>
                        </a:lnSpc>
                        <a:spcAft>
                          <a:spcPts val="0"/>
                        </a:spcAft>
                        <a:buSzPct val="56000"/>
                        <a:buFont typeface="Symbol" panose="05050102010706020507" pitchFamily="18" charset="2"/>
                        <a:buChar char=""/>
                        <a:tabLst>
                          <a:tab pos="317500" algn="l"/>
                        </a:tabLst>
                      </a:pPr>
                      <a:r>
                        <a:rPr lang="en-US" sz="1800" spc="-10" dirty="0">
                          <a:effectLst/>
                          <a:latin typeface="Times New Roman" panose="02020603050405020304" pitchFamily="18" charset="0"/>
                          <a:ea typeface="Symbol" panose="05050102010706020507" pitchFamily="18" charset="2"/>
                          <a:cs typeface="Symbol" panose="05050102010706020507" pitchFamily="18" charset="2"/>
                        </a:rPr>
                        <a:t>Warfarin</a:t>
                      </a:r>
                      <a:endParaRPr lang="en-US" sz="1800" spc="0" dirty="0">
                        <a:effectLst/>
                        <a:latin typeface="Times New Roman" panose="02020603050405020304" pitchFamily="18" charset="0"/>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7357033"/>
                  </a:ext>
                </a:extLst>
              </a:tr>
            </a:tbl>
          </a:graphicData>
        </a:graphic>
      </p:graphicFrame>
      <p:sp>
        <p:nvSpPr>
          <p:cNvPr id="5" name="TextBox 4">
            <a:extLst>
              <a:ext uri="{FF2B5EF4-FFF2-40B4-BE49-F238E27FC236}">
                <a16:creationId xmlns:a16="http://schemas.microsoft.com/office/drawing/2014/main" id="{CD869437-7DAB-A19C-A80A-CA5D356721A1}"/>
              </a:ext>
            </a:extLst>
          </p:cNvPr>
          <p:cNvSpPr txBox="1"/>
          <p:nvPr/>
        </p:nvSpPr>
        <p:spPr>
          <a:xfrm>
            <a:off x="11582400" y="5562660"/>
            <a:ext cx="2971800" cy="1569660"/>
          </a:xfrm>
          <a:prstGeom prst="rect">
            <a:avLst/>
          </a:prstGeom>
          <a:noFill/>
        </p:spPr>
        <p:txBody>
          <a:bodyPr wrap="square">
            <a:spAutoFit/>
          </a:bodyPr>
          <a:lstStyle/>
          <a:p>
            <a:pPr marL="0" marR="0">
              <a:spcAft>
                <a:spcPts val="0"/>
              </a:spcAft>
              <a:buNone/>
            </a:pPr>
            <a:r>
              <a:rPr lang="en-US" sz="1200" dirty="0">
                <a:effectLst/>
                <a:latin typeface="Lub Dub Medium" panose="020B0603030403020204" pitchFamily="34" charset="0"/>
                <a:ea typeface="Times New Roman" panose="02020603050405020304" pitchFamily="18" charset="0"/>
              </a:rPr>
              <a:t>*Risk</a:t>
            </a:r>
            <a:r>
              <a:rPr lang="en-US" sz="1200" spc="-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mitigation</a:t>
            </a:r>
            <a:r>
              <a:rPr lang="en-US" sz="1200" spc="-40"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strategies include</a:t>
            </a:r>
            <a:r>
              <a:rPr lang="en-US" sz="1200" spc="-20" dirty="0">
                <a:effectLst/>
                <a:latin typeface="Lub Dub Medium" panose="020B0603030403020204" pitchFamily="34" charset="0"/>
                <a:ea typeface="Times New Roman" panose="02020603050405020304" pitchFamily="18" charset="0"/>
              </a:rPr>
              <a:t> a) </a:t>
            </a:r>
            <a:r>
              <a:rPr lang="en-US" sz="1200" dirty="0">
                <a:effectLst/>
                <a:latin typeface="Lub Dub Medium" panose="020B0603030403020204" pitchFamily="34" charset="0"/>
                <a:ea typeface="Times New Roman" panose="02020603050405020304" pitchFamily="18" charset="0"/>
              </a:rPr>
              <a:t>avoiding</a:t>
            </a:r>
            <a:r>
              <a:rPr lang="en-US" sz="1200" spc="-2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use</a:t>
            </a:r>
            <a:r>
              <a:rPr lang="en-US" sz="1200" spc="-2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of</a:t>
            </a:r>
            <a:r>
              <a:rPr lang="en-US" sz="1200" spc="-50"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the</a:t>
            </a:r>
            <a:r>
              <a:rPr lang="en-US" sz="1200" spc="-25" dirty="0">
                <a:effectLst/>
                <a:latin typeface="Lub Dub Medium" panose="020B0603030403020204" pitchFamily="34" charset="0"/>
                <a:ea typeface="Times New Roman" panose="02020603050405020304" pitchFamily="18" charset="0"/>
              </a:rPr>
              <a:t> </a:t>
            </a:r>
            <a:r>
              <a:rPr lang="en-US" sz="1200" dirty="0" err="1">
                <a:effectLst/>
                <a:latin typeface="Lub Dub Medium" panose="020B0603030403020204" pitchFamily="34" charset="0"/>
                <a:ea typeface="Times New Roman" panose="02020603050405020304" pitchFamily="18" charset="0"/>
              </a:rPr>
              <a:t>coadministered</a:t>
            </a:r>
            <a:r>
              <a:rPr lang="en-US" sz="1200" spc="-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interacting</a:t>
            </a:r>
            <a:r>
              <a:rPr lang="en-US" sz="1200" spc="-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medication,</a:t>
            </a:r>
            <a:r>
              <a:rPr lang="en-US" sz="1200" spc="-15" dirty="0">
                <a:effectLst/>
                <a:latin typeface="Lub Dub Medium" panose="020B0603030403020204" pitchFamily="34" charset="0"/>
                <a:ea typeface="Times New Roman" panose="02020603050405020304" pitchFamily="18" charset="0"/>
              </a:rPr>
              <a:t> b) </a:t>
            </a:r>
            <a:r>
              <a:rPr lang="en-US" sz="1200" dirty="0">
                <a:effectLst/>
                <a:latin typeface="Lub Dub Medium" panose="020B0603030403020204" pitchFamily="34" charset="0"/>
                <a:ea typeface="Times New Roman" panose="02020603050405020304" pitchFamily="18" charset="0"/>
              </a:rPr>
              <a:t>using</a:t>
            </a:r>
            <a:r>
              <a:rPr lang="en-US" sz="1200" spc="-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an</a:t>
            </a:r>
            <a:r>
              <a:rPr lang="en-US" sz="1200" spc="-40"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alternative statin</a:t>
            </a:r>
            <a:r>
              <a:rPr lang="en-US" sz="1200" spc="-1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that does not have the drug-drug interaction, and c) limiting the statin</a:t>
            </a:r>
            <a:r>
              <a:rPr lang="en-US" sz="1200" spc="-1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dose depending upon</a:t>
            </a:r>
            <a:r>
              <a:rPr lang="en-US" sz="1200" spc="-1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the statin</a:t>
            </a:r>
            <a:r>
              <a:rPr lang="en-US" sz="1200" spc="-15"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Times New Roman" panose="02020603050405020304" pitchFamily="18" charset="0"/>
              </a:rPr>
              <a:t>and the nature of the drug-drug interaction. </a:t>
            </a:r>
          </a:p>
        </p:txBody>
      </p:sp>
      <p:sp>
        <p:nvSpPr>
          <p:cNvPr id="7" name="TextBox 6">
            <a:extLst>
              <a:ext uri="{FF2B5EF4-FFF2-40B4-BE49-F238E27FC236}">
                <a16:creationId xmlns:a16="http://schemas.microsoft.com/office/drawing/2014/main" id="{28BDB80E-2629-5680-B9E5-920D7AE7D4AB}"/>
              </a:ext>
            </a:extLst>
          </p:cNvPr>
          <p:cNvSpPr txBox="1"/>
          <p:nvPr/>
        </p:nvSpPr>
        <p:spPr>
          <a:xfrm>
            <a:off x="3175324" y="7247419"/>
            <a:ext cx="7315200" cy="276999"/>
          </a:xfrm>
          <a:prstGeom prst="rect">
            <a:avLst/>
          </a:prstGeom>
          <a:noFill/>
        </p:spPr>
        <p:txBody>
          <a:bodyPr wrap="square">
            <a:spAutoFit/>
          </a:bodyPr>
          <a:lstStyle/>
          <a:p>
            <a:r>
              <a:rPr kumimoji="0" lang="en-US" sz="12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mn-cs"/>
              </a:rPr>
              <a:t>Modified with permission from Wiggins et al. Copyright© 2016 American Heart Association, Inc.</a:t>
            </a:r>
            <a:endParaRPr lang="en-US" dirty="0"/>
          </a:p>
        </p:txBody>
      </p:sp>
    </p:spTree>
    <p:extLst>
      <p:ext uri="{BB962C8B-B14F-4D97-AF65-F5344CB8AC3E}">
        <p14:creationId xmlns:p14="http://schemas.microsoft.com/office/powerpoint/2010/main" val="4096521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71</a:t>
            </a:fld>
            <a:endParaRPr lang="en-US" dirty="0"/>
          </a:p>
        </p:txBody>
      </p:sp>
      <p:sp>
        <p:nvSpPr>
          <p:cNvPr id="2" name="TextBox 1">
            <a:extLst>
              <a:ext uri="{FF2B5EF4-FFF2-40B4-BE49-F238E27FC236}">
                <a16:creationId xmlns:a16="http://schemas.microsoft.com/office/drawing/2014/main" id="{4AF2F77E-85D2-2476-86C8-8E6DFCB0690C}"/>
              </a:ext>
            </a:extLst>
          </p:cNvPr>
          <p:cNvSpPr txBox="1"/>
          <p:nvPr/>
        </p:nvSpPr>
        <p:spPr>
          <a:xfrm>
            <a:off x="4702801" y="76200"/>
            <a:ext cx="5224798"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9. Considerations for Referral to a Lipid Specialist*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A773CC6-16EB-E1FE-848C-E7DFEE081D91}"/>
              </a:ext>
            </a:extLst>
          </p:cNvPr>
          <p:cNvGraphicFramePr>
            <a:graphicFrameLocks noGrp="1"/>
          </p:cNvGraphicFramePr>
          <p:nvPr>
            <p:extLst>
              <p:ext uri="{D42A27DB-BD31-4B8C-83A1-F6EECF244321}">
                <p14:modId xmlns:p14="http://schemas.microsoft.com/office/powerpoint/2010/main" val="3544674705"/>
              </p:ext>
            </p:extLst>
          </p:nvPr>
        </p:nvGraphicFramePr>
        <p:xfrm>
          <a:off x="457200" y="1182707"/>
          <a:ext cx="13716000" cy="6235008"/>
        </p:xfrm>
        <a:graphic>
          <a:graphicData uri="http://schemas.openxmlformats.org/drawingml/2006/table">
            <a:tbl>
              <a:tblPr firstRow="1" firstCol="1" bandRow="1"/>
              <a:tblGrid>
                <a:gridCol w="13716000">
                  <a:extLst>
                    <a:ext uri="{9D8B030D-6E8A-4147-A177-3AD203B41FA5}">
                      <a16:colId xmlns:a16="http://schemas.microsoft.com/office/drawing/2014/main" val="3784700232"/>
                    </a:ext>
                  </a:extLst>
                </a:gridCol>
              </a:tblGrid>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Patients with diagnosed or suspected FH</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15879"/>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homozygous FH</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0099543"/>
                  </a:ext>
                </a:extLst>
              </a:tr>
              <a:tr h="392892">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heterozygous FH who do not achieve treatment targets on maximally tolerated statin plus nonstatin therapy</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6310010"/>
                  </a:ext>
                </a:extLst>
              </a:tr>
              <a:tr h="392892">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heterozygous FH with statin-attributed side effects on ≥2 statins, including at the lowest dose or with alternate dosing regimens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179966"/>
                  </a:ext>
                </a:extLst>
              </a:tr>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Patients with ASCVD or at high risk of ASCVD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9301957"/>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premature ASCVD (onset age &lt;40 years)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5427641"/>
                  </a:ext>
                </a:extLst>
              </a:tr>
              <a:tr h="392892">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who do not achieve ≥50% LDL-C reduction and LDL-C (or non–HDL-C) targets on maximally tolerated statin plus nonstatin therapy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149839"/>
                  </a:ext>
                </a:extLst>
              </a:tr>
              <a:tr h="392892">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statin-attributed side effects on ≥2 statins, including at the lowest dose or with alternate dosing regimens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2611755"/>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who have elevated Lp(a) (≥200 nmol/L or ≥75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2484382"/>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&lt;40 years old with diabetes and dyslipidemia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0162754"/>
                  </a:ext>
                </a:extLst>
              </a:tr>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Patients at high risk for ASCVD or with ASCVD who are on complex medication regimens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8048052"/>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receiving treatment for HIV</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4195140"/>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receiving treatment for cancer</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9514742"/>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receiving treatments to prevent transplant rejection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2994606"/>
                  </a:ext>
                </a:extLst>
              </a:tr>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Individuals who are considering pregnancy, are pregnant, or are breastfeeding</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447693"/>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heterozygous FH</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6648865"/>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hypertriglyceridemia (TG ≥400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8420587"/>
                  </a:ext>
                </a:extLst>
              </a:tr>
              <a:tr h="196446">
                <a:tc>
                  <a:txBody>
                    <a:bodyPr/>
                    <a:lstStyle/>
                    <a:p>
                      <a:pPr marL="457200" marR="0">
                        <a:lnSpc>
                          <a:spcPct val="100000"/>
                        </a:lnSpc>
                        <a:spcAft>
                          <a:spcPts val="0"/>
                        </a:spcAft>
                        <a:buNone/>
                      </a:pPr>
                      <a:r>
                        <a:rPr lang="en-US" sz="1800" kern="100">
                          <a:effectLst/>
                          <a:latin typeface="Times New Roman" panose="02020603050405020304" pitchFamily="18" charset="0"/>
                          <a:ea typeface="Aptos" panose="020B0004020202020204" pitchFamily="34" charset="0"/>
                          <a:cs typeface="Arial" panose="020B0604020202020204" pitchFamily="34" charset="0"/>
                        </a:rPr>
                        <a:t>Patients with ASCVD or at high risk of ASCVD requiring LLT</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8459786"/>
                  </a:ext>
                </a:extLst>
              </a:tr>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Patients with inherited hyperlipidemias who need genetic testing for diagnosis</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2655618"/>
                  </a:ext>
                </a:extLst>
              </a:tr>
              <a:tr h="196446">
                <a:tc>
                  <a:txBody>
                    <a:bodyPr/>
                    <a:lstStyle/>
                    <a:p>
                      <a:pPr marL="0" marR="0">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Patients with severe/extreme primary hypertriglyceridemia after secondary causes have been ruled out</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173191"/>
                  </a:ext>
                </a:extLst>
              </a:tr>
              <a:tr h="261515">
                <a:tc>
                  <a:txBody>
                    <a:bodyPr/>
                    <a:lstStyle/>
                    <a:p>
                      <a:pPr marL="0" marR="0">
                        <a:lnSpc>
                          <a:spcPct val="100000"/>
                        </a:lnSpc>
                        <a:spcAft>
                          <a:spcPts val="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Patients who may be candidates for treatment with </a:t>
                      </a:r>
                      <a:r>
                        <a:rPr lang="en-US" sz="1800" b="1" kern="100" dirty="0" err="1">
                          <a:effectLst/>
                          <a:latin typeface="Times New Roman" panose="02020603050405020304" pitchFamily="18" charset="0"/>
                          <a:ea typeface="Aptos" panose="020B0004020202020204" pitchFamily="34" charset="0"/>
                          <a:cs typeface="Arial" panose="020B0604020202020204" pitchFamily="34" charset="0"/>
                        </a:rPr>
                        <a:t>evinacumab</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 </a:t>
                      </a:r>
                      <a:r>
                        <a:rPr lang="en-US" sz="1800" b="1" kern="100" dirty="0" err="1">
                          <a:effectLst/>
                          <a:latin typeface="Times New Roman" panose="02020603050405020304" pitchFamily="18" charset="0"/>
                          <a:ea typeface="Aptos" panose="020B0004020202020204" pitchFamily="34" charset="0"/>
                          <a:cs typeface="Arial" panose="020B0604020202020204" pitchFamily="34" charset="0"/>
                        </a:rPr>
                        <a:t>lomitapide</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 </a:t>
                      </a:r>
                      <a:r>
                        <a:rPr lang="en-US" sz="1800" b="1" kern="100" dirty="0" err="1">
                          <a:effectLst/>
                          <a:latin typeface="Times New Roman" panose="02020603050405020304" pitchFamily="18" charset="0"/>
                          <a:ea typeface="Aptos" panose="020B0004020202020204" pitchFamily="34" charset="0"/>
                          <a:cs typeface="Arial" panose="020B0604020202020204" pitchFamily="34" charset="0"/>
                        </a:rPr>
                        <a:t>olezarsen</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 or lipoprotein apheresis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3060" marR="430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7748334"/>
                  </a:ext>
                </a:extLst>
              </a:tr>
            </a:tbl>
          </a:graphicData>
        </a:graphic>
      </p:graphicFrame>
    </p:spTree>
    <p:extLst>
      <p:ext uri="{BB962C8B-B14F-4D97-AF65-F5344CB8AC3E}">
        <p14:creationId xmlns:p14="http://schemas.microsoft.com/office/powerpoint/2010/main" val="1558378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29CCE-80DB-D1EF-0D89-6D360E4A4828}"/>
              </a:ext>
            </a:extLst>
          </p:cNvPr>
          <p:cNvSpPr txBox="1"/>
          <p:nvPr/>
        </p:nvSpPr>
        <p:spPr>
          <a:xfrm>
            <a:off x="4180200" y="1524000"/>
            <a:ext cx="62700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9. Considerations for Referral to a Lipid Specialist*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AF590B46-F73F-925E-5DB0-4C8E7F02B120}"/>
              </a:ext>
            </a:extLst>
          </p:cNvPr>
          <p:cNvSpPr txBox="1"/>
          <p:nvPr/>
        </p:nvSpPr>
        <p:spPr>
          <a:xfrm>
            <a:off x="3238500" y="2858045"/>
            <a:ext cx="8153400" cy="2513509"/>
          </a:xfrm>
          <a:prstGeom prst="rect">
            <a:avLst/>
          </a:prstGeom>
          <a:noFill/>
        </p:spPr>
        <p:txBody>
          <a:bodyPr wrap="square">
            <a:spAutoFit/>
          </a:bodyPr>
          <a:lstStyle/>
          <a:p>
            <a:pPr marL="0" marR="0">
              <a:spcAft>
                <a:spcPts val="800"/>
              </a:spcAft>
              <a:buNone/>
            </a:pPr>
            <a:r>
              <a:rPr lang="en-US" kern="100" dirty="0">
                <a:effectLst/>
                <a:latin typeface="Lub Dub Medium" panose="020B0603030403020204" pitchFamily="34" charset="0"/>
                <a:ea typeface="Aptos" panose="020B0004020202020204" pitchFamily="34" charset="0"/>
              </a:rPr>
              <a:t>*Especially if patients are not achieving lipid/lipoprotein goals on recommended therapies.</a:t>
            </a:r>
            <a:endParaRPr lang="en-US" dirty="0">
              <a:effectLst/>
              <a:latin typeface="Lub Dub Medium" panose="020B0603030403020204" pitchFamily="34" charset="0"/>
              <a:ea typeface="Times New Roman" panose="02020603050405020304" pitchFamily="18" charset="0"/>
            </a:endParaRPr>
          </a:p>
          <a:p>
            <a:pPr marL="0" marR="0">
              <a:spcAft>
                <a:spcPts val="800"/>
              </a:spcAft>
              <a:buNone/>
            </a:pPr>
            <a:r>
              <a:rPr lang="en-US" kern="100" dirty="0">
                <a:effectLst/>
                <a:latin typeface="Lub Dub Medium" panose="020B0603030403020204" pitchFamily="34" charset="0"/>
                <a:ea typeface="Aptos" panose="020B0004020202020204" pitchFamily="34" charset="0"/>
              </a:rPr>
              <a:t> </a:t>
            </a:r>
            <a:endParaRPr lang="en-US" dirty="0">
              <a:effectLst/>
              <a:latin typeface="Lub Dub Medium" panose="020B0603030403020204" pitchFamily="34" charset="0"/>
              <a:ea typeface="Times New Roman" panose="02020603050405020304" pitchFamily="18" charset="0"/>
            </a:endParaRPr>
          </a:p>
          <a:p>
            <a:pPr marL="0" marR="0">
              <a:spcAft>
                <a:spcPts val="800"/>
              </a:spcAft>
              <a:buNone/>
            </a:pPr>
            <a:r>
              <a:rPr lang="en-US" dirty="0">
                <a:effectLst/>
                <a:latin typeface="Lub Dub Medium" panose="020B0603030403020204" pitchFamily="34" charset="0"/>
                <a:ea typeface="Times New Roman" panose="02020603050405020304" pitchFamily="18" charset="0"/>
              </a:rPr>
              <a:t>ASCVD indicates atherosclerotic cardiovascular disease; FH, familial hypercholesterolemia; LDL-C, low-density lipoprotein-cholesterol; LLT, lipid-lowering therapy; LP(a), lipoprotein (a); </a:t>
            </a:r>
            <a:r>
              <a:rPr lang="en-US" dirty="0">
                <a:effectLst/>
                <a:latin typeface="Lub Dub Medium" panose="020B0603030403020204" pitchFamily="34" charset="0"/>
                <a:ea typeface="Aptos" panose="020B0004020202020204" pitchFamily="34" charset="0"/>
              </a:rPr>
              <a:t>HDL-C</a:t>
            </a:r>
            <a:r>
              <a:rPr lang="en-US" dirty="0">
                <a:effectLst/>
                <a:latin typeface="Lub Dub Medium" panose="020B0603030403020204" pitchFamily="34" charset="0"/>
                <a:ea typeface="Times New Roman" panose="02020603050405020304" pitchFamily="18" charset="0"/>
              </a:rPr>
              <a:t>, high-density lipoprotein-cholesterol; HIV, human immunodeficiency virus;</a:t>
            </a:r>
            <a:r>
              <a:rPr lang="en-US" kern="100" dirty="0">
                <a:effectLst/>
                <a:latin typeface="Lub Dub Medium" panose="020B0603030403020204" pitchFamily="34" charset="0"/>
                <a:ea typeface="Aptos" panose="020B0004020202020204" pitchFamily="34" charset="0"/>
              </a:rPr>
              <a:t> and TG; triglycerides.</a:t>
            </a:r>
            <a:endParaRPr lang="en-US"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061661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73</a:t>
            </a:fld>
            <a:endParaRPr lang="en-US" dirty="0"/>
          </a:p>
        </p:txBody>
      </p:sp>
      <p:sp>
        <p:nvSpPr>
          <p:cNvPr id="2" name="TextBox 1">
            <a:extLst>
              <a:ext uri="{FF2B5EF4-FFF2-40B4-BE49-F238E27FC236}">
                <a16:creationId xmlns:a16="http://schemas.microsoft.com/office/drawing/2014/main" id="{6F50F749-4572-9D0B-4F69-5BBDFDF0443E}"/>
              </a:ext>
            </a:extLst>
          </p:cNvPr>
          <p:cNvSpPr txBox="1"/>
          <p:nvPr/>
        </p:nvSpPr>
        <p:spPr>
          <a:xfrm>
            <a:off x="5023800" y="1524000"/>
            <a:ext cx="45828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Role of the Individualized Benefit-Risk Discussion</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7995304-35C1-23D0-BABF-192AD4CC9A4C}"/>
              </a:ext>
            </a:extLst>
          </p:cNvPr>
          <p:cNvGraphicFramePr>
            <a:graphicFrameLocks noGrp="1"/>
          </p:cNvGraphicFramePr>
          <p:nvPr>
            <p:extLst>
              <p:ext uri="{D42A27DB-BD31-4B8C-83A1-F6EECF244321}">
                <p14:modId xmlns:p14="http://schemas.microsoft.com/office/powerpoint/2010/main" val="2049537105"/>
              </p:ext>
            </p:extLst>
          </p:nvPr>
        </p:nvGraphicFramePr>
        <p:xfrm>
          <a:off x="2890996" y="2743200"/>
          <a:ext cx="8848407" cy="3119120"/>
        </p:xfrm>
        <a:graphic>
          <a:graphicData uri="http://schemas.openxmlformats.org/drawingml/2006/table">
            <a:tbl>
              <a:tblPr firstRow="1" firstCol="1" bandRow="1"/>
              <a:tblGrid>
                <a:gridCol w="1223596">
                  <a:extLst>
                    <a:ext uri="{9D8B030D-6E8A-4147-A177-3AD203B41FA5}">
                      <a16:colId xmlns:a16="http://schemas.microsoft.com/office/drawing/2014/main" val="2149080738"/>
                    </a:ext>
                  </a:extLst>
                </a:gridCol>
                <a:gridCol w="1227607">
                  <a:extLst>
                    <a:ext uri="{9D8B030D-6E8A-4147-A177-3AD203B41FA5}">
                      <a16:colId xmlns:a16="http://schemas.microsoft.com/office/drawing/2014/main" val="696348922"/>
                    </a:ext>
                  </a:extLst>
                </a:gridCol>
                <a:gridCol w="6397204">
                  <a:extLst>
                    <a:ext uri="{9D8B030D-6E8A-4147-A177-3AD203B41FA5}">
                      <a16:colId xmlns:a16="http://schemas.microsoft.com/office/drawing/2014/main" val="1461609756"/>
                    </a:ext>
                  </a:extLst>
                </a:gridCol>
              </a:tblGrid>
              <a:tr h="770657">
                <a:tc>
                  <a:txBody>
                    <a:bodyPr/>
                    <a:lstStyle/>
                    <a:p>
                      <a:pPr marL="0" marR="0" algn="l">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 </a:t>
                      </a:r>
                      <a:r>
                        <a:rPr lang="en-US" sz="1800" b="1">
                          <a:effectLst/>
                          <a:latin typeface="Times New Roman" panose="02020603050405020304" pitchFamily="18" charset="0"/>
                          <a:ea typeface="Times New Roman" panose="02020603050405020304" pitchFamily="18" charset="0"/>
                          <a:cs typeface="Arial" panose="020B0604020202020204" pitchFamily="34" charset="0"/>
                        </a:rPr>
                        <a:t>Role of the Individualized Benefit-Risk Discussion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535884979"/>
                  </a:ext>
                </a:extLst>
              </a:tr>
              <a:tr h="221271">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002433"/>
                  </a:ext>
                </a:extLst>
              </a:tr>
              <a:tr h="1763368">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individuals with dyslipidemia, clinicians and their patients should engage in a discussion of the patient’s ASCVD risk, healthy lifestyle as the foundation of risk reduction, expected risk reduction benefits from LLT, possible harms and DDI, costs, and patient preferences to make individualized treatment decisions and/or consider additional options for evaluation to aid in decision-making.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051193"/>
                  </a:ext>
                </a:extLst>
              </a:tr>
            </a:tbl>
          </a:graphicData>
        </a:graphic>
      </p:graphicFrame>
    </p:spTree>
    <p:extLst>
      <p:ext uri="{BB962C8B-B14F-4D97-AF65-F5344CB8AC3E}">
        <p14:creationId xmlns:p14="http://schemas.microsoft.com/office/powerpoint/2010/main" val="353318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985F86-A5DE-B701-9CCF-671B876C4AA2}"/>
              </a:ext>
            </a:extLst>
          </p:cNvPr>
          <p:cNvSpPr txBox="1"/>
          <p:nvPr/>
        </p:nvSpPr>
        <p:spPr>
          <a:xfrm>
            <a:off x="4033200" y="685800"/>
            <a:ext cx="65640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10. Checklist for Individualized Benefit-Risk Discussion</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25726F2-A8B1-F8D3-D51C-083083875735}"/>
              </a:ext>
            </a:extLst>
          </p:cNvPr>
          <p:cNvGraphicFramePr>
            <a:graphicFrameLocks noGrp="1"/>
          </p:cNvGraphicFramePr>
          <p:nvPr>
            <p:extLst>
              <p:ext uri="{D42A27DB-BD31-4B8C-83A1-F6EECF244321}">
                <p14:modId xmlns:p14="http://schemas.microsoft.com/office/powerpoint/2010/main" val="2912844993"/>
              </p:ext>
            </p:extLst>
          </p:nvPr>
        </p:nvGraphicFramePr>
        <p:xfrm>
          <a:off x="1659418" y="1947757"/>
          <a:ext cx="11311564" cy="4334085"/>
        </p:xfrm>
        <a:graphic>
          <a:graphicData uri="http://schemas.openxmlformats.org/drawingml/2006/table">
            <a:tbl>
              <a:tblPr firstRow="1" firstCol="1" bandRow="1"/>
              <a:tblGrid>
                <a:gridCol w="458875">
                  <a:extLst>
                    <a:ext uri="{9D8B030D-6E8A-4147-A177-3AD203B41FA5}">
                      <a16:colId xmlns:a16="http://schemas.microsoft.com/office/drawing/2014/main" val="2408892759"/>
                    </a:ext>
                  </a:extLst>
                </a:gridCol>
                <a:gridCol w="2562858">
                  <a:extLst>
                    <a:ext uri="{9D8B030D-6E8A-4147-A177-3AD203B41FA5}">
                      <a16:colId xmlns:a16="http://schemas.microsoft.com/office/drawing/2014/main" val="3758957660"/>
                    </a:ext>
                  </a:extLst>
                </a:gridCol>
                <a:gridCol w="8289831">
                  <a:extLst>
                    <a:ext uri="{9D8B030D-6E8A-4147-A177-3AD203B41FA5}">
                      <a16:colId xmlns:a16="http://schemas.microsoft.com/office/drawing/2014/main" val="3598718889"/>
                    </a:ext>
                  </a:extLst>
                </a:gridCol>
              </a:tblGrid>
              <a:tr h="294780">
                <a:tc>
                  <a:txBody>
                    <a:bodyPr/>
                    <a:lstStyle/>
                    <a:p>
                      <a:pPr marL="0" marR="0">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Checklist Item</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653085575"/>
                  </a:ext>
                </a:extLst>
              </a:tr>
              <a:tr h="2414270">
                <a:tc>
                  <a:txBody>
                    <a:bodyPr/>
                    <a:lstStyle/>
                    <a:p>
                      <a:pPr marL="0" marR="0" algn="ctr">
                        <a:lnSpc>
                          <a:spcPct val="100000"/>
                        </a:lnSpc>
                        <a:spcAft>
                          <a:spcPts val="0"/>
                        </a:spcAft>
                        <a:buNone/>
                      </a:pPr>
                      <a:r>
                        <a:rPr lang="en-US" sz="18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ASCVD risk assessment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Perform ASCVD risk assessment (</a:t>
                      </a: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Sections 4.2.3.2 through 4.2.3.7</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When indicated, use the PREVENT-ASCVD Calculator*. </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Explain risk in absolute and relative terms.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Use decision tools to explain risk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eg</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PREVENT-ASCVD Calculator*).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Consider CAC scan or the presence and severity of atherosclerosis seen on a non-ECG–gated chest CT or a carotid ultrasound.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Consider risk enhancers.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Consider reproductive age risk markers.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934711796"/>
                  </a:ext>
                </a:extLst>
              </a:tr>
              <a:tr h="1625035">
                <a:tc>
                  <a:txBody>
                    <a:bodyPr/>
                    <a:lstStyle/>
                    <a:p>
                      <a:pPr marL="0" marR="0" algn="ctr">
                        <a:lnSpc>
                          <a:spcPct val="100000"/>
                        </a:lnSpc>
                        <a:spcAft>
                          <a:spcPts val="0"/>
                        </a:spcAft>
                        <a:buNone/>
                      </a:pPr>
                      <a:r>
                        <a:rPr lang="en-US" sz="18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Emphasize healthy lifestyle habits as the foundation of treatment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Review lifestyle habits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eg</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diet, physical activity, weight or body mass index, and tobacco use).</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Endorse a healthy lifestyle and provide relevant advice, materials, or referrals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eg</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CardioSmart</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AHA Life’s Essential 8‡, NLA Patient Tear Sheets§, PCNA Heart Healthy Toolbox║, cardiac rehabilitation, dietitian, smoking cessation program).</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848053158"/>
                  </a:ext>
                </a:extLst>
              </a:tr>
            </a:tbl>
          </a:graphicData>
        </a:graphic>
      </p:graphicFrame>
    </p:spTree>
    <p:extLst>
      <p:ext uri="{BB962C8B-B14F-4D97-AF65-F5344CB8AC3E}">
        <p14:creationId xmlns:p14="http://schemas.microsoft.com/office/powerpoint/2010/main" val="3401398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75</a:t>
            </a:fld>
            <a:endParaRPr lang="en-US" dirty="0"/>
          </a:p>
        </p:txBody>
      </p:sp>
      <p:sp>
        <p:nvSpPr>
          <p:cNvPr id="2" name="TextBox 1">
            <a:extLst>
              <a:ext uri="{FF2B5EF4-FFF2-40B4-BE49-F238E27FC236}">
                <a16:creationId xmlns:a16="http://schemas.microsoft.com/office/drawing/2014/main" id="{4436B1FC-B6A3-A71B-AC86-6EF4ED568972}"/>
              </a:ext>
            </a:extLst>
          </p:cNvPr>
          <p:cNvSpPr txBox="1"/>
          <p:nvPr/>
        </p:nvSpPr>
        <p:spPr>
          <a:xfrm>
            <a:off x="4071300" y="685800"/>
            <a:ext cx="64878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10. Checklist for Individualized Benefit-Risk Discussion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7745357F-ACFC-1455-0D02-0F80E12CE12C}"/>
              </a:ext>
            </a:extLst>
          </p:cNvPr>
          <p:cNvGraphicFramePr>
            <a:graphicFrameLocks noGrp="1"/>
          </p:cNvGraphicFramePr>
          <p:nvPr>
            <p:extLst>
              <p:ext uri="{D42A27DB-BD31-4B8C-83A1-F6EECF244321}">
                <p14:modId xmlns:p14="http://schemas.microsoft.com/office/powerpoint/2010/main" val="1084520261"/>
              </p:ext>
            </p:extLst>
          </p:nvPr>
        </p:nvGraphicFramePr>
        <p:xfrm>
          <a:off x="1629809" y="1780235"/>
          <a:ext cx="11370782" cy="4669130"/>
        </p:xfrm>
        <a:graphic>
          <a:graphicData uri="http://schemas.openxmlformats.org/drawingml/2006/table">
            <a:tbl>
              <a:tblPr firstRow="1" firstCol="1" bandRow="1"/>
              <a:tblGrid>
                <a:gridCol w="461277">
                  <a:extLst>
                    <a:ext uri="{9D8B030D-6E8A-4147-A177-3AD203B41FA5}">
                      <a16:colId xmlns:a16="http://schemas.microsoft.com/office/drawing/2014/main" val="2408892759"/>
                    </a:ext>
                  </a:extLst>
                </a:gridCol>
                <a:gridCol w="2576275">
                  <a:extLst>
                    <a:ext uri="{9D8B030D-6E8A-4147-A177-3AD203B41FA5}">
                      <a16:colId xmlns:a16="http://schemas.microsoft.com/office/drawing/2014/main" val="3758957660"/>
                    </a:ext>
                  </a:extLst>
                </a:gridCol>
                <a:gridCol w="8333230">
                  <a:extLst>
                    <a:ext uri="{9D8B030D-6E8A-4147-A177-3AD203B41FA5}">
                      <a16:colId xmlns:a16="http://schemas.microsoft.com/office/drawing/2014/main" val="3598718889"/>
                    </a:ext>
                  </a:extLst>
                </a:gridCol>
              </a:tblGrid>
              <a:tr h="241658">
                <a:tc>
                  <a:txBody>
                    <a:bodyPr/>
                    <a:lstStyle/>
                    <a:p>
                      <a:pPr marL="0" marR="0">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Checklist Item</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140" marR="9140" marT="9140" marB="9140"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653085575"/>
                  </a:ext>
                </a:extLst>
              </a:tr>
              <a:tr h="1320910">
                <a:tc>
                  <a:txBody>
                    <a:bodyPr/>
                    <a:lstStyle/>
                    <a:p>
                      <a:pPr marL="0" marR="0" algn="ctr">
                        <a:lnSpc>
                          <a:spcPct val="100000"/>
                        </a:lnSpc>
                        <a:spcAft>
                          <a:spcPts val="0"/>
                        </a:spcAft>
                        <a:buNone/>
                      </a:pPr>
                      <a:r>
                        <a:rPr lang="en-US" sz="18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Potential net clinical benefit of pharmacotherapy</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Recommend a statin as first-line therapy.</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Consider the combination of statin and nonstatin therapy in selected patients.</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Discuss potential risk reduction from LLT.</a:t>
                      </a:r>
                      <a:b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Discuss the potential for adverse effects or drug-drug interactions.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934711796"/>
                  </a:ext>
                </a:extLst>
              </a:tr>
              <a:tr h="921976">
                <a:tc>
                  <a:txBody>
                    <a:bodyPr/>
                    <a:lstStyle/>
                    <a:p>
                      <a:pPr marL="0" marR="0" algn="ctr">
                        <a:lnSpc>
                          <a:spcPct val="100000"/>
                        </a:lnSpc>
                        <a:spcAft>
                          <a:spcPts val="0"/>
                        </a:spcAft>
                        <a:buNone/>
                      </a:pPr>
                      <a:r>
                        <a:rPr lang="en-US" sz="18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Cost and convenience considerations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Discuss potential out-of-pocket cost of therapy to the patient (eg, insurance plan coverage, tier level, copayment).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Discuss administration of medicine by daily oral therapy, time of administration, potential drug interactions, subcutaneous injection every 2 weeks versus every 6 months.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848053158"/>
                  </a:ext>
                </a:extLst>
              </a:tr>
              <a:tr h="1601658">
                <a:tc>
                  <a:txBody>
                    <a:bodyPr/>
                    <a:lstStyle/>
                    <a:p>
                      <a:pPr marL="0" marR="0" algn="ctr">
                        <a:lnSpc>
                          <a:spcPct val="100000"/>
                        </a:lnSpc>
                        <a:spcAft>
                          <a:spcPts val="0"/>
                        </a:spcAft>
                        <a:buNone/>
                      </a:pPr>
                      <a:r>
                        <a:rPr lang="en-US" sz="1800">
                          <a:solidFill>
                            <a:srgbClr val="00000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Shared decision-making</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marL="0" marR="0">
                        <a:lnSpc>
                          <a:spcPct val="100000"/>
                        </a:lnSpc>
                        <a:spcAft>
                          <a:spcPts val="0"/>
                        </a:spcAft>
                        <a:buNone/>
                      </a:pP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Encourage the patient to verbalize what was heard (</a:t>
                      </a:r>
                      <a:r>
                        <a:rPr lang="en-US" sz="18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eg</a:t>
                      </a: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patient’s personal estimated ASCVD risk, available options, and risks/benefits).</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Invite the patient to ask questions, express values and preferences, and state ability to adhere to lifestyle changes and medications.</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Refer patients to trustworthy materials to aid in their understanding of issues regarding risk decisions.</a:t>
                      </a:r>
                      <a:b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br>
                      <a:r>
                        <a:rPr lang="en-US"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Collaborate with the patient to determine therapy and follow-up plan.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9525" marR="9525" marT="9525" marB="9525" anchor="ctr">
                    <a:lnL w="12700" cap="flat" cmpd="sng" algn="ctr">
                      <a:solidFill>
                        <a:srgbClr val="DEE2E6"/>
                      </a:solidFill>
                      <a:prstDash val="solid"/>
                      <a:round/>
                      <a:headEnd type="none" w="med" len="med"/>
                      <a:tailEnd type="none" w="med" len="med"/>
                    </a:lnL>
                    <a:lnR w="12700"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852172631"/>
                  </a:ext>
                </a:extLst>
              </a:tr>
            </a:tbl>
          </a:graphicData>
        </a:graphic>
      </p:graphicFrame>
    </p:spTree>
    <p:extLst>
      <p:ext uri="{BB962C8B-B14F-4D97-AF65-F5344CB8AC3E}">
        <p14:creationId xmlns:p14="http://schemas.microsoft.com/office/powerpoint/2010/main" val="751822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BD3E8-0E5A-FA3D-296B-772B23D978F3}"/>
              </a:ext>
            </a:extLst>
          </p:cNvPr>
          <p:cNvSpPr txBox="1"/>
          <p:nvPr/>
        </p:nvSpPr>
        <p:spPr>
          <a:xfrm>
            <a:off x="4071300" y="685800"/>
            <a:ext cx="64878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10. Checklist for Individualized Benefit-Risk Discussion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3" name="Rectangle 1">
            <a:extLst>
              <a:ext uri="{FF2B5EF4-FFF2-40B4-BE49-F238E27FC236}">
                <a16:creationId xmlns:a16="http://schemas.microsoft.com/office/drawing/2014/main" id="{CD32FAC6-EFDA-2181-B371-C450F2655014}"/>
              </a:ext>
            </a:extLst>
          </p:cNvPr>
          <p:cNvSpPr>
            <a:spLocks noChangeArrowheads="1"/>
          </p:cNvSpPr>
          <p:nvPr/>
        </p:nvSpPr>
        <p:spPr bwMode="auto">
          <a:xfrm>
            <a:off x="1181100" y="1905000"/>
            <a:ext cx="1226819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*The PREVENT-ASCVD Online Calculator is available at: </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hlinkClick r:id="rId2"/>
              </a:rPr>
              <a:t>https://professional.heart.org/en/guidelines-and-statements/prevent-calculator</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t>
            </a:r>
            <a:r>
              <a:rPr kumimoji="0" lang="en-US" altLang="en-US"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CardioSmart</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health information is available at: </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hlinkClick r:id="rId3"/>
              </a:rPr>
              <a:t>https://www.cardiosmart.org/topics/healthy-living</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‡AHA Life's Essential 8 information is available at: </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hlinkClick r:id="rId4"/>
              </a:rPr>
              <a:t>https://www.heart.org/en/healthy-living/healthy-lifestyle/lifes-essential-8</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§NLA Patient Tear Sheets information is available at: </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hlinkClick r:id="rId5"/>
              </a:rPr>
              <a:t>https://www.lipid.org/practicetools/tools/tearsheets</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║PCNA Heart Healthy Toolbox information is available at: </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hlinkClick r:id="rId6"/>
              </a:rPr>
              <a:t>https://pcna.net/resource/heart-healthy-toolbox/</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r>
              <a:rPr lang="en-US" altLang="en-US" dirty="0">
                <a:latin typeface="Lub Dub Medium" panose="020B0603030403020204" pitchFamily="34" charset="0"/>
                <a:ea typeface="Times New Roman" panose="02020603050405020304" pitchFamily="18" charset="0"/>
              </a:rPr>
              <a:t>Adapted with permission from Martin et al. Copyright© 2015 American College of Cardiology Foundation.</a:t>
            </a:r>
            <a:endParaRPr lang="en-US" altLang="en-US"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AHA indicates American Heart Association; ASCVD, atherosclerotic cardiovascular disease; CAC, coronary artery calcium; CT, computed tomography; ECG, electrocardiogram; LDL-C, low-density lipoprotein-cholesterol; LLT, lipid-lowering therapy; PCNA, Preventive Cardiology Nurses Association; and NLA, National Lipid Association. </a:t>
            </a:r>
          </a:p>
        </p:txBody>
      </p:sp>
    </p:spTree>
    <p:extLst>
      <p:ext uri="{BB962C8B-B14F-4D97-AF65-F5344CB8AC3E}">
        <p14:creationId xmlns:p14="http://schemas.microsoft.com/office/powerpoint/2010/main" val="2326536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77</a:t>
            </a:fld>
            <a:endParaRPr lang="en-US" dirty="0"/>
          </a:p>
        </p:txBody>
      </p:sp>
      <p:sp>
        <p:nvSpPr>
          <p:cNvPr id="2" name="TextBox 1">
            <a:extLst>
              <a:ext uri="{FF2B5EF4-FFF2-40B4-BE49-F238E27FC236}">
                <a16:creationId xmlns:a16="http://schemas.microsoft.com/office/drawing/2014/main" id="{82763681-C5A4-E365-6FC3-FA2ED1EECF68}"/>
              </a:ext>
            </a:extLst>
          </p:cNvPr>
          <p:cNvSpPr txBox="1"/>
          <p:nvPr/>
        </p:nvSpPr>
        <p:spPr>
          <a:xfrm>
            <a:off x="4855050" y="1600200"/>
            <a:ext cx="4920300"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PREVENT-ASCVD Equations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4678435-A26C-B1C9-ADE4-073DEE563F0C}"/>
              </a:ext>
            </a:extLst>
          </p:cNvPr>
          <p:cNvGraphicFramePr>
            <a:graphicFrameLocks noGrp="1"/>
          </p:cNvGraphicFramePr>
          <p:nvPr>
            <p:extLst>
              <p:ext uri="{D42A27DB-BD31-4B8C-83A1-F6EECF244321}">
                <p14:modId xmlns:p14="http://schemas.microsoft.com/office/powerpoint/2010/main" val="230193458"/>
              </p:ext>
            </p:extLst>
          </p:nvPr>
        </p:nvGraphicFramePr>
        <p:xfrm>
          <a:off x="3043237" y="2546127"/>
          <a:ext cx="8543926" cy="3137346"/>
        </p:xfrm>
        <a:graphic>
          <a:graphicData uri="http://schemas.openxmlformats.org/drawingml/2006/table">
            <a:tbl>
              <a:tblPr firstRow="1" firstCol="1" bandRow="1"/>
              <a:tblGrid>
                <a:gridCol w="1124201">
                  <a:extLst>
                    <a:ext uri="{9D8B030D-6E8A-4147-A177-3AD203B41FA5}">
                      <a16:colId xmlns:a16="http://schemas.microsoft.com/office/drawing/2014/main" val="3674385219"/>
                    </a:ext>
                  </a:extLst>
                </a:gridCol>
                <a:gridCol w="1076866">
                  <a:extLst>
                    <a:ext uri="{9D8B030D-6E8A-4147-A177-3AD203B41FA5}">
                      <a16:colId xmlns:a16="http://schemas.microsoft.com/office/drawing/2014/main" val="4093411746"/>
                    </a:ext>
                  </a:extLst>
                </a:gridCol>
                <a:gridCol w="6342859">
                  <a:extLst>
                    <a:ext uri="{9D8B030D-6E8A-4147-A177-3AD203B41FA5}">
                      <a16:colId xmlns:a16="http://schemas.microsoft.com/office/drawing/2014/main" val="4193644774"/>
                    </a:ext>
                  </a:extLst>
                </a:gridCol>
              </a:tblGrid>
              <a:tr h="765024">
                <a:tc>
                  <a:txBody>
                    <a:bodyPr/>
                    <a:lstStyle/>
                    <a:p>
                      <a:pPr marL="0" marR="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a:t>
                      </a: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a:effectLst/>
                          <a:latin typeface="Times New Roman" panose="02020603050405020304" pitchFamily="18" charset="0"/>
                          <a:ea typeface="Calibri" panose="020F0502020204030204" pitchFamily="34" charset="0"/>
                          <a:cs typeface="Arial" panose="020B0604020202020204" pitchFamily="34" charset="0"/>
                        </a:rPr>
                        <a:t>PREVENT-ASCVD Equations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537201336"/>
                  </a:ext>
                </a:extLst>
              </a:tr>
              <a:tr h="255008">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0448217"/>
                  </a:ext>
                </a:extLst>
              </a:tr>
              <a:tr h="2040066">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0"/>
                        </a:spcAft>
                        <a:buFont typeface="+mj-lt"/>
                        <a:buAutoNum type="arabicPeriod"/>
                      </a:pPr>
                      <a:r>
                        <a:rPr lang="en-US" sz="18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 adults aged 30 to 79 years without ASCVD or subclinical atherosclerosis and with an LDL-C level between 70 and 189 mg/dL (1.8-4.9 mmol/L), the PREVENT-ASCVD equations should be used to estimate 10-year ASCVD risk, with categorization as having low (&lt;3%), borderline (3% to &lt;5%), intermediate (5% to &lt;10%), or high (≥10%) 10-year estimated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201095"/>
                  </a:ext>
                </a:extLst>
              </a:tr>
            </a:tbl>
          </a:graphicData>
        </a:graphic>
      </p:graphicFrame>
    </p:spTree>
    <p:extLst>
      <p:ext uri="{BB962C8B-B14F-4D97-AF65-F5344CB8AC3E}">
        <p14:creationId xmlns:p14="http://schemas.microsoft.com/office/powerpoint/2010/main" val="2910044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62FCE9-FE27-DFB5-5863-A63CE629AAB6}"/>
              </a:ext>
            </a:extLst>
          </p:cNvPr>
          <p:cNvSpPr txBox="1"/>
          <p:nvPr/>
        </p:nvSpPr>
        <p:spPr>
          <a:xfrm>
            <a:off x="3521550" y="228600"/>
            <a:ext cx="75873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11. Salient Features of the American Heart Association PREVENT™* Equations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0D5781A-B29A-F3F1-6233-22B489B365B7}"/>
              </a:ext>
            </a:extLst>
          </p:cNvPr>
          <p:cNvGraphicFramePr>
            <a:graphicFrameLocks noGrp="1"/>
          </p:cNvGraphicFramePr>
          <p:nvPr>
            <p:extLst>
              <p:ext uri="{D42A27DB-BD31-4B8C-83A1-F6EECF244321}">
                <p14:modId xmlns:p14="http://schemas.microsoft.com/office/powerpoint/2010/main" val="4167300265"/>
              </p:ext>
            </p:extLst>
          </p:nvPr>
        </p:nvGraphicFramePr>
        <p:xfrm>
          <a:off x="2019300" y="1295400"/>
          <a:ext cx="10591800" cy="6064753"/>
        </p:xfrm>
        <a:graphic>
          <a:graphicData uri="http://schemas.openxmlformats.org/drawingml/2006/table">
            <a:tbl>
              <a:tblPr firstRow="1" firstCol="1" bandRow="1"/>
              <a:tblGrid>
                <a:gridCol w="10591800">
                  <a:extLst>
                    <a:ext uri="{9D8B030D-6E8A-4147-A177-3AD203B41FA5}">
                      <a16:colId xmlns:a16="http://schemas.microsoft.com/office/drawing/2014/main" val="3275174428"/>
                    </a:ext>
                  </a:extLst>
                </a:gridCol>
              </a:tblGrid>
              <a:tr h="213168">
                <a:tc>
                  <a:txBody>
                    <a:bodyPr/>
                    <a:lstStyle/>
                    <a:p>
                      <a:pPr marL="0" marR="0">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The PREVENT equations: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707048744"/>
                  </a:ext>
                </a:extLst>
              </a:tr>
              <a:tr h="426337">
                <a:tc>
                  <a:txBody>
                    <a:bodyPr/>
                    <a:lstStyle/>
                    <a:p>
                      <a:pPr marL="342900" marR="0" lvl="0" indent="-342900">
                        <a:lnSpc>
                          <a:spcPct val="100000"/>
                        </a:lnSpc>
                        <a:spcAft>
                          <a:spcPts val="0"/>
                        </a:spcAft>
                        <a:buFont typeface="+mj-lt"/>
                        <a:buAutoNum type="arabicPeriod"/>
                      </a:pPr>
                      <a:r>
                        <a:rPr lang="en-US" sz="1800" kern="100">
                          <a:effectLst/>
                          <a:latin typeface="Times New Roman" panose="02020603050405020304" pitchFamily="18" charset="0"/>
                          <a:ea typeface="Aptos" panose="020B0004020202020204" pitchFamily="34" charset="0"/>
                          <a:cs typeface="Arial" panose="020B0604020202020204" pitchFamily="34" charset="0"/>
                        </a:rPr>
                        <a:t>Included a large, contemporary, representative sample of U.S. adults for derivation (N ~3.3 million) and external validation (N ~3.3 million).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2926251"/>
                  </a:ext>
                </a:extLst>
              </a:tr>
              <a:tr h="213168">
                <a:tc>
                  <a:txBody>
                    <a:bodyPr/>
                    <a:lstStyle/>
                    <a:p>
                      <a:pPr marL="342900" marR="0" lvl="0" indent="-342900">
                        <a:lnSpc>
                          <a:spcPct val="100000"/>
                        </a:lnSpc>
                        <a:spcAft>
                          <a:spcPts val="0"/>
                        </a:spcAft>
                        <a:buFont typeface="+mj-lt"/>
                        <a:buAutoNum type="arabicPeriod" startAt="2"/>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Lower limit to begin risk prediction to age 30 years (through 79 years).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6663332"/>
                  </a:ext>
                </a:extLst>
              </a:tr>
              <a:tr h="472044">
                <a:tc>
                  <a:txBody>
                    <a:bodyPr/>
                    <a:lstStyle/>
                    <a:p>
                      <a:pPr marL="342900" marR="0" lvl="0" indent="-342900">
                        <a:lnSpc>
                          <a:spcPct val="100000"/>
                        </a:lnSpc>
                        <a:spcAft>
                          <a:spcPts val="0"/>
                        </a:spcAft>
                        <a:buFont typeface="+mj-lt"/>
                        <a:buAutoNum type="arabicPeriod" startAt="3"/>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Provide sex-specific equations; race/ethnicity is not a variable that added predictive value to the equations and provides estimates adjusted for competing risk of non-CVD death.</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4421481"/>
                  </a:ext>
                </a:extLst>
              </a:tr>
              <a:tr h="852673">
                <a:tc>
                  <a:txBody>
                    <a:bodyPr/>
                    <a:lstStyle/>
                    <a:p>
                      <a:pPr marL="342900" marR="0" lvl="0" indent="-342900">
                        <a:lnSpc>
                          <a:spcPct val="100000"/>
                        </a:lnSpc>
                        <a:spcAft>
                          <a:spcPts val="0"/>
                        </a:spcAft>
                        <a:buFont typeface="+mj-lt"/>
                        <a:buAutoNum type="arabicPeriod" startAt="4"/>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Provide a base model for risk prediction that includes commonly available risk factor measures: age, sex, blood pressure, total and HDL-C, diabetes status, tobacco use, kidney function (eGFR), statin use, and antihypertensive medication use (and BMI for heart failure prediction).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609405"/>
                  </a:ext>
                </a:extLst>
              </a:tr>
              <a:tr h="1065842">
                <a:tc>
                  <a:txBody>
                    <a:bodyPr/>
                    <a:lstStyle/>
                    <a:p>
                      <a:pPr marL="342900" marR="0" lvl="0" indent="-342900">
                        <a:lnSpc>
                          <a:spcPct val="100000"/>
                        </a:lnSpc>
                        <a:spcAft>
                          <a:spcPts val="0"/>
                        </a:spcAft>
                        <a:buFont typeface="+mj-lt"/>
                        <a:buAutoNum type="arabicPeriod" startAt="5"/>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Provide optional models with additional inputs, if known/measured, of hemoglobin A1c (to capture glycemic status), urinary albumin/creatinine ratio (for proteinuria and CKD), and zip code (to represent social deprivation index and acknowledge social determinants of cardiovascular risk). These factors are not necessary to generate risk estimates, but they may enhance risk prediction if available.</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695619"/>
                  </a:ext>
                </a:extLst>
              </a:tr>
              <a:tr h="213168">
                <a:tc>
                  <a:txBody>
                    <a:bodyPr/>
                    <a:lstStyle/>
                    <a:p>
                      <a:pPr marL="342900" marR="0" lvl="0" indent="-342900">
                        <a:lnSpc>
                          <a:spcPct val="100000"/>
                        </a:lnSpc>
                        <a:spcAft>
                          <a:spcPts val="0"/>
                        </a:spcAft>
                        <a:buFont typeface="+mj-lt"/>
                        <a:buAutoNum type="arabicPeriod" startAt="6"/>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Predict 10-year and 30-year outcomes.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365506"/>
                  </a:ext>
                </a:extLst>
              </a:tr>
              <a:tr h="426337">
                <a:tc>
                  <a:txBody>
                    <a:bodyPr/>
                    <a:lstStyle/>
                    <a:p>
                      <a:pPr marL="342900" marR="0" lvl="0" indent="-342900">
                        <a:lnSpc>
                          <a:spcPct val="100000"/>
                        </a:lnSpc>
                        <a:spcAft>
                          <a:spcPts val="0"/>
                        </a:spcAft>
                        <a:buFont typeface="+mj-lt"/>
                        <a:buAutoNum type="arabicPeriod" startAt="7"/>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Predict risk for hard ASCVD† (relevant for LLT decisions), HF, and total CVD (ASCVD plus HF; relevant for blood pressure–lowering therapy decisions).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255681"/>
                  </a:ext>
                </a:extLst>
              </a:tr>
              <a:tr h="426337">
                <a:tc>
                  <a:txBody>
                    <a:bodyPr/>
                    <a:lstStyle/>
                    <a:p>
                      <a:pPr marL="342900" marR="0" lvl="0" indent="-342900">
                        <a:lnSpc>
                          <a:spcPct val="100000"/>
                        </a:lnSpc>
                        <a:spcAft>
                          <a:spcPts val="0"/>
                        </a:spcAft>
                        <a:buFont typeface="+mj-lt"/>
                        <a:buAutoNum type="arabicPeriod" startAt="8"/>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Demonstrate similar risk discrimination (C statistics) as the pooled cohort equations for prediction of ASCVD events.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1534791"/>
                  </a:ext>
                </a:extLst>
              </a:tr>
              <a:tr h="852673">
                <a:tc>
                  <a:txBody>
                    <a:bodyPr/>
                    <a:lstStyle/>
                    <a:p>
                      <a:pPr marL="342900" marR="0" lvl="0" indent="-342900">
                        <a:lnSpc>
                          <a:spcPct val="100000"/>
                        </a:lnSpc>
                        <a:spcAft>
                          <a:spcPts val="0"/>
                        </a:spcAft>
                        <a:buFont typeface="+mj-lt"/>
                        <a:buAutoNum type="arabicPeriod" startAt="9"/>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Provide significantly and substantially more accurate risk estimates (improved calibration) for ASCVD than the pooled cohort equations, overall and in all demographic subgroups. In general, risk estimates from PREVENT-ASCVD equations tend to be 40% to 50% lower than 10-year risk estimates from the pooled cohort equations for the same risk factor profile. </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9999" marR="399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9819330"/>
                  </a:ext>
                </a:extLst>
              </a:tr>
            </a:tbl>
          </a:graphicData>
        </a:graphic>
      </p:graphicFrame>
    </p:spTree>
    <p:extLst>
      <p:ext uri="{BB962C8B-B14F-4D97-AF65-F5344CB8AC3E}">
        <p14:creationId xmlns:p14="http://schemas.microsoft.com/office/powerpoint/2010/main" val="2031926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79</a:t>
            </a:fld>
            <a:endParaRPr lang="en-US" dirty="0"/>
          </a:p>
        </p:txBody>
      </p:sp>
      <p:sp>
        <p:nvSpPr>
          <p:cNvPr id="2" name="TextBox 1">
            <a:extLst>
              <a:ext uri="{FF2B5EF4-FFF2-40B4-BE49-F238E27FC236}">
                <a16:creationId xmlns:a16="http://schemas.microsoft.com/office/drawing/2014/main" id="{6572AD9B-BD2E-E147-ED95-2430C7834D82}"/>
              </a:ext>
            </a:extLst>
          </p:cNvPr>
          <p:cNvSpPr txBox="1"/>
          <p:nvPr/>
        </p:nvSpPr>
        <p:spPr>
          <a:xfrm>
            <a:off x="3140550" y="1066800"/>
            <a:ext cx="834930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11. Salient Features of the American Heart Association PREVENT™* Equations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3" name="Rectangle 1">
            <a:extLst>
              <a:ext uri="{FF2B5EF4-FFF2-40B4-BE49-F238E27FC236}">
                <a16:creationId xmlns:a16="http://schemas.microsoft.com/office/drawing/2014/main" id="{4E988112-ABDB-A0CE-5055-8C25125FE0B2}"/>
              </a:ext>
            </a:extLst>
          </p:cNvPr>
          <p:cNvSpPr>
            <a:spLocks noChangeArrowheads="1"/>
          </p:cNvSpPr>
          <p:nvPr/>
        </p:nvSpPr>
        <p:spPr bwMode="auto">
          <a:xfrm>
            <a:off x="1981200" y="2268140"/>
            <a:ext cx="106680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*For the purposes of risk assessment in decision-making for LLT, the PREVENT-ASCVD equations version should be used to predict hard ASCVD outcomes and assist the patient-clinician risk/benefit discussion.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a:t>
            </a:r>
            <a:r>
              <a:rPr kumimoji="0" lang="en-US"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Fatal or nonfatal stroke, nonfatal MI, or CHD death. This does not include revascularizations performed without antecedent clinical events, given wide variation in practice patterns.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Adapted</a:t>
            </a:r>
            <a:r>
              <a:rPr kumimoji="0" lang="fr-FR"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a:t>
            </a:r>
            <a:r>
              <a:rPr kumimoji="0" lang="fr-FR" altLang="en-US"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with</a:t>
            </a:r>
            <a:r>
              <a:rPr kumimoji="0" lang="fr-FR"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permission </a:t>
            </a:r>
            <a:r>
              <a:rPr kumimoji="0" lang="fr-FR" altLang="en-US"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from</a:t>
            </a:r>
            <a:r>
              <a:rPr kumimoji="0" lang="fr-FR"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Khan et al. Copyright© 2023 American Heart Association, Inc.</a:t>
            </a: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a:t>
            </a:r>
            <a:r>
              <a:rPr kumimoji="0" lang="en-US" altLang="en-US" b="0" i="0" u="none" strike="noStrike" cap="none" normalizeH="0" baseline="0" dirty="0" bmk="">
                <a:ln>
                  <a:noFill/>
                </a:ln>
                <a:solidFill>
                  <a:schemeClr val="tx1"/>
                </a:solidFill>
                <a:effectLst/>
                <a:latin typeface="Lub Dub Medium" panose="020B0603030403020204" pitchFamily="34" charset="0"/>
                <a:ea typeface="Times New Roman" panose="02020603050405020304" pitchFamily="18" charset="0"/>
              </a:rPr>
              <a:t>SCVD indicates atherosclerotic cardiovascular disease;</a:t>
            </a:r>
            <a:r>
              <a:rPr kumimoji="0" lang="en-US"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BMI, body mass index; CVD</a:t>
            </a:r>
            <a:r>
              <a:rPr kumimoji="0" lang="en-US" altLang="en-US"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 </a:t>
            </a:r>
            <a:r>
              <a:rPr kumimoji="0" lang="en-US"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cardiovascular disease; CHD, coronary heart disease; CKD, chronic kidney disease; eGFR, estimated glomerular filtration rate; HDL-C, high-density lipoprotein-cholesterol; HF, heart failure; LLT, lipid-lowering therapy; and MI, myocardial infarction.</a:t>
            </a:r>
            <a:endParaRPr kumimoji="0" lang="en-US" altLang="en-US"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37072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FB49-5759-67DA-8042-A02C70E8AAD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0F48007-81CD-B28E-D316-6EF1D0D157D1}"/>
              </a:ext>
            </a:extLst>
          </p:cNvPr>
          <p:cNvGraphicFramePr>
            <a:graphicFrameLocks noGrp="1"/>
          </p:cNvGraphicFramePr>
          <p:nvPr>
            <p:extLst>
              <p:ext uri="{D42A27DB-BD31-4B8C-83A1-F6EECF244321}">
                <p14:modId xmlns:p14="http://schemas.microsoft.com/office/powerpoint/2010/main" val="2683300689"/>
              </p:ext>
            </p:extLst>
          </p:nvPr>
        </p:nvGraphicFramePr>
        <p:xfrm>
          <a:off x="190500" y="1219200"/>
          <a:ext cx="14249400" cy="6309360"/>
        </p:xfrm>
        <a:graphic>
          <a:graphicData uri="http://schemas.openxmlformats.org/drawingml/2006/table">
            <a:tbl>
              <a:tblPr firstRow="1" firstCol="1" bandRow="1"/>
              <a:tblGrid>
                <a:gridCol w="1824352">
                  <a:extLst>
                    <a:ext uri="{9D8B030D-6E8A-4147-A177-3AD203B41FA5}">
                      <a16:colId xmlns:a16="http://schemas.microsoft.com/office/drawing/2014/main" val="605586813"/>
                    </a:ext>
                  </a:extLst>
                </a:gridCol>
                <a:gridCol w="2532494">
                  <a:extLst>
                    <a:ext uri="{9D8B030D-6E8A-4147-A177-3AD203B41FA5}">
                      <a16:colId xmlns:a16="http://schemas.microsoft.com/office/drawing/2014/main" val="2027932985"/>
                    </a:ext>
                  </a:extLst>
                </a:gridCol>
                <a:gridCol w="3403039">
                  <a:extLst>
                    <a:ext uri="{9D8B030D-6E8A-4147-A177-3AD203B41FA5}">
                      <a16:colId xmlns:a16="http://schemas.microsoft.com/office/drawing/2014/main" val="1986306266"/>
                    </a:ext>
                  </a:extLst>
                </a:gridCol>
                <a:gridCol w="6489515">
                  <a:extLst>
                    <a:ext uri="{9D8B030D-6E8A-4147-A177-3AD203B41FA5}">
                      <a16:colId xmlns:a16="http://schemas.microsoft.com/office/drawing/2014/main" val="3616512306"/>
                    </a:ext>
                  </a:extLst>
                </a:gridCol>
              </a:tblGrid>
              <a:tr h="234696">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642872">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4.2.3.4. Reproductive Risk Markers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without ASCVD, consideration of reproductive risk markers, such as early menopause (&lt;45 years old) and history of adverse pregnancy outcomes (gestational hypertension, preeclampsia, gestational diabetes, preterm delivery) is reasonable to personalize ASCVD risk assessment when considering the potential beneﬁt of initiating LLT as an adjunct to lifestyle management for primary ASCVD prevention.</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877568">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Revised</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4.2.3.6. Selective Imaging of Subclinical Atherosclerosis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intermediate-risk or selected borderline-risk adults, if the decision about statin use remains uncertain, it is reasonable to use a CAC score in the decision to withhold, postpone, or initiate statin therapy. </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at intermediate risk and select adults at borderline risk with no prior ASCVD, if the decision regarding LLT remains uncertain, a CAC score should be used for further risk stratification and to guide the decision to withhold, postpone, or initiate therapy.</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2112264">
                <a:tc>
                  <a:txBody>
                    <a:bodyPr/>
                    <a:lstStyle/>
                    <a:p>
                      <a:pPr marL="0" marR="0">
                        <a:lnSpc>
                          <a:spcPct val="100000"/>
                        </a:lnSpc>
                        <a:spcAft>
                          <a:spcPts val="800"/>
                        </a:spcAft>
                        <a:buNone/>
                      </a:pPr>
                      <a:r>
                        <a:rPr lang="en-US" sz="1800" b="1"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4.2.3.6. Selective Imaging of Subclinical Atherosclerosis</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2a: In adults at intermediate risk or select adults at borderline risk who undergo CAC testing, if the CAC score is 0 AU and there is preference to avoid LLT and focus on lifestyle management and no higher risk conditions (FH or severe hypercholesterolemia ≥190 mg/dL, diabetes and age &gt;40 years, current cigarette smoking, strong family history of premature ASCVD) are present, it is reasonable to defer therapy and reassess with repeat CAC testing in 3 to 7 years to personalize management.</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bl>
          </a:graphicData>
        </a:graphic>
      </p:graphicFrame>
      <p:sp>
        <p:nvSpPr>
          <p:cNvPr id="3" name="Title 3">
            <a:extLst>
              <a:ext uri="{FF2B5EF4-FFF2-40B4-BE49-F238E27FC236}">
                <a16:creationId xmlns:a16="http://schemas.microsoft.com/office/drawing/2014/main" id="{9E9E027F-363E-D3B7-8261-385BB8B42150}"/>
              </a:ext>
            </a:extLst>
          </p:cNvPr>
          <p:cNvSpPr>
            <a:spLocks noGrp="1"/>
          </p:cNvSpPr>
          <p:nvPr/>
        </p:nvSpPr>
        <p:spPr>
          <a:xfrm>
            <a:off x="4795837" y="304800"/>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38752579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779E99-29E1-23FE-F8DC-6857670439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937101" y="1420585"/>
            <a:ext cx="8756197" cy="5388429"/>
          </a:xfrm>
          <a:prstGeom prst="rect">
            <a:avLst/>
          </a:prstGeom>
          <a:noFill/>
          <a:ln>
            <a:noFill/>
          </a:ln>
        </p:spPr>
      </p:pic>
      <p:sp>
        <p:nvSpPr>
          <p:cNvPr id="3" name="Rectangle 1">
            <a:extLst>
              <a:ext uri="{FF2B5EF4-FFF2-40B4-BE49-F238E27FC236}">
                <a16:creationId xmlns:a16="http://schemas.microsoft.com/office/drawing/2014/main" id="{D9506EC4-A6E0-D82E-7871-8984246F98EB}"/>
              </a:ext>
            </a:extLst>
          </p:cNvPr>
          <p:cNvSpPr>
            <a:spLocks noChangeArrowheads="1"/>
          </p:cNvSpPr>
          <p:nvPr/>
        </p:nvSpPr>
        <p:spPr bwMode="auto">
          <a:xfrm>
            <a:off x="1752600" y="6705600"/>
            <a:ext cx="1104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ASCVD indicates atherosclerotic cardiovascular disease; LLT, lipid-lowering therapy; PCE, pooled cohort equations; RCTs, randomized controlled trials; and US, United States.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Adapted</a:t>
            </a:r>
            <a:r>
              <a:rPr kumimoji="0" lang="fr-FR"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a:t>
            </a:r>
            <a:r>
              <a:rPr kumimoji="0" lang="fr-FR"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from</a:t>
            </a:r>
            <a:r>
              <a:rPr kumimoji="0" lang="fr-FR"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Khan et al and Khan et al.</a:t>
            </a:r>
            <a:endParaRPr kumimoji="0" lang="fr-FR" altLang="en-US" sz="1200" b="0" i="0" u="none" strike="noStrike" cap="none" normalizeH="0" baseline="0" dirty="0">
              <a:ln>
                <a:noFill/>
              </a:ln>
              <a:solidFill>
                <a:schemeClr val="tx1"/>
              </a:solidFill>
              <a:effectLst/>
              <a:latin typeface="Lub Dub Medium" panose="020B0603030403020204" pitchFamily="34" charset="0"/>
            </a:endParaRPr>
          </a:p>
        </p:txBody>
      </p:sp>
      <p:sp>
        <p:nvSpPr>
          <p:cNvPr id="4" name="TextBox 3">
            <a:extLst>
              <a:ext uri="{FF2B5EF4-FFF2-40B4-BE49-F238E27FC236}">
                <a16:creationId xmlns:a16="http://schemas.microsoft.com/office/drawing/2014/main" id="{98E0DFDC-2842-26B4-5005-CA13400DE531}"/>
              </a:ext>
            </a:extLst>
          </p:cNvPr>
          <p:cNvSpPr txBox="1"/>
          <p:nvPr/>
        </p:nvSpPr>
        <p:spPr>
          <a:xfrm>
            <a:off x="2789475" y="381000"/>
            <a:ext cx="8975250"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3. Rationale for New 10-Year Risk Thresholds in Lipid-Lowering Therapy Using PREVENT-ASCVD</a:t>
            </a:r>
            <a:endParaRPr lang="en-US" sz="28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1910157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81</a:t>
            </a:fld>
            <a:endParaRPr lang="en-US" dirty="0"/>
          </a:p>
        </p:txBody>
      </p:sp>
      <p:sp>
        <p:nvSpPr>
          <p:cNvPr id="2" name="TextBox 1">
            <a:extLst>
              <a:ext uri="{FF2B5EF4-FFF2-40B4-BE49-F238E27FC236}">
                <a16:creationId xmlns:a16="http://schemas.microsoft.com/office/drawing/2014/main" id="{43687983-8A61-2995-2CF3-1AAABC7D09ED}"/>
              </a:ext>
            </a:extLst>
          </p:cNvPr>
          <p:cNvSpPr txBox="1"/>
          <p:nvPr/>
        </p:nvSpPr>
        <p:spPr>
          <a:xfrm>
            <a:off x="304800" y="1447800"/>
            <a:ext cx="3101065" cy="440120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4. Logic for Defining the Absolute Estimated 10-Year ASCVD Risk for Consideration of LLT at ≥3% in Primary Prevention</a:t>
            </a:r>
            <a:endParaRPr lang="en-US" sz="2800" dirty="0">
              <a:effectLst/>
              <a:latin typeface="Lub Dub Medium" panose="020B0603030403020204" pitchFamily="34" charset="0"/>
              <a:ea typeface="Times New Roman" panose="02020603050405020304" pitchFamily="18" charset="0"/>
            </a:endParaRPr>
          </a:p>
        </p:txBody>
      </p:sp>
      <p:pic>
        <p:nvPicPr>
          <p:cNvPr id="3" name="Graphic 1">
            <a:extLst>
              <a:ext uri="{FF2B5EF4-FFF2-40B4-BE49-F238E27FC236}">
                <a16:creationId xmlns:a16="http://schemas.microsoft.com/office/drawing/2014/main" id="{F9CD4528-2621-C28A-3945-02A745D12B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81400" y="12700"/>
            <a:ext cx="9052378" cy="7454899"/>
          </a:xfrm>
          <a:prstGeom prst="rect">
            <a:avLst/>
          </a:prstGeom>
        </p:spPr>
      </p:pic>
    </p:spTree>
    <p:extLst>
      <p:ext uri="{BB962C8B-B14F-4D97-AF65-F5344CB8AC3E}">
        <p14:creationId xmlns:p14="http://schemas.microsoft.com/office/powerpoint/2010/main" val="1247064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319B4-148A-7175-67CD-4CCD999C8B7C}"/>
              </a:ext>
            </a:extLst>
          </p:cNvPr>
          <p:cNvSpPr txBox="1"/>
          <p:nvPr/>
        </p:nvSpPr>
        <p:spPr>
          <a:xfrm>
            <a:off x="2766337" y="228600"/>
            <a:ext cx="9044663" cy="1384995"/>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4. Logic for Defining the Absolute Estimated 10-Year ASCVD Risk for Consideration of LLT at ≥3% in Primary Prevention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sp>
        <p:nvSpPr>
          <p:cNvPr id="3" name="Rectangle 1">
            <a:extLst>
              <a:ext uri="{FF2B5EF4-FFF2-40B4-BE49-F238E27FC236}">
                <a16:creationId xmlns:a16="http://schemas.microsoft.com/office/drawing/2014/main" id="{9B84F270-51A6-292B-9694-3C6C0968F005}"/>
              </a:ext>
            </a:extLst>
          </p:cNvPr>
          <p:cNvSpPr>
            <a:spLocks noChangeArrowheads="1"/>
          </p:cNvSpPr>
          <p:nvPr/>
        </p:nvSpPr>
        <p:spPr bwMode="auto">
          <a:xfrm>
            <a:off x="552450" y="1642156"/>
            <a:ext cx="135255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The graphs plot the number-needed-to-treat to prevent 1 ASCVD event (NNT-benefit; y-axis) as a function of the observed 10-year ASCVD event rate (x-axis) from primary prevention RCTs of statin therapy. The red curves show the number-needed-to-treat to prevent 1 ASCVD event (NNT-benefit) with initiation of (A) moderate-intensity or (B) high-intensity statin, assuming a 35% RRR with moderate-intensity and 45% RRR with high-intensity statin, as has been observed in meta-regression of statin trials. The horizontal black lines represent the number-needed-to-treat to cause 1 case of incident diabetes (NND) over 10 years with (A) moderate-intensity  or (B) high-intensity statin. The risk of incident diabetes is higher for high-intensity than lower-intensity statins. Individuals with baseline normoglycemia rarely develop elevations in glucose sufficient to cause a new diagnosis of diabetes. Individuals who develop statin-attributed diabetes almost universally have documented prediabetes and are already near the threshold for diagnosis of diabetes. The points where the red curves and the horizontal black lines cross (blue circle; ~3% 10-year event rates for moderate-intensity and ~7% for high-intensity statin) represent the points at which the NNT-benefit and the NND are equal. Therefore, at risk levels higher than indicated by the dashed lines, there is expected net clinical benefit (potential benefit&gt;potential harm) for initiation of LLT in primary prevention. </a:t>
            </a:r>
            <a:r>
              <a:rPr kumimoji="0" lang="en-US" altLang="en-US" b="1"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Given that the PREVENT-ASCVD equations accurately predict ASCVD risk, the threshold for consideration of LLT in primary prevention was set at a PREVENT-ASCVD 10-year risk estimate of ≥3%.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Adapted with permission from Khan et al.</a:t>
            </a:r>
            <a:r>
              <a:rPr kumimoji="0" lang="fr-FR" altLang="en-US"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Copyright© 2024 American Heart Association, Inc.</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en-US" dirty="0">
              <a:latin typeface="Lub Dub Medium" panose="020B0603030403020204" pitchFamily="34" charset="0"/>
            </a:endParaRPr>
          </a:p>
          <a:p>
            <a:r>
              <a:rPr lang="en-US" altLang="en-US" dirty="0">
                <a:latin typeface="Lub Dub Medium" panose="020B0603030403020204" pitchFamily="34" charset="0"/>
                <a:ea typeface="Calibri" panose="020F0502020204030204" pitchFamily="34" charset="0"/>
              </a:rPr>
              <a:t>ASCVD indicates atherosclerotic cardiovascular disease; CVD, cardiovascular disease; DM, diabetes; LLT, lipid-lowering therapy; NND, number-needed-to-treat to cause 1 case of incident diabetes in 10 years; NNT-benefit, number-needed-to-treat to prevent 1 ASCVD event; RCT, randomized controlled trial; and RRR, relative risk reduction.</a:t>
            </a:r>
            <a:r>
              <a:rPr lang="en-US" altLang="en-US" dirty="0">
                <a:latin typeface="Lub Dub Medium" panose="020B0603030403020204" pitchFamily="34" charset="0"/>
                <a:ea typeface="Aptos" panose="020B0004020202020204" pitchFamily="34" charset="0"/>
              </a:rPr>
              <a:t> </a:t>
            </a:r>
          </a:p>
        </p:txBody>
      </p:sp>
    </p:spTree>
    <p:extLst>
      <p:ext uri="{BB962C8B-B14F-4D97-AF65-F5344CB8AC3E}">
        <p14:creationId xmlns:p14="http://schemas.microsoft.com/office/powerpoint/2010/main" val="39649307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83</a:t>
            </a:fld>
            <a:endParaRPr lang="en-US" dirty="0"/>
          </a:p>
        </p:txBody>
      </p:sp>
      <p:sp>
        <p:nvSpPr>
          <p:cNvPr id="2" name="TextBox 1">
            <a:extLst>
              <a:ext uri="{FF2B5EF4-FFF2-40B4-BE49-F238E27FC236}">
                <a16:creationId xmlns:a16="http://schemas.microsoft.com/office/drawing/2014/main" id="{F0BB94AB-CF56-AEA2-48CA-3B41CBBB33EE}"/>
              </a:ext>
            </a:extLst>
          </p:cNvPr>
          <p:cNvSpPr txBox="1"/>
          <p:nvPr/>
        </p:nvSpPr>
        <p:spPr>
          <a:xfrm>
            <a:off x="2691834" y="1066800"/>
            <a:ext cx="924673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12. Crosswalk Between 10-Year Risk ASCVD Estimates From PCE and PREVENT-ASCVD Equations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A7C6BC0-47AD-8BA3-8E6B-1EE26DB707FA}"/>
              </a:ext>
            </a:extLst>
          </p:cNvPr>
          <p:cNvGraphicFramePr>
            <a:graphicFrameLocks noGrp="1"/>
          </p:cNvGraphicFramePr>
          <p:nvPr>
            <p:extLst>
              <p:ext uri="{D42A27DB-BD31-4B8C-83A1-F6EECF244321}">
                <p14:modId xmlns:p14="http://schemas.microsoft.com/office/powerpoint/2010/main" val="2767977910"/>
              </p:ext>
            </p:extLst>
          </p:nvPr>
        </p:nvGraphicFramePr>
        <p:xfrm>
          <a:off x="2590800" y="2438400"/>
          <a:ext cx="9448799" cy="3576809"/>
        </p:xfrm>
        <a:graphic>
          <a:graphicData uri="http://schemas.openxmlformats.org/drawingml/2006/table">
            <a:tbl>
              <a:tblPr firstRow="1" firstCol="1" bandRow="1"/>
              <a:tblGrid>
                <a:gridCol w="1449921">
                  <a:extLst>
                    <a:ext uri="{9D8B030D-6E8A-4147-A177-3AD203B41FA5}">
                      <a16:colId xmlns:a16="http://schemas.microsoft.com/office/drawing/2014/main" val="792297297"/>
                    </a:ext>
                  </a:extLst>
                </a:gridCol>
                <a:gridCol w="4000869">
                  <a:extLst>
                    <a:ext uri="{9D8B030D-6E8A-4147-A177-3AD203B41FA5}">
                      <a16:colId xmlns:a16="http://schemas.microsoft.com/office/drawing/2014/main" val="3154039239"/>
                    </a:ext>
                  </a:extLst>
                </a:gridCol>
                <a:gridCol w="3998009">
                  <a:extLst>
                    <a:ext uri="{9D8B030D-6E8A-4147-A177-3AD203B41FA5}">
                      <a16:colId xmlns:a16="http://schemas.microsoft.com/office/drawing/2014/main" val="300221418"/>
                    </a:ext>
                  </a:extLst>
                </a:gridCol>
              </a:tblGrid>
              <a:tr h="587903">
                <a:tc>
                  <a:txBody>
                    <a:bodyPr/>
                    <a:lstStyle/>
                    <a:p>
                      <a:pPr>
                        <a:buNone/>
                      </a:pPr>
                      <a:endParaRPr lang="en-US" sz="1800">
                        <a:effectLst/>
                        <a:latin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10795"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Approximate Equivalent Ranges of 10-Year ASCVD Risk Estimates*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214349754"/>
                  </a:ext>
                </a:extLst>
              </a:tr>
              <a:tr h="587903">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Risk Group</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PCE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PREVENT-ASCVD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5981584"/>
                  </a:ext>
                </a:extLst>
              </a:tr>
              <a:tr h="400695">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Low</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&lt;5%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&lt;3%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6273615"/>
                  </a:ext>
                </a:extLst>
              </a:tr>
              <a:tr h="587903">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Borderline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5% - &lt;7.5%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3% to &lt;5%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60651"/>
                  </a:ext>
                </a:extLst>
              </a:tr>
              <a:tr h="863902">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Intermediate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7.5% - &lt;20%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5% to &lt;10%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6150502"/>
                  </a:ext>
                </a:extLst>
              </a:tr>
              <a:tr h="400695">
                <a:tc>
                  <a:txBody>
                    <a:bodyPr/>
                    <a:lstStyle/>
                    <a:p>
                      <a:pPr marL="0" marR="0" algn="ctr">
                        <a:lnSpc>
                          <a:spcPct val="200000"/>
                        </a:lnSpc>
                        <a:spcAft>
                          <a:spcPts val="800"/>
                        </a:spcAft>
                        <a:buNone/>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High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200000"/>
                        </a:lnSpc>
                        <a:spcAft>
                          <a:spcPts val="8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690" marR="5969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7565643"/>
                  </a:ext>
                </a:extLst>
              </a:tr>
            </a:tbl>
          </a:graphicData>
        </a:graphic>
      </p:graphicFrame>
      <p:sp>
        <p:nvSpPr>
          <p:cNvPr id="4" name="Rectangle 1">
            <a:extLst>
              <a:ext uri="{FF2B5EF4-FFF2-40B4-BE49-F238E27FC236}">
                <a16:creationId xmlns:a16="http://schemas.microsoft.com/office/drawing/2014/main" id="{C4E000A9-E239-7EDF-1C31-ADE3EEE48615}"/>
              </a:ext>
            </a:extLst>
          </p:cNvPr>
          <p:cNvSpPr>
            <a:spLocks noChangeArrowheads="1"/>
          </p:cNvSpPr>
          <p:nvPr/>
        </p:nvSpPr>
        <p:spPr bwMode="auto">
          <a:xfrm>
            <a:off x="2590800" y="6115053"/>
            <a:ext cx="94487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*The PREVENT-ASCVD equations generally provide 10-year risk estimates that are 40% to 50% lower than the PCE estimates because the PCE calculator often overestimated the risk for adults.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ASCVD denotes atherosclerotic cardiovascular disease; and PCE, pooled cohort equations.</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Lub Dub Medium" panose="020B0603030403020204" pitchFamily="34" charset="0"/>
              <a:ea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Adapted</a:t>
            </a:r>
            <a:r>
              <a:rPr kumimoji="0" lang="fr-FR"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a:t>
            </a:r>
            <a:r>
              <a:rPr kumimoji="0" lang="fr-FR"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rPr>
              <a:t>from</a:t>
            </a:r>
            <a:r>
              <a:rPr kumimoji="0" lang="fr-FR"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rPr>
              <a:t> Khan et al.</a:t>
            </a:r>
            <a:endParaRPr kumimoji="0" lang="fr-FR" altLang="en-US" sz="12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1858041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3BA52-4CF2-C2D1-9041-1729A3E2A5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971800" y="79243"/>
            <a:ext cx="8991599" cy="7404847"/>
          </a:xfrm>
          <a:prstGeom prst="rect">
            <a:avLst/>
          </a:prstGeom>
          <a:noFill/>
          <a:ln>
            <a:noFill/>
          </a:ln>
        </p:spPr>
      </p:pic>
      <p:sp>
        <p:nvSpPr>
          <p:cNvPr id="3" name="TextBox 2">
            <a:extLst>
              <a:ext uri="{FF2B5EF4-FFF2-40B4-BE49-F238E27FC236}">
                <a16:creationId xmlns:a16="http://schemas.microsoft.com/office/drawing/2014/main" id="{B22E429F-A199-E05F-D4E2-C06A7D62DFDB}"/>
              </a:ext>
            </a:extLst>
          </p:cNvPr>
          <p:cNvSpPr txBox="1"/>
          <p:nvPr/>
        </p:nvSpPr>
        <p:spPr>
          <a:xfrm>
            <a:off x="381000" y="1295400"/>
            <a:ext cx="2413566" cy="2246769"/>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5. CPR Framework for Risk Evaluation</a:t>
            </a:r>
            <a:endParaRPr lang="en-US" sz="2800" dirty="0">
              <a:effectLst/>
              <a:latin typeface="Lub Dub Medium" panose="020B0603030403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073E0215-5205-D5CB-677A-E82D34F7969C}"/>
              </a:ext>
            </a:extLst>
          </p:cNvPr>
          <p:cNvSpPr txBox="1"/>
          <p:nvPr/>
        </p:nvSpPr>
        <p:spPr>
          <a:xfrm>
            <a:off x="364958" y="6840803"/>
            <a:ext cx="2429608" cy="646331"/>
          </a:xfrm>
          <a:prstGeom prst="rect">
            <a:avLst/>
          </a:prstGeom>
          <a:noFill/>
        </p:spPr>
        <p:txBody>
          <a:bodyPr wrap="square">
            <a:spAutoFit/>
          </a:bodyPr>
          <a:lstStyle/>
          <a:p>
            <a:pPr marL="0" marR="0">
              <a:spcAft>
                <a:spcPts val="800"/>
              </a:spcAft>
              <a:buNone/>
            </a:pPr>
            <a:r>
              <a:rPr lang="en-US" sz="1200" dirty="0">
                <a:effectLst/>
                <a:latin typeface="Lub Dub Medium" panose="020B0603030403020204" pitchFamily="34" charset="0"/>
                <a:ea typeface="Calibri" panose="020F0502020204030204" pitchFamily="34" charset="0"/>
              </a:rPr>
              <a:t>CAC indicates</a:t>
            </a:r>
            <a:r>
              <a:rPr lang="en-US" sz="1200" dirty="0">
                <a:effectLst/>
                <a:latin typeface="Lub Dub Medium" panose="020B0603030403020204" pitchFamily="34" charset="0"/>
                <a:ea typeface="Times New Roman" panose="02020603050405020304" pitchFamily="18" charset="0"/>
              </a:rPr>
              <a:t> </a:t>
            </a:r>
            <a:r>
              <a:rPr lang="en-US" sz="1200" dirty="0">
                <a:effectLst/>
                <a:latin typeface="Lub Dub Medium" panose="020B0603030403020204" pitchFamily="34" charset="0"/>
                <a:ea typeface="Calibri" panose="020F0502020204030204" pitchFamily="34" charset="0"/>
              </a:rPr>
              <a:t>coronary artery calcium; and CPR, Calculate–Personalize–Reclassify.</a:t>
            </a:r>
            <a:endParaRPr lang="en-US" sz="12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1865548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85</a:t>
            </a:fld>
            <a:endParaRPr lang="en-US" dirty="0"/>
          </a:p>
        </p:txBody>
      </p:sp>
      <p:sp>
        <p:nvSpPr>
          <p:cNvPr id="2" name="TextBox 1">
            <a:extLst>
              <a:ext uri="{FF2B5EF4-FFF2-40B4-BE49-F238E27FC236}">
                <a16:creationId xmlns:a16="http://schemas.microsoft.com/office/drawing/2014/main" id="{90EAEC4D-BAF3-C5D6-05DC-D8640574EE21}"/>
              </a:ext>
            </a:extLst>
          </p:cNvPr>
          <p:cNvSpPr txBox="1"/>
          <p:nvPr/>
        </p:nvSpPr>
        <p:spPr>
          <a:xfrm>
            <a:off x="5917917" y="1143000"/>
            <a:ext cx="2794566"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Risk Enhancers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CBF94EF-AD00-9666-BA7D-2239755902A8}"/>
              </a:ext>
            </a:extLst>
          </p:cNvPr>
          <p:cNvGraphicFramePr>
            <a:graphicFrameLocks noGrp="1"/>
          </p:cNvGraphicFramePr>
          <p:nvPr>
            <p:extLst>
              <p:ext uri="{D42A27DB-BD31-4B8C-83A1-F6EECF244321}">
                <p14:modId xmlns:p14="http://schemas.microsoft.com/office/powerpoint/2010/main" val="2458248378"/>
              </p:ext>
            </p:extLst>
          </p:nvPr>
        </p:nvGraphicFramePr>
        <p:xfrm>
          <a:off x="3005137" y="2133600"/>
          <a:ext cx="8620126" cy="4765040"/>
        </p:xfrm>
        <a:graphic>
          <a:graphicData uri="http://schemas.openxmlformats.org/drawingml/2006/table">
            <a:tbl>
              <a:tblPr firstRow="1" firstCol="1" bandRow="1"/>
              <a:tblGrid>
                <a:gridCol w="1213934">
                  <a:extLst>
                    <a:ext uri="{9D8B030D-6E8A-4147-A177-3AD203B41FA5}">
                      <a16:colId xmlns:a16="http://schemas.microsoft.com/office/drawing/2014/main" val="3133494003"/>
                    </a:ext>
                  </a:extLst>
                </a:gridCol>
                <a:gridCol w="1002988">
                  <a:extLst>
                    <a:ext uri="{9D8B030D-6E8A-4147-A177-3AD203B41FA5}">
                      <a16:colId xmlns:a16="http://schemas.microsoft.com/office/drawing/2014/main" val="3645445779"/>
                    </a:ext>
                  </a:extLst>
                </a:gridCol>
                <a:gridCol w="6403204">
                  <a:extLst>
                    <a:ext uri="{9D8B030D-6E8A-4147-A177-3AD203B41FA5}">
                      <a16:colId xmlns:a16="http://schemas.microsoft.com/office/drawing/2014/main" val="2696823965"/>
                    </a:ext>
                  </a:extLst>
                </a:gridCol>
              </a:tblGrid>
              <a:tr h="824607">
                <a:tc>
                  <a:txBody>
                    <a:bodyPr/>
                    <a:lstStyle/>
                    <a:p>
                      <a:pPr marL="0" marR="0" algn="l">
                        <a:lnSpc>
                          <a:spcPct val="100000"/>
                        </a:lnSpc>
                        <a:spcAft>
                          <a:spcPts val="80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219710" marR="0" indent="-228600" algn="ctr">
                        <a:lnSpc>
                          <a:spcPct val="100000"/>
                        </a:lnSpc>
                        <a:spcAft>
                          <a:spcPts val="80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Risk Enhancers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168168822"/>
                  </a:ext>
                </a:extLst>
              </a:tr>
              <a:tr h="244664">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6549066"/>
                  </a:ext>
                </a:extLst>
              </a:tr>
              <a:tr h="146798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ASCVD with a borderline 10-year ASCVD risk estimate (3% to &lt;5%) by the PREVENT-ASCVD equations, consideration of risk enhancers is reasonable to personalize risk assessment and the potential beneﬁt of initiating LLT as an adjunct to lifestyle management to reduce ASCVD risk (Table 13).</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9135553"/>
                  </a:ext>
                </a:extLst>
              </a:tr>
              <a:tr h="1712645">
                <a:tc>
                  <a:txBody>
                    <a:bodyPr/>
                    <a:lstStyle/>
                    <a:p>
                      <a:pPr marL="0" marR="0" algn="ctr">
                        <a:lnSpc>
                          <a:spcPct val="100000"/>
                        </a:lnSpc>
                        <a:spcAft>
                          <a:spcPts val="800"/>
                        </a:spcAft>
                        <a:buNone/>
                      </a:pP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ASCVD with a borderline 10-year ASCVD risk estimate (3% to &lt;5%) by the PREVENT-ASCVD equations, if high-sensitivity C-reactive protein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hsCRP</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is measured and is ≥2 mg/L on 2 successive occasions with no identifiable underlying cause of </a:t>
                      </a:r>
                      <a:r>
                        <a:rPr lang="en-US" sz="1800" b="1" dirty="0" err="1">
                          <a:effectLst/>
                          <a:latin typeface="Times New Roman" panose="02020603050405020304" pitchFamily="18" charset="0"/>
                          <a:ea typeface="Times New Roman" panose="02020603050405020304" pitchFamily="18" charset="0"/>
                          <a:cs typeface="Arial" panose="020B0604020202020204" pitchFamily="34" charset="0"/>
                        </a:rPr>
                        <a:t>hsCRP</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elevation, high-intensity statin therapy can be useful to reduce the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862909"/>
                  </a:ext>
                </a:extLst>
              </a:tr>
            </a:tbl>
          </a:graphicData>
        </a:graphic>
      </p:graphicFrame>
    </p:spTree>
    <p:extLst>
      <p:ext uri="{BB962C8B-B14F-4D97-AF65-F5344CB8AC3E}">
        <p14:creationId xmlns:p14="http://schemas.microsoft.com/office/powerpoint/2010/main" val="2994966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4CF8-11BA-837B-A7FC-58D7ACAEFF6F}"/>
              </a:ext>
            </a:extLst>
          </p:cNvPr>
          <p:cNvSpPr txBox="1"/>
          <p:nvPr/>
        </p:nvSpPr>
        <p:spPr>
          <a:xfrm>
            <a:off x="5054458" y="573689"/>
            <a:ext cx="4521483"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13. Risk Enhancers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2B3EC82-2E01-7F67-B538-7F3DB79A007E}"/>
              </a:ext>
            </a:extLst>
          </p:cNvPr>
          <p:cNvGraphicFramePr>
            <a:graphicFrameLocks noGrp="1"/>
          </p:cNvGraphicFramePr>
          <p:nvPr>
            <p:extLst>
              <p:ext uri="{D42A27DB-BD31-4B8C-83A1-F6EECF244321}">
                <p14:modId xmlns:p14="http://schemas.microsoft.com/office/powerpoint/2010/main" val="2377083437"/>
              </p:ext>
            </p:extLst>
          </p:nvPr>
        </p:nvGraphicFramePr>
        <p:xfrm>
          <a:off x="4254499" y="1212659"/>
          <a:ext cx="6121400" cy="5804281"/>
        </p:xfrm>
        <a:graphic>
          <a:graphicData uri="http://schemas.openxmlformats.org/drawingml/2006/table">
            <a:tbl>
              <a:tblPr firstRow="1" firstCol="1" bandRow="1"/>
              <a:tblGrid>
                <a:gridCol w="6096000">
                  <a:extLst>
                    <a:ext uri="{9D8B030D-6E8A-4147-A177-3AD203B41FA5}">
                      <a16:colId xmlns:a16="http://schemas.microsoft.com/office/drawing/2014/main" val="2842217474"/>
                    </a:ext>
                  </a:extLst>
                </a:gridCol>
                <a:gridCol w="25400">
                  <a:extLst>
                    <a:ext uri="{9D8B030D-6E8A-4147-A177-3AD203B41FA5}">
                      <a16:colId xmlns:a16="http://schemas.microsoft.com/office/drawing/2014/main" val="580769682"/>
                    </a:ext>
                  </a:extLst>
                </a:gridCol>
              </a:tblGrid>
              <a:tr h="333375">
                <a:tc>
                  <a:txBody>
                    <a:bodyPr/>
                    <a:lstStyle/>
                    <a:p>
                      <a:pPr marL="0" marR="0">
                        <a:lnSpc>
                          <a:spcPct val="100000"/>
                        </a:lnSpc>
                        <a:spcAft>
                          <a:spcPts val="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Risk Enhancers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413855981"/>
                  </a:ext>
                </a:extLst>
              </a:tr>
              <a:tr h="443230">
                <a:tc>
                  <a:txBody>
                    <a:bodyPr/>
                    <a:lstStyle/>
                    <a:p>
                      <a:pPr marL="342900" marR="0" lvl="0" indent="-342900">
                        <a:lnSpc>
                          <a:spcPct val="100000"/>
                        </a:lnSpc>
                        <a:spcAft>
                          <a:spcPts val="0"/>
                        </a:spcAft>
                        <a:buSzPct val="56000"/>
                        <a:buFont typeface="Symbol" panose="05050102010706020507" pitchFamily="18" charset="2"/>
                        <a:buChar char=""/>
                      </a:pPr>
                      <a:r>
                        <a:rPr lang="en-US" sz="1800" kern="1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History of premature ASCVD in a parent or sibling (onset age &lt;55 y for men, &lt;65 y for women)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847064833"/>
                  </a:ext>
                </a:extLst>
              </a:tr>
              <a:tr h="333375">
                <a:tc>
                  <a:txBody>
                    <a:bodyPr/>
                    <a:lstStyle/>
                    <a:p>
                      <a:pPr marL="342900" marR="0" lvl="0" indent="-342900">
                        <a:lnSpc>
                          <a:spcPct val="100000"/>
                        </a:lnSpc>
                        <a:spcAft>
                          <a:spcPts val="0"/>
                        </a:spcAft>
                        <a:buSzPct val="56000"/>
                        <a:buFont typeface="Symbol" panose="05050102010706020507" pitchFamily="18" charset="2"/>
                        <a:buChar char=""/>
                      </a:pP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Higher risk ancestry (eg, South Asian, Filipino)</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702821671"/>
                  </a:ext>
                </a:extLst>
              </a:tr>
              <a:tr h="333375">
                <a:tc>
                  <a:txBody>
                    <a:bodyPr/>
                    <a:lstStyle/>
                    <a:p>
                      <a:pPr marL="342900" marR="0" lvl="0" indent="-342900">
                        <a:lnSpc>
                          <a:spcPct val="100000"/>
                        </a:lnSpc>
                        <a:spcAft>
                          <a:spcPts val="0"/>
                        </a:spcAft>
                        <a:buSzPct val="56000"/>
                        <a:buFont typeface="Symbol" panose="05050102010706020507" pitchFamily="18" charset="2"/>
                        <a:buChar char=""/>
                      </a:pP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High polygenic risk (if measured) (</a:t>
                      </a:r>
                      <a:r>
                        <a:rPr lang="en-US" sz="1800" b="1"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Section 4.2.3.5, “Polygenic Risk Scores”</a:t>
                      </a: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20636390"/>
                  </a:ext>
                </a:extLst>
              </a:tr>
              <a:tr h="667385">
                <a:tc>
                  <a:txBody>
                    <a:bodyPr/>
                    <a:lstStyle/>
                    <a:p>
                      <a:pPr marL="342900" marR="0" lvl="0" indent="-342900">
                        <a:lnSpc>
                          <a:spcPct val="100000"/>
                        </a:lnSpc>
                        <a:spcAft>
                          <a:spcPts val="0"/>
                        </a:spcAft>
                        <a:buSzPct val="56000"/>
                        <a:buFont typeface="Symbol" panose="05050102010706020507" pitchFamily="18" charset="2"/>
                        <a:buChar char=""/>
                      </a:pP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Chronic inflammatory diseases (</a:t>
                      </a:r>
                      <a:r>
                        <a:rPr lang="en-US" sz="1800" kern="1200" dirty="0" err="1">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eg</a:t>
                      </a: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 systemic lupus, rheumatoid arthritis, advanced psoriasis, inflammatory arthritis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931774692"/>
                  </a:ext>
                </a:extLst>
              </a:tr>
              <a:tr h="351155">
                <a:tc>
                  <a:txBody>
                    <a:bodyPr/>
                    <a:lstStyle/>
                    <a:p>
                      <a:pPr marL="342900" marR="0" lvl="0" indent="-342900">
                        <a:lnSpc>
                          <a:spcPct val="100000"/>
                        </a:lnSpc>
                        <a:spcAft>
                          <a:spcPts val="0"/>
                        </a:spcAft>
                        <a:buSzPct val="56000"/>
                        <a:buFont typeface="Symbol" panose="05050102010706020507" pitchFamily="18" charset="2"/>
                        <a:buChar char=""/>
                      </a:pP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Lp(a) </a:t>
                      </a:r>
                      <a:r>
                        <a:rPr lang="en-US" sz="1800" kern="1200">
                          <a:solidFill>
                            <a:srgbClr val="000000"/>
                          </a:solidFill>
                          <a:effectLst/>
                          <a:latin typeface="Calibri" panose="020F0502020204030204" pitchFamily="34" charset="0"/>
                          <a:ea typeface="Segoe UI Historic" panose="020B0502040204020203" pitchFamily="34" charset="0"/>
                          <a:cs typeface="Arial" panose="020B0604020202020204" pitchFamily="34" charset="0"/>
                        </a:rPr>
                        <a:t>≥</a:t>
                      </a: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125 nmol/L or </a:t>
                      </a:r>
                      <a:r>
                        <a:rPr lang="en-US" sz="1800" kern="1200">
                          <a:solidFill>
                            <a:srgbClr val="000000"/>
                          </a:solidFill>
                          <a:effectLst/>
                          <a:latin typeface="Calibri" panose="020F0502020204030204" pitchFamily="34" charset="0"/>
                          <a:ea typeface="Segoe UI Historic" panose="020B0502040204020203" pitchFamily="34" charset="0"/>
                          <a:cs typeface="Arial" panose="020B0604020202020204" pitchFamily="34" charset="0"/>
                        </a:rPr>
                        <a:t>≥</a:t>
                      </a: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50 mg/dL</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668739973"/>
                  </a:ext>
                </a:extLst>
              </a:tr>
              <a:tr h="387350">
                <a:tc>
                  <a:txBody>
                    <a:bodyPr/>
                    <a:lstStyle/>
                    <a:p>
                      <a:pPr marL="342900" marR="0" lvl="0" indent="-342900">
                        <a:lnSpc>
                          <a:spcPct val="100000"/>
                        </a:lnSpc>
                        <a:spcAft>
                          <a:spcPts val="0"/>
                        </a:spcAft>
                        <a:buSzPct val="56000"/>
                        <a:buFont typeface="Symbol" panose="05050102010706020507" pitchFamily="18" charset="2"/>
                        <a:buChar char=""/>
                      </a:pP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hsCRP ≥2 mg/L on &gt;1 occasion (if measured)</a:t>
                      </a:r>
                      <a:r>
                        <a:rPr lang="en-US" sz="1800" kern="1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 </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46954740"/>
                  </a:ext>
                </a:extLst>
              </a:tr>
              <a:tr h="487680">
                <a:tc>
                  <a:txBody>
                    <a:bodyPr/>
                    <a:lstStyle/>
                    <a:p>
                      <a:pPr marL="342900" marR="0" lvl="0" indent="-342900">
                        <a:lnSpc>
                          <a:spcPct val="100000"/>
                        </a:lnSpc>
                        <a:spcAft>
                          <a:spcPts val="0"/>
                        </a:spcAft>
                        <a:buSzPct val="56000"/>
                        <a:buFont typeface="Symbol" panose="05050102010706020507" pitchFamily="18" charset="2"/>
                        <a:buChar char=""/>
                      </a:pPr>
                      <a:r>
                        <a:rPr lang="en-US" sz="1800" kern="12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TG persistently ≥175 mg/dL (2 mmol/L) (if nonfasting) and ≥150 mg/dL (1.7 mmol/L) (if fasting)</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198879826"/>
                  </a:ext>
                </a:extLst>
              </a:tr>
              <a:tr h="190500">
                <a:tc>
                  <a:txBody>
                    <a:bodyPr/>
                    <a:lstStyle/>
                    <a:p>
                      <a:pPr marL="342900" marR="0" lvl="0" indent="-342900">
                        <a:lnSpc>
                          <a:spcPct val="100000"/>
                        </a:lnSpc>
                        <a:spcAft>
                          <a:spcPts val="0"/>
                        </a:spcAft>
                        <a:buSzPct val="56000"/>
                        <a:buFont typeface="Symbol" panose="05050102010706020507" pitchFamily="18" charset="2"/>
                        <a:buChar char=""/>
                      </a:pPr>
                      <a:r>
                        <a:rPr lang="en-US" sz="1800" kern="10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CKM syndrome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897646596"/>
                  </a:ext>
                </a:extLst>
              </a:tr>
              <a:tr h="353695">
                <a:tc>
                  <a:txBody>
                    <a:bodyPr/>
                    <a:lstStyle/>
                    <a:p>
                      <a:pPr marL="342900" marR="0" lvl="0" indent="-342900">
                        <a:lnSpc>
                          <a:spcPct val="100000"/>
                        </a:lnSpc>
                        <a:spcAft>
                          <a:spcPts val="0"/>
                        </a:spcAft>
                        <a:buSzPct val="56000"/>
                        <a:buFont typeface="Symbol" panose="05050102010706020507" pitchFamily="18" charset="2"/>
                        <a:buChar char=""/>
                      </a:pP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LDL-C persistently ≥160-189 mg/dL (4.1-4.9 mmol/L), non–HDL-C</a:t>
                      </a:r>
                      <a:r>
                        <a:rPr lang="en-US" sz="1800" u="sng"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a:t>
                      </a: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190-219 mg/dL or </a:t>
                      </a:r>
                      <a:r>
                        <a:rPr lang="en-US" sz="1800" kern="1200" dirty="0" err="1">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apoB</a:t>
                      </a: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 ≥120 mg/dL*</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r>
                        <a:rPr lang="en-US" sz="1100" kern="100">
                          <a:effectLst/>
                          <a:latin typeface="Times New Roman" panose="02020603050405020304" pitchFamily="18" charset="0"/>
                          <a:ea typeface="Times New Roman" panose="02020603050405020304" pitchFamily="18" charset="0"/>
                          <a:cs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7473442"/>
                  </a:ext>
                </a:extLst>
              </a:tr>
              <a:tr h="353695">
                <a:tc>
                  <a:txBody>
                    <a:bodyPr/>
                    <a:lstStyle/>
                    <a:p>
                      <a:pPr marL="342900" marR="0" lvl="0" indent="-342900" algn="l" defTabSz="914400" rtl="0" eaLnBrk="1" fontAlgn="auto" latinLnBrk="0" hangingPunct="1">
                        <a:lnSpc>
                          <a:spcPct val="100000"/>
                        </a:lnSpc>
                        <a:spcBef>
                          <a:spcPts val="0"/>
                        </a:spcBef>
                        <a:spcAft>
                          <a:spcPts val="0"/>
                        </a:spcAft>
                        <a:buClrTx/>
                        <a:buSzPct val="56000"/>
                        <a:buFont typeface="Symbol" panose="05050102010706020507" pitchFamily="18" charset="2"/>
                        <a:buChar char=""/>
                        <a:tabLst/>
                        <a:defRPr/>
                      </a:pP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Reproductive risk markers (premature menopause, preeclampsia, gestational diabetes, gestational hypertension, preterm delivery; </a:t>
                      </a:r>
                      <a:r>
                        <a:rPr lang="en-US" sz="1800" b="1"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Section 4.2.3.4, “</a:t>
                      </a:r>
                      <a:r>
                        <a:rPr lang="en-US" sz="1800" b="1" kern="100" dirty="0">
                          <a:effectLst/>
                          <a:latin typeface="Times New Roman" panose="02020603050405020304" pitchFamily="18" charset="0"/>
                          <a:ea typeface="Times New Roman" panose="02020603050405020304" pitchFamily="18" charset="0"/>
                          <a:cs typeface="Arial" panose="020B0604020202020204" pitchFamily="34" charset="0"/>
                        </a:rPr>
                        <a:t>Reproductive Risk Marker”</a:t>
                      </a:r>
                      <a:r>
                        <a:rPr lang="en-US" sz="1800" kern="1200" dirty="0">
                          <a:solidFill>
                            <a:srgbClr val="000000"/>
                          </a:solidFill>
                          <a:effectLst/>
                          <a:latin typeface="Times New Roman" panose="02020603050405020304" pitchFamily="18" charset="0"/>
                          <a:ea typeface="Segoe UI Historic" panose="020B0502040204020203" pitchFamily="34" charset="0"/>
                          <a:cs typeface="Arial" panose="020B0604020202020204" pitchFamily="34" charset="0"/>
                        </a:rPr>
                        <a:t>)</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200000"/>
                        </a:lnSpc>
                        <a:spcAft>
                          <a:spcPts val="800"/>
                        </a:spcAft>
                        <a:buNone/>
                      </a:pPr>
                      <a:endParaRPr lang="en-US" sz="11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4801953"/>
                  </a:ext>
                </a:extLst>
              </a:tr>
            </a:tbl>
          </a:graphicData>
        </a:graphic>
      </p:graphicFrame>
      <p:sp>
        <p:nvSpPr>
          <p:cNvPr id="5" name="TextBox 4">
            <a:extLst>
              <a:ext uri="{FF2B5EF4-FFF2-40B4-BE49-F238E27FC236}">
                <a16:creationId xmlns:a16="http://schemas.microsoft.com/office/drawing/2014/main" id="{CBCAA418-FB5D-35AC-B2D8-FD92E0A9DB08}"/>
              </a:ext>
            </a:extLst>
          </p:cNvPr>
          <p:cNvSpPr txBox="1"/>
          <p:nvPr/>
        </p:nvSpPr>
        <p:spPr>
          <a:xfrm>
            <a:off x="762000" y="2390032"/>
            <a:ext cx="3022742" cy="4626908"/>
          </a:xfrm>
          <a:prstGeom prst="rect">
            <a:avLst/>
          </a:prstGeom>
          <a:noFill/>
        </p:spPr>
        <p:txBody>
          <a:bodyPr wrap="square">
            <a:spAutoFit/>
          </a:bodyPr>
          <a:lstStyle/>
          <a:p>
            <a:pPr marL="0" marR="0">
              <a:spcAft>
                <a:spcPts val="800"/>
              </a:spcAft>
              <a:buNone/>
            </a:pPr>
            <a:r>
              <a:rPr lang="en-US" sz="1200" dirty="0">
                <a:effectLst/>
                <a:latin typeface="Lub Dub Medium" panose="020B0603030403020204" pitchFamily="34" charset="0"/>
                <a:ea typeface="Times New Roman" panose="02020603050405020304" pitchFamily="18" charset="0"/>
              </a:rPr>
              <a:t>Note that all available information should be included in risk estimates derived from the PREVENT-ASCVD equations, including albuminuria, HbA1c, and zip code for assessment of neighborhood-level social determinants of health. Given the recent publication of the PREVENT-ASCVD equations, it remains to be demonstrated for most risk enhancers that risk is incremental to the PREVENT-ASCVD equations.</a:t>
            </a:r>
          </a:p>
          <a:p>
            <a:pPr marL="0" marR="0">
              <a:spcAft>
                <a:spcPts val="800"/>
              </a:spcAft>
              <a:buNone/>
            </a:pPr>
            <a:r>
              <a:rPr lang="en-US" sz="1200" dirty="0">
                <a:effectLst/>
                <a:latin typeface="Lub Dub Medium" panose="020B0603030403020204" pitchFamily="34" charset="0"/>
                <a:ea typeface="Times New Roman" panose="02020603050405020304" pitchFamily="18" charset="0"/>
              </a:rPr>
              <a:t>*Although LDL-C is not included in the PREVENT-ASCVD equations (total cholesterol and HDL-C are included), it is included here because persistent elevation of LDL-C may be a useful factor to include in risk-benefit discussions about LDL-C–lowering therapy, given that it is the target of that therapy. See </a:t>
            </a:r>
            <a:r>
              <a:rPr lang="en-US" sz="1200" b="1" dirty="0">
                <a:effectLst/>
                <a:latin typeface="Lub Dub Medium" panose="020B0603030403020204" pitchFamily="34" charset="0"/>
                <a:ea typeface="Times New Roman" panose="02020603050405020304" pitchFamily="18" charset="0"/>
              </a:rPr>
              <a:t>Section 4.2.3.4, “Reproductive Risk Marker,”</a:t>
            </a:r>
            <a:r>
              <a:rPr lang="en-US" sz="1200" dirty="0">
                <a:effectLst/>
                <a:latin typeface="Lub Dub Medium" panose="020B0603030403020204" pitchFamily="34" charset="0"/>
                <a:ea typeface="Times New Roman" panose="02020603050405020304" pitchFamily="18" charset="0"/>
              </a:rPr>
              <a:t> for more detail regarding reproductive risk factors.</a:t>
            </a:r>
          </a:p>
        </p:txBody>
      </p:sp>
      <p:sp>
        <p:nvSpPr>
          <p:cNvPr id="7" name="Rectangle 2">
            <a:extLst>
              <a:ext uri="{FF2B5EF4-FFF2-40B4-BE49-F238E27FC236}">
                <a16:creationId xmlns:a16="http://schemas.microsoft.com/office/drawing/2014/main" id="{18455303-9401-291E-9F6F-1C659DF93178}"/>
              </a:ext>
            </a:extLst>
          </p:cNvPr>
          <p:cNvSpPr>
            <a:spLocks noChangeArrowheads="1"/>
          </p:cNvSpPr>
          <p:nvPr/>
        </p:nvSpPr>
        <p:spPr bwMode="auto">
          <a:xfrm>
            <a:off x="10591800" y="4523950"/>
            <a:ext cx="371709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200" dirty="0">
                <a:latin typeface="Lub Dub Medium" panose="020B0603030403020204" pitchFamily="34" charset="0"/>
                <a:ea typeface="Times New Roman" panose="02020603050405020304" pitchFamily="18" charset="0"/>
              </a:rPr>
              <a:t>Adapted with permission from Grundy et al. Copyright© 2018 American Heart Association, Inc. and American College of Cardiology Foundation.</a:t>
            </a:r>
            <a:r>
              <a:rPr lang="en-US" altLang="en-US" sz="1200" dirty="0">
                <a:latin typeface="Lub Dub Medium" panose="020B0603030403020204" pitchFamily="34" charset="0"/>
              </a:rPr>
              <a:t> </a:t>
            </a:r>
            <a:endParaRPr kumimoji="0" lang="en-US" altLang="en-US" sz="1200"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Lub Dub Medium" panose="020B06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ApoB indicates apolipoprotein B; ASCVD, atherosclerotic cardiovascular disease; CKM,</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cs typeface="Times New Roman" panose="02020603050405020304" pitchFamily="18" charset="0"/>
              </a:rPr>
              <a:t> cardiovascular-kidney-metabolic; HbA1c, hemoglobin A1c; HDL-C, high-density lipoprotein-cholesterol; </a:t>
            </a:r>
            <a:r>
              <a:rPr kumimoji="0" lang="en-US" altLang="en-US" sz="1200" b="0" i="0" u="none" strike="noStrike" cap="none" normalizeH="0" baseline="0" dirty="0" err="1">
                <a:ln>
                  <a:noFill/>
                </a:ln>
                <a:solidFill>
                  <a:schemeClr val="tx1"/>
                </a:solidFill>
                <a:effectLst/>
                <a:latin typeface="Lub Dub Medium" panose="020B0603030403020204" pitchFamily="34" charset="0"/>
                <a:ea typeface="Aptos" panose="020B0004020202020204" pitchFamily="34" charset="0"/>
                <a:cs typeface="Times New Roman" panose="02020603050405020304" pitchFamily="18" charset="0"/>
              </a:rPr>
              <a:t>hsCRP</a:t>
            </a:r>
            <a:r>
              <a:rPr kumimoji="0" lang="en-US" altLang="en-US" sz="1200" b="0" i="0" u="none" strike="noStrike" cap="none" normalizeH="0" baseline="0" dirty="0">
                <a:ln>
                  <a:noFill/>
                </a:ln>
                <a:solidFill>
                  <a:schemeClr val="tx1"/>
                </a:solidFill>
                <a:effectLst/>
                <a:latin typeface="Lub Dub Medium" panose="020B0603030403020204" pitchFamily="34" charset="0"/>
                <a:ea typeface="Aptos" panose="020B0004020202020204" pitchFamily="34" charset="0"/>
                <a:cs typeface="Times New Roman" panose="02020603050405020304" pitchFamily="18" charset="0"/>
              </a:rPr>
              <a:t>, high-sensitivity C-reactive protein; </a:t>
            </a:r>
            <a:r>
              <a:rPr kumimoji="0" lang="en-US" altLang="en-US" sz="1200"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LDL-C, low-density lipoprotein-cholesterol; </a:t>
            </a:r>
            <a:r>
              <a:rPr kumimoji="0" lang="en-US" altLang="en-US" sz="1200" b="0" i="0" u="none" strike="noStrike" cap="none" normalizeH="0" baseline="0" dirty="0" err="1">
                <a:ln>
                  <a:noFill/>
                </a:ln>
                <a:solidFill>
                  <a:schemeClr val="tx1"/>
                </a:solidFill>
                <a:effectLst/>
                <a:latin typeface="Lub Dub Medium" panose="020B0603030403020204" pitchFamily="34" charset="0"/>
                <a:ea typeface="Times New Roman" panose="02020603050405020304" pitchFamily="18" charset="0"/>
              </a:rPr>
              <a:t>Lp</a:t>
            </a:r>
            <a:r>
              <a:rPr kumimoji="0" lang="en-US" altLang="en-US" sz="1200" b="0"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(a), lipoprotein (a); and TG, triglycerides. </a:t>
            </a:r>
          </a:p>
        </p:txBody>
      </p:sp>
    </p:spTree>
    <p:extLst>
      <p:ext uri="{BB962C8B-B14F-4D97-AF65-F5344CB8AC3E}">
        <p14:creationId xmlns:p14="http://schemas.microsoft.com/office/powerpoint/2010/main" val="3257597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87</a:t>
            </a:fld>
            <a:endParaRPr lang="en-US" dirty="0"/>
          </a:p>
        </p:txBody>
      </p:sp>
      <p:sp>
        <p:nvSpPr>
          <p:cNvPr id="2" name="TextBox 1">
            <a:extLst>
              <a:ext uri="{FF2B5EF4-FFF2-40B4-BE49-F238E27FC236}">
                <a16:creationId xmlns:a16="http://schemas.microsoft.com/office/drawing/2014/main" id="{0AAF7DA8-0134-46DD-FC05-B0C2F976F103}"/>
              </a:ext>
            </a:extLst>
          </p:cNvPr>
          <p:cNvSpPr txBox="1"/>
          <p:nvPr/>
        </p:nvSpPr>
        <p:spPr>
          <a:xfrm>
            <a:off x="4927529" y="1371600"/>
            <a:ext cx="4775342" cy="52322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Reproductive Risk Markers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462788BA-6956-C648-BA8F-07592FA7EB15}"/>
              </a:ext>
            </a:extLst>
          </p:cNvPr>
          <p:cNvGraphicFramePr>
            <a:graphicFrameLocks noGrp="1"/>
          </p:cNvGraphicFramePr>
          <p:nvPr>
            <p:extLst>
              <p:ext uri="{D42A27DB-BD31-4B8C-83A1-F6EECF244321}">
                <p14:modId xmlns:p14="http://schemas.microsoft.com/office/powerpoint/2010/main" val="718664663"/>
              </p:ext>
            </p:extLst>
          </p:nvPr>
        </p:nvGraphicFramePr>
        <p:xfrm>
          <a:off x="3157537" y="2360488"/>
          <a:ext cx="8315326" cy="3508624"/>
        </p:xfrm>
        <a:graphic>
          <a:graphicData uri="http://schemas.openxmlformats.org/drawingml/2006/table">
            <a:tbl>
              <a:tblPr firstRow="1" firstCol="1" bandRow="1"/>
              <a:tblGrid>
                <a:gridCol w="1094122">
                  <a:extLst>
                    <a:ext uri="{9D8B030D-6E8A-4147-A177-3AD203B41FA5}">
                      <a16:colId xmlns:a16="http://schemas.microsoft.com/office/drawing/2014/main" val="575791630"/>
                    </a:ext>
                  </a:extLst>
                </a:gridCol>
                <a:gridCol w="1048053">
                  <a:extLst>
                    <a:ext uri="{9D8B030D-6E8A-4147-A177-3AD203B41FA5}">
                      <a16:colId xmlns:a16="http://schemas.microsoft.com/office/drawing/2014/main" val="934678861"/>
                    </a:ext>
                  </a:extLst>
                </a:gridCol>
                <a:gridCol w="6173151">
                  <a:extLst>
                    <a:ext uri="{9D8B030D-6E8A-4147-A177-3AD203B41FA5}">
                      <a16:colId xmlns:a16="http://schemas.microsoft.com/office/drawing/2014/main" val="436187333"/>
                    </a:ext>
                  </a:extLst>
                </a:gridCol>
              </a:tblGrid>
              <a:tr h="872484">
                <a:tc>
                  <a:txBody>
                    <a:bodyPr/>
                    <a:lstStyle/>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 for</a:t>
                      </a:r>
                      <a:r>
                        <a:rPr lang="en-US" sz="1800">
                          <a:effectLst/>
                          <a:latin typeface="Times New Roman" panose="02020603050405020304" pitchFamily="18" charset="0"/>
                          <a:ea typeface="Calibri" panose="020F0502020204030204" pitchFamily="34" charset="0"/>
                          <a:cs typeface="Arial" panose="020B0604020202020204" pitchFamily="34" charset="0"/>
                        </a:rPr>
                        <a:t> </a:t>
                      </a:r>
                      <a:r>
                        <a:rPr lang="en-US" sz="1800" b="1">
                          <a:effectLst/>
                          <a:latin typeface="Times New Roman" panose="02020603050405020304" pitchFamily="18" charset="0"/>
                          <a:ea typeface="Times New Roman" panose="02020603050405020304" pitchFamily="18" charset="0"/>
                          <a:cs typeface="Arial" panose="020B0604020202020204" pitchFamily="34" charset="0"/>
                        </a:rPr>
                        <a:t>Reproductive Risk Markers</a:t>
                      </a:r>
                      <a:r>
                        <a:rPr lang="en-US" sz="1800">
                          <a:effectLst/>
                          <a:latin typeface="Times New Roman" panose="02020603050405020304" pitchFamily="18" charset="0"/>
                          <a:ea typeface="Times New Roman" panose="02020603050405020304" pitchFamily="18" charset="0"/>
                          <a:cs typeface="Arial" panose="020B0604020202020204" pitchFamily="34" charset="0"/>
                        </a:rPr>
                        <a:t> </a:t>
                      </a: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support the recommendation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26121252"/>
                  </a:ext>
                </a:extLst>
              </a:tr>
              <a:tr h="258869">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6253310"/>
                  </a:ext>
                </a:extLst>
              </a:tr>
              <a:tr h="2309744">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fontAlgn="base">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without ASCVD, consideration of reproductive risk markers, such as early menopause (&lt;45 years) and history of adverse pregnancy outcomes (gestational hypertension, preeclampsia, gestational diabetes, preterm delivery) is reasonable to personalize ASCVD risk assessment when considering the potential beneﬁt of initiating LLT as an adjunct to lifestyle management for primary ASCVD prevention.</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656246"/>
                  </a:ext>
                </a:extLst>
              </a:tr>
            </a:tbl>
          </a:graphicData>
        </a:graphic>
      </p:graphicFrame>
    </p:spTree>
    <p:extLst>
      <p:ext uri="{BB962C8B-B14F-4D97-AF65-F5344CB8AC3E}">
        <p14:creationId xmlns:p14="http://schemas.microsoft.com/office/powerpoint/2010/main" val="2443946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C797934-0858-17C4-5E59-453D79AAC37B}"/>
              </a:ext>
            </a:extLst>
          </p:cNvPr>
          <p:cNvGraphicFramePr>
            <a:graphicFrameLocks noGrp="1"/>
          </p:cNvGraphicFramePr>
          <p:nvPr>
            <p:extLst>
              <p:ext uri="{D42A27DB-BD31-4B8C-83A1-F6EECF244321}">
                <p14:modId xmlns:p14="http://schemas.microsoft.com/office/powerpoint/2010/main" val="2357535635"/>
              </p:ext>
            </p:extLst>
          </p:nvPr>
        </p:nvGraphicFramePr>
        <p:xfrm>
          <a:off x="4229100" y="1210976"/>
          <a:ext cx="6172200" cy="5390579"/>
        </p:xfrm>
        <a:graphic>
          <a:graphicData uri="http://schemas.openxmlformats.org/drawingml/2006/table">
            <a:tbl>
              <a:tblPr firstRow="1" firstCol="1" bandRow="1"/>
              <a:tblGrid>
                <a:gridCol w="6172200">
                  <a:extLst>
                    <a:ext uri="{9D8B030D-6E8A-4147-A177-3AD203B41FA5}">
                      <a16:colId xmlns:a16="http://schemas.microsoft.com/office/drawing/2014/main" val="179312823"/>
                    </a:ext>
                  </a:extLst>
                </a:gridCol>
              </a:tblGrid>
              <a:tr h="5282025">
                <a:tc>
                  <a:txBody>
                    <a:bodyPr/>
                    <a:lstStyle/>
                    <a:p>
                      <a:pPr marL="0" marR="0">
                        <a:lnSpc>
                          <a:spcPct val="115000"/>
                        </a:lnSpc>
                        <a:spcAft>
                          <a:spcPts val="800"/>
                        </a:spcAft>
                        <a:buNone/>
                      </a:pPr>
                      <a:r>
                        <a:rPr lang="en-US" sz="1800" b="1" dirty="0">
                          <a:effectLst/>
                          <a:latin typeface="Times New Roman" panose="02020603050405020304" pitchFamily="18" charset="0"/>
                          <a:ea typeface="Times New Roman" panose="02020603050405020304" pitchFamily="18" charset="0"/>
                        </a:rPr>
                        <a:t>Adverse Pregnancy Outcomes* That Have a Stronger Association With ASCVD Events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Hypertensive disorders of pregnancy (preeclampsia, gestational hypertension)</a:t>
                      </a:r>
                    </a:p>
                    <a:p>
                      <a:pPr marL="342900" marR="0" lvl="0" indent="-342900">
                        <a:lnSpc>
                          <a:spcPct val="115000"/>
                        </a:lnSpc>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Gestational diabetes </a:t>
                      </a:r>
                    </a:p>
                    <a:p>
                      <a:pPr marL="342900" marR="0" lvl="0" indent="-342900">
                        <a:lnSpc>
                          <a:spcPct val="115000"/>
                        </a:lnSpc>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Small-for-gestational age (birthweight below the 10th percentile</a:t>
                      </a:r>
                      <a:r>
                        <a:rPr lang="en-US" sz="1800" baseline="30000" dirty="0">
                          <a:effectLst/>
                          <a:latin typeface="Times New Roman" panose="02020603050405020304" pitchFamily="18" charset="0"/>
                          <a:ea typeface="Times New Roman" panose="02020603050405020304" pitchFamily="18" charset="0"/>
                        </a:rPr>
                        <a:t>24</a:t>
                      </a:r>
                      <a:r>
                        <a:rPr lang="en-US" sz="1800" dirty="0">
                          <a:effectLst/>
                          <a:latin typeface="Times New Roman" panose="02020603050405020304" pitchFamily="18" charset="0"/>
                          <a:ea typeface="Times New Roman" panose="02020603050405020304" pitchFamily="18" charset="0"/>
                        </a:rPr>
                        <a:t>)</a:t>
                      </a:r>
                    </a:p>
                    <a:p>
                      <a:pPr marL="342900" marR="0" lvl="0" indent="-342900">
                        <a:lnSpc>
                          <a:spcPct val="115000"/>
                        </a:lnSpc>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Preterm delivery (before 37 weeks' gestation)</a:t>
                      </a:r>
                    </a:p>
                    <a:p>
                      <a:pPr marL="342900" marR="0" lvl="0" indent="-342900">
                        <a:lnSpc>
                          <a:spcPct val="115000"/>
                        </a:lnSpc>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rPr>
                        <a:t>Recurrent spontaneous pregnancy loss</a:t>
                      </a:r>
                    </a:p>
                    <a:p>
                      <a:pPr marL="0" marR="0">
                        <a:lnSpc>
                          <a:spcPct val="115000"/>
                        </a:lnSpc>
                        <a:spcAft>
                          <a:spcPts val="800"/>
                        </a:spcAft>
                        <a:buNone/>
                      </a:pPr>
                      <a:r>
                        <a:rPr lang="en-US" sz="1800" b="1" dirty="0">
                          <a:effectLst/>
                          <a:latin typeface="Times New Roman" panose="02020603050405020304" pitchFamily="18" charset="0"/>
                          <a:ea typeface="Times New Roman" panose="02020603050405020304" pitchFamily="18" charset="0"/>
                        </a:rPr>
                        <a:t>Other Reproductive Risk Markers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Early menarche (&lt;10 y old)</a:t>
                      </a:r>
                    </a:p>
                    <a:p>
                      <a:pPr marL="342900" marR="0" lvl="0" indent="-342900">
                        <a:lnSpc>
                          <a:spcPct val="115000"/>
                        </a:lnSpc>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Early menopause (&lt;45 y old), especially premature menopause (&lt;40 y old)</a:t>
                      </a:r>
                    </a:p>
                    <a:p>
                      <a:pPr marL="342900" marR="0" lvl="0" indent="-342900">
                        <a:lnSpc>
                          <a:spcPct val="115000"/>
                        </a:lnSpc>
                        <a:spcAft>
                          <a:spcPts val="800"/>
                        </a:spcAft>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Polycystic ovarian syndrome and irregular menses</a:t>
                      </a:r>
                    </a:p>
                    <a:p>
                      <a:pPr marL="0" marR="0">
                        <a:lnSpc>
                          <a:spcPct val="115000"/>
                        </a:lnSpc>
                        <a:spcAft>
                          <a:spcPts val="800"/>
                        </a:spcAft>
                        <a:buNone/>
                      </a:pPr>
                      <a:r>
                        <a:rPr lang="en-US" sz="1000" dirty="0">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5506542"/>
                  </a:ext>
                </a:extLst>
              </a:tr>
            </a:tbl>
          </a:graphicData>
        </a:graphic>
      </p:graphicFrame>
      <p:sp>
        <p:nvSpPr>
          <p:cNvPr id="4" name="TextBox 3">
            <a:extLst>
              <a:ext uri="{FF2B5EF4-FFF2-40B4-BE49-F238E27FC236}">
                <a16:creationId xmlns:a16="http://schemas.microsoft.com/office/drawing/2014/main" id="{C3D019D3-3031-42FD-FDB3-E0A4790E7361}"/>
              </a:ext>
            </a:extLst>
          </p:cNvPr>
          <p:cNvSpPr txBox="1"/>
          <p:nvPr/>
        </p:nvSpPr>
        <p:spPr>
          <a:xfrm>
            <a:off x="4127482" y="152400"/>
            <a:ext cx="637543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Table 14. Reproductive Risk Markers Associated With ASCVD Events</a:t>
            </a:r>
            <a:endParaRPr lang="en-US" sz="2800" dirty="0">
              <a:effectLst/>
              <a:latin typeface="Lub Dub Medium" panose="020B0603030403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C0A9083E-86C1-D71C-CDAE-4DE59A30249D}"/>
              </a:ext>
            </a:extLst>
          </p:cNvPr>
          <p:cNvSpPr txBox="1"/>
          <p:nvPr/>
        </p:nvSpPr>
        <p:spPr>
          <a:xfrm>
            <a:off x="10972800" y="4293231"/>
            <a:ext cx="3181350" cy="2308324"/>
          </a:xfrm>
          <a:prstGeom prst="rect">
            <a:avLst/>
          </a:prstGeom>
          <a:noFill/>
        </p:spPr>
        <p:txBody>
          <a:bodyPr wrap="square">
            <a:spAutoFit/>
          </a:bodyPr>
          <a:lstStyle/>
          <a:p>
            <a:r>
              <a:rPr lang="en-US" sz="1200" dirty="0">
                <a:latin typeface="Lub Dub Medium" panose="020B0603030403020204" pitchFamily="34" charset="0"/>
              </a:rPr>
              <a:t>*</a:t>
            </a:r>
            <a:r>
              <a:rPr lang="en-US" sz="1200" i="1" dirty="0">
                <a:latin typeface="Lub Dub Medium" panose="020B0603030403020204" pitchFamily="34" charset="0"/>
              </a:rPr>
              <a:t>Reference: </a:t>
            </a:r>
            <a:r>
              <a:rPr lang="en-US" sz="1200" dirty="0">
                <a:latin typeface="Lub Dub Medium" panose="020B0603030403020204" pitchFamily="34" charset="0"/>
              </a:rPr>
              <a:t>Parikh NI, Gonzalez JM, Anderson CAM, et al. Adverse pregnancy outcomes and cardiovascular disease risk: unique opportunities for cardiovascular disease prevention in women: a Scientific Statement from the American Heart Association. </a:t>
            </a:r>
            <a:r>
              <a:rPr lang="en-US" sz="1200" i="1" dirty="0">
                <a:latin typeface="Lub Dub Medium" panose="020B0603030403020204" pitchFamily="34" charset="0"/>
              </a:rPr>
              <a:t>Circulation</a:t>
            </a:r>
            <a:r>
              <a:rPr lang="en-US" sz="1200" dirty="0">
                <a:latin typeface="Lub Dub Medium" panose="020B0603030403020204" pitchFamily="34" charset="0"/>
              </a:rPr>
              <a:t>. 2021;143:e902–e916.</a:t>
            </a:r>
          </a:p>
          <a:p>
            <a:endParaRPr lang="en-US" sz="1200" dirty="0">
              <a:latin typeface="Lub Dub Medium" panose="020B0603030403020204" pitchFamily="34" charset="0"/>
            </a:endParaRPr>
          </a:p>
          <a:p>
            <a:r>
              <a:rPr lang="en-US" sz="1200" dirty="0">
                <a:latin typeface="Lub Dub Medium" panose="020B0603030403020204" pitchFamily="34" charset="0"/>
              </a:rPr>
              <a:t>ASCVD indicates atherosclerotic cardiovascular disease; and y, years.</a:t>
            </a:r>
          </a:p>
        </p:txBody>
      </p:sp>
    </p:spTree>
    <p:extLst>
      <p:ext uri="{BB962C8B-B14F-4D97-AF65-F5344CB8AC3E}">
        <p14:creationId xmlns:p14="http://schemas.microsoft.com/office/powerpoint/2010/main" val="1969394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89</a:t>
            </a:fld>
            <a:endParaRPr lang="en-US" dirty="0"/>
          </a:p>
        </p:txBody>
      </p:sp>
      <p:sp>
        <p:nvSpPr>
          <p:cNvPr id="2" name="TextBox 1">
            <a:extLst>
              <a:ext uri="{FF2B5EF4-FFF2-40B4-BE49-F238E27FC236}">
                <a16:creationId xmlns:a16="http://schemas.microsoft.com/office/drawing/2014/main" id="{34F7E36C-92D2-764E-F9C2-B8234C2CDB39}"/>
              </a:ext>
            </a:extLst>
          </p:cNvPr>
          <p:cNvSpPr txBox="1"/>
          <p:nvPr/>
        </p:nvSpPr>
        <p:spPr>
          <a:xfrm>
            <a:off x="3187662" y="228600"/>
            <a:ext cx="8255071"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Selective Imaging of Subclinical Atherosclerosis (Men ≥40 or Women ≥45 Years)</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858D524-54B6-8BB9-ACB0-6D7D05685A72}"/>
              </a:ext>
            </a:extLst>
          </p:cNvPr>
          <p:cNvGraphicFramePr>
            <a:graphicFrameLocks noGrp="1"/>
          </p:cNvGraphicFramePr>
          <p:nvPr>
            <p:extLst>
              <p:ext uri="{D42A27DB-BD31-4B8C-83A1-F6EECF244321}">
                <p14:modId xmlns:p14="http://schemas.microsoft.com/office/powerpoint/2010/main" val="117091052"/>
              </p:ext>
            </p:extLst>
          </p:nvPr>
        </p:nvGraphicFramePr>
        <p:xfrm>
          <a:off x="2147890" y="1447800"/>
          <a:ext cx="10334619" cy="5735384"/>
        </p:xfrm>
        <a:graphic>
          <a:graphicData uri="http://schemas.openxmlformats.org/drawingml/2006/table">
            <a:tbl>
              <a:tblPr firstRow="1" firstCol="1" bandRow="1"/>
              <a:tblGrid>
                <a:gridCol w="1359820">
                  <a:extLst>
                    <a:ext uri="{9D8B030D-6E8A-4147-A177-3AD203B41FA5}">
                      <a16:colId xmlns:a16="http://schemas.microsoft.com/office/drawing/2014/main" val="3139971300"/>
                    </a:ext>
                  </a:extLst>
                </a:gridCol>
                <a:gridCol w="1302563">
                  <a:extLst>
                    <a:ext uri="{9D8B030D-6E8A-4147-A177-3AD203B41FA5}">
                      <a16:colId xmlns:a16="http://schemas.microsoft.com/office/drawing/2014/main" val="2074348580"/>
                    </a:ext>
                  </a:extLst>
                </a:gridCol>
                <a:gridCol w="7672236">
                  <a:extLst>
                    <a:ext uri="{9D8B030D-6E8A-4147-A177-3AD203B41FA5}">
                      <a16:colId xmlns:a16="http://schemas.microsoft.com/office/drawing/2014/main" val="602911093"/>
                    </a:ext>
                  </a:extLst>
                </a:gridCol>
              </a:tblGrid>
              <a:tr h="1011733">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 for Selective Imaging of Subclinical Atherosclerosis (Men ≥40 or Women ≥45 Years)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a:effectLst/>
                          <a:latin typeface="Times New Roman" panose="02020603050405020304" pitchFamily="18" charset="0"/>
                          <a:ea typeface="Calibri" panose="020F0502020204030204" pitchFamily="34" charset="0"/>
                          <a:cs typeface="Arial" panose="020B0604020202020204" pitchFamily="34" charset="0"/>
                        </a:rPr>
                        <a:t>Referenced studies that the support recommendations are summarized in the Evidence Table.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76806702"/>
                  </a:ext>
                </a:extLst>
              </a:tr>
              <a:tr h="231498">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9072303"/>
                  </a:ext>
                </a:extLst>
              </a:tr>
              <a:tr h="1157491">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at intermediate risk and select adults at borderline risk with no prior ASCVD, if the decision regarding LLT remains uncertain, a CAC score should be used for further risk stratification and to guide the decision to withhold, postpone, or initiate therapy.</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957852"/>
                  </a:ext>
                </a:extLst>
              </a:tr>
              <a:tr h="2083484">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87350" marR="0" indent="-342900" algn="l">
                        <a:lnSpc>
                          <a:spcPct val="100000"/>
                        </a:lnSpc>
                        <a:spcAft>
                          <a:spcPts val="80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at intermediate risk or select adults at borderline risk who undergo CAC testing, if the CAC score is 0 Agatston units (AU), and there is preference to avoid LLT and focus on lifestyle management, and no higher risk conditions (FH or severe hypercholesterolemia &gt;190 mg/dL, diabetes and age &gt;40 years, current cigarette smoking, strong family history of premature ASCVD) are present, it is reasonable to defer therapy and reassess with repeat CAC testing in 3 to 7 years to personalize management.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528555"/>
                  </a:ext>
                </a:extLst>
              </a:tr>
              <a:tr h="925993">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87350" marR="0" indent="-342900" algn="l">
                        <a:lnSpc>
                          <a:spcPct val="100000"/>
                        </a:lnSpc>
                        <a:spcAft>
                          <a:spcPts val="80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at intermediate risk and select adults at borderline risk, if the CAC score is &gt;0 AU, it is recommended to initiate LLT, particularly if the CAC score is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100 AU or </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75th standardized percentile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47082" marR="470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2504596"/>
                  </a:ext>
                </a:extLst>
              </a:tr>
            </a:tbl>
          </a:graphicData>
        </a:graphic>
      </p:graphicFrame>
    </p:spTree>
    <p:extLst>
      <p:ext uri="{BB962C8B-B14F-4D97-AF65-F5344CB8AC3E}">
        <p14:creationId xmlns:p14="http://schemas.microsoft.com/office/powerpoint/2010/main" val="102376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88A3-9B77-8980-0F55-AD8749385B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640295-DEF2-3B49-AA98-F0720DEAC09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graphicFrame>
        <p:nvGraphicFramePr>
          <p:cNvPr id="2" name="Table 1">
            <a:extLst>
              <a:ext uri="{FF2B5EF4-FFF2-40B4-BE49-F238E27FC236}">
                <a16:creationId xmlns:a16="http://schemas.microsoft.com/office/drawing/2014/main" id="{49B35ADE-C32C-E581-67F0-8521B4AFBC3A}"/>
              </a:ext>
            </a:extLst>
          </p:cNvPr>
          <p:cNvGraphicFramePr>
            <a:graphicFrameLocks noGrp="1"/>
          </p:cNvGraphicFramePr>
          <p:nvPr>
            <p:extLst>
              <p:ext uri="{D42A27DB-BD31-4B8C-83A1-F6EECF244321}">
                <p14:modId xmlns:p14="http://schemas.microsoft.com/office/powerpoint/2010/main" val="293840999"/>
              </p:ext>
            </p:extLst>
          </p:nvPr>
        </p:nvGraphicFramePr>
        <p:xfrm>
          <a:off x="303807" y="1295400"/>
          <a:ext cx="14022785" cy="6095541"/>
        </p:xfrm>
        <a:graphic>
          <a:graphicData uri="http://schemas.openxmlformats.org/drawingml/2006/table">
            <a:tbl>
              <a:tblPr firstRow="1" firstCol="1" bandRow="1"/>
              <a:tblGrid>
                <a:gridCol w="2234400">
                  <a:extLst>
                    <a:ext uri="{9D8B030D-6E8A-4147-A177-3AD203B41FA5}">
                      <a16:colId xmlns:a16="http://schemas.microsoft.com/office/drawing/2014/main" val="605586813"/>
                    </a:ext>
                  </a:extLst>
                </a:gridCol>
                <a:gridCol w="2388497">
                  <a:extLst>
                    <a:ext uri="{9D8B030D-6E8A-4147-A177-3AD203B41FA5}">
                      <a16:colId xmlns:a16="http://schemas.microsoft.com/office/drawing/2014/main" val="2027932985"/>
                    </a:ext>
                  </a:extLst>
                </a:gridCol>
                <a:gridCol w="2707102">
                  <a:extLst>
                    <a:ext uri="{9D8B030D-6E8A-4147-A177-3AD203B41FA5}">
                      <a16:colId xmlns:a16="http://schemas.microsoft.com/office/drawing/2014/main" val="1986306266"/>
                    </a:ext>
                  </a:extLst>
                </a:gridCol>
                <a:gridCol w="6692786">
                  <a:extLst>
                    <a:ext uri="{9D8B030D-6E8A-4147-A177-3AD203B41FA5}">
                      <a16:colId xmlns:a16="http://schemas.microsoft.com/office/drawing/2014/main" val="3616512306"/>
                    </a:ext>
                  </a:extLst>
                </a:gridCol>
              </a:tblGrid>
              <a:tr h="244299">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 or Revised</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Section Title</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2018 Recommendation</a:t>
                      </a:r>
                      <a:endParaRPr lang="en-US" sz="18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2026 Recommendation</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6337" marR="36337" marT="0" marB="0">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6032978"/>
                  </a:ext>
                </a:extLst>
              </a:tr>
              <a:tr h="1290241">
                <a:tc>
                  <a:txBody>
                    <a:bodyPr/>
                    <a:lstStyle/>
                    <a:p>
                      <a:pPr marL="0" marR="0">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4.2.3.6. Selective Imaging of Subclinical Atherosclerosis</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at intermediate risk and select adults at borderline risk, if the CAC score is &gt;0 AU, it is recommended to initiate LLT, particularly if the CAC score is ≥100 AU or ≥75th standardized percentile to reduce ASCVD risk.</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04156"/>
                  </a:ext>
                </a:extLst>
              </a:tr>
              <a:tr h="1419266">
                <a:tc>
                  <a:txBody>
                    <a:bodyPr/>
                    <a:lstStyle/>
                    <a:p>
                      <a:pPr marL="0" marR="0">
                        <a:lnSpc>
                          <a:spcPct val="100000"/>
                        </a:lnSpc>
                        <a:spcAft>
                          <a:spcPts val="800"/>
                        </a:spcAft>
                        <a:buNone/>
                      </a:pPr>
                      <a:r>
                        <a:rPr lang="en-US" sz="18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4.2.3.6. Selective Imaging of Subclinical Atherosclerosis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COR 2a: In adults at intermediate or high risk with no prior ASCVD, if there is uncertainty about the intensity of LLT, a CAC score can be useful to refine treatment goals and decide whether to intensify lipid-lowering therapies.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158491"/>
                  </a:ext>
                </a:extLst>
              </a:tr>
              <a:tr h="1465794">
                <a:tc>
                  <a:txBody>
                    <a:bodyPr/>
                    <a:lstStyle/>
                    <a:p>
                      <a:pPr marL="0" marR="0">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New</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4.2.3.6. Selective Imaging of Subclinical Atherosclerosis</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N/A</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kern="100" dirty="0">
                          <a:effectLst/>
                          <a:latin typeface="Times New Roman" panose="02020603050405020304" pitchFamily="18" charset="0"/>
                          <a:ea typeface="Aptos" panose="020B0004020202020204" pitchFamily="34" charset="0"/>
                          <a:cs typeface="Arial" panose="020B0604020202020204" pitchFamily="34" charset="0"/>
                        </a:rPr>
                        <a:t>COR 1: In adults with no prior ASCVD, if incidental CAC is identified on noncardiac CT scans (</a:t>
                      </a:r>
                      <a:r>
                        <a:rPr lang="en-US" sz="1800" kern="100" dirty="0" err="1">
                          <a:effectLst/>
                          <a:latin typeface="Times New Roman" panose="02020603050405020304" pitchFamily="18" charset="0"/>
                          <a:ea typeface="Aptos" panose="020B0004020202020204" pitchFamily="34" charset="0"/>
                          <a:cs typeface="Arial" panose="020B0604020202020204" pitchFamily="34" charset="0"/>
                        </a:rPr>
                        <a:t>eg</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 by visual estimation or a validated artificial intelligence-based algorithm), the presence of coronary atherosclerosis should be considered during decision-making about initiation or intensification of LLT to reduce ASCVD risk.</a:t>
                      </a:r>
                      <a:endParaRPr lang="en-US" sz="18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149031"/>
                  </a:ext>
                </a:extLst>
              </a:tr>
              <a:tr h="1465794">
                <a:tc>
                  <a:txBody>
                    <a:bodyPr/>
                    <a:lstStyle/>
                    <a:p>
                      <a:pPr marL="0" marR="0" algn="l" defTabSz="914400" rtl="0" eaLnBrk="1" latinLnBrk="0" hangingPunct="1">
                        <a:lnSpc>
                          <a:spcPct val="100000"/>
                        </a:lnSpc>
                        <a:spcAft>
                          <a:spcPts val="800"/>
                        </a:spcAft>
                        <a:buNone/>
                      </a:pPr>
                      <a:r>
                        <a:rPr lang="en-US" sz="1800" b="1"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New</a:t>
                      </a:r>
                      <a:endParaRPr lang="en-US" sz="1800" b="1"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4.2.3.7. Management in Primary Prevention in Adults 30 to 79 Years of Age With LDL-C Levels 70 to 189 mg/dL (1.8-4.9 mmol/L)</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a:solidFill>
                            <a:schemeClr val="tx1"/>
                          </a:solidFill>
                          <a:effectLst/>
                          <a:latin typeface="Times New Roman" panose="02020603050405020304" pitchFamily="18" charset="0"/>
                          <a:ea typeface="Aptos" panose="020B0004020202020204" pitchFamily="34" charset="0"/>
                          <a:cs typeface="Arial" panose="020B0604020202020204" pitchFamily="34" charset="0"/>
                        </a:rPr>
                        <a:t>N/A</a:t>
                      </a:r>
                      <a:endParaRPr lang="en-US" sz="1800" b="0" kern="10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Aft>
                          <a:spcPts val="800"/>
                        </a:spcAft>
                        <a:buNone/>
                      </a:pPr>
                      <a:r>
                        <a:rPr lang="en-US" sz="1800" b="0" kern="100" dirty="0">
                          <a:solidFill>
                            <a:schemeClr val="tx1"/>
                          </a:solidFill>
                          <a:effectLst/>
                          <a:latin typeface="Times New Roman" panose="02020603050405020304" pitchFamily="18" charset="0"/>
                          <a:ea typeface="Aptos" panose="020B0004020202020204" pitchFamily="34" charset="0"/>
                          <a:cs typeface="Arial" panose="020B0604020202020204" pitchFamily="34" charset="0"/>
                        </a:rPr>
                        <a:t>COR 1: In adults at low (&lt;3%) 10-year estimated risk for ASCVD who have an LDL-C &lt;160 mg/dL (4.1 mmol/L) and a 30-year risk estimate of &lt;10% (for those aged 30-59 years), counseling on health behaviors is recommended to reduce LDL-C and risk for ASCVD.</a:t>
                      </a:r>
                      <a:endParaRPr lang="en-US" sz="1800" b="0" kern="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848418"/>
                  </a:ext>
                </a:extLst>
              </a:tr>
            </a:tbl>
          </a:graphicData>
        </a:graphic>
      </p:graphicFrame>
      <p:sp>
        <p:nvSpPr>
          <p:cNvPr id="3" name="Title 3">
            <a:extLst>
              <a:ext uri="{FF2B5EF4-FFF2-40B4-BE49-F238E27FC236}">
                <a16:creationId xmlns:a16="http://schemas.microsoft.com/office/drawing/2014/main" id="{F08AF992-52F1-FE31-1AC5-861727B5EBC2}"/>
              </a:ext>
            </a:extLst>
          </p:cNvPr>
          <p:cNvSpPr>
            <a:spLocks noGrp="1"/>
          </p:cNvSpPr>
          <p:nvPr/>
        </p:nvSpPr>
        <p:spPr>
          <a:xfrm>
            <a:off x="4795836" y="421817"/>
            <a:ext cx="5038726" cy="609599"/>
          </a:xfrm>
          <a:prstGeom prst="rect">
            <a:avLst/>
          </a:prstGeom>
        </p:spPr>
        <p:txBody>
          <a:bodyPr anchor="b"/>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2800" b="1" dirty="0">
                <a:latin typeface="Lub Dub Medium" panose="020B0603030403020204" pitchFamily="34" charset="0"/>
              </a:rPr>
              <a:t>Table 1. What Is New (</a:t>
            </a:r>
            <a:r>
              <a:rPr lang="en-US" sz="2800" b="1" dirty="0" err="1">
                <a:latin typeface="Lub Dub Medium" panose="020B0603030403020204" pitchFamily="34" charset="0"/>
              </a:rPr>
              <a:t>con’t</a:t>
            </a:r>
            <a:r>
              <a:rPr lang="en-US" sz="2800" b="1" dirty="0">
                <a:latin typeface="Lub Dub Medium" panose="020B0603030403020204" pitchFamily="34" charset="0"/>
              </a:rPr>
              <a:t>.)</a:t>
            </a:r>
          </a:p>
        </p:txBody>
      </p:sp>
    </p:spTree>
    <p:extLst>
      <p:ext uri="{BB962C8B-B14F-4D97-AF65-F5344CB8AC3E}">
        <p14:creationId xmlns:p14="http://schemas.microsoft.com/office/powerpoint/2010/main" val="2659614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02D5C6-E765-6893-C276-D21A21D9D94F}"/>
              </a:ext>
            </a:extLst>
          </p:cNvPr>
          <p:cNvSpPr txBox="1"/>
          <p:nvPr/>
        </p:nvSpPr>
        <p:spPr>
          <a:xfrm>
            <a:off x="3117832" y="914400"/>
            <a:ext cx="8394736"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Selective Imaging of Subclinical Atherosclerosis (Men ≥40 or Women ≥45 Years)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D1AD287-8C71-A75D-A8A1-664B3DB7C1F8}"/>
              </a:ext>
            </a:extLst>
          </p:cNvPr>
          <p:cNvGraphicFramePr>
            <a:graphicFrameLocks noGrp="1"/>
          </p:cNvGraphicFramePr>
          <p:nvPr>
            <p:extLst>
              <p:ext uri="{D42A27DB-BD31-4B8C-83A1-F6EECF244321}">
                <p14:modId xmlns:p14="http://schemas.microsoft.com/office/powerpoint/2010/main" val="468235041"/>
              </p:ext>
            </p:extLst>
          </p:nvPr>
        </p:nvGraphicFramePr>
        <p:xfrm>
          <a:off x="2740818" y="2209800"/>
          <a:ext cx="9148763" cy="4389120"/>
        </p:xfrm>
        <a:graphic>
          <a:graphicData uri="http://schemas.openxmlformats.org/drawingml/2006/table">
            <a:tbl>
              <a:tblPr firstRow="1" firstCol="1" bandRow="1"/>
              <a:tblGrid>
                <a:gridCol w="1203784">
                  <a:extLst>
                    <a:ext uri="{9D8B030D-6E8A-4147-A177-3AD203B41FA5}">
                      <a16:colId xmlns:a16="http://schemas.microsoft.com/office/drawing/2014/main" val="145008597"/>
                    </a:ext>
                  </a:extLst>
                </a:gridCol>
                <a:gridCol w="1153099">
                  <a:extLst>
                    <a:ext uri="{9D8B030D-6E8A-4147-A177-3AD203B41FA5}">
                      <a16:colId xmlns:a16="http://schemas.microsoft.com/office/drawing/2014/main" val="1041919560"/>
                    </a:ext>
                  </a:extLst>
                </a:gridCol>
                <a:gridCol w="6791880">
                  <a:extLst>
                    <a:ext uri="{9D8B030D-6E8A-4147-A177-3AD203B41FA5}">
                      <a16:colId xmlns:a16="http://schemas.microsoft.com/office/drawing/2014/main" val="871788512"/>
                    </a:ext>
                  </a:extLst>
                </a:gridCol>
              </a:tblGrid>
              <a:tr h="1066800">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startAt="4"/>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at intermediate or high risk with no prior ASCVD, if there is uncertainty about the intensity of LLT, a CAC score can be useful to refine treatment goals and decide whether to intensify LLT.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390995"/>
                  </a:ext>
                </a:extLst>
              </a:tr>
              <a:tr h="1600200">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startAt="5"/>
                      </a:pPr>
                      <a:r>
                        <a:rPr lang="en-US" sz="1800" b="1" dirty="0">
                          <a:effectLst/>
                          <a:latin typeface="Times New Roman"/>
                          <a:ea typeface="Times New Roman" panose="02020603050405020304" pitchFamily="18" charset="0"/>
                          <a:cs typeface="Arial"/>
                        </a:rPr>
                        <a:t>In adults with no prior ASCVD, if incidental CAC is identified on noncardiac computed tomography (CT) scans (</a:t>
                      </a:r>
                      <a:r>
                        <a:rPr lang="en-US" sz="1800" b="1" dirty="0" err="1">
                          <a:effectLst/>
                          <a:latin typeface="Times New Roman"/>
                          <a:ea typeface="Times New Roman" panose="02020603050405020304" pitchFamily="18" charset="0"/>
                          <a:cs typeface="Arial"/>
                        </a:rPr>
                        <a:t>eg</a:t>
                      </a:r>
                      <a:r>
                        <a:rPr lang="en-US" sz="1800" b="1" dirty="0">
                          <a:effectLst/>
                          <a:latin typeface="Times New Roman"/>
                          <a:ea typeface="Times New Roman" panose="02020603050405020304" pitchFamily="18" charset="0"/>
                          <a:cs typeface="Arial"/>
                        </a:rPr>
                        <a:t>, by visual estimation or a validated artificial-intelligence based algorithm), the presence of coronary atherosclerosis should be considered during decision-making about initiation or intensification of LLT to reduce ASCVD risk.</a:t>
                      </a:r>
                      <a:endParaRPr lang="en-US" sz="1800" dirty="0">
                        <a:effectLst/>
                        <a:latin typeface="Times New Roman"/>
                        <a:ea typeface="Times New Roman" panose="02020603050405020304" pitchFamily="18" charset="0"/>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1269930"/>
                  </a:ext>
                </a:extLst>
              </a:tr>
              <a:tr h="1600200">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80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indent="-342900" algn="l">
                        <a:lnSpc>
                          <a:spcPct val="100000"/>
                        </a:lnSpc>
                        <a:spcAft>
                          <a:spcPts val="800"/>
                        </a:spcAft>
                        <a:buFont typeface="+mj-lt"/>
                        <a:buAutoNum type="arabicPeriod" startAt="6"/>
                      </a:pPr>
                      <a:r>
                        <a:rPr lang="en-US" sz="1800" b="1" dirty="0">
                          <a:effectLst/>
                          <a:latin typeface="Times New Roman"/>
                          <a:ea typeface="Times New Roman" panose="02020603050405020304" pitchFamily="18" charset="0"/>
                          <a:cs typeface="Arial"/>
                        </a:rPr>
                        <a:t>In adults with no prior ASCVD who are likely to have a high burden of noncalcified plaque (</a:t>
                      </a:r>
                      <a:r>
                        <a:rPr lang="en-US" sz="1800" b="1" dirty="0" err="1">
                          <a:effectLst/>
                          <a:latin typeface="Times New Roman"/>
                          <a:ea typeface="Times New Roman" panose="02020603050405020304" pitchFamily="18" charset="0"/>
                          <a:cs typeface="Arial"/>
                        </a:rPr>
                        <a:t>eg</a:t>
                      </a:r>
                      <a:r>
                        <a:rPr lang="en-US" sz="1800" b="1" dirty="0">
                          <a:effectLst/>
                          <a:latin typeface="Times New Roman"/>
                          <a:ea typeface="Times New Roman" panose="02020603050405020304" pitchFamily="18" charset="0"/>
                          <a:cs typeface="Arial"/>
                        </a:rPr>
                        <a:t>, inflammatory disorders, persons living with HIV, and diabetes), selective use of coronary CT angiography (CCTA) may be useful to inform risk assessment and guide decisions regarding treatment intensity of LLT.</a:t>
                      </a:r>
                      <a:endParaRPr lang="en-US" sz="1800" dirty="0">
                        <a:effectLst/>
                        <a:latin typeface="Times New Roman"/>
                        <a:ea typeface="Times New Roman" panose="02020603050405020304" pitchFamily="18" charset="0"/>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826111"/>
                  </a:ext>
                </a:extLst>
              </a:tr>
            </a:tbl>
          </a:graphicData>
        </a:graphic>
      </p:graphicFrame>
    </p:spTree>
    <p:extLst>
      <p:ext uri="{BB962C8B-B14F-4D97-AF65-F5344CB8AC3E}">
        <p14:creationId xmlns:p14="http://schemas.microsoft.com/office/powerpoint/2010/main" val="3901639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91</a:t>
            </a:fld>
            <a:endParaRPr lang="en-US" dirty="0"/>
          </a:p>
        </p:txBody>
      </p:sp>
      <p:sp>
        <p:nvSpPr>
          <p:cNvPr id="2" name="TextBox 1">
            <a:extLst>
              <a:ext uri="{FF2B5EF4-FFF2-40B4-BE49-F238E27FC236}">
                <a16:creationId xmlns:a16="http://schemas.microsoft.com/office/drawing/2014/main" id="{3E52E77C-5D22-CCAB-671A-FB297F6EEB2B}"/>
              </a:ext>
            </a:extLst>
          </p:cNvPr>
          <p:cNvSpPr txBox="1"/>
          <p:nvPr/>
        </p:nvSpPr>
        <p:spPr>
          <a:xfrm>
            <a:off x="2455858" y="838200"/>
            <a:ext cx="971868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Primary Prevention in Adults 30 to 79 Years With LDL-C Levels 70 to 189 mg/dL (1.8-4.9 mmol/L)</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AC366812-16A2-3E73-398E-BB77A91A1489}"/>
              </a:ext>
            </a:extLst>
          </p:cNvPr>
          <p:cNvGraphicFramePr>
            <a:graphicFrameLocks noGrp="1"/>
          </p:cNvGraphicFramePr>
          <p:nvPr>
            <p:extLst>
              <p:ext uri="{D42A27DB-BD31-4B8C-83A1-F6EECF244321}">
                <p14:modId xmlns:p14="http://schemas.microsoft.com/office/powerpoint/2010/main" val="3810412246"/>
              </p:ext>
            </p:extLst>
          </p:nvPr>
        </p:nvGraphicFramePr>
        <p:xfrm>
          <a:off x="2455858" y="2057400"/>
          <a:ext cx="9812342" cy="5257801"/>
        </p:xfrm>
        <a:graphic>
          <a:graphicData uri="http://schemas.openxmlformats.org/drawingml/2006/table">
            <a:tbl>
              <a:tblPr firstRow="1" firstCol="1" bandRow="1"/>
              <a:tblGrid>
                <a:gridCol w="1301117">
                  <a:extLst>
                    <a:ext uri="{9D8B030D-6E8A-4147-A177-3AD203B41FA5}">
                      <a16:colId xmlns:a16="http://schemas.microsoft.com/office/drawing/2014/main" val="2469173718"/>
                    </a:ext>
                  </a:extLst>
                </a:gridCol>
                <a:gridCol w="1420827">
                  <a:extLst>
                    <a:ext uri="{9D8B030D-6E8A-4147-A177-3AD203B41FA5}">
                      <a16:colId xmlns:a16="http://schemas.microsoft.com/office/drawing/2014/main" val="4144516536"/>
                    </a:ext>
                  </a:extLst>
                </a:gridCol>
                <a:gridCol w="7090398">
                  <a:extLst>
                    <a:ext uri="{9D8B030D-6E8A-4147-A177-3AD203B41FA5}">
                      <a16:colId xmlns:a16="http://schemas.microsoft.com/office/drawing/2014/main" val="842802680"/>
                    </a:ext>
                  </a:extLst>
                </a:gridCol>
              </a:tblGrid>
              <a:tr h="964637">
                <a:tc>
                  <a:txBody>
                    <a:bodyPr/>
                    <a:lstStyle/>
                    <a:p>
                      <a:pPr marL="0" marR="0" algn="l">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80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Recommendations for Primary Prevention in Adults 30 to 79 Years With LDL-C Levels 70 to 189 mg/dL (1.8-4.9 mmol/L)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80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706896781"/>
                  </a:ext>
                </a:extLst>
              </a:tr>
              <a:tr h="286211">
                <a:tc>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9027549"/>
                  </a:ext>
                </a:extLst>
              </a:tr>
              <a:tr h="1144844">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kern="100">
                          <a:solidFill>
                            <a:srgbClr val="FFFFFF"/>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800"/>
                        </a:spcAft>
                        <a:buFont typeface="+mj-lt"/>
                        <a:buAutoNum type="arabicPeriod"/>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being assessed for primary prevention of ASCVD, health behavior recommendations should be provided in addition to a benefit-risk discussion for consideration of LLT (Section 4.1.2, “Dietary Approaches in Dyslipidemia”).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0003945"/>
                  </a:ext>
                </a:extLst>
              </a:tr>
              <a:tr h="286211">
                <a:tc gridSpan="3">
                  <a:txBody>
                    <a:bodyPr/>
                    <a:lstStyle/>
                    <a:p>
                      <a:pPr marL="0" marR="0" algn="ctr">
                        <a:lnSpc>
                          <a:spcPct val="100000"/>
                        </a:lnSpc>
                        <a:spcAft>
                          <a:spcPts val="80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Low (&lt;3%) Estimated 10-Year ASCVD Risk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2788535"/>
                  </a:ext>
                </a:extLst>
              </a:tr>
              <a:tr h="1144844">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800"/>
                        </a:spcAft>
                        <a:buNone/>
                      </a:pPr>
                      <a:r>
                        <a:rPr lang="en-US" sz="1800" b="1" kern="100">
                          <a:solidFill>
                            <a:srgbClr val="FFFFFF"/>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800"/>
                        </a:spcAft>
                        <a:buFont typeface="+mj-lt"/>
                        <a:buAutoNum type="arabicPeriod" startAt="2"/>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aged 30 to 59 years, at low (&lt;3%) 10-year estimated risk for ASCVD who have an LDL-C &lt;160 mg/dL (4.1 mmol/L) and a 30-year risk estimate of &lt;10%, counseling on health behaviors is recommended to reduce LDL-C and risk for ASCVD.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093123"/>
                  </a:ext>
                </a:extLst>
              </a:tr>
              <a:tr h="1431054">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C-LD</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800"/>
                        </a:spcAft>
                        <a:buFont typeface="+mj-lt"/>
                        <a:buAutoNum type="arabicPeriod" startAt="3"/>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aged 30 to 59 years, at low (&lt;3%) 10-year estimated risk for ASCVD but with an LDL-C of 160 to 189 mg/dL (4.1-4.9 mmol/L) or a 30-year ASCVD risk ≥10% (for those aged 30-59 years), a moderate-intensity statin is reasonable to reduce cumulative exposure to atherogenic lipoproteins.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4966" marR="549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1081824"/>
                  </a:ext>
                </a:extLst>
              </a:tr>
            </a:tbl>
          </a:graphicData>
        </a:graphic>
      </p:graphicFrame>
    </p:spTree>
    <p:extLst>
      <p:ext uri="{BB962C8B-B14F-4D97-AF65-F5344CB8AC3E}">
        <p14:creationId xmlns:p14="http://schemas.microsoft.com/office/powerpoint/2010/main" val="1835825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B68F5-E5F1-984C-F2FC-317907841A1F}"/>
              </a:ext>
            </a:extLst>
          </p:cNvPr>
          <p:cNvSpPr txBox="1"/>
          <p:nvPr/>
        </p:nvSpPr>
        <p:spPr>
          <a:xfrm>
            <a:off x="2455858" y="838200"/>
            <a:ext cx="971868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Primary Prevention in Adults 30 to 79 Years With LDL-C Levels 70 to 189 mg/dL (1.8-4.9 mmol/L)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4" name="Table 3">
            <a:extLst>
              <a:ext uri="{FF2B5EF4-FFF2-40B4-BE49-F238E27FC236}">
                <a16:creationId xmlns:a16="http://schemas.microsoft.com/office/drawing/2014/main" id="{3F8948ED-0E13-0BD0-B88E-69566B8A2FE2}"/>
              </a:ext>
            </a:extLst>
          </p:cNvPr>
          <p:cNvGraphicFramePr>
            <a:graphicFrameLocks noGrp="1"/>
          </p:cNvGraphicFramePr>
          <p:nvPr>
            <p:extLst>
              <p:ext uri="{D42A27DB-BD31-4B8C-83A1-F6EECF244321}">
                <p14:modId xmlns:p14="http://schemas.microsoft.com/office/powerpoint/2010/main" val="3125669499"/>
              </p:ext>
            </p:extLst>
          </p:nvPr>
        </p:nvGraphicFramePr>
        <p:xfrm>
          <a:off x="2555527" y="2133600"/>
          <a:ext cx="9519346" cy="4666536"/>
        </p:xfrm>
        <a:graphic>
          <a:graphicData uri="http://schemas.openxmlformats.org/drawingml/2006/table">
            <a:tbl>
              <a:tblPr firstRow="1" firstCol="1" bandRow="1"/>
              <a:tblGrid>
                <a:gridCol w="1262267">
                  <a:extLst>
                    <a:ext uri="{9D8B030D-6E8A-4147-A177-3AD203B41FA5}">
                      <a16:colId xmlns:a16="http://schemas.microsoft.com/office/drawing/2014/main" val="257908118"/>
                    </a:ext>
                  </a:extLst>
                </a:gridCol>
                <a:gridCol w="1378401">
                  <a:extLst>
                    <a:ext uri="{9D8B030D-6E8A-4147-A177-3AD203B41FA5}">
                      <a16:colId xmlns:a16="http://schemas.microsoft.com/office/drawing/2014/main" val="1280379395"/>
                    </a:ext>
                  </a:extLst>
                </a:gridCol>
                <a:gridCol w="6878678">
                  <a:extLst>
                    <a:ext uri="{9D8B030D-6E8A-4147-A177-3AD203B41FA5}">
                      <a16:colId xmlns:a16="http://schemas.microsoft.com/office/drawing/2014/main" val="405248657"/>
                    </a:ext>
                  </a:extLst>
                </a:gridCol>
              </a:tblGrid>
              <a:tr h="255984">
                <a:tc gridSpan="3">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Borderline (3% to &lt;5%) and Intermediate (5% to &lt;10%) 10-Year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5608575"/>
                  </a:ext>
                </a:extLst>
              </a:tr>
              <a:tr h="1162050">
                <a:tc>
                  <a:txBody>
                    <a:bodyPr/>
                    <a:lstStyle/>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kern="100">
                          <a:solidFill>
                            <a:srgbClr val="FFFFFF"/>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startAt="4"/>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borderline (3% to &lt;5%) 10-year estimated risk for ASCVD in whom a decision is made to initiate statin therapy for primary prevention, a moderate-intensity statin is reasonable to achieve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30 to 49% LDL-C reduction and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867272"/>
                  </a:ext>
                </a:extLst>
              </a:tr>
              <a:tr h="1766094">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a:solidFill>
                            <a:srgbClr val="FFFFFF"/>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startAt="5"/>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intermediate (5% to &lt;10%) 10-year estimated risk for ASCVD, at least a moderate-intensity statin is recommended to achieve ≥30 to 49% LDL-C reduction and to reduce ASCVD risk; for those in the higher end of this risk range, a high-intensity statin is beneficial to further reduce LDL-C by ≥50%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0679751"/>
                  </a:ext>
                </a:extLst>
              </a:tr>
              <a:tr h="1464072">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6"/>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borderline (3% to &lt;5%) or intermediate (5% to &lt;10%) 10-year estimated risk for ASCVD in whom statin therapy is initiated, it is reasonable to treat to a goal of LDL-C &lt;100 mg/dL (2.6 mmol/L) and non–HDL-C &lt;130 mg/dL (3.4 mmol/L)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611" marR="63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5086686"/>
                  </a:ext>
                </a:extLst>
              </a:tr>
            </a:tbl>
          </a:graphicData>
        </a:graphic>
      </p:graphicFrame>
    </p:spTree>
    <p:extLst>
      <p:ext uri="{BB962C8B-B14F-4D97-AF65-F5344CB8AC3E}">
        <p14:creationId xmlns:p14="http://schemas.microsoft.com/office/powerpoint/2010/main" val="2230127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93</a:t>
            </a:fld>
            <a:endParaRPr lang="en-US" dirty="0"/>
          </a:p>
        </p:txBody>
      </p:sp>
      <p:sp>
        <p:nvSpPr>
          <p:cNvPr id="2" name="TextBox 1">
            <a:extLst>
              <a:ext uri="{FF2B5EF4-FFF2-40B4-BE49-F238E27FC236}">
                <a16:creationId xmlns:a16="http://schemas.microsoft.com/office/drawing/2014/main" id="{1BA2FAA7-729E-CC12-B43D-9A05E3AA8328}"/>
              </a:ext>
            </a:extLst>
          </p:cNvPr>
          <p:cNvSpPr txBox="1"/>
          <p:nvPr/>
        </p:nvSpPr>
        <p:spPr>
          <a:xfrm>
            <a:off x="2455858" y="838200"/>
            <a:ext cx="971868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Primary Prevention in Adults 30 to 79 Years With LDL-C Levels 70 to 189 mg/dL (1.8-4.9 mmol/L)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A6CD58B-B06B-7C56-2A90-7825E9E36D8F}"/>
              </a:ext>
            </a:extLst>
          </p:cNvPr>
          <p:cNvGraphicFramePr>
            <a:graphicFrameLocks noGrp="1"/>
          </p:cNvGraphicFramePr>
          <p:nvPr>
            <p:extLst>
              <p:ext uri="{D42A27DB-BD31-4B8C-83A1-F6EECF244321}">
                <p14:modId xmlns:p14="http://schemas.microsoft.com/office/powerpoint/2010/main" val="2732059005"/>
              </p:ext>
            </p:extLst>
          </p:nvPr>
        </p:nvGraphicFramePr>
        <p:xfrm>
          <a:off x="2881658" y="1981200"/>
          <a:ext cx="8867084" cy="5212080"/>
        </p:xfrm>
        <a:graphic>
          <a:graphicData uri="http://schemas.openxmlformats.org/drawingml/2006/table">
            <a:tbl>
              <a:tblPr firstRow="1" firstCol="1" bandRow="1"/>
              <a:tblGrid>
                <a:gridCol w="1175777">
                  <a:extLst>
                    <a:ext uri="{9D8B030D-6E8A-4147-A177-3AD203B41FA5}">
                      <a16:colId xmlns:a16="http://schemas.microsoft.com/office/drawing/2014/main" val="4122327979"/>
                    </a:ext>
                  </a:extLst>
                </a:gridCol>
                <a:gridCol w="1283953">
                  <a:extLst>
                    <a:ext uri="{9D8B030D-6E8A-4147-A177-3AD203B41FA5}">
                      <a16:colId xmlns:a16="http://schemas.microsoft.com/office/drawing/2014/main" val="892156195"/>
                    </a:ext>
                  </a:extLst>
                </a:gridCol>
                <a:gridCol w="6407354">
                  <a:extLst>
                    <a:ext uri="{9D8B030D-6E8A-4147-A177-3AD203B41FA5}">
                      <a16:colId xmlns:a16="http://schemas.microsoft.com/office/drawing/2014/main" val="2040828656"/>
                    </a:ext>
                  </a:extLst>
                </a:gridCol>
              </a:tblGrid>
              <a:tr h="215138">
                <a:tc gridSpan="3">
                  <a:txBody>
                    <a:bodyPr/>
                    <a:lstStyle/>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cs typeface="Arial" panose="020B0604020202020204" pitchFamily="34" charset="0"/>
                        </a:rPr>
                        <a:t>High (≥10%) 10-Year Estimated ASCVD Risk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34747567"/>
                  </a:ext>
                </a:extLst>
              </a:tr>
              <a:tr h="860552">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FFFFFF"/>
                          </a:solidFill>
                          <a:effectLst/>
                          <a:latin typeface="Times New Roman" panose="02020603050405020304" pitchFamily="18" charset="0"/>
                          <a:ea typeface="Aptos" panose="020B0004020202020204" pitchFamily="34" charset="0"/>
                          <a:cs typeface="Arial" panose="020B0604020202020204" pitchFamily="34" charset="0"/>
                        </a:rPr>
                        <a:t>A</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65D93"/>
                    </a:solidFill>
                  </a:tcPr>
                </a:tc>
                <a:tc>
                  <a:txBody>
                    <a:bodyPr/>
                    <a:lstStyle/>
                    <a:p>
                      <a:pPr marL="342900" marR="0" lvl="0" indent="-342900" algn="l">
                        <a:lnSpc>
                          <a:spcPct val="100000"/>
                        </a:lnSpc>
                        <a:spcAft>
                          <a:spcPts val="0"/>
                        </a:spcAft>
                        <a:buFont typeface="+mj-lt"/>
                        <a:buAutoNum type="arabicPeriod" startAt="7"/>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high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10%) 10-year risk for ASCVD in whom LLT is initiated for primary prevention, high-intensity statin therapy is recommended to achieve an LDL-C reduction of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50% to reduce the risk of ASCVD.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916946"/>
                  </a:ext>
                </a:extLst>
              </a:tr>
              <a:tr h="1075690">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8"/>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high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10%) 10-year risk for ASCVD in whom a decision to initiate statin therapy is made, it is reasonable to treat to a goal of LDL-C &lt;70 mg/dL (1.8 mmol/L) and non–HDL-C &lt;100 mg/dL (2.6 mmol/L)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6034599"/>
                  </a:ext>
                </a:extLst>
              </a:tr>
              <a:tr h="860552">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9"/>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high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10%) 10-year estimated risk for ASCVD on maximally tolerated statin, it is reasonable to add ezetimibe if a goal LDL-C &lt;70 mg/dL (1.8 mmol/L) and non–HDL-C &lt;100 mg/dL (2.6 mmol/L) is not achieved.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505604"/>
                  </a:ext>
                </a:extLst>
              </a:tr>
              <a:tr h="1290828">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10"/>
                      </a:pPr>
                      <a:r>
                        <a:rPr lang="en-US" sz="1800" b="1" kern="100" dirty="0">
                          <a:effectLst/>
                          <a:latin typeface="Times New Roman" panose="02020603050405020304" pitchFamily="18" charset="0"/>
                          <a:ea typeface="Aptos" panose="020B0004020202020204" pitchFamily="34" charset="0"/>
                          <a:cs typeface="Arial" panose="020B0604020202020204" pitchFamily="34" charset="0"/>
                        </a:rPr>
                        <a:t>In adults at high (</a:t>
                      </a:r>
                      <a:r>
                        <a:rPr lang="en-US" sz="1800" kern="100" dirty="0">
                          <a:effectLst/>
                          <a:latin typeface="Times New Roman" panose="02020603050405020304" pitchFamily="18" charset="0"/>
                          <a:ea typeface="Aptos" panose="020B0004020202020204" pitchFamily="34" charset="0"/>
                          <a:cs typeface="Arial" panose="020B0604020202020204" pitchFamily="34" charset="0"/>
                        </a:rPr>
                        <a:t>≥</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10%) 10-year estimated risk for ASCVD on maximally tolerated statin with or without ezetimibe, it may be reasonable to add a PCSK9 </a:t>
                      </a:r>
                      <a:r>
                        <a:rPr lang="en-US" sz="1800" b="1" kern="100" dirty="0" err="1">
                          <a:effectLst/>
                          <a:latin typeface="Times New Roman" panose="02020603050405020304" pitchFamily="18" charset="0"/>
                          <a:ea typeface="Aptos" panose="020B0004020202020204" pitchFamily="34" charset="0"/>
                          <a:cs typeface="Arial" panose="020B0604020202020204" pitchFamily="34" charset="0"/>
                        </a:rPr>
                        <a:t>mAb</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 or bempedoic acid if a goal LDL-C &lt;70 mg/dL (1.8 mmol/L) and non–HDL-C &lt;100 mg/dL (2.6 mmol/L) is not achieved</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to lower LDL-C and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6793" marR="56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200764"/>
                  </a:ext>
                </a:extLst>
              </a:tr>
            </a:tbl>
          </a:graphicData>
        </a:graphic>
      </p:graphicFrame>
    </p:spTree>
    <p:extLst>
      <p:ext uri="{BB962C8B-B14F-4D97-AF65-F5344CB8AC3E}">
        <p14:creationId xmlns:p14="http://schemas.microsoft.com/office/powerpoint/2010/main" val="1883296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EBD28-370B-0A43-EEB3-E6E662E49311}"/>
              </a:ext>
            </a:extLst>
          </p:cNvPr>
          <p:cNvSpPr txBox="1"/>
          <p:nvPr/>
        </p:nvSpPr>
        <p:spPr>
          <a:xfrm>
            <a:off x="2455858" y="990600"/>
            <a:ext cx="971868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Primary Prevention in Adults 30 to 79 Years With LDL-C Levels 70 to 189 mg/dL </a:t>
            </a:r>
            <a:r>
              <a:rPr lang="en-US" sz="2800">
                <a:effectLst/>
                <a:latin typeface="Lub Dub Medium" panose="020B0603030403020204" pitchFamily="34" charset="0"/>
                <a:ea typeface="Aptos" panose="020B0004020202020204" pitchFamily="34" charset="0"/>
              </a:rPr>
              <a:t>(1.8-4.9 </a:t>
            </a:r>
            <a:r>
              <a:rPr lang="en-US" sz="2800" dirty="0">
                <a:effectLst/>
                <a:latin typeface="Lub Dub Medium" panose="020B0603030403020204" pitchFamily="34" charset="0"/>
                <a:ea typeface="Aptos" panose="020B0004020202020204" pitchFamily="34" charset="0"/>
              </a:rPr>
              <a:t>mmol/L)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86FAF88F-C464-51B2-3BF4-5A54C4C40495}"/>
              </a:ext>
            </a:extLst>
          </p:cNvPr>
          <p:cNvGraphicFramePr>
            <a:graphicFrameLocks noGrp="1"/>
          </p:cNvGraphicFramePr>
          <p:nvPr>
            <p:extLst>
              <p:ext uri="{D42A27DB-BD31-4B8C-83A1-F6EECF244321}">
                <p14:modId xmlns:p14="http://schemas.microsoft.com/office/powerpoint/2010/main" val="4096230080"/>
              </p:ext>
            </p:extLst>
          </p:nvPr>
        </p:nvGraphicFramePr>
        <p:xfrm>
          <a:off x="3424396" y="2305351"/>
          <a:ext cx="7781608" cy="3618898"/>
        </p:xfrm>
        <a:graphic>
          <a:graphicData uri="http://schemas.openxmlformats.org/drawingml/2006/table">
            <a:tbl>
              <a:tblPr firstRow="1" firstCol="1" bandRow="1"/>
              <a:tblGrid>
                <a:gridCol w="1031842">
                  <a:extLst>
                    <a:ext uri="{9D8B030D-6E8A-4147-A177-3AD203B41FA5}">
                      <a16:colId xmlns:a16="http://schemas.microsoft.com/office/drawing/2014/main" val="1455736775"/>
                    </a:ext>
                  </a:extLst>
                </a:gridCol>
                <a:gridCol w="1126777">
                  <a:extLst>
                    <a:ext uri="{9D8B030D-6E8A-4147-A177-3AD203B41FA5}">
                      <a16:colId xmlns:a16="http://schemas.microsoft.com/office/drawing/2014/main" val="1746542256"/>
                    </a:ext>
                  </a:extLst>
                </a:gridCol>
                <a:gridCol w="5622989">
                  <a:extLst>
                    <a:ext uri="{9D8B030D-6E8A-4147-A177-3AD203B41FA5}">
                      <a16:colId xmlns:a16="http://schemas.microsoft.com/office/drawing/2014/main" val="3943883882"/>
                    </a:ext>
                  </a:extLst>
                </a:gridCol>
              </a:tblGrid>
              <a:tr h="301575">
                <a:tc gridSpan="3">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FrutigerLTStd-Light"/>
                          <a:cs typeface="Arial" panose="020B0604020202020204" pitchFamily="34" charset="0"/>
                        </a:rPr>
                        <a:t>Special Considerations in Primary Prevention</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6511323"/>
                  </a:ext>
                </a:extLst>
              </a:tr>
              <a:tr h="1507874">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11"/>
                      </a:pPr>
                      <a:r>
                        <a:rPr lang="en-US" sz="1800" b="1" kern="100" dirty="0">
                          <a:effectLst/>
                          <a:latin typeface="Times New Roman" panose="02020603050405020304" pitchFamily="18" charset="0"/>
                          <a:ea typeface="FrutigerLTStd-Light"/>
                          <a:cs typeface="Arial" panose="020B0604020202020204" pitchFamily="34" charset="0"/>
                        </a:rPr>
                        <a:t>In individuals with a life expectancy of &lt;1 year, it may be reasonable to discontinue LLT that was prescribed for primary prevention purposes</a:t>
                      </a:r>
                      <a:r>
                        <a:rPr lang="en-US" sz="1800" b="1" kern="100" dirty="0">
                          <a:effectLst/>
                          <a:latin typeface="Times New Roman" panose="02020603050405020304" pitchFamily="18" charset="0"/>
                          <a:ea typeface="Aptos" panose="020B0004020202020204" pitchFamily="34" charset="0"/>
                          <a:cs typeface="Arial" panose="020B0604020202020204" pitchFamily="34" charset="0"/>
                        </a:rPr>
                        <a:t> to avoid unnecessary medication use or adverse medication effects</a:t>
                      </a:r>
                      <a:r>
                        <a:rPr lang="en-US" sz="1800" b="1" kern="100" dirty="0">
                          <a:effectLst/>
                          <a:latin typeface="Times New Roman" panose="02020603050405020304" pitchFamily="18" charset="0"/>
                          <a:ea typeface="FrutigerLTStd-Light"/>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241261"/>
                  </a:ext>
                </a:extLst>
              </a:tr>
              <a:tr h="1809449">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3: No Benefit</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7F"/>
                    </a:solidFill>
                  </a:tcPr>
                </a:tc>
                <a:tc>
                  <a:txBody>
                    <a:bodyPr/>
                    <a:lstStyle/>
                    <a:p>
                      <a:pPr marL="0" marR="0" algn="ctr">
                        <a:lnSpc>
                          <a:spcPct val="100000"/>
                        </a:lnSpc>
                        <a:spcAft>
                          <a:spcPts val="800"/>
                        </a:spcAft>
                        <a:buNone/>
                      </a:pPr>
                      <a:r>
                        <a:rPr lang="en-US" sz="1800" b="1" kern="100">
                          <a:solidFill>
                            <a:srgbClr val="000000"/>
                          </a:solidFill>
                          <a:effectLst/>
                          <a:latin typeface="Times New Roman" panose="02020603050405020304" pitchFamily="18" charset="0"/>
                          <a:ea typeface="Aptos" panose="020B000402020202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800"/>
                        </a:spcAft>
                        <a:buFont typeface="+mj-lt"/>
                        <a:buAutoNum type="arabicPeriod" startAt="12"/>
                      </a:pPr>
                      <a:r>
                        <a:rPr lang="en-US" sz="1800" b="1" kern="100" dirty="0">
                          <a:effectLst/>
                          <a:latin typeface="Times New Roman" panose="02020603050405020304" pitchFamily="18" charset="0"/>
                          <a:ea typeface="FrutigerLTStd-Light"/>
                          <a:cs typeface="Arial" panose="020B0604020202020204" pitchFamily="34" charset="0"/>
                        </a:rPr>
                        <a:t>In adults with a baseline untreated LDL-C &lt;70 mg/dL (1.8 mmol/L) and non–HDL-C &lt;100 mg/dL (2.6 mmol/L) and without additional ASCVD risk factors, initiation of LLT for primary prevention is unlikely to reduce ASCVD risk.</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1516680"/>
                  </a:ext>
                </a:extLst>
              </a:tr>
            </a:tbl>
          </a:graphicData>
        </a:graphic>
      </p:graphicFrame>
    </p:spTree>
    <p:extLst>
      <p:ext uri="{BB962C8B-B14F-4D97-AF65-F5344CB8AC3E}">
        <p14:creationId xmlns:p14="http://schemas.microsoft.com/office/powerpoint/2010/main" val="32557160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95</a:t>
            </a:fld>
            <a:endParaRPr lang="en-US" dirty="0"/>
          </a:p>
        </p:txBody>
      </p:sp>
      <p:sp>
        <p:nvSpPr>
          <p:cNvPr id="2" name="TextBox 1">
            <a:extLst>
              <a:ext uri="{FF2B5EF4-FFF2-40B4-BE49-F238E27FC236}">
                <a16:creationId xmlns:a16="http://schemas.microsoft.com/office/drawing/2014/main" id="{A258F935-80BC-419D-2511-67C5B268A54F}"/>
              </a:ext>
            </a:extLst>
          </p:cNvPr>
          <p:cNvSpPr txBox="1"/>
          <p:nvPr/>
        </p:nvSpPr>
        <p:spPr>
          <a:xfrm>
            <a:off x="304800" y="1295400"/>
            <a:ext cx="2467771" cy="3200400"/>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Figure 6. Primary Prevention in Adults 30 to 79 Years Without ASCVD</a:t>
            </a:r>
            <a:endParaRPr lang="en-US" sz="2800" dirty="0">
              <a:effectLst/>
              <a:latin typeface="Lub Dub Medium" panose="020B06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AF9E6B40-D659-351A-999C-0630416C230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114800" y="-26928"/>
            <a:ext cx="5867399" cy="7593104"/>
          </a:xfrm>
          <a:prstGeom prst="rect">
            <a:avLst/>
          </a:prstGeom>
          <a:noFill/>
          <a:ln>
            <a:noFill/>
          </a:ln>
        </p:spPr>
      </p:pic>
      <p:sp>
        <p:nvSpPr>
          <p:cNvPr id="6" name="TextBox 5">
            <a:extLst>
              <a:ext uri="{FF2B5EF4-FFF2-40B4-BE49-F238E27FC236}">
                <a16:creationId xmlns:a16="http://schemas.microsoft.com/office/drawing/2014/main" id="{51930A83-225E-A2B8-1D50-0707F3429465}"/>
              </a:ext>
            </a:extLst>
          </p:cNvPr>
          <p:cNvSpPr txBox="1"/>
          <p:nvPr/>
        </p:nvSpPr>
        <p:spPr>
          <a:xfrm>
            <a:off x="10668000" y="3570836"/>
            <a:ext cx="2895600" cy="3970318"/>
          </a:xfrm>
          <a:prstGeom prst="rect">
            <a:avLst/>
          </a:prstGeom>
          <a:noFill/>
        </p:spPr>
        <p:txBody>
          <a:bodyPr wrap="square">
            <a:spAutoFit/>
          </a:bodyPr>
          <a:lstStyle/>
          <a:p>
            <a:r>
              <a:rPr lang="en-US" sz="1200" dirty="0">
                <a:latin typeface="Lub Dub Medium" panose="020B0603030403020204" pitchFamily="34" charset="0"/>
              </a:rPr>
              <a:t>*For primary prevention recommendations for risk assessment and/or management in the following patient groups, please see the following: Section 4.2.3.7, “Primary Prevention in Adults 30 to 79 Years of Age With LDL-C Levels 70 to 189 mg/dL (1.8-4.9 mmol/L),” Section 4.2.4, “Severe Hypercholesterolemia (LDL-C ≥190 mg/dL [4.9 mmol/L]),” Section 4.2.5, “Diabetes in Adults Without Established ASCVD,” Section 4.2.7, “Management of Adults With Subclinical Coronary Atherosclerosis (Men &gt;40 or Women &gt;45 Years)”, Section 4.2.8.8, “Adults With Chronic Disease – Stage 3 or Higher”), and Section 4.3.8.9, “Persons Living With Human Immunodeficiency Virus (HIV).”</a:t>
            </a:r>
          </a:p>
        </p:txBody>
      </p:sp>
      <p:sp>
        <p:nvSpPr>
          <p:cNvPr id="7" name="Rectangle 1">
            <a:extLst>
              <a:ext uri="{FF2B5EF4-FFF2-40B4-BE49-F238E27FC236}">
                <a16:creationId xmlns:a16="http://schemas.microsoft.com/office/drawing/2014/main" id="{8C9C846C-F1A1-F0FD-73F5-4CCA07E69436}"/>
              </a:ext>
            </a:extLst>
          </p:cNvPr>
          <p:cNvSpPr>
            <a:spLocks noChangeArrowheads="1"/>
          </p:cNvSpPr>
          <p:nvPr/>
        </p:nvSpPr>
        <p:spPr bwMode="auto">
          <a:xfrm>
            <a:off x="304800" y="5048164"/>
            <a:ext cx="276661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altLang="en-US" sz="1200" dirty="0" bmk="_Hlk209152744">
                <a:latin typeface="Lub Dub Medium" panose="020B0603030403020204" pitchFamily="34" charset="0"/>
                <a:ea typeface="Calibri" panose="020F0502020204030204" pitchFamily="34" charset="0"/>
              </a:rPr>
              <a:t>Adapted with permission from Grundy at al. Copyright© 2018 American Heart Association, Inc. and American College of Cardiology Foundation.</a:t>
            </a:r>
            <a:endParaRPr lang="en-US" altLang="en-US" sz="2000"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Lub Dub Medium" panose="020B0603030403020204" pitchFamily="34" charset="0"/>
                <a:ea typeface="Calibri" panose="020F0502020204030204" pitchFamily="34" charset="0"/>
              </a:rPr>
              <a:t>A</a:t>
            </a:r>
            <a:r>
              <a:rPr kumimoji="0" lang="en-US" altLang="en-US" sz="1200" b="0" i="0" u="none" strike="noStrike" cap="none" normalizeH="0" baseline="0" dirty="0" bmk="">
                <a:ln>
                  <a:noFill/>
                </a:ln>
                <a:solidFill>
                  <a:schemeClr val="tx1"/>
                </a:solidFill>
                <a:effectLst/>
                <a:latin typeface="Lub Dub Medium" panose="020B0603030403020204" pitchFamily="34" charset="0"/>
                <a:ea typeface="Calibri" panose="020F0502020204030204" pitchFamily="34" charset="0"/>
              </a:rPr>
              <a:t>SCVD indicates atherosclerotic cardiovascular disease; CAC, coronary artery calcium; HDL-C, high-density lipoprotein-cholesterol; LDL-C, low-density lipoprotein-cholesterol;</a:t>
            </a:r>
            <a:r>
              <a:rPr kumimoji="0" lang="en-US" altLang="en-US" sz="1200" b="0" i="0" u="none" strike="noStrike" cap="none" normalizeH="0" baseline="0" dirty="0" bmk="_Hlk209152744">
                <a:ln>
                  <a:noFill/>
                </a:ln>
                <a:solidFill>
                  <a:schemeClr val="tx1"/>
                </a:solidFill>
                <a:effectLst/>
                <a:latin typeface="Lub Dub Medium" panose="020B0603030403020204" pitchFamily="34" charset="0"/>
                <a:ea typeface="Times New Roman" panose="02020603050405020304" pitchFamily="18" charset="0"/>
              </a:rPr>
              <a:t> and LLT, </a:t>
            </a:r>
            <a:r>
              <a:rPr kumimoji="0" lang="en-US" altLang="en-US" sz="1200" b="0" i="0" u="none" strike="noStrike" cap="none" normalizeH="0" baseline="0" dirty="0" bmk="_Hlk209152744">
                <a:ln>
                  <a:noFill/>
                </a:ln>
                <a:solidFill>
                  <a:schemeClr val="tx1"/>
                </a:solidFill>
                <a:effectLst/>
                <a:latin typeface="Lub Dub Medium" panose="020B0603030403020204" pitchFamily="34" charset="0"/>
                <a:ea typeface="Calibri" panose="020F0502020204030204" pitchFamily="34" charset="0"/>
              </a:rPr>
              <a:t>lipid-lowering therapy. </a:t>
            </a:r>
          </a:p>
        </p:txBody>
      </p:sp>
    </p:spTree>
    <p:extLst>
      <p:ext uri="{BB962C8B-B14F-4D97-AF65-F5344CB8AC3E}">
        <p14:creationId xmlns:p14="http://schemas.microsoft.com/office/powerpoint/2010/main" val="12868921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89C7B-A7E8-32AC-2CCA-40774BFB0B16}"/>
              </a:ext>
            </a:extLst>
          </p:cNvPr>
          <p:cNvSpPr txBox="1"/>
          <p:nvPr/>
        </p:nvSpPr>
        <p:spPr>
          <a:xfrm>
            <a:off x="3704429" y="1295400"/>
            <a:ext cx="7221542"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Role of Risk Assessment in Heterozygous Familial Hypercholesterolemia (</a:t>
            </a:r>
            <a:r>
              <a:rPr lang="en-US" sz="2800" dirty="0" err="1">
                <a:effectLst/>
                <a:latin typeface="Lub Dub Medium" panose="020B0603030403020204" pitchFamily="34" charset="0"/>
                <a:ea typeface="Aptos" panose="020B0004020202020204" pitchFamily="34" charset="0"/>
              </a:rPr>
              <a:t>HeFH</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7F224F2-7070-E16E-F388-668405655F3E}"/>
              </a:ext>
            </a:extLst>
          </p:cNvPr>
          <p:cNvGraphicFramePr>
            <a:graphicFrameLocks noGrp="1"/>
          </p:cNvGraphicFramePr>
          <p:nvPr>
            <p:extLst>
              <p:ext uri="{D42A27DB-BD31-4B8C-83A1-F6EECF244321}">
                <p14:modId xmlns:p14="http://schemas.microsoft.com/office/powerpoint/2010/main" val="3778078153"/>
              </p:ext>
            </p:extLst>
          </p:nvPr>
        </p:nvGraphicFramePr>
        <p:xfrm>
          <a:off x="3462337" y="2548568"/>
          <a:ext cx="7705726" cy="3132464"/>
        </p:xfrm>
        <a:graphic>
          <a:graphicData uri="http://schemas.openxmlformats.org/drawingml/2006/table">
            <a:tbl>
              <a:tblPr firstRow="1" firstCol="1" bandRow="1"/>
              <a:tblGrid>
                <a:gridCol w="899516">
                  <a:extLst>
                    <a:ext uri="{9D8B030D-6E8A-4147-A177-3AD203B41FA5}">
                      <a16:colId xmlns:a16="http://schemas.microsoft.com/office/drawing/2014/main" val="2866276337"/>
                    </a:ext>
                  </a:extLst>
                </a:gridCol>
                <a:gridCol w="840062">
                  <a:extLst>
                    <a:ext uri="{9D8B030D-6E8A-4147-A177-3AD203B41FA5}">
                      <a16:colId xmlns:a16="http://schemas.microsoft.com/office/drawing/2014/main" val="3947138554"/>
                    </a:ext>
                  </a:extLst>
                </a:gridCol>
                <a:gridCol w="5966148">
                  <a:extLst>
                    <a:ext uri="{9D8B030D-6E8A-4147-A177-3AD203B41FA5}">
                      <a16:colId xmlns:a16="http://schemas.microsoft.com/office/drawing/2014/main" val="3893070682"/>
                    </a:ext>
                  </a:extLst>
                </a:gridCol>
              </a:tblGrid>
              <a:tr h="1024747">
                <a:tc>
                  <a:txBody>
                    <a:bodyPr/>
                    <a:lstStyle/>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Role of Risk Assessment in Heterozygous Familial Hypercholesterolemia </a:t>
                      </a:r>
                    </a:p>
                    <a:p>
                      <a:pPr marL="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24656598"/>
                  </a:ext>
                </a:extLst>
              </a:tr>
              <a:tr h="234475">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Calibri" panose="020F0502020204030204" pitchFamily="34"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4770714"/>
                  </a:ext>
                </a:extLst>
              </a:tr>
              <a:tr h="468952">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adults with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HeFH</a:t>
                      </a:r>
                      <a:r>
                        <a:rPr lang="en-US" sz="1800" b="1" dirty="0">
                          <a:effectLst/>
                          <a:latin typeface="Times New Roman" panose="02020603050405020304" pitchFamily="18" charset="0"/>
                          <a:ea typeface="Calibri" panose="020F0502020204030204" pitchFamily="34" charset="0"/>
                          <a:cs typeface="Arial" panose="020B0604020202020204" pitchFamily="34" charset="0"/>
                        </a:rPr>
                        <a:t>, FH-specific risk scores may be useful in predicting short-term ASCVD risk</a:t>
                      </a:r>
                      <a:r>
                        <a:rPr lang="en-US" sz="1800" b="1" dirty="0">
                          <a:effectLst/>
                          <a:latin typeface="Times New Roman" panose="02020603050405020304" pitchFamily="18" charset="0"/>
                          <a:ea typeface="FrutigerLTStd-Light"/>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7187920"/>
                  </a:ext>
                </a:extLst>
              </a:tr>
              <a:tr h="937904">
                <a:tc>
                  <a:txBody>
                    <a:bodyPr/>
                    <a:lstStyle/>
                    <a:p>
                      <a:pPr marL="0" marR="0" algn="ctr">
                        <a:lnSpc>
                          <a:spcPct val="100000"/>
                        </a:lnSpc>
                        <a:spcAft>
                          <a:spcPts val="0"/>
                        </a:spcAft>
                        <a:buNone/>
                      </a:pPr>
                      <a:r>
                        <a:rPr lang="en-US" sz="1800" b="1">
                          <a:solidFill>
                            <a:srgbClr val="FFFFFF"/>
                          </a:solidFill>
                          <a:effectLst/>
                          <a:latin typeface="Times New Roman" panose="02020603050405020304" pitchFamily="18" charset="0"/>
                          <a:ea typeface="Calibri" panose="020F0502020204030204" pitchFamily="34" charset="0"/>
                          <a:cs typeface="Arial" panose="020B0604020202020204" pitchFamily="34" charset="0"/>
                        </a:rPr>
                        <a:t>3: Harm</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1C0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C-EO</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Calibri" panose="020F0502020204030204" pitchFamily="34" charset="0"/>
                          <a:cs typeface="Arial" panose="020B0604020202020204" pitchFamily="34" charset="0"/>
                        </a:rPr>
                        <a:t>In individuals with </a:t>
                      </a:r>
                      <a:r>
                        <a:rPr lang="en-US" sz="1800" b="1" dirty="0" err="1">
                          <a:effectLst/>
                          <a:latin typeface="Times New Roman" panose="02020603050405020304" pitchFamily="18" charset="0"/>
                          <a:ea typeface="Calibri" panose="020F0502020204030204" pitchFamily="34" charset="0"/>
                          <a:cs typeface="Arial" panose="020B0604020202020204" pitchFamily="34" charset="0"/>
                        </a:rPr>
                        <a:t>HeFH</a:t>
                      </a:r>
                      <a:r>
                        <a:rPr lang="en-US" sz="1800" b="1" dirty="0">
                          <a:effectLst/>
                          <a:latin typeface="Times New Roman" panose="02020603050405020304" pitchFamily="18" charset="0"/>
                          <a:ea typeface="Calibri" panose="020F0502020204030204" pitchFamily="34" charset="0"/>
                          <a:cs typeface="Arial" panose="020B0604020202020204" pitchFamily="34" charset="0"/>
                        </a:rPr>
                        <a:t>, standard risk assessment tools developed for the general population should not be used to calculate 10-year or 30-year ASCVD risk.</a:t>
                      </a:r>
                      <a:r>
                        <a:rPr lang="en-US" sz="1800" b="1" dirty="0">
                          <a:effectLst/>
                          <a:latin typeface="Times New Roman" panose="02020603050405020304" pitchFamily="18" charset="0"/>
                          <a:ea typeface="FrutigerLTStd-Light"/>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424078"/>
                  </a:ext>
                </a:extLst>
              </a:tr>
            </a:tbl>
          </a:graphicData>
        </a:graphic>
      </p:graphicFrame>
    </p:spTree>
    <p:extLst>
      <p:ext uri="{BB962C8B-B14F-4D97-AF65-F5344CB8AC3E}">
        <p14:creationId xmlns:p14="http://schemas.microsoft.com/office/powerpoint/2010/main" val="4253055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97</a:t>
            </a:fld>
            <a:endParaRPr lang="en-US" dirty="0"/>
          </a:p>
        </p:txBody>
      </p:sp>
      <p:sp>
        <p:nvSpPr>
          <p:cNvPr id="2" name="TextBox 1">
            <a:extLst>
              <a:ext uri="{FF2B5EF4-FFF2-40B4-BE49-F238E27FC236}">
                <a16:creationId xmlns:a16="http://schemas.microsoft.com/office/drawing/2014/main" id="{39B62896-1398-5CC5-6E5C-326D48629667}"/>
              </a:ext>
            </a:extLst>
          </p:cNvPr>
          <p:cNvSpPr txBox="1"/>
          <p:nvPr/>
        </p:nvSpPr>
        <p:spPr>
          <a:xfrm>
            <a:off x="4824013" y="814617"/>
            <a:ext cx="4982371"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Genetic Testing for Familial Hypercholesterolemia </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C7B2AB0B-21D7-903F-AC09-05E4E0F54696}"/>
              </a:ext>
            </a:extLst>
          </p:cNvPr>
          <p:cNvGraphicFramePr>
            <a:graphicFrameLocks noGrp="1"/>
          </p:cNvGraphicFramePr>
          <p:nvPr>
            <p:extLst>
              <p:ext uri="{D42A27DB-BD31-4B8C-83A1-F6EECF244321}">
                <p14:modId xmlns:p14="http://schemas.microsoft.com/office/powerpoint/2010/main" val="2326592060"/>
              </p:ext>
            </p:extLst>
          </p:nvPr>
        </p:nvGraphicFramePr>
        <p:xfrm>
          <a:off x="2400300" y="1981200"/>
          <a:ext cx="9829800" cy="4906112"/>
        </p:xfrm>
        <a:graphic>
          <a:graphicData uri="http://schemas.openxmlformats.org/drawingml/2006/table">
            <a:tbl>
              <a:tblPr firstRow="1" firstCol="1" bandRow="1"/>
              <a:tblGrid>
                <a:gridCol w="1293396">
                  <a:extLst>
                    <a:ext uri="{9D8B030D-6E8A-4147-A177-3AD203B41FA5}">
                      <a16:colId xmlns:a16="http://schemas.microsoft.com/office/drawing/2014/main" val="1987467686"/>
                    </a:ext>
                  </a:extLst>
                </a:gridCol>
                <a:gridCol w="1238936">
                  <a:extLst>
                    <a:ext uri="{9D8B030D-6E8A-4147-A177-3AD203B41FA5}">
                      <a16:colId xmlns:a16="http://schemas.microsoft.com/office/drawing/2014/main" val="2368740654"/>
                    </a:ext>
                  </a:extLst>
                </a:gridCol>
                <a:gridCol w="7297468">
                  <a:extLst>
                    <a:ext uri="{9D8B030D-6E8A-4147-A177-3AD203B41FA5}">
                      <a16:colId xmlns:a16="http://schemas.microsoft.com/office/drawing/2014/main" val="226304675"/>
                    </a:ext>
                  </a:extLst>
                </a:gridCol>
              </a:tblGrid>
              <a:tr h="920267">
                <a:tc>
                  <a:txBody>
                    <a:bodyPr/>
                    <a:lstStyle/>
                    <a:p>
                      <a:pPr marL="0" marR="0" algn="l">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dirty="0">
                          <a:effectLst/>
                          <a:latin typeface="Times New Roman" panose="02020603050405020304" pitchFamily="18" charset="0"/>
                          <a:ea typeface="Calibri" panose="020F0502020204030204" pitchFamily="34" charset="0"/>
                          <a:cs typeface="Arial" panose="020B0604020202020204" pitchFamily="34" charset="0"/>
                        </a:rPr>
                        <a:t>Recommendations for Genetic Testing for Familial Hypercholesterolemia</a:t>
                      </a:r>
                    </a:p>
                    <a:p>
                      <a:pPr marL="0" marR="0" algn="ctr">
                        <a:lnSpc>
                          <a:spcPct val="100000"/>
                        </a:lnSpc>
                        <a:spcAft>
                          <a:spcPts val="0"/>
                        </a:spcAft>
                        <a:buNone/>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dirty="0">
                          <a:effectLst/>
                          <a:latin typeface="Times New Roman" panose="02020603050405020304" pitchFamily="18" charset="0"/>
                          <a:ea typeface="Calibri" panose="020F0502020204030204" pitchFamily="34" charset="0"/>
                          <a:cs typeface="Arial" panose="020B0604020202020204" pitchFamily="34" charset="0"/>
                        </a:rPr>
                        <a:t>Referenced studies that support  recommendations are summarized in the Evidence Table.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797676568"/>
                  </a:ext>
                </a:extLst>
              </a:tr>
              <a:tr h="248529">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COR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LOE</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Recommendations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386708"/>
                  </a:ext>
                </a:extLst>
              </a:tr>
              <a:tr h="994115">
                <a:tc>
                  <a:txBody>
                    <a:bodyPr/>
                    <a:lstStyle/>
                    <a:p>
                      <a:pPr marL="0" marR="0" algn="ctr">
                        <a:lnSpc>
                          <a:spcPct val="100000"/>
                        </a:lnSpc>
                        <a:spcAft>
                          <a:spcPts val="0"/>
                        </a:spcAft>
                        <a:buNone/>
                      </a:pPr>
                      <a:r>
                        <a:rPr lang="en-US" sz="1800" b="1">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ctr">
                        <a:lnSpc>
                          <a:spcPct val="100000"/>
                        </a:lnSpc>
                        <a:spcAft>
                          <a:spcPts val="0"/>
                        </a:spcAft>
                        <a:buNone/>
                      </a:pPr>
                      <a:r>
                        <a:rPr lang="en-US" sz="18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possible, probable, or definite FH, panel-based genetic testing for pathogenic/likely pathogenic rare variants for FH is beneficial to identify individuals at highest risk of cardiovascular events and to facilitate cascade screening.</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9074397"/>
                  </a:ext>
                </a:extLst>
              </a:tr>
              <a:tr h="124264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A68"/>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2"/>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severe hypercholesterolemia with an LDL-C ≥190 mg/dL (4.9 mmol/L) without an identified secondary cause, panel-based genetic testing for pathogenic/likely pathogenic rare variants for FH can be useful to identify those with FH who are at higher risk of ASCVD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8603976"/>
                  </a:ext>
                </a:extLst>
              </a:tr>
              <a:tr h="1242645">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2b</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A74B"/>
                    </a:solidFill>
                  </a:tcPr>
                </a:tc>
                <a:tc>
                  <a:txBody>
                    <a:bodyPr/>
                    <a:lstStyle/>
                    <a:p>
                      <a:pPr marL="0" marR="0" algn="ctr">
                        <a:lnSpc>
                          <a:spcPct val="100000"/>
                        </a:lnSpc>
                        <a:spcAft>
                          <a:spcPts val="0"/>
                        </a:spcAft>
                        <a:buNone/>
                      </a:pPr>
                      <a:r>
                        <a:rPr lang="en-US" sz="18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B-NR</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dirty="0">
                          <a:effectLst/>
                          <a:latin typeface="Times New Roman" panose="02020603050405020304" pitchFamily="18" charset="0"/>
                          <a:ea typeface="Times New Roman" panose="02020603050405020304" pitchFamily="18" charset="0"/>
                          <a:cs typeface="Arial" panose="020B0604020202020204" pitchFamily="34" charset="0"/>
                        </a:rPr>
                        <a:t>In adults with an elevated LDL-C of 160 to 189 mg/dL (4.1-4.9 mmol/L) without an identified secondary cause, panel-based genetic testing for pathogenic/likely pathogenic rare variants for FH may be considered to identify those with FH who are at higher risk of events.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3097" marR="630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359488"/>
                  </a:ext>
                </a:extLst>
              </a:tr>
            </a:tbl>
          </a:graphicData>
        </a:graphic>
      </p:graphicFrame>
    </p:spTree>
    <p:extLst>
      <p:ext uri="{BB962C8B-B14F-4D97-AF65-F5344CB8AC3E}">
        <p14:creationId xmlns:p14="http://schemas.microsoft.com/office/powerpoint/2010/main" val="30149371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425FBD-D402-639F-47FC-0C51B9996796}"/>
              </a:ext>
            </a:extLst>
          </p:cNvPr>
          <p:cNvSpPr txBox="1"/>
          <p:nvPr/>
        </p:nvSpPr>
        <p:spPr>
          <a:xfrm>
            <a:off x="4240806" y="533400"/>
            <a:ext cx="6148787"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Severe Hypercholesterolemia With LDL-C ≥190 mg/dL (4.9 mmol/L)</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DE24FF62-9BC4-58E3-9132-259EC12B1CC1}"/>
              </a:ext>
            </a:extLst>
          </p:cNvPr>
          <p:cNvGraphicFramePr>
            <a:graphicFrameLocks noGrp="1"/>
          </p:cNvGraphicFramePr>
          <p:nvPr>
            <p:extLst>
              <p:ext uri="{D42A27DB-BD31-4B8C-83A1-F6EECF244321}">
                <p14:modId xmlns:p14="http://schemas.microsoft.com/office/powerpoint/2010/main" val="2442128453"/>
              </p:ext>
            </p:extLst>
          </p:nvPr>
        </p:nvGraphicFramePr>
        <p:xfrm>
          <a:off x="2929095" y="1676400"/>
          <a:ext cx="8772208" cy="4352156"/>
        </p:xfrm>
        <a:graphic>
          <a:graphicData uri="http://schemas.openxmlformats.org/drawingml/2006/table">
            <a:tbl>
              <a:tblPr firstRow="1" firstCol="1" bandRow="1"/>
              <a:tblGrid>
                <a:gridCol w="1261904">
                  <a:extLst>
                    <a:ext uri="{9D8B030D-6E8A-4147-A177-3AD203B41FA5}">
                      <a16:colId xmlns:a16="http://schemas.microsoft.com/office/drawing/2014/main" val="1731589168"/>
                    </a:ext>
                  </a:extLst>
                </a:gridCol>
                <a:gridCol w="1149663">
                  <a:extLst>
                    <a:ext uri="{9D8B030D-6E8A-4147-A177-3AD203B41FA5}">
                      <a16:colId xmlns:a16="http://schemas.microsoft.com/office/drawing/2014/main" val="3843495358"/>
                    </a:ext>
                  </a:extLst>
                </a:gridCol>
                <a:gridCol w="6360641">
                  <a:extLst>
                    <a:ext uri="{9D8B030D-6E8A-4147-A177-3AD203B41FA5}">
                      <a16:colId xmlns:a16="http://schemas.microsoft.com/office/drawing/2014/main" val="238272156"/>
                    </a:ext>
                  </a:extLst>
                </a:gridCol>
              </a:tblGrid>
              <a:tr h="1529188">
                <a:tc>
                  <a:txBody>
                    <a:bodyPr/>
                    <a:lstStyle/>
                    <a:p>
                      <a:pPr marL="0" marR="0" algn="l">
                        <a:lnSpc>
                          <a:spcPct val="100000"/>
                        </a:lnSpc>
                        <a:spcAft>
                          <a:spcPts val="0"/>
                        </a:spcAft>
                        <a:buNone/>
                      </a:pPr>
                      <a:r>
                        <a:rPr lang="en-US" sz="1800" kern="100" dirty="0">
                          <a:effectLst/>
                          <a:latin typeface="Times New Roman" panose="02020603050405020304" pitchFamily="18" charset="0"/>
                          <a:ea typeface="Aptos" panose="020B0004020202020204" pitchFamily="34" charset="0"/>
                        </a:rPr>
                        <a:t> </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Recommendations for Severe Hypercholesterolemia With </a:t>
                      </a:r>
                      <a:endParaRPr lang="en-US" sz="1800" kern="100" dirty="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LDL-C ≥190 mg/dL (4.9 mmol/L)*</a:t>
                      </a:r>
                    </a:p>
                    <a:p>
                      <a:pPr marL="0" marR="0" algn="ctr">
                        <a:lnSpc>
                          <a:spcPct val="100000"/>
                        </a:lnSpc>
                        <a:spcAft>
                          <a:spcPts val="0"/>
                        </a:spcAft>
                        <a:buNone/>
                      </a:pPr>
                      <a:endParaRPr lang="en-US" sz="1800" kern="100" dirty="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kern="100" dirty="0">
                          <a:effectLst/>
                          <a:latin typeface="Times New Roman" panose="02020603050405020304" pitchFamily="18" charset="0"/>
                          <a:ea typeface="Aptos" panose="020B0004020202020204" pitchFamily="34" charset="0"/>
                        </a:rPr>
                        <a:t>Referenced studies that support recommendations are summarized in the Evidence Table.</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7942968"/>
                  </a:ext>
                </a:extLst>
              </a:tr>
              <a:tr h="254865">
                <a:tc>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COR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LOE</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rPr>
                        <a:t>Recommendations</a:t>
                      </a:r>
                      <a:endParaRPr lang="en-US" sz="180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8432975"/>
                  </a:ext>
                </a:extLst>
              </a:tr>
              <a:tr h="1274324">
                <a:tc>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 </a:t>
                      </a:r>
                      <a:r>
                        <a:rPr lang="en-US" sz="1800" b="1" kern="100" dirty="0">
                          <a:solidFill>
                            <a:srgbClr val="000000"/>
                          </a:solidFill>
                          <a:effectLst/>
                          <a:latin typeface="Times New Roman" panose="02020603050405020304" pitchFamily="18" charset="0"/>
                          <a:ea typeface="Aptos" panose="020B0004020202020204" pitchFamily="34" charset="0"/>
                        </a:rPr>
                        <a:t>1</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B-NR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a:pPr>
                      <a:r>
                        <a:rPr lang="en-US" sz="1800" b="1" kern="100" dirty="0">
                          <a:effectLst/>
                          <a:latin typeface="Times New Roman" panose="02020603050405020304" pitchFamily="18" charset="0"/>
                          <a:ea typeface="Aptos" panose="020B0004020202020204" pitchFamily="34" charset="0"/>
                        </a:rPr>
                        <a:t>In adults with severe hypercholesterolemia with an LDL-C ≥190 mg/dL (4.9 mmol/L)*, secondary causes of dyslipidemia should be excluded and addressed to reduce LDL-C (Table 16).</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1959991"/>
                  </a:ext>
                </a:extLst>
              </a:tr>
              <a:tr h="1274324">
                <a:tc>
                  <a:txBody>
                    <a:bodyPr/>
                    <a:lstStyle/>
                    <a:p>
                      <a:pPr marL="0" marR="0" algn="ctr">
                        <a:lnSpc>
                          <a:spcPct val="100000"/>
                        </a:lnSpc>
                        <a:spcAft>
                          <a:spcPts val="0"/>
                        </a:spcAft>
                        <a:buNone/>
                      </a:pPr>
                      <a:r>
                        <a:rPr lang="en-US" sz="1800" b="1" kern="100" dirty="0">
                          <a:effectLst/>
                          <a:latin typeface="Times New Roman" panose="02020603050405020304" pitchFamily="18" charset="0"/>
                          <a:ea typeface="Aptos" panose="020B0004020202020204" pitchFamily="34" charset="0"/>
                        </a:rPr>
                        <a:t> </a:t>
                      </a:r>
                      <a:r>
                        <a:rPr lang="en-US" sz="1800" b="1" kern="100" dirty="0">
                          <a:solidFill>
                            <a:srgbClr val="000000"/>
                          </a:solidFill>
                          <a:effectLst/>
                          <a:latin typeface="Times New Roman" panose="02020603050405020304" pitchFamily="18" charset="0"/>
                          <a:ea typeface="Aptos" panose="020B0004020202020204" pitchFamily="34" charset="0"/>
                        </a:rPr>
                        <a:t>1</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B-R</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2"/>
                      </a:pPr>
                      <a:r>
                        <a:rPr lang="en-US" sz="1800" b="1" kern="100" dirty="0">
                          <a:effectLst/>
                          <a:latin typeface="Times New Roman" panose="02020603050405020304" pitchFamily="18" charset="0"/>
                          <a:ea typeface="Aptos" panose="020B0004020202020204" pitchFamily="34" charset="0"/>
                        </a:rPr>
                        <a:t>In adults with severe hypercholesterolemia with an LDL-C ≥190 mg/dL (4.9 mmol/L)*, treatment with maximally tolerated statin therapy is recommended to lower LDL-C and reduce ASCVD risk.</a:t>
                      </a:r>
                      <a:endParaRPr lang="en-US" sz="180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462129"/>
                  </a:ext>
                </a:extLst>
              </a:tr>
            </a:tbl>
          </a:graphicData>
        </a:graphic>
      </p:graphicFrame>
      <p:sp>
        <p:nvSpPr>
          <p:cNvPr id="4" name="TextBox 3">
            <a:extLst>
              <a:ext uri="{FF2B5EF4-FFF2-40B4-BE49-F238E27FC236}">
                <a16:creationId xmlns:a16="http://schemas.microsoft.com/office/drawing/2014/main" id="{3C3060DA-3A65-6B46-05DC-8060E9E808C2}"/>
              </a:ext>
            </a:extLst>
          </p:cNvPr>
          <p:cNvSpPr txBox="1"/>
          <p:nvPr/>
        </p:nvSpPr>
        <p:spPr>
          <a:xfrm>
            <a:off x="2586195" y="6192049"/>
            <a:ext cx="9458008" cy="830997"/>
          </a:xfrm>
          <a:prstGeom prst="rect">
            <a:avLst/>
          </a:prstGeom>
          <a:noFill/>
        </p:spPr>
        <p:txBody>
          <a:bodyPr wrap="square">
            <a:spAutoFit/>
          </a:bodyPr>
          <a:lstStyle/>
          <a:p>
            <a:r>
              <a:rPr lang="en-US" sz="1200" dirty="0">
                <a:latin typeface="Lub Dub Medium" panose="020B0603030403020204" pitchFamily="34" charset="0"/>
              </a:rPr>
              <a:t>*Severe hypercholesterolemia with LDL-C &gt;190 mg/dL, non–HDL-C &gt;220 mg/dL, and/or </a:t>
            </a:r>
            <a:r>
              <a:rPr lang="en-US" sz="1200" dirty="0" err="1">
                <a:latin typeface="Lub Dub Medium" panose="020B0603030403020204" pitchFamily="34" charset="0"/>
              </a:rPr>
              <a:t>apoB</a:t>
            </a:r>
            <a:r>
              <a:rPr lang="en-US" sz="1200" dirty="0">
                <a:latin typeface="Lub Dub Medium" panose="020B0603030403020204" pitchFamily="34" charset="0"/>
              </a:rPr>
              <a:t> &gt;140 mg/dL.</a:t>
            </a:r>
          </a:p>
          <a:p>
            <a:endParaRPr lang="en-US" sz="1200" dirty="0">
              <a:latin typeface="Lub Dub Medium" panose="020B0603030403020204" pitchFamily="34" charset="0"/>
            </a:endParaRPr>
          </a:p>
          <a:p>
            <a:r>
              <a:rPr lang="en-US" sz="1200" dirty="0">
                <a:latin typeface="Lub Dub Medium" panose="020B0603030403020204" pitchFamily="34" charset="0"/>
              </a:rPr>
              <a:t>†Clinical ASCVD includes ACS, a history of MI, stable or unstable angina, coronary or other arterial revascularization, stroke, TIA, lower-extremity PAD or other atherosclerotic forms of PAD, including aortic aneurysm.</a:t>
            </a:r>
          </a:p>
        </p:txBody>
      </p:sp>
    </p:spTree>
    <p:extLst>
      <p:ext uri="{BB962C8B-B14F-4D97-AF65-F5344CB8AC3E}">
        <p14:creationId xmlns:p14="http://schemas.microsoft.com/office/powerpoint/2010/main" val="28527604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fld id="{01CD3B2E-BC1C-6C4D-9D91-A67B950EE325}" type="slidenum">
              <a:rPr lang="en-US" smtClean="0"/>
              <a:pPr/>
              <a:t>99</a:t>
            </a:fld>
            <a:endParaRPr lang="en-US" dirty="0"/>
          </a:p>
        </p:txBody>
      </p:sp>
      <p:sp>
        <p:nvSpPr>
          <p:cNvPr id="2" name="TextBox 1">
            <a:extLst>
              <a:ext uri="{FF2B5EF4-FFF2-40B4-BE49-F238E27FC236}">
                <a16:creationId xmlns:a16="http://schemas.microsoft.com/office/drawing/2014/main" id="{CE849916-AE83-9A75-9AF3-6C0B8B56AE44}"/>
              </a:ext>
            </a:extLst>
          </p:cNvPr>
          <p:cNvSpPr txBox="1"/>
          <p:nvPr/>
        </p:nvSpPr>
        <p:spPr>
          <a:xfrm>
            <a:off x="3834903" y="228600"/>
            <a:ext cx="6960594" cy="954107"/>
          </a:xfrm>
          <a:prstGeom prst="rect">
            <a:avLst/>
          </a:prstGeom>
          <a:noFill/>
        </p:spPr>
        <p:txBody>
          <a:bodyPr wrap="square">
            <a:spAutoFit/>
          </a:bodyPr>
          <a:lstStyle/>
          <a:p>
            <a:pPr marL="0" marR="0">
              <a:spcAft>
                <a:spcPts val="800"/>
              </a:spcAft>
              <a:buNone/>
            </a:pPr>
            <a:r>
              <a:rPr lang="en-US" sz="2800" dirty="0">
                <a:effectLst/>
                <a:latin typeface="Lub Dub Medium" panose="020B0603030403020204" pitchFamily="34" charset="0"/>
                <a:ea typeface="Aptos" panose="020B0004020202020204" pitchFamily="34" charset="0"/>
              </a:rPr>
              <a:t>Severe Hypercholesterolemia With LDL-C ≥190 mg/dL (4.9 mmol/L) (</a:t>
            </a:r>
            <a:r>
              <a:rPr lang="en-US" sz="2800" dirty="0" err="1">
                <a:effectLst/>
                <a:latin typeface="Lub Dub Medium" panose="020B0603030403020204" pitchFamily="34" charset="0"/>
                <a:ea typeface="Aptos" panose="020B0004020202020204" pitchFamily="34" charset="0"/>
              </a:rPr>
              <a:t>con’t</a:t>
            </a:r>
            <a:r>
              <a:rPr lang="en-US" sz="2800" dirty="0">
                <a:effectLst/>
                <a:latin typeface="Lub Dub Medium" panose="020B0603030403020204" pitchFamily="34" charset="0"/>
                <a:ea typeface="Aptos" panose="020B0004020202020204" pitchFamily="34" charset="0"/>
              </a:rPr>
              <a:t>.)</a:t>
            </a:r>
            <a:endParaRPr lang="en-US" sz="2800" dirty="0">
              <a:effectLst/>
              <a:latin typeface="Lub Dub Medium" panose="020B0603030403020204" pitchFamily="34"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5DAED968-58B1-8CA6-9C9B-1B95E3A4997C}"/>
              </a:ext>
            </a:extLst>
          </p:cNvPr>
          <p:cNvGraphicFramePr>
            <a:graphicFrameLocks noGrp="1"/>
          </p:cNvGraphicFramePr>
          <p:nvPr>
            <p:extLst>
              <p:ext uri="{D42A27DB-BD31-4B8C-83A1-F6EECF244321}">
                <p14:modId xmlns:p14="http://schemas.microsoft.com/office/powerpoint/2010/main" val="3282804001"/>
              </p:ext>
            </p:extLst>
          </p:nvPr>
        </p:nvGraphicFramePr>
        <p:xfrm>
          <a:off x="2133600" y="1371600"/>
          <a:ext cx="10363200" cy="5072864"/>
        </p:xfrm>
        <a:graphic>
          <a:graphicData uri="http://schemas.openxmlformats.org/drawingml/2006/table">
            <a:tbl>
              <a:tblPr firstRow="1" firstCol="1" bandRow="1"/>
              <a:tblGrid>
                <a:gridCol w="1524000">
                  <a:extLst>
                    <a:ext uri="{9D8B030D-6E8A-4147-A177-3AD203B41FA5}">
                      <a16:colId xmlns:a16="http://schemas.microsoft.com/office/drawing/2014/main" val="2943007444"/>
                    </a:ext>
                  </a:extLst>
                </a:gridCol>
                <a:gridCol w="1324945">
                  <a:extLst>
                    <a:ext uri="{9D8B030D-6E8A-4147-A177-3AD203B41FA5}">
                      <a16:colId xmlns:a16="http://schemas.microsoft.com/office/drawing/2014/main" val="888651794"/>
                    </a:ext>
                  </a:extLst>
                </a:gridCol>
                <a:gridCol w="7514255">
                  <a:extLst>
                    <a:ext uri="{9D8B030D-6E8A-4147-A177-3AD203B41FA5}">
                      <a16:colId xmlns:a16="http://schemas.microsoft.com/office/drawing/2014/main" val="577576167"/>
                    </a:ext>
                  </a:extLst>
                </a:gridCol>
              </a:tblGrid>
              <a:tr h="470980">
                <a:tc gridSpan="3">
                  <a:txBody>
                    <a:bodyPr/>
                    <a:lstStyle/>
                    <a:p>
                      <a:pPr marL="457200" marR="0" algn="ctr">
                        <a:lnSpc>
                          <a:spcPct val="100000"/>
                        </a:lnSpc>
                        <a:spcAft>
                          <a:spcPts val="0"/>
                        </a:spcAft>
                        <a:buNone/>
                      </a:pPr>
                      <a:r>
                        <a:rPr lang="en-US" sz="1800" b="1" i="1" kern="100" dirty="0">
                          <a:effectLst/>
                          <a:latin typeface="Times New Roman" panose="02020603050405020304" pitchFamily="18" charset="0"/>
                          <a:ea typeface="Aptos" panose="020B0004020202020204" pitchFamily="34" charset="0"/>
                        </a:rPr>
                        <a:t>Severe Hypercholesterolemia in Primary Prevention </a:t>
                      </a:r>
                      <a:endParaRPr lang="en-US" sz="1800" kern="100" dirty="0">
                        <a:effectLst/>
                        <a:latin typeface="Times New Roman" panose="02020603050405020304" pitchFamily="18" charset="0"/>
                        <a:ea typeface="Times New Roman" panose="02020603050405020304" pitchFamily="18" charset="0"/>
                      </a:endParaRPr>
                    </a:p>
                    <a:p>
                      <a:pPr marL="457200" marR="0" algn="ctr">
                        <a:lnSpc>
                          <a:spcPct val="100000"/>
                        </a:lnSpc>
                        <a:spcAft>
                          <a:spcPts val="0"/>
                        </a:spcAft>
                        <a:buNone/>
                      </a:pPr>
                      <a:r>
                        <a:rPr lang="en-US" sz="1800" b="1" i="1" kern="100" dirty="0">
                          <a:effectLst/>
                          <a:latin typeface="Times New Roman" panose="02020603050405020304" pitchFamily="18" charset="0"/>
                          <a:ea typeface="Aptos" panose="020B0004020202020204" pitchFamily="34" charset="0"/>
                        </a:rPr>
                        <a:t>(Without </a:t>
                      </a:r>
                      <a:r>
                        <a:rPr lang="en-US" sz="1800" b="1" i="1" kern="100" dirty="0" err="1">
                          <a:effectLst/>
                          <a:latin typeface="Times New Roman" panose="02020603050405020304" pitchFamily="18" charset="0"/>
                          <a:ea typeface="Aptos" panose="020B0004020202020204" pitchFamily="34" charset="0"/>
                        </a:rPr>
                        <a:t>HeFH</a:t>
                      </a:r>
                      <a:r>
                        <a:rPr lang="en-US" sz="1800" b="1" i="1" kern="100" dirty="0">
                          <a:effectLst/>
                          <a:latin typeface="Times New Roman" panose="02020603050405020304" pitchFamily="18" charset="0"/>
                          <a:ea typeface="Aptos" panose="020B0004020202020204" pitchFamily="34" charset="0"/>
                        </a:rPr>
                        <a:t>, Subclinical Atherosclerosis, and Additional ASCVD Risk Factors)</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887782592"/>
                  </a:ext>
                </a:extLst>
              </a:tr>
              <a:tr h="1521421">
                <a:tc>
                  <a:txBody>
                    <a:bodyPr/>
                    <a:lstStyle/>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rPr>
                        <a:t> </a:t>
                      </a:r>
                      <a:endParaRPr lang="en-US" sz="1800" kern="1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rPr>
                        <a:t> </a:t>
                      </a:r>
                      <a:endParaRPr lang="en-US" sz="1800" kern="1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kern="100">
                          <a:effectLst/>
                          <a:latin typeface="Times New Roman" panose="02020603050405020304" pitchFamily="18" charset="0"/>
                          <a:ea typeface="Aptos" panose="020B0004020202020204" pitchFamily="34" charset="0"/>
                        </a:rPr>
                        <a:t> </a:t>
                      </a:r>
                      <a:endParaRPr lang="en-US" sz="1800" kern="100">
                        <a:effectLst/>
                        <a:latin typeface="Times New Roman" panose="02020603050405020304" pitchFamily="18" charset="0"/>
                        <a:ea typeface="Times New Roman" panose="02020603050405020304" pitchFamily="18" charset="0"/>
                      </a:endParaRPr>
                    </a:p>
                    <a:p>
                      <a:pPr marL="0" marR="0" algn="ctr">
                        <a:lnSpc>
                          <a:spcPct val="100000"/>
                        </a:lnSpc>
                        <a:spcAft>
                          <a:spcPts val="0"/>
                        </a:spcAft>
                        <a:buNone/>
                      </a:pPr>
                      <a:r>
                        <a:rPr lang="en-US" sz="1800" b="1" kern="100">
                          <a:solidFill>
                            <a:srgbClr val="000000"/>
                          </a:solidFill>
                          <a:effectLst/>
                          <a:latin typeface="Times New Roman" panose="02020603050405020304" pitchFamily="18" charset="0"/>
                          <a:ea typeface="Aptos" panose="020B0004020202020204" pitchFamily="34" charset="0"/>
                        </a:rPr>
                        <a:t>1</a:t>
                      </a:r>
                      <a:endParaRPr lang="en-US" sz="1800" kern="100">
                        <a:effectLst/>
                        <a:latin typeface="Times New Roman" panose="02020603050405020304" pitchFamily="18" charset="0"/>
                        <a:ea typeface="Times New Roman" panose="02020603050405020304" pitchFamily="18" charset="0"/>
                      </a:endParaRPr>
                    </a:p>
                  </a:txBody>
                  <a:tcPr marL="52442" marR="52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B-NR</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3"/>
                      </a:pPr>
                      <a:r>
                        <a:rPr lang="en-US" sz="1800" b="1" kern="100" dirty="0">
                          <a:effectLst/>
                          <a:latin typeface="Times New Roman" panose="02020603050405020304" pitchFamily="18" charset="0"/>
                          <a:ea typeface="Aptos" panose="020B0004020202020204" pitchFamily="34" charset="0"/>
                        </a:rPr>
                        <a:t>In adults with severe hypercholesterolemia with an LDL-C ≥190 mg/dL (4.9 mmol/L)* and without clinical ASCVD†, additional ASCVD risk factors, </a:t>
                      </a:r>
                      <a:r>
                        <a:rPr lang="en-US" sz="1800" b="1" kern="100" dirty="0" err="1">
                          <a:effectLst/>
                          <a:latin typeface="Times New Roman" panose="02020603050405020304" pitchFamily="18" charset="0"/>
                          <a:ea typeface="Aptos" panose="020B0004020202020204" pitchFamily="34" charset="0"/>
                        </a:rPr>
                        <a:t>HeFH</a:t>
                      </a:r>
                      <a:r>
                        <a:rPr lang="en-US" sz="1800" b="1" kern="100" dirty="0">
                          <a:effectLst/>
                          <a:latin typeface="Times New Roman" panose="02020603050405020304" pitchFamily="18" charset="0"/>
                          <a:ea typeface="Aptos" panose="020B0004020202020204" pitchFamily="34" charset="0"/>
                        </a:rPr>
                        <a:t>, or subclinical atherosclerosis who are on maximally tolerated statin therapy, the addition of ezetimibe, a PCSK9 </a:t>
                      </a:r>
                      <a:r>
                        <a:rPr lang="en-US" sz="1800" b="1" kern="100" dirty="0" err="1">
                          <a:effectLst/>
                          <a:latin typeface="Times New Roman" panose="02020603050405020304" pitchFamily="18" charset="0"/>
                          <a:ea typeface="Aptos" panose="020B0004020202020204" pitchFamily="34" charset="0"/>
                        </a:rPr>
                        <a:t>mAb</a:t>
                      </a:r>
                      <a:r>
                        <a:rPr lang="en-US" sz="1800" b="1" kern="100" dirty="0">
                          <a:effectLst/>
                          <a:latin typeface="Times New Roman" panose="02020603050405020304" pitchFamily="18" charset="0"/>
                          <a:ea typeface="Aptos" panose="020B0004020202020204" pitchFamily="34" charset="0"/>
                        </a:rPr>
                        <a:t>, and/or bempedoic acid is recommended to achieve a goal of LDL-C &lt;100 mg/dL (2.6 mmol/L) and a non–HDL-C goal of &lt;130 mg/dL (3.4 mmol/L) and to reduce ASCVD risk. </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5939270"/>
                  </a:ext>
                </a:extLst>
              </a:tr>
              <a:tr h="409424">
                <a:tc gridSpan="3">
                  <a:txBody>
                    <a:bodyPr/>
                    <a:lstStyle/>
                    <a:p>
                      <a:pPr marL="457200" marR="0" algn="ctr">
                        <a:lnSpc>
                          <a:spcPct val="100000"/>
                        </a:lnSpc>
                        <a:spcAft>
                          <a:spcPts val="0"/>
                        </a:spcAft>
                        <a:buNone/>
                      </a:pPr>
                      <a:r>
                        <a:rPr lang="en-US" sz="1800" b="1" i="1" kern="100">
                          <a:effectLst/>
                          <a:latin typeface="Times New Roman" panose="02020603050405020304" pitchFamily="18" charset="0"/>
                          <a:ea typeface="Aptos" panose="020B0004020202020204" pitchFamily="34" charset="0"/>
                        </a:rPr>
                        <a:t>Severe Hypercholesterolemia With HeFH, Subclinical Atherosclerosis, or With Additional Risk Factors</a:t>
                      </a:r>
                      <a:endParaRPr lang="en-US" sz="1800" kern="10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06060025"/>
                  </a:ext>
                </a:extLst>
              </a:tr>
              <a:tr h="1739032">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1</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9C78D"/>
                    </a:solidFill>
                  </a:tcPr>
                </a:tc>
                <a:tc>
                  <a:txBody>
                    <a:bodyPr/>
                    <a:lstStyle/>
                    <a:p>
                      <a:pPr marL="0" marR="0" algn="ctr">
                        <a:lnSpc>
                          <a:spcPct val="100000"/>
                        </a:lnSpc>
                        <a:spcAft>
                          <a:spcPts val="0"/>
                        </a:spcAft>
                        <a:buNone/>
                      </a:pPr>
                      <a:r>
                        <a:rPr lang="en-US" sz="1800" b="1" kern="100" dirty="0">
                          <a:solidFill>
                            <a:srgbClr val="000000"/>
                          </a:solidFill>
                          <a:effectLst/>
                          <a:latin typeface="Times New Roman" panose="02020603050405020304" pitchFamily="18" charset="0"/>
                          <a:ea typeface="Aptos" panose="020B0004020202020204" pitchFamily="34" charset="0"/>
                        </a:rPr>
                        <a:t>B-R</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59BC2"/>
                    </a:solidFill>
                  </a:tcPr>
                </a:tc>
                <a:tc>
                  <a:txBody>
                    <a:bodyPr/>
                    <a:lstStyle/>
                    <a:p>
                      <a:pPr marL="342900" marR="0" lvl="0" indent="-342900" algn="l">
                        <a:lnSpc>
                          <a:spcPct val="100000"/>
                        </a:lnSpc>
                        <a:spcAft>
                          <a:spcPts val="0"/>
                        </a:spcAft>
                        <a:buFont typeface="+mj-lt"/>
                        <a:buAutoNum type="arabicPeriod" startAt="4"/>
                      </a:pPr>
                      <a:r>
                        <a:rPr lang="en-US" sz="1800" b="1" kern="100" dirty="0">
                          <a:effectLst/>
                          <a:latin typeface="Times New Roman" panose="02020603050405020304" pitchFamily="18" charset="0"/>
                          <a:ea typeface="Aptos" panose="020B0004020202020204" pitchFamily="34" charset="0"/>
                        </a:rPr>
                        <a:t>In adults with severe hypercholesterolemia with an LDL-C ≥190 mg/dL (4.9 mmol/L)* without clinical ASCVD† but </a:t>
                      </a:r>
                      <a:r>
                        <a:rPr lang="en-US" sz="1800" b="1" i="1" kern="100" dirty="0">
                          <a:effectLst/>
                          <a:latin typeface="Times New Roman" panose="02020603050405020304" pitchFamily="18" charset="0"/>
                          <a:ea typeface="Aptos" panose="020B0004020202020204" pitchFamily="34" charset="0"/>
                        </a:rPr>
                        <a:t>with</a:t>
                      </a:r>
                      <a:r>
                        <a:rPr lang="en-US" sz="1800" b="1" kern="100" dirty="0">
                          <a:effectLst/>
                          <a:latin typeface="Times New Roman" panose="02020603050405020304" pitchFamily="18" charset="0"/>
                          <a:ea typeface="Aptos" panose="020B0004020202020204" pitchFamily="34" charset="0"/>
                        </a:rPr>
                        <a:t> clinical or genetic confirmation of </a:t>
                      </a:r>
                      <a:r>
                        <a:rPr lang="en-US" sz="1800" b="1" kern="100" dirty="0" err="1">
                          <a:effectLst/>
                          <a:latin typeface="Times New Roman" panose="02020603050405020304" pitchFamily="18" charset="0"/>
                          <a:ea typeface="Aptos" panose="020B0004020202020204" pitchFamily="34" charset="0"/>
                        </a:rPr>
                        <a:t>HeFH</a:t>
                      </a:r>
                      <a:r>
                        <a:rPr lang="en-US" sz="1800" b="1" kern="100" dirty="0">
                          <a:effectLst/>
                          <a:latin typeface="Times New Roman" panose="02020603050405020304" pitchFamily="18" charset="0"/>
                          <a:ea typeface="Aptos" panose="020B0004020202020204" pitchFamily="34" charset="0"/>
                        </a:rPr>
                        <a:t>, additional ASCVD risk factors, or documented coronary calcification, who are on maximally tolerated statin therapy, the addition of ezetimibe, a PCSK9 </a:t>
                      </a:r>
                      <a:r>
                        <a:rPr lang="en-US" sz="1800" b="1" kern="100" dirty="0" err="1">
                          <a:effectLst/>
                          <a:latin typeface="Times New Roman" panose="02020603050405020304" pitchFamily="18" charset="0"/>
                          <a:ea typeface="Aptos" panose="020B0004020202020204" pitchFamily="34" charset="0"/>
                        </a:rPr>
                        <a:t>mAb</a:t>
                      </a:r>
                      <a:r>
                        <a:rPr lang="en-US" sz="1800" b="1" kern="100" dirty="0">
                          <a:effectLst/>
                          <a:latin typeface="Times New Roman" panose="02020603050405020304" pitchFamily="18" charset="0"/>
                          <a:ea typeface="Aptos" panose="020B0004020202020204" pitchFamily="34" charset="0"/>
                        </a:rPr>
                        <a:t>, and/or bempedoic acid to achieve a goal of LDL-C &lt;70 mg/dL (1.8 mmol/L) and non–HDL-C &lt;100 mg/dL (2.6 mmol/L) is recommended to lower LDL-C and reduce ASCVD risk.</a:t>
                      </a:r>
                      <a:endParaRPr lang="en-US" sz="1800" kern="100" dirty="0">
                        <a:effectLst/>
                        <a:latin typeface="Times New Roman" panose="02020603050405020304" pitchFamily="18" charset="0"/>
                        <a:ea typeface="Times New Roman" panose="02020603050405020304" pitchFamily="18" charset="0"/>
                      </a:endParaRPr>
                    </a:p>
                  </a:txBody>
                  <a:tcPr marL="52442" marR="52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528338"/>
                  </a:ext>
                </a:extLst>
              </a:tr>
            </a:tbl>
          </a:graphicData>
        </a:graphic>
      </p:graphicFrame>
      <p:sp>
        <p:nvSpPr>
          <p:cNvPr id="4" name="TextBox 3">
            <a:extLst>
              <a:ext uri="{FF2B5EF4-FFF2-40B4-BE49-F238E27FC236}">
                <a16:creationId xmlns:a16="http://schemas.microsoft.com/office/drawing/2014/main" id="{38EDDC42-5685-44B8-D57E-2263BF7A46EF}"/>
              </a:ext>
            </a:extLst>
          </p:cNvPr>
          <p:cNvSpPr txBox="1"/>
          <p:nvPr/>
        </p:nvSpPr>
        <p:spPr>
          <a:xfrm>
            <a:off x="2133600" y="6595257"/>
            <a:ext cx="10325100" cy="830997"/>
          </a:xfrm>
          <a:prstGeom prst="rect">
            <a:avLst/>
          </a:prstGeom>
          <a:noFill/>
        </p:spPr>
        <p:txBody>
          <a:bodyPr wrap="square">
            <a:spAutoFit/>
          </a:bodyPr>
          <a:lstStyle/>
          <a:p>
            <a:r>
              <a:rPr lang="en-US" sz="1200" dirty="0">
                <a:latin typeface="Lub Dub Medium" panose="020B0603030403020204" pitchFamily="34" charset="0"/>
              </a:rPr>
              <a:t>*Severe hypercholesterolemia with LDL-C &gt;190 mg/dL, non–HDL-C &gt;220 mg/dL, and/or </a:t>
            </a:r>
            <a:r>
              <a:rPr lang="en-US" sz="1200" dirty="0" err="1">
                <a:latin typeface="Lub Dub Medium" panose="020B0603030403020204" pitchFamily="34" charset="0"/>
              </a:rPr>
              <a:t>apoB</a:t>
            </a:r>
            <a:r>
              <a:rPr lang="en-US" sz="1200" dirty="0">
                <a:latin typeface="Lub Dub Medium" panose="020B0603030403020204" pitchFamily="34" charset="0"/>
              </a:rPr>
              <a:t> &gt;140 mg/dL.</a:t>
            </a:r>
          </a:p>
          <a:p>
            <a:endParaRPr lang="en-US" sz="1200" dirty="0">
              <a:latin typeface="Lub Dub Medium" panose="020B0603030403020204" pitchFamily="34" charset="0"/>
            </a:endParaRPr>
          </a:p>
          <a:p>
            <a:r>
              <a:rPr lang="en-US" sz="1200" dirty="0">
                <a:latin typeface="Lub Dub Medium" panose="020B0603030403020204" pitchFamily="34" charset="0"/>
              </a:rPr>
              <a:t>†Clinical ASCVD includes ACS, a history of MI, stable or unstable angina, coronary or other arterial revascularization, stroke, TIA, lower-extremity PAD or other atherosclerotic forms of PAD, including aortic aneurysm.</a:t>
            </a:r>
          </a:p>
        </p:txBody>
      </p:sp>
    </p:spTree>
    <p:extLst>
      <p:ext uri="{BB962C8B-B14F-4D97-AF65-F5344CB8AC3E}">
        <p14:creationId xmlns:p14="http://schemas.microsoft.com/office/powerpoint/2010/main" val="1330282509"/>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AC4E57E-5D56-424A-A965-CCC80D41C3A4}"/>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CA68127-167A-403A-96A9-C2FEA55F8CB2}"/>
    </a:ext>
  </a:extLst>
</a:theme>
</file>

<file path=ppt/theme/theme5.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DEDE8421-EB66-4E0D-8D85-03E1F08044F8}"/>
    </a:ext>
  </a:extLst>
</a:theme>
</file>

<file path=ppt/theme/theme6.xml><?xml version="1.0" encoding="utf-8"?>
<a:theme xmlns:a="http://schemas.openxmlformats.org/drawingml/2006/main" name="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B0FA94F-2FED-42FF-9904-BDF9DE990500}"/>
    </a:ext>
  </a:extLst>
</a:theme>
</file>

<file path=ppt/theme/theme7.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5816CD93-1682-4BBD-A054-039E03ABF92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0b0d17-2e91-4fd4-b11f-56b20494001a" xsi:nil="true"/>
    <lcf76f155ced4ddcb4097134ff3c332f xmlns="38306c4c-2328-4860-97b9-6899fa44d3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66E35B8659DD4C97CF43CCF427EBFE" ma:contentTypeVersion="17" ma:contentTypeDescription="Create a new document." ma:contentTypeScope="" ma:versionID="1556e492b3b6c7276b0c13b3cb619f62">
  <xsd:schema xmlns:xsd="http://www.w3.org/2001/XMLSchema" xmlns:xs="http://www.w3.org/2001/XMLSchema" xmlns:p="http://schemas.microsoft.com/office/2006/metadata/properties" xmlns:ns2="38306c4c-2328-4860-97b9-6899fa44d374" xmlns:ns3="f60b0d17-2e91-4fd4-b11f-56b20494001a" targetNamespace="http://schemas.microsoft.com/office/2006/metadata/properties" ma:root="true" ma:fieldsID="23f6ee8b58c1573661a5320a0273f0ca" ns2:_="" ns3:_="">
    <xsd:import namespace="38306c4c-2328-4860-97b9-6899fa44d374"/>
    <xsd:import namespace="f60b0d17-2e91-4fd4-b11f-56b2049400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06c4c-2328-4860-97b9-6899fa44d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4f22ede-e726-4d3d-b195-8dfd25ae0d9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b0d17-2e91-4fd4-b11f-56b20494001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9a6b7b-171c-4f12-9d35-7ee5f2b24421}" ma:internalName="TaxCatchAll" ma:showField="CatchAllData" ma:web="f60b0d17-2e91-4fd4-b11f-56b20494001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2.xml><?xml version="1.0" encoding="utf-8"?>
<ds:datastoreItem xmlns:ds="http://schemas.openxmlformats.org/officeDocument/2006/customXml" ds:itemID="{BE80DD31-0EB4-468C-A389-0ED885791036}">
  <ds:schemaRefs>
    <ds:schemaRef ds:uri="f60b0d17-2e91-4fd4-b11f-56b20494001a"/>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openxmlformats.org/package/2006/metadata/core-properties"/>
    <ds:schemaRef ds:uri="http://purl.org/dc/terms/"/>
    <ds:schemaRef ds:uri="38306c4c-2328-4860-97b9-6899fa44d374"/>
  </ds:schemaRefs>
</ds:datastoreItem>
</file>

<file path=customXml/itemProps3.xml><?xml version="1.0" encoding="utf-8"?>
<ds:datastoreItem xmlns:ds="http://schemas.openxmlformats.org/officeDocument/2006/customXml" ds:itemID="{3F5019EF-6C90-4273-B5C4-46B29BFD3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306c4c-2328-4860-97b9-6899fa44d374"/>
    <ds:schemaRef ds:uri="f60b0d17-2e91-4fd4-b11f-56b2049400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 - 2019-11 AHA-ACC Slide</Template>
  <TotalTime>1239</TotalTime>
  <Words>28354</Words>
  <Application>Microsoft Office PowerPoint</Application>
  <PresentationFormat>Custom</PresentationFormat>
  <Paragraphs>2804</Paragraphs>
  <Slides>177</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177</vt:i4>
      </vt:variant>
    </vt:vector>
  </HeadingPairs>
  <TitlesOfParts>
    <vt:vector size="194" baseType="lpstr">
      <vt:lpstr>Aptos</vt:lpstr>
      <vt:lpstr>Arial</vt:lpstr>
      <vt:lpstr>Calibri</vt:lpstr>
      <vt:lpstr>Lub Dub Heavy</vt:lpstr>
      <vt:lpstr>Lub Dub Medium</vt:lpstr>
      <vt:lpstr>Segoe UI Symbol</vt:lpstr>
      <vt:lpstr>Symbol</vt:lpstr>
      <vt:lpstr>Tahoma</vt:lpstr>
      <vt:lpstr>Times New Roman</vt:lpstr>
      <vt:lpstr>Wingdings</vt:lpstr>
      <vt:lpstr>Title Slides</vt:lpstr>
      <vt:lpstr>Transition Slides</vt:lpstr>
      <vt:lpstr>Simple Slides</vt:lpstr>
      <vt:lpstr>Photo Slides</vt:lpstr>
      <vt:lpstr>Split Content</vt:lpstr>
      <vt:lpstr>Image Right</vt:lpstr>
      <vt:lpstr>Closing Slides</vt:lpstr>
      <vt:lpstr>2026 ACC/AHA/ AACVPR/ABC/ACPM/ADA/AGS/APhA/ASPC/NLA/PCNA Guideline on the Management of Dyslipidemia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ACC/AHA Task Force on Clinical Practice Guidelines</dc:title>
  <dc:creator>Thomas Getchius</dc:creator>
  <cp:lastModifiedBy>Tanisha Gitchuway</cp:lastModifiedBy>
  <cp:revision>152</cp:revision>
  <dcterms:created xsi:type="dcterms:W3CDTF">2020-01-10T22:06:40Z</dcterms:created>
  <dcterms:modified xsi:type="dcterms:W3CDTF">2026-03-09T13:13:47Z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0x0101003566E35B8659DD4C97CF43CCF427EBFE</vt:lpwstr>
  </property>
  <property fmtid="{D5CDD505-2E9C-101B-9397-08002B2CF9AE}" pid="6" name="Order">
    <vt:r8>3321300</vt:r8>
  </property>
  <property fmtid="{D5CDD505-2E9C-101B-9397-08002B2CF9AE}" pid="7" name="MediaServiceImageTags">
    <vt:lpwstr/>
  </property>
</Properties>
</file>