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4" r:id="rId5"/>
    <p:sldMasterId id="2147483703" r:id="rId6"/>
  </p:sldMasterIdLst>
  <p:notesMasterIdLst>
    <p:notesMasterId r:id="rId44"/>
  </p:notesMasterIdLst>
  <p:sldIdLst>
    <p:sldId id="256" r:id="rId7"/>
    <p:sldId id="320" r:id="rId8"/>
    <p:sldId id="258" r:id="rId9"/>
    <p:sldId id="257" r:id="rId10"/>
    <p:sldId id="259" r:id="rId11"/>
    <p:sldId id="319" r:id="rId12"/>
    <p:sldId id="261" r:id="rId13"/>
    <p:sldId id="264" r:id="rId14"/>
    <p:sldId id="263" r:id="rId15"/>
    <p:sldId id="265" r:id="rId16"/>
    <p:sldId id="266" r:id="rId17"/>
    <p:sldId id="267" r:id="rId18"/>
    <p:sldId id="268" r:id="rId19"/>
    <p:sldId id="273" r:id="rId20"/>
    <p:sldId id="323" r:id="rId21"/>
    <p:sldId id="271" r:id="rId22"/>
    <p:sldId id="325" r:id="rId23"/>
    <p:sldId id="322" r:id="rId24"/>
    <p:sldId id="274" r:id="rId25"/>
    <p:sldId id="275" r:id="rId26"/>
    <p:sldId id="277" r:id="rId27"/>
    <p:sldId id="321"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17">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C64CF10-72FF-AE9D-6DA0-14AFC07640C1}" name="Anne Leonard" initials="AL" userId="S::anne.leonard@heart.org::79b9fe69-82f6-4b13-83a9-214424175e62" providerId="AD"/>
  <p188:author id="{3FB5405D-D8B2-49EA-6909-6B4E62B5F8A9}" name="Ashley Hall" initials="AH" userId="S::Ashley.Hall@heart.org::2a66d3b0-1297-473c-987b-4bc851ac6b50" providerId="AD"/>
  <p188:author id="{4AC25BB2-E05F-3B95-36A7-FB9487937EF7}" name="Rodgers, Mary" initials="MR" userId="S::mrodgers@jointcommission.org::63190e1b-a5a5-4b7e-aec1-6db0351679e9" providerId="AD"/>
  <p188:author id="{2143B0E4-0194-5DE8-FD1F-E6FCB804D528}" name="Rapp, Karen" initials="RK" userId="S::krapp@health.ucsd.edu::e9fd078d-a31e-4680-afdb-7ff8406b8bd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D9F0"/>
    <a:srgbClr val="FFDA68"/>
    <a:srgbClr val="C10E20"/>
    <a:srgbClr val="D12F36"/>
    <a:srgbClr val="F4E7E7"/>
    <a:srgbClr val="E9CCCC"/>
    <a:srgbClr val="D12A31"/>
    <a:srgbClr val="E60000"/>
    <a:srgbClr val="AC0000"/>
    <a:srgbClr val="3E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659" autoAdjust="0"/>
  </p:normalViewPr>
  <p:slideViewPr>
    <p:cSldViewPr snapToGrid="0">
      <p:cViewPr varScale="1">
        <p:scale>
          <a:sx n="91" d="100"/>
          <a:sy n="91" d="100"/>
        </p:scale>
        <p:origin x="1314" y="90"/>
      </p:cViewPr>
      <p:guideLst>
        <p:guide orient="horz" pos="3717"/>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microsoft.com/office/2018/10/relationships/authors" Targe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49BB0E-4FBC-3646-922E-B3EE5123099C}" type="datetimeFigureOut">
              <a:rPr lang="en-US" smtClean="0"/>
              <a:t>1/23/2026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7E5D83-AD5B-4D48-B55A-D6E9EDB1B56F}" type="slidenum">
              <a:rPr lang="en-US" smtClean="0"/>
              <a:t>‹#›</a:t>
            </a:fld>
            <a:endParaRPr lang="en-US"/>
          </a:p>
        </p:txBody>
      </p:sp>
    </p:spTree>
    <p:extLst>
      <p:ext uri="{BB962C8B-B14F-4D97-AF65-F5344CB8AC3E}">
        <p14:creationId xmlns:p14="http://schemas.microsoft.com/office/powerpoint/2010/main" val="58539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 This slide presentation is designed to highlight the key changes that may impact nursing practice, and in some cases provide a review of the topic discussed in the Guideline. It is not a comprehensive review of the entirety of the 2026 Guideline for Early Management of Patients with AIS but should be considered a quick summary of important updates. 	</a:t>
            </a:r>
          </a:p>
          <a:p>
            <a:endParaRPr lang="en-US"/>
          </a:p>
        </p:txBody>
      </p:sp>
      <p:sp>
        <p:nvSpPr>
          <p:cNvPr id="4" name="Slide Number Placeholder 3"/>
          <p:cNvSpPr>
            <a:spLocks noGrp="1"/>
          </p:cNvSpPr>
          <p:nvPr>
            <p:ph type="sldNum" sz="quarter" idx="10"/>
          </p:nvPr>
        </p:nvSpPr>
        <p:spPr/>
        <p:txBody>
          <a:bodyPr/>
          <a:lstStyle/>
          <a:p>
            <a:fld id="{637E5D83-AD5B-4D48-B55A-D6E9EDB1B56F}" type="slidenum">
              <a:rPr lang="en-US" smtClean="0"/>
              <a:t>1</a:t>
            </a:fld>
            <a:endParaRPr lang="en-US"/>
          </a:p>
        </p:txBody>
      </p:sp>
    </p:spTree>
    <p:extLst>
      <p:ext uri="{BB962C8B-B14F-4D97-AF65-F5344CB8AC3E}">
        <p14:creationId xmlns:p14="http://schemas.microsoft.com/office/powerpoint/2010/main" val="24456161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DEFACD-1ED8-43B5-534A-67B2E754E0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E8072A-CBE5-0044-7DBB-30DE556800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53F452-0BEE-CF1B-6D45-E64F79015F7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New to the guidelines is a COR1, LOE A recommendation to transport patients using mobile stroke units, if available, to ensure the fastest onset to treatment times and ultimately improve functional outcomes. </a:t>
            </a:r>
            <a:r>
              <a:rPr lang="en-US" sz="1200" b="1" i="0" u="none" strike="noStrike" cap="none" dirty="0">
                <a:solidFill>
                  <a:schemeClr val="dk1"/>
                </a:solidFill>
                <a:effectLst/>
                <a:latin typeface="+mn-lt"/>
                <a:ea typeface="Calibri"/>
                <a:cs typeface="Calibri"/>
                <a:sym typeface="Calibri"/>
              </a:rPr>
              <a:t>Mobile Stroke Units (MSUs)</a:t>
            </a:r>
            <a:r>
              <a:rPr lang="en-US" sz="1200" b="0" i="0" u="none" strike="noStrike" cap="none" dirty="0">
                <a:solidFill>
                  <a:schemeClr val="dk1"/>
                </a:solidFill>
                <a:effectLst/>
                <a:latin typeface="+mn-lt"/>
                <a:ea typeface="Calibri"/>
                <a:cs typeface="Calibri"/>
                <a:sym typeface="Calibri"/>
              </a:rPr>
              <a:t> are specialized ambulances equipped to diagnose and begin treatment for stroke patients in the field.  Key features of a MSU include an onboard CT scanner, telemedicine capability, stroke trained personnel, a neurologist (on rig or remote), advanced practice providers, nurse, paramedic, and a radiology technician, point of care testing, and the ability to administer thrombolytics on scene if appropriate.  </a:t>
            </a:r>
            <a:endParaRPr lang="en-US" dirty="0"/>
          </a:p>
          <a:p>
            <a:pPr marL="0" lvl="0" indent="0" algn="l" rtl="0">
              <a:spcBef>
                <a:spcPts val="0"/>
              </a:spcBef>
              <a:spcAft>
                <a:spcPts val="0"/>
              </a:spcAft>
              <a:buNone/>
            </a:pPr>
            <a:endParaRPr lang="en-US" dirty="0"/>
          </a:p>
        </p:txBody>
      </p:sp>
      <p:sp>
        <p:nvSpPr>
          <p:cNvPr id="4" name="Slide Number Placeholder 3">
            <a:extLst>
              <a:ext uri="{FF2B5EF4-FFF2-40B4-BE49-F238E27FC236}">
                <a16:creationId xmlns:a16="http://schemas.microsoft.com/office/drawing/2014/main" id="{B43017F7-5E69-3E89-7015-EAEDA5FC834C}"/>
              </a:ext>
            </a:extLst>
          </p:cNvPr>
          <p:cNvSpPr>
            <a:spLocks noGrp="1"/>
          </p:cNvSpPr>
          <p:nvPr>
            <p:ph type="sldNum" sz="quarter" idx="5"/>
          </p:nvPr>
        </p:nvSpPr>
        <p:spPr/>
        <p:txBody>
          <a:bodyPr/>
          <a:lstStyle/>
          <a:p>
            <a:fld id="{637E5D83-AD5B-4D48-B55A-D6E9EDB1B56F}" type="slidenum">
              <a:rPr lang="en-US" smtClean="0"/>
              <a:t>11</a:t>
            </a:fld>
            <a:endParaRPr lang="en-US"/>
          </a:p>
        </p:txBody>
      </p:sp>
    </p:spTree>
    <p:extLst>
      <p:ext uri="{BB962C8B-B14F-4D97-AF65-F5344CB8AC3E}">
        <p14:creationId xmlns:p14="http://schemas.microsoft.com/office/powerpoint/2010/main" val="42486853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AE7B04-1778-FFD1-F607-6D52BC21DF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D2E3EA-6AA4-0DCA-7DED-2117A4406F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691D1B-7DB8-7850-47CC-B1C087E3FC8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a:solidFill>
                  <a:schemeClr val="dk1"/>
                </a:solidFill>
                <a:effectLst/>
                <a:latin typeface="+mn-lt"/>
                <a:ea typeface="Calibri"/>
                <a:cs typeface="Calibri"/>
                <a:sym typeface="Calibri"/>
              </a:rPr>
              <a:t>Emergency nurses play a critical, hands-on role in inter-hospital stroke transfers, especially when a patient requires escalation to a comprehensive stroke center or thrombectomy capable facility. Their role ensures continuity of care, patient stabilization, and rapid coordination with EMS or other transport providers, which are all essential in time-sensitive stroke cases which facilitates the reduction in </a:t>
            </a:r>
            <a:r>
              <a:rPr lang="en-US"/>
              <a:t>door-in-door-out (DIDO) times.</a:t>
            </a:r>
            <a:endParaRPr lang="en-US" b="0"/>
          </a:p>
          <a:p>
            <a:pPr marL="0" lvl="0" indent="0" algn="l" rtl="0">
              <a:spcBef>
                <a:spcPts val="0"/>
              </a:spcBef>
              <a:spcAft>
                <a:spcPts val="0"/>
              </a:spcAft>
              <a:buNone/>
            </a:pPr>
            <a:endParaRPr lang="en-US"/>
          </a:p>
        </p:txBody>
      </p:sp>
      <p:sp>
        <p:nvSpPr>
          <p:cNvPr id="4" name="Slide Number Placeholder 3">
            <a:extLst>
              <a:ext uri="{FF2B5EF4-FFF2-40B4-BE49-F238E27FC236}">
                <a16:creationId xmlns:a16="http://schemas.microsoft.com/office/drawing/2014/main" id="{10D7D4D5-1B41-DA97-CC3B-369A19030F55}"/>
              </a:ext>
            </a:extLst>
          </p:cNvPr>
          <p:cNvSpPr>
            <a:spLocks noGrp="1"/>
          </p:cNvSpPr>
          <p:nvPr>
            <p:ph type="sldNum" sz="quarter" idx="5"/>
          </p:nvPr>
        </p:nvSpPr>
        <p:spPr/>
        <p:txBody>
          <a:bodyPr/>
          <a:lstStyle/>
          <a:p>
            <a:fld id="{637E5D83-AD5B-4D48-B55A-D6E9EDB1B56F}" type="slidenum">
              <a:rPr lang="en-US" smtClean="0"/>
              <a:t>12</a:t>
            </a:fld>
            <a:endParaRPr lang="en-US"/>
          </a:p>
        </p:txBody>
      </p:sp>
    </p:spTree>
    <p:extLst>
      <p:ext uri="{BB962C8B-B14F-4D97-AF65-F5344CB8AC3E}">
        <p14:creationId xmlns:p14="http://schemas.microsoft.com/office/powerpoint/2010/main" val="38152565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CA298A-7139-1DF3-417B-4ED9B44661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0DC366-A6B1-AD49-1686-000C47FFB5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F7BB5D-7E31-2EC7-E53F-268F01B26A56}"/>
              </a:ext>
            </a:extLst>
          </p:cNvPr>
          <p:cNvSpPr>
            <a:spLocks noGrp="1"/>
          </p:cNvSpPr>
          <p:nvPr>
            <p:ph type="body" idx="1"/>
          </p:nvPr>
        </p:nvSpPr>
        <p:spPr/>
        <p:txBody>
          <a:bodyPr/>
          <a:lstStyle/>
          <a:p>
            <a:pPr marL="0" lvl="0" indent="0" algn="l" rtl="0">
              <a:spcBef>
                <a:spcPts val="0"/>
              </a:spcBef>
              <a:spcAft>
                <a:spcPts val="0"/>
              </a:spcAft>
              <a:buNone/>
            </a:pPr>
            <a:endParaRPr lang="en-US"/>
          </a:p>
        </p:txBody>
      </p:sp>
      <p:sp>
        <p:nvSpPr>
          <p:cNvPr id="4" name="Slide Number Placeholder 3">
            <a:extLst>
              <a:ext uri="{FF2B5EF4-FFF2-40B4-BE49-F238E27FC236}">
                <a16:creationId xmlns:a16="http://schemas.microsoft.com/office/drawing/2014/main" id="{F4CB3AED-DFFE-E642-71B6-A1A652D9A054}"/>
              </a:ext>
            </a:extLst>
          </p:cNvPr>
          <p:cNvSpPr>
            <a:spLocks noGrp="1"/>
          </p:cNvSpPr>
          <p:nvPr>
            <p:ph type="sldNum" sz="quarter" idx="5"/>
          </p:nvPr>
        </p:nvSpPr>
        <p:spPr/>
        <p:txBody>
          <a:bodyPr/>
          <a:lstStyle/>
          <a:p>
            <a:fld id="{637E5D83-AD5B-4D48-B55A-D6E9EDB1B56F}" type="slidenum">
              <a:rPr lang="en-US" smtClean="0"/>
              <a:t>13</a:t>
            </a:fld>
            <a:endParaRPr lang="en-US"/>
          </a:p>
        </p:txBody>
      </p:sp>
    </p:spTree>
    <p:extLst>
      <p:ext uri="{BB962C8B-B14F-4D97-AF65-F5344CB8AC3E}">
        <p14:creationId xmlns:p14="http://schemas.microsoft.com/office/powerpoint/2010/main" val="23969505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89107A-1386-FE4E-77E8-9EA11C5A35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B7F1FA-5141-A2E9-0CA5-7BC65BA470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AC407E-43BE-40DB-C460-57D69DA5744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dirty="0">
                <a:solidFill>
                  <a:schemeClr val="dk1"/>
                </a:solidFill>
                <a:effectLst/>
                <a:latin typeface="+mn-lt"/>
                <a:ea typeface="Calibri"/>
                <a:cs typeface="Calibri"/>
                <a:sym typeface="Calibri"/>
              </a:rPr>
              <a:t>Two major updates to thrombolytic administration guidelines significantly impact nursing practice. First, the treatment window has been standardized to 4.5 hours for all eligible AIS patients, eliminating the previous 3-hour distinction. </a:t>
            </a:r>
            <a:r>
              <a:rPr lang="en-US" sz="1200" b="0" i="0" u="none" strike="noStrike" cap="none" dirty="0">
                <a:solidFill>
                  <a:schemeClr val="dk1"/>
                </a:solidFill>
                <a:effectLst/>
                <a:highlight>
                  <a:srgbClr val="FFFF00"/>
                </a:highlight>
                <a:latin typeface="+mn-lt"/>
                <a:ea typeface="Calibri"/>
                <a:cs typeface="Calibri"/>
                <a:sym typeface="Calibri"/>
              </a:rPr>
              <a:t>Second, Tenecteplase or TNK is now a Class 1A recommendation, offering some workflow advantages</a:t>
            </a:r>
            <a:r>
              <a:rPr lang="en-US" sz="1200" b="0" i="0" u="none" strike="noStrike" cap="none" dirty="0">
                <a:solidFill>
                  <a:schemeClr val="dk1"/>
                </a:solidFill>
                <a:effectLst/>
                <a:latin typeface="+mn-lt"/>
                <a:ea typeface="Calibri"/>
                <a:cs typeface="Calibri"/>
                <a:sym typeface="Calibri"/>
              </a:rPr>
              <a:t>. TNK is administered as a single 5-second bolus, compared to </a:t>
            </a:r>
            <a:r>
              <a:rPr lang="en-US" sz="1200" b="0" i="0" u="none" strike="noStrike" cap="none" dirty="0" err="1">
                <a:solidFill>
                  <a:schemeClr val="dk1"/>
                </a:solidFill>
                <a:effectLst/>
                <a:latin typeface="+mn-lt"/>
                <a:ea typeface="Calibri"/>
                <a:cs typeface="Calibri"/>
                <a:sym typeface="Calibri"/>
              </a:rPr>
              <a:t>tPA's</a:t>
            </a:r>
            <a:r>
              <a:rPr lang="en-US" sz="1200" b="0" i="0" u="none" strike="noStrike" cap="none" dirty="0">
                <a:solidFill>
                  <a:schemeClr val="dk1"/>
                </a:solidFill>
                <a:effectLst/>
                <a:latin typeface="+mn-lt"/>
                <a:ea typeface="Calibri"/>
                <a:cs typeface="Calibri"/>
                <a:sym typeface="Calibri"/>
              </a:rPr>
              <a:t> 1-minute bolus followed by a 60-minute infusion. From a nursing perspective, TNK offers simplification: the entire dose is given as a single 5-10 second push, eliminating the pump setup, line management, and monitoring required during </a:t>
            </a:r>
            <a:r>
              <a:rPr lang="en-US" sz="1200" b="0" i="0" u="none" strike="noStrike" cap="none" dirty="0" err="1">
                <a:solidFill>
                  <a:schemeClr val="dk1"/>
                </a:solidFill>
                <a:effectLst/>
                <a:latin typeface="+mn-lt"/>
                <a:ea typeface="Calibri"/>
                <a:cs typeface="Calibri"/>
                <a:sym typeface="Calibri"/>
              </a:rPr>
              <a:t>tPA's</a:t>
            </a:r>
            <a:r>
              <a:rPr lang="en-US" sz="1200" b="0" i="0" u="none" strike="noStrike" cap="none" dirty="0">
                <a:solidFill>
                  <a:schemeClr val="dk1"/>
                </a:solidFill>
                <a:effectLst/>
                <a:latin typeface="+mn-lt"/>
                <a:ea typeface="Calibri"/>
                <a:cs typeface="Calibri"/>
                <a:sym typeface="Calibri"/>
              </a:rPr>
              <a:t> hour-long infusion that follows the initial bolus. This change reduces medication administration time and allows nurses to focus on other critical aspects of stroke care.</a:t>
            </a:r>
            <a:endParaRPr lang="en-US" dirty="0"/>
          </a:p>
          <a:p>
            <a:pPr marL="0" lvl="0" indent="0" algn="l" rtl="0">
              <a:spcBef>
                <a:spcPts val="0"/>
              </a:spcBef>
              <a:spcAft>
                <a:spcPts val="0"/>
              </a:spcAft>
              <a:buNone/>
            </a:pPr>
            <a:endParaRPr lang="en-US" dirty="0"/>
          </a:p>
        </p:txBody>
      </p:sp>
      <p:sp>
        <p:nvSpPr>
          <p:cNvPr id="4" name="Slide Number Placeholder 3">
            <a:extLst>
              <a:ext uri="{FF2B5EF4-FFF2-40B4-BE49-F238E27FC236}">
                <a16:creationId xmlns:a16="http://schemas.microsoft.com/office/drawing/2014/main" id="{F62CED28-347A-4AC6-BE19-F6F52ED319A7}"/>
              </a:ext>
            </a:extLst>
          </p:cNvPr>
          <p:cNvSpPr>
            <a:spLocks noGrp="1"/>
          </p:cNvSpPr>
          <p:nvPr>
            <p:ph type="sldNum" sz="quarter" idx="5"/>
          </p:nvPr>
        </p:nvSpPr>
        <p:spPr/>
        <p:txBody>
          <a:bodyPr/>
          <a:lstStyle/>
          <a:p>
            <a:fld id="{637E5D83-AD5B-4D48-B55A-D6E9EDB1B56F}" type="slidenum">
              <a:rPr lang="en-US" smtClean="0"/>
              <a:t>14</a:t>
            </a:fld>
            <a:endParaRPr lang="en-US"/>
          </a:p>
        </p:txBody>
      </p:sp>
    </p:spTree>
    <p:extLst>
      <p:ext uri="{BB962C8B-B14F-4D97-AF65-F5344CB8AC3E}">
        <p14:creationId xmlns:p14="http://schemas.microsoft.com/office/powerpoint/2010/main" val="16539762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C76AB-8363-587E-E9E3-858E5A91E4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436BEF-9C21-82C2-0B75-1C03A07148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297BC5-E625-0FE8-77D4-1908C5809B1E}"/>
              </a:ext>
            </a:extLst>
          </p:cNvPr>
          <p:cNvSpPr>
            <a:spLocks noGrp="1"/>
          </p:cNvSpPr>
          <p:nvPr>
            <p:ph type="body" idx="1"/>
          </p:nvPr>
        </p:nvSpPr>
        <p:spPr/>
        <p:txBody>
          <a:bodyPr/>
          <a:lstStyle/>
          <a:p>
            <a:pPr marL="0" lvl="0" indent="0" algn="l" rtl="0">
              <a:spcBef>
                <a:spcPts val="0"/>
              </a:spcBef>
              <a:spcAft>
                <a:spcPts val="0"/>
              </a:spcAft>
              <a:buNone/>
            </a:pPr>
            <a:endParaRPr lang="en-US" dirty="0"/>
          </a:p>
          <a:p>
            <a:pPr marL="0" lvl="0" indent="0" algn="l" rtl="0">
              <a:spcBef>
                <a:spcPts val="0"/>
              </a:spcBef>
              <a:spcAft>
                <a:spcPts val="0"/>
              </a:spcAft>
              <a:buNone/>
            </a:pPr>
            <a:r>
              <a:rPr lang="en-US" dirty="0"/>
              <a:t>Table 7 of the Guidelines provides a variety of nursing reminders:</a:t>
            </a:r>
          </a:p>
          <a:p>
            <a:pPr marL="171450" lvl="0" indent="-171450" algn="l" rtl="0">
              <a:spcBef>
                <a:spcPts val="0"/>
              </a:spcBef>
              <a:spcAft>
                <a:spcPts val="0"/>
              </a:spcAft>
              <a:buFont typeface="Arial" panose="020B0604020202020204" pitchFamily="34" charset="0"/>
              <a:buChar char="•"/>
            </a:pPr>
            <a:r>
              <a:rPr lang="en-US" dirty="0"/>
              <a:t>Dosing of tPA or TNK</a:t>
            </a:r>
          </a:p>
          <a:p>
            <a:pPr marL="171450" lvl="0" indent="-171450" algn="l" rtl="0">
              <a:spcBef>
                <a:spcPts val="0"/>
              </a:spcBef>
              <a:spcAft>
                <a:spcPts val="0"/>
              </a:spcAft>
              <a:buFont typeface="Arial" panose="020B0604020202020204" pitchFamily="34" charset="0"/>
              <a:buChar char="•"/>
            </a:pPr>
            <a:r>
              <a:rPr lang="en-US" dirty="0"/>
              <a:t>What to do if the patient experiences signs and symptoms of ICH.</a:t>
            </a:r>
          </a:p>
          <a:p>
            <a:pPr marL="171450" lvl="0" indent="-171450" algn="l" rtl="0">
              <a:spcBef>
                <a:spcPts val="0"/>
              </a:spcBef>
              <a:spcAft>
                <a:spcPts val="0"/>
              </a:spcAft>
              <a:buFont typeface="Arial" panose="020B0604020202020204" pitchFamily="34" charset="0"/>
              <a:buChar char="•"/>
            </a:pPr>
            <a:r>
              <a:rPr lang="en-US" dirty="0"/>
              <a:t>The BP and neuro check assessment schedule – q 15m x 2h, q 30m x 6h, then q1h x 16h for a total of 24 hours of monitoring.</a:t>
            </a:r>
          </a:p>
          <a:p>
            <a:pPr marL="171450" lvl="0" indent="-171450" algn="l" rtl="0">
              <a:spcBef>
                <a:spcPts val="0"/>
              </a:spcBef>
              <a:spcAft>
                <a:spcPts val="0"/>
              </a:spcAft>
              <a:buFont typeface="Arial" panose="020B0604020202020204" pitchFamily="34" charset="0"/>
              <a:buChar char="•"/>
            </a:pPr>
            <a:r>
              <a:rPr lang="en-US" dirty="0"/>
              <a:t>Try to delay placement of invasive catheters and tubes if it can be done so safely.</a:t>
            </a:r>
          </a:p>
          <a:p>
            <a:pPr marL="171450" lvl="0" indent="-171450" algn="l" rtl="0">
              <a:spcBef>
                <a:spcPts val="0"/>
              </a:spcBef>
              <a:spcAft>
                <a:spcPts val="0"/>
              </a:spcAft>
              <a:buFont typeface="Arial" panose="020B0604020202020204" pitchFamily="34" charset="0"/>
              <a:buChar char="•"/>
            </a:pPr>
            <a:r>
              <a:rPr lang="en-US" dirty="0"/>
              <a:t>Repeat a CT or MRI at 24h prior to starting anticoagulants or antiplatelets.</a:t>
            </a:r>
          </a:p>
          <a:p>
            <a:pPr marL="0" lvl="0" indent="0" algn="l" rtl="0">
              <a:spcBef>
                <a:spcPts val="0"/>
              </a:spcBef>
              <a:spcAft>
                <a:spcPts val="0"/>
              </a:spcAft>
              <a:buNone/>
            </a:pPr>
            <a:endParaRPr lang="en-US" dirty="0"/>
          </a:p>
        </p:txBody>
      </p:sp>
      <p:sp>
        <p:nvSpPr>
          <p:cNvPr id="4" name="Slide Number Placeholder 3">
            <a:extLst>
              <a:ext uri="{FF2B5EF4-FFF2-40B4-BE49-F238E27FC236}">
                <a16:creationId xmlns:a16="http://schemas.microsoft.com/office/drawing/2014/main" id="{BAD52DF6-CBB6-4D2E-9734-B2891B6A47BA}"/>
              </a:ext>
            </a:extLst>
          </p:cNvPr>
          <p:cNvSpPr>
            <a:spLocks noGrp="1"/>
          </p:cNvSpPr>
          <p:nvPr>
            <p:ph type="sldNum" sz="quarter" idx="5"/>
          </p:nvPr>
        </p:nvSpPr>
        <p:spPr/>
        <p:txBody>
          <a:bodyPr/>
          <a:lstStyle/>
          <a:p>
            <a:fld id="{637E5D83-AD5B-4D48-B55A-D6E9EDB1B56F}" type="slidenum">
              <a:rPr lang="en-US" smtClean="0"/>
              <a:t>15</a:t>
            </a:fld>
            <a:endParaRPr lang="en-US"/>
          </a:p>
        </p:txBody>
      </p:sp>
    </p:spTree>
    <p:extLst>
      <p:ext uri="{BB962C8B-B14F-4D97-AF65-F5344CB8AC3E}">
        <p14:creationId xmlns:p14="http://schemas.microsoft.com/office/powerpoint/2010/main" val="22636913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4C021A-67F9-46B1-11B9-F1D82DC9FA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3F0698-1B5A-044E-9C25-62AE094CD6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5C2D1E-EF16-8117-9660-B02D3FE404B8}"/>
              </a:ext>
            </a:extLst>
          </p:cNvPr>
          <p:cNvSpPr>
            <a:spLocks noGrp="1"/>
          </p:cNvSpPr>
          <p:nvPr>
            <p:ph type="body" idx="1"/>
          </p:nvPr>
        </p:nvSpPr>
        <p:spPr/>
        <p:txBody>
          <a:bodyPr/>
          <a:lstStyle/>
          <a:p>
            <a:pPr marL="0" lvl="0" indent="0" algn="l" rtl="0">
              <a:spcBef>
                <a:spcPts val="0"/>
              </a:spcBef>
              <a:spcAft>
                <a:spcPts val="0"/>
              </a:spcAft>
              <a:buNone/>
            </a:pPr>
            <a:r>
              <a:rPr lang="en-US" sz="1200" b="0" i="0" u="none" strike="noStrike" cap="none" dirty="0">
                <a:solidFill>
                  <a:schemeClr val="dk1"/>
                </a:solidFill>
                <a:effectLst/>
                <a:latin typeface="+mn-lt"/>
                <a:ea typeface="Calibri"/>
                <a:cs typeface="Calibri"/>
                <a:sym typeface="Calibri"/>
              </a:rPr>
              <a:t>Table 5 serves as an essential quick-reference guide for nurses administering thrombolytics, specifically addressing the critical complication of intracranial hemorrhage (ICH). This table provides a systematic approach to post-treatment ICH management, detailing the immediate interventions nurses should initiate and the orders they can anticipate from providers. Use this as a bedside resource to ensure rapid, protocol-driven response in this time-sensitive emergency.</a:t>
            </a:r>
            <a:endParaRPr lang="en-US" dirty="0"/>
          </a:p>
        </p:txBody>
      </p:sp>
      <p:sp>
        <p:nvSpPr>
          <p:cNvPr id="4" name="Slide Number Placeholder 3">
            <a:extLst>
              <a:ext uri="{FF2B5EF4-FFF2-40B4-BE49-F238E27FC236}">
                <a16:creationId xmlns:a16="http://schemas.microsoft.com/office/drawing/2014/main" id="{1BA133AC-2D95-3F3A-CF6A-5E8165512D95}"/>
              </a:ext>
            </a:extLst>
          </p:cNvPr>
          <p:cNvSpPr>
            <a:spLocks noGrp="1"/>
          </p:cNvSpPr>
          <p:nvPr>
            <p:ph type="sldNum" sz="quarter" idx="5"/>
          </p:nvPr>
        </p:nvSpPr>
        <p:spPr/>
        <p:txBody>
          <a:bodyPr/>
          <a:lstStyle/>
          <a:p>
            <a:fld id="{637E5D83-AD5B-4D48-B55A-D6E9EDB1B56F}" type="slidenum">
              <a:rPr lang="en-US" smtClean="0"/>
              <a:t>16</a:t>
            </a:fld>
            <a:endParaRPr lang="en-US"/>
          </a:p>
        </p:txBody>
      </p:sp>
    </p:spTree>
    <p:extLst>
      <p:ext uri="{BB962C8B-B14F-4D97-AF65-F5344CB8AC3E}">
        <p14:creationId xmlns:p14="http://schemas.microsoft.com/office/powerpoint/2010/main" val="19693251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8D30D0-BFF3-C633-3780-AD1A103385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4B83CF-30B3-1760-6008-47C26CF794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CDE787-54D8-F27C-4F99-EADFAD1284E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mn-lt"/>
                <a:ea typeface="Calibri"/>
                <a:cs typeface="Calibri"/>
                <a:sym typeface="Calibri"/>
              </a:rPr>
              <a:t>Table 6 provides essential guidance for managing orolingual angioedema, a rare but serious complication of thrombolytic therapy. Reference this table to identify the treatments and interventions you should anticipate providers ordering if signs of angioedema develop during or after administration.</a:t>
            </a:r>
            <a:endParaRPr lang="en-US" dirty="0"/>
          </a:p>
        </p:txBody>
      </p:sp>
      <p:sp>
        <p:nvSpPr>
          <p:cNvPr id="4" name="Slide Number Placeholder 3">
            <a:extLst>
              <a:ext uri="{FF2B5EF4-FFF2-40B4-BE49-F238E27FC236}">
                <a16:creationId xmlns:a16="http://schemas.microsoft.com/office/drawing/2014/main" id="{07B7EC93-F79B-E355-773B-9487526D0BD7}"/>
              </a:ext>
            </a:extLst>
          </p:cNvPr>
          <p:cNvSpPr>
            <a:spLocks noGrp="1"/>
          </p:cNvSpPr>
          <p:nvPr>
            <p:ph type="sldNum" sz="quarter" idx="5"/>
          </p:nvPr>
        </p:nvSpPr>
        <p:spPr/>
        <p:txBody>
          <a:bodyPr/>
          <a:lstStyle/>
          <a:p>
            <a:fld id="{637E5D83-AD5B-4D48-B55A-D6E9EDB1B56F}" type="slidenum">
              <a:rPr lang="en-US" smtClean="0"/>
              <a:t>17</a:t>
            </a:fld>
            <a:endParaRPr lang="en-US"/>
          </a:p>
        </p:txBody>
      </p:sp>
    </p:spTree>
    <p:extLst>
      <p:ext uri="{BB962C8B-B14F-4D97-AF65-F5344CB8AC3E}">
        <p14:creationId xmlns:p14="http://schemas.microsoft.com/office/powerpoint/2010/main" val="40117327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89107A-1386-FE4E-77E8-9EA11C5A35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B7F1FA-5141-A2E9-0CA5-7BC65BA470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AC407E-43BE-40DB-C460-57D69DA5744A}"/>
              </a:ext>
            </a:extLst>
          </p:cNvPr>
          <p:cNvSpPr>
            <a:spLocks noGrp="1"/>
          </p:cNvSpPr>
          <p:nvPr>
            <p:ph type="body" idx="1"/>
          </p:nvPr>
        </p:nvSpPr>
        <p:spPr/>
        <p:txBody>
          <a:bodyPr/>
          <a:lstStyle/>
          <a:p>
            <a:pPr marL="0" lvl="0" indent="0" algn="l" rtl="0">
              <a:spcBef>
                <a:spcPts val="0"/>
              </a:spcBef>
              <a:spcAft>
                <a:spcPts val="0"/>
              </a:spcAft>
              <a:buNone/>
            </a:pPr>
            <a:endParaRPr lang="en-US"/>
          </a:p>
        </p:txBody>
      </p:sp>
      <p:sp>
        <p:nvSpPr>
          <p:cNvPr id="4" name="Slide Number Placeholder 3">
            <a:extLst>
              <a:ext uri="{FF2B5EF4-FFF2-40B4-BE49-F238E27FC236}">
                <a16:creationId xmlns:a16="http://schemas.microsoft.com/office/drawing/2014/main" id="{F62CED28-347A-4AC6-BE19-F6F52ED319A7}"/>
              </a:ext>
            </a:extLst>
          </p:cNvPr>
          <p:cNvSpPr>
            <a:spLocks noGrp="1"/>
          </p:cNvSpPr>
          <p:nvPr>
            <p:ph type="sldNum" sz="quarter" idx="5"/>
          </p:nvPr>
        </p:nvSpPr>
        <p:spPr/>
        <p:txBody>
          <a:bodyPr/>
          <a:lstStyle/>
          <a:p>
            <a:fld id="{637E5D83-AD5B-4D48-B55A-D6E9EDB1B56F}" type="slidenum">
              <a:rPr lang="en-US" smtClean="0"/>
              <a:t>18</a:t>
            </a:fld>
            <a:endParaRPr lang="en-US"/>
          </a:p>
        </p:txBody>
      </p:sp>
    </p:spTree>
    <p:extLst>
      <p:ext uri="{BB962C8B-B14F-4D97-AF65-F5344CB8AC3E}">
        <p14:creationId xmlns:p14="http://schemas.microsoft.com/office/powerpoint/2010/main" val="16539762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37357-C0B4-B6A4-30D3-0B61122F64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A73F9D-30A7-1FE5-4822-468A1A6C40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F9013A-BE48-200F-6D3C-E471E991E616}"/>
              </a:ext>
            </a:extLst>
          </p:cNvPr>
          <p:cNvSpPr>
            <a:spLocks noGrp="1"/>
          </p:cNvSpPr>
          <p:nvPr>
            <p:ph type="body" idx="1"/>
          </p:nvPr>
        </p:nvSpPr>
        <p:spPr/>
        <p:txBody>
          <a:bodyPr/>
          <a:lstStyle/>
          <a:p>
            <a:pPr marL="0" lvl="0" indent="0" algn="l" rtl="0">
              <a:spcBef>
                <a:spcPts val="0"/>
              </a:spcBef>
              <a:spcAft>
                <a:spcPts val="0"/>
              </a:spcAft>
              <a:buNone/>
            </a:pPr>
            <a:endParaRPr lang="en-US"/>
          </a:p>
        </p:txBody>
      </p:sp>
      <p:sp>
        <p:nvSpPr>
          <p:cNvPr id="4" name="Slide Number Placeholder 3">
            <a:extLst>
              <a:ext uri="{FF2B5EF4-FFF2-40B4-BE49-F238E27FC236}">
                <a16:creationId xmlns:a16="http://schemas.microsoft.com/office/drawing/2014/main" id="{6C0140CD-D3EC-F0E5-7442-54F70F58365E}"/>
              </a:ext>
            </a:extLst>
          </p:cNvPr>
          <p:cNvSpPr>
            <a:spLocks noGrp="1"/>
          </p:cNvSpPr>
          <p:nvPr>
            <p:ph type="sldNum" sz="quarter" idx="5"/>
          </p:nvPr>
        </p:nvSpPr>
        <p:spPr/>
        <p:txBody>
          <a:bodyPr/>
          <a:lstStyle/>
          <a:p>
            <a:fld id="{637E5D83-AD5B-4D48-B55A-D6E9EDB1B56F}" type="slidenum">
              <a:rPr lang="en-US" smtClean="0"/>
              <a:t>19</a:t>
            </a:fld>
            <a:endParaRPr lang="en-US"/>
          </a:p>
        </p:txBody>
      </p:sp>
    </p:spTree>
    <p:extLst>
      <p:ext uri="{BB962C8B-B14F-4D97-AF65-F5344CB8AC3E}">
        <p14:creationId xmlns:p14="http://schemas.microsoft.com/office/powerpoint/2010/main" val="36194903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A80F67-A596-7867-E06F-F807A60370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F061CF-C90B-36F9-1347-57D59218FC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F468F6-6A0F-C8E3-7874-C1DE42563A69}"/>
              </a:ext>
            </a:extLst>
          </p:cNvPr>
          <p:cNvSpPr>
            <a:spLocks noGrp="1"/>
          </p:cNvSpPr>
          <p:nvPr>
            <p:ph type="body" idx="1"/>
          </p:nvPr>
        </p:nvSpPr>
        <p:spPr/>
        <p:txBody>
          <a:bodyPr/>
          <a:lstStyle/>
          <a:p>
            <a:pPr marL="0" lvl="0" indent="0" algn="l" rtl="0">
              <a:spcBef>
                <a:spcPts val="0"/>
              </a:spcBef>
              <a:spcAft>
                <a:spcPts val="0"/>
              </a:spcAft>
              <a:buNone/>
            </a:pPr>
            <a:r>
              <a:rPr lang="en-US" sz="1200" b="0" i="0" u="none" strike="noStrike" cap="none" err="1">
                <a:solidFill>
                  <a:schemeClr val="dk1"/>
                </a:solidFill>
                <a:effectLst/>
                <a:latin typeface="+mn-lt"/>
                <a:ea typeface="Calibri"/>
                <a:cs typeface="Calibri"/>
                <a:sym typeface="Calibri"/>
              </a:rPr>
              <a:t>Telestroke</a:t>
            </a:r>
            <a:r>
              <a:rPr lang="en-US" sz="1200" b="0" i="0" u="none" strike="noStrike" cap="none">
                <a:solidFill>
                  <a:schemeClr val="dk1"/>
                </a:solidFill>
                <a:effectLst/>
                <a:latin typeface="+mn-lt"/>
                <a:ea typeface="Calibri"/>
                <a:cs typeface="Calibri"/>
                <a:sym typeface="Calibri"/>
              </a:rPr>
              <a:t> has proven effective in expanding access to acute neurologic expertise and increasing thrombolytic administration rates in hospitals without on-site stroke specialists. For facilities lacking both </a:t>
            </a:r>
            <a:r>
              <a:rPr lang="en-US" sz="1200" b="0" i="0" u="none" strike="noStrike" cap="none" err="1">
                <a:solidFill>
                  <a:schemeClr val="dk1"/>
                </a:solidFill>
                <a:effectLst/>
                <a:latin typeface="+mn-lt"/>
                <a:ea typeface="Calibri"/>
                <a:cs typeface="Calibri"/>
                <a:sym typeface="Calibri"/>
              </a:rPr>
              <a:t>telestroke</a:t>
            </a:r>
            <a:r>
              <a:rPr lang="en-US" sz="1200" b="0" i="0" u="none" strike="noStrike" cap="none">
                <a:solidFill>
                  <a:schemeClr val="dk1"/>
                </a:solidFill>
                <a:effectLst/>
                <a:latin typeface="+mn-lt"/>
                <a:ea typeface="Calibri"/>
                <a:cs typeface="Calibri"/>
                <a:sym typeface="Calibri"/>
              </a:rPr>
              <a:t> infrastructure and in-house expertise, telephone consultation with a stroke specialist can provide valuable decision-making support for intravenous thrombolysis (IVT) and endovascular thrombectomy (EVT) consideration and treatment.</a:t>
            </a:r>
            <a:endParaRPr lang="en-US"/>
          </a:p>
        </p:txBody>
      </p:sp>
      <p:sp>
        <p:nvSpPr>
          <p:cNvPr id="4" name="Slide Number Placeholder 3">
            <a:extLst>
              <a:ext uri="{FF2B5EF4-FFF2-40B4-BE49-F238E27FC236}">
                <a16:creationId xmlns:a16="http://schemas.microsoft.com/office/drawing/2014/main" id="{DAB4F2F6-1345-C1D4-64F0-31EAD5B09B5E}"/>
              </a:ext>
            </a:extLst>
          </p:cNvPr>
          <p:cNvSpPr>
            <a:spLocks noGrp="1"/>
          </p:cNvSpPr>
          <p:nvPr>
            <p:ph type="sldNum" sz="quarter" idx="5"/>
          </p:nvPr>
        </p:nvSpPr>
        <p:spPr/>
        <p:txBody>
          <a:bodyPr/>
          <a:lstStyle/>
          <a:p>
            <a:fld id="{637E5D83-AD5B-4D48-B55A-D6E9EDB1B56F}" type="slidenum">
              <a:rPr lang="en-US" smtClean="0"/>
              <a:t>20</a:t>
            </a:fld>
            <a:endParaRPr lang="en-US"/>
          </a:p>
        </p:txBody>
      </p:sp>
    </p:spTree>
    <p:extLst>
      <p:ext uri="{BB962C8B-B14F-4D97-AF65-F5344CB8AC3E}">
        <p14:creationId xmlns:p14="http://schemas.microsoft.com/office/powerpoint/2010/main" val="2163702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First, let’s review how Guidelines are structured.  When the American Heart Association (AHA) and other organizations issue guidelines, they employ a structured rating system to help clinicians and patients understand the strength of the recommendation. This system uses two categories: the </a:t>
            </a:r>
            <a:r>
              <a:rPr lang="en-US" b="1" i="0" dirty="0">
                <a:solidFill>
                  <a:srgbClr val="001D35"/>
                </a:solidFill>
                <a:latin typeface="Arial"/>
                <a:ea typeface="Arial"/>
                <a:cs typeface="Arial"/>
                <a:sym typeface="Arial"/>
              </a:rPr>
              <a:t>Class of Recommendation (COR)</a:t>
            </a:r>
            <a:r>
              <a:rPr lang="en-US" b="0" i="0" dirty="0">
                <a:solidFill>
                  <a:srgbClr val="001D35"/>
                </a:solidFill>
                <a:latin typeface="Arial"/>
                <a:ea typeface="Arial"/>
                <a:cs typeface="Arial"/>
                <a:sym typeface="Arial"/>
              </a:rPr>
              <a:t> and the </a:t>
            </a:r>
            <a:r>
              <a:rPr lang="en-US" b="1" i="0" dirty="0">
                <a:solidFill>
                  <a:srgbClr val="001D35"/>
                </a:solidFill>
                <a:latin typeface="Arial"/>
                <a:ea typeface="Arial"/>
                <a:cs typeface="Arial"/>
                <a:sym typeface="Arial"/>
              </a:rPr>
              <a:t>Level of Evidence (LOE)</a:t>
            </a:r>
            <a:r>
              <a:rPr lang="en-US" b="0" i="0" dirty="0">
                <a:solidFill>
                  <a:srgbClr val="001D35"/>
                </a:solidFill>
                <a:latin typeface="Arial"/>
                <a:ea typeface="Arial"/>
                <a:cs typeface="Arial"/>
                <a:sym typeface="Arial"/>
              </a:rPr>
              <a:t>. </a:t>
            </a:r>
            <a:endParaRPr lang="en-US" dirty="0"/>
          </a:p>
          <a:p>
            <a:pPr marL="0" lvl="0" indent="0" algn="l" rtl="0">
              <a:spcBef>
                <a:spcPts val="0"/>
              </a:spcBef>
              <a:spcAft>
                <a:spcPts val="0"/>
              </a:spcAft>
              <a:buNone/>
            </a:pPr>
            <a:endParaRPr lang="en-US" b="0" i="0" dirty="0">
              <a:solidFill>
                <a:srgbClr val="001D35"/>
              </a:solidFill>
              <a:latin typeface="Arial"/>
              <a:ea typeface="Arial"/>
              <a:cs typeface="Arial"/>
              <a:sym typeface="Arial"/>
            </a:endParaRPr>
          </a:p>
          <a:p>
            <a:pPr marL="0" lvl="0" indent="0" algn="l" rtl="0">
              <a:spcBef>
                <a:spcPts val="0"/>
              </a:spcBef>
              <a:spcAft>
                <a:spcPts val="0"/>
              </a:spcAft>
              <a:buNone/>
            </a:pPr>
            <a:r>
              <a:rPr lang="en-US" sz="1800" dirty="0">
                <a:highlight>
                  <a:srgbClr val="00FF00"/>
                </a:highlight>
                <a:latin typeface="Times New Roman"/>
                <a:ea typeface="Times New Roman"/>
                <a:cs typeface="Times New Roman"/>
                <a:sym typeface="Times New Roman"/>
              </a:rPr>
              <a:t>The COR indicates the strength of recommendation, encompassing the estimated magnitude and certainty of benefit in proportion to the risk. The LOE rates the quality of scientific evidence supporting the intervention based on the type, quantity, and consistency of data from clinical trials and other sources. </a:t>
            </a:r>
            <a:r>
              <a:rPr lang="en-US" sz="1800" dirty="0">
                <a:latin typeface="Times New Roman"/>
                <a:ea typeface="Times New Roman"/>
                <a:cs typeface="Times New Roman"/>
                <a:sym typeface="Times New Roman"/>
              </a:rPr>
              <a:t>Please note, COR and LOE are determined independently (any COR may be paired with any LOE). </a:t>
            </a:r>
            <a:r>
              <a:rPr lang="en-US" sz="1800" baseline="30000" dirty="0">
                <a:latin typeface="Times New Roman"/>
                <a:ea typeface="Times New Roman"/>
                <a:cs typeface="Times New Roman"/>
                <a:sym typeface="Times New Roman"/>
              </a:rPr>
              <a:t>1</a:t>
            </a:r>
            <a:endParaRPr lang="en-US" b="0" i="0" baseline="30000" dirty="0">
              <a:solidFill>
                <a:srgbClr val="001D35"/>
              </a:solidFill>
              <a:latin typeface="Arial"/>
              <a:ea typeface="Arial"/>
              <a:cs typeface="Arial"/>
              <a:sym typeface="Arial"/>
            </a:endParaRPr>
          </a:p>
          <a:p>
            <a:pPr marL="0" lvl="0" indent="0" algn="l" rtl="0">
              <a:spcBef>
                <a:spcPts val="0"/>
              </a:spcBef>
              <a:spcAft>
                <a:spcPts val="0"/>
              </a:spcAft>
              <a:buNone/>
            </a:pPr>
            <a:endParaRPr lang="en-US" b="0" i="0" dirty="0">
              <a:solidFill>
                <a:srgbClr val="001D35"/>
              </a:solidFill>
              <a:latin typeface="Arial"/>
              <a:ea typeface="Arial"/>
              <a:cs typeface="Arial"/>
              <a:sym typeface="Arial"/>
            </a:endParaRPr>
          </a:p>
          <a:p>
            <a:pPr marL="0" marR="0" lvl="0" indent="0" algn="l" rtl="0">
              <a:lnSpc>
                <a:spcPct val="100000"/>
              </a:lnSpc>
              <a:spcBef>
                <a:spcPts val="0"/>
              </a:spcBef>
              <a:spcAft>
                <a:spcPts val="0"/>
              </a:spcAft>
              <a:buClr>
                <a:srgbClr val="001D35"/>
              </a:buClr>
              <a:buSzPts val="1200"/>
              <a:buFont typeface="Arial"/>
              <a:buNone/>
            </a:pPr>
            <a:r>
              <a:rPr lang="en-US" b="1" i="0" u="sng" dirty="0">
                <a:solidFill>
                  <a:srgbClr val="001D35"/>
                </a:solidFill>
                <a:latin typeface="Arial"/>
                <a:ea typeface="Arial"/>
                <a:cs typeface="Arial"/>
                <a:sym typeface="Arial"/>
              </a:rPr>
              <a:t>Class of Recommendation</a:t>
            </a:r>
            <a:r>
              <a:rPr lang="en-US" b="0" i="0" baseline="30000" dirty="0">
                <a:solidFill>
                  <a:srgbClr val="212121"/>
                </a:solidFill>
                <a:latin typeface="Arial"/>
                <a:ea typeface="Arial"/>
                <a:cs typeface="Arial"/>
                <a:sym typeface="Arial"/>
              </a:rPr>
              <a:t>2</a:t>
            </a:r>
            <a:r>
              <a:rPr lang="en-US" b="1" i="0" u="sng" dirty="0">
                <a:solidFill>
                  <a:srgbClr val="001D35"/>
                </a:solidFill>
                <a:latin typeface="Arial"/>
                <a:ea typeface="Arial"/>
                <a:cs typeface="Arial"/>
                <a:sym typeface="Arial"/>
              </a:rPr>
              <a:t>:</a:t>
            </a:r>
            <a:endParaRPr lang="en-US" dirty="0"/>
          </a:p>
          <a:p>
            <a:pPr marL="0" lvl="0" indent="-76200" algn="l" rtl="0">
              <a:spcBef>
                <a:spcPts val="0"/>
              </a:spcBef>
              <a:spcAft>
                <a:spcPts val="0"/>
              </a:spcAft>
              <a:buClr>
                <a:srgbClr val="001D35"/>
              </a:buClr>
              <a:buSzPts val="1200"/>
              <a:buFont typeface="Arial"/>
              <a:buChar char="•"/>
            </a:pPr>
            <a:r>
              <a:rPr lang="en-US" b="1" i="0" dirty="0">
                <a:solidFill>
                  <a:srgbClr val="001D35"/>
                </a:solidFill>
                <a:latin typeface="Arial"/>
                <a:ea typeface="Arial"/>
                <a:cs typeface="Arial"/>
                <a:sym typeface="Arial"/>
              </a:rPr>
              <a:t>Class 1 (Strong):</a:t>
            </a:r>
            <a:r>
              <a:rPr lang="en-US" b="0" i="0" dirty="0">
                <a:solidFill>
                  <a:srgbClr val="001D35"/>
                </a:solidFill>
                <a:latin typeface="Arial"/>
                <a:ea typeface="Arial"/>
                <a:cs typeface="Arial"/>
                <a:sym typeface="Arial"/>
              </a:rPr>
              <a:t> The treatment is highly effective and beneficial. It </a:t>
            </a:r>
            <a:r>
              <a:rPr lang="en-US" b="1" i="0" dirty="0">
                <a:solidFill>
                  <a:srgbClr val="001D35"/>
                </a:solidFill>
                <a:latin typeface="Arial"/>
                <a:ea typeface="Arial"/>
                <a:cs typeface="Arial"/>
                <a:sym typeface="Arial"/>
              </a:rPr>
              <a:t>is recommended</a:t>
            </a:r>
            <a:r>
              <a:rPr lang="en-US" b="0" i="0" dirty="0">
                <a:solidFill>
                  <a:srgbClr val="001D35"/>
                </a:solidFill>
                <a:latin typeface="Arial"/>
                <a:ea typeface="Arial"/>
                <a:cs typeface="Arial"/>
                <a:sym typeface="Arial"/>
              </a:rPr>
              <a:t> and should be used for most patients in most circumstances.</a:t>
            </a:r>
            <a:endParaRPr lang="en-US" dirty="0"/>
          </a:p>
          <a:p>
            <a:pPr marL="0" lvl="0" indent="-76200" algn="l" rtl="0">
              <a:spcBef>
                <a:spcPts val="0"/>
              </a:spcBef>
              <a:spcAft>
                <a:spcPts val="0"/>
              </a:spcAft>
              <a:buClr>
                <a:srgbClr val="001D35"/>
              </a:buClr>
              <a:buSzPts val="1200"/>
              <a:buFont typeface="Arial"/>
              <a:buChar char="•"/>
            </a:pPr>
            <a:r>
              <a:rPr lang="en-US" b="1" i="0" dirty="0">
                <a:solidFill>
                  <a:srgbClr val="001D35"/>
                </a:solidFill>
                <a:latin typeface="Arial"/>
                <a:ea typeface="Arial"/>
                <a:cs typeface="Arial"/>
                <a:sym typeface="Arial"/>
              </a:rPr>
              <a:t>Class 2a (Moderate):</a:t>
            </a:r>
            <a:r>
              <a:rPr lang="en-US" b="0" i="0" dirty="0">
                <a:solidFill>
                  <a:srgbClr val="001D35"/>
                </a:solidFill>
                <a:latin typeface="Arial"/>
                <a:ea typeface="Arial"/>
                <a:cs typeface="Arial"/>
                <a:sym typeface="Arial"/>
              </a:rPr>
              <a:t> The treatment is probably beneficial. The weight of evidence or expert opinion is in favor of its use. It </a:t>
            </a:r>
            <a:r>
              <a:rPr lang="en-US" b="1" i="0" dirty="0">
                <a:solidFill>
                  <a:srgbClr val="001D35"/>
                </a:solidFill>
                <a:latin typeface="Arial"/>
                <a:ea typeface="Arial"/>
                <a:cs typeface="Arial"/>
                <a:sym typeface="Arial"/>
              </a:rPr>
              <a:t>is reasonable</a:t>
            </a:r>
            <a:r>
              <a:rPr lang="en-US" b="0" i="0" dirty="0">
                <a:solidFill>
                  <a:srgbClr val="001D35"/>
                </a:solidFill>
                <a:latin typeface="Arial"/>
                <a:ea typeface="Arial"/>
                <a:cs typeface="Arial"/>
                <a:sym typeface="Arial"/>
              </a:rPr>
              <a:t> to consider for most patients.</a:t>
            </a:r>
            <a:endParaRPr lang="en-US" dirty="0"/>
          </a:p>
          <a:p>
            <a:pPr marL="0" lvl="0" indent="-76200" algn="l" rtl="0">
              <a:spcBef>
                <a:spcPts val="0"/>
              </a:spcBef>
              <a:spcAft>
                <a:spcPts val="0"/>
              </a:spcAft>
              <a:buClr>
                <a:srgbClr val="001D35"/>
              </a:buClr>
              <a:buSzPts val="1200"/>
              <a:buFont typeface="Arial"/>
              <a:buChar char="•"/>
            </a:pPr>
            <a:r>
              <a:rPr lang="en-US" b="1" i="0" dirty="0">
                <a:solidFill>
                  <a:srgbClr val="001D35"/>
                </a:solidFill>
                <a:latin typeface="Arial"/>
                <a:ea typeface="Arial"/>
                <a:cs typeface="Arial"/>
                <a:sym typeface="Arial"/>
              </a:rPr>
              <a:t>Class 2b (Weak):</a:t>
            </a:r>
            <a:r>
              <a:rPr lang="en-US" b="0" i="0" dirty="0">
                <a:solidFill>
                  <a:srgbClr val="001D35"/>
                </a:solidFill>
                <a:latin typeface="Arial"/>
                <a:ea typeface="Arial"/>
                <a:cs typeface="Arial"/>
                <a:sym typeface="Arial"/>
              </a:rPr>
              <a:t> The treatment may be beneficial, but its usefulness is not as well-established. It </a:t>
            </a:r>
            <a:r>
              <a:rPr lang="en-US" b="1" i="0" dirty="0">
                <a:solidFill>
                  <a:srgbClr val="001D35"/>
                </a:solidFill>
                <a:latin typeface="Arial"/>
                <a:ea typeface="Arial"/>
                <a:cs typeface="Arial"/>
                <a:sym typeface="Arial"/>
              </a:rPr>
              <a:t>may be considered</a:t>
            </a:r>
            <a:r>
              <a:rPr lang="en-US" b="0" i="0" dirty="0">
                <a:solidFill>
                  <a:srgbClr val="001D35"/>
                </a:solidFill>
                <a:latin typeface="Arial"/>
                <a:ea typeface="Arial"/>
                <a:cs typeface="Arial"/>
                <a:sym typeface="Arial"/>
              </a:rPr>
              <a:t> in some cases, but the decision should be tailored to the individual patient.</a:t>
            </a:r>
            <a:endParaRPr lang="en-US" dirty="0"/>
          </a:p>
          <a:p>
            <a:pPr marL="0" lvl="0" indent="-76200" algn="l" rtl="0">
              <a:spcBef>
                <a:spcPts val="0"/>
              </a:spcBef>
              <a:spcAft>
                <a:spcPts val="0"/>
              </a:spcAft>
              <a:buClr>
                <a:srgbClr val="001D35"/>
              </a:buClr>
              <a:buSzPts val="1200"/>
              <a:buFont typeface="Arial"/>
              <a:buChar char="•"/>
            </a:pPr>
            <a:r>
              <a:rPr lang="en-US" b="1" i="0" dirty="0">
                <a:solidFill>
                  <a:srgbClr val="001D35"/>
                </a:solidFill>
                <a:latin typeface="Arial"/>
                <a:ea typeface="Arial"/>
                <a:cs typeface="Arial"/>
                <a:sym typeface="Arial"/>
              </a:rPr>
              <a:t>Class 3 (Harm/No Benefit):</a:t>
            </a:r>
            <a:r>
              <a:rPr lang="en-US" b="0" i="0" dirty="0">
                <a:solidFill>
                  <a:srgbClr val="001D35"/>
                </a:solidFill>
                <a:latin typeface="Arial"/>
                <a:ea typeface="Arial"/>
                <a:cs typeface="Arial"/>
                <a:sym typeface="Arial"/>
              </a:rPr>
              <a:t> The treatment is not helpful and could be harmful. It </a:t>
            </a:r>
            <a:r>
              <a:rPr lang="en-US" b="1" i="0" dirty="0">
                <a:solidFill>
                  <a:srgbClr val="001D35"/>
                </a:solidFill>
                <a:latin typeface="Arial"/>
                <a:ea typeface="Arial"/>
                <a:cs typeface="Arial"/>
                <a:sym typeface="Arial"/>
              </a:rPr>
              <a:t>is not recommended</a:t>
            </a:r>
            <a:r>
              <a:rPr lang="en-US" b="0" i="0" dirty="0">
                <a:solidFill>
                  <a:srgbClr val="001D35"/>
                </a:solidFill>
                <a:latin typeface="Arial"/>
                <a:ea typeface="Arial"/>
                <a:cs typeface="Arial"/>
                <a:sym typeface="Arial"/>
              </a:rPr>
              <a:t>. </a:t>
            </a:r>
            <a:endParaRPr lang="en-US" dirty="0"/>
          </a:p>
          <a:p>
            <a:pPr marL="0" lvl="0" indent="0" algn="l" rtl="0">
              <a:spcBef>
                <a:spcPts val="0"/>
              </a:spcBef>
              <a:spcAft>
                <a:spcPts val="0"/>
              </a:spcAft>
              <a:buClr>
                <a:schemeClr val="dk1"/>
              </a:buClr>
              <a:buSzPts val="1200"/>
              <a:buFont typeface="Arial"/>
              <a:buNone/>
            </a:pPr>
            <a:endParaRPr lang="en-US" b="0" i="0" dirty="0">
              <a:solidFill>
                <a:srgbClr val="001D35"/>
              </a:solidFill>
              <a:latin typeface="Arial"/>
              <a:ea typeface="Arial"/>
              <a:cs typeface="Arial"/>
              <a:sym typeface="Arial"/>
            </a:endParaRPr>
          </a:p>
          <a:p>
            <a:pPr marL="0" lvl="0" indent="0" algn="l" rtl="0">
              <a:spcBef>
                <a:spcPts val="0"/>
              </a:spcBef>
              <a:spcAft>
                <a:spcPts val="0"/>
              </a:spcAft>
              <a:buClr>
                <a:srgbClr val="001D35"/>
              </a:buClr>
              <a:buSzPts val="1200"/>
              <a:buFont typeface="Arial"/>
              <a:buNone/>
            </a:pPr>
            <a:r>
              <a:rPr lang="en-US" b="1" i="0" u="sng" dirty="0">
                <a:solidFill>
                  <a:srgbClr val="001D35"/>
                </a:solidFill>
                <a:latin typeface="Arial"/>
                <a:ea typeface="Arial"/>
                <a:cs typeface="Arial"/>
                <a:sym typeface="Arial"/>
              </a:rPr>
              <a:t>Level of Evidence:</a:t>
            </a:r>
            <a:endParaRPr lang="en-US" dirty="0"/>
          </a:p>
          <a:p>
            <a:pPr marL="0" lvl="0" indent="-76200" algn="l" rtl="0">
              <a:spcBef>
                <a:spcPts val="0"/>
              </a:spcBef>
              <a:spcAft>
                <a:spcPts val="0"/>
              </a:spcAft>
              <a:buClr>
                <a:srgbClr val="001D35"/>
              </a:buClr>
              <a:buSzPts val="1200"/>
              <a:buFont typeface="Arial"/>
              <a:buChar char="•"/>
            </a:pPr>
            <a:r>
              <a:rPr lang="en-US" b="1" i="0" dirty="0">
                <a:solidFill>
                  <a:srgbClr val="001D35"/>
                </a:solidFill>
                <a:latin typeface="Arial"/>
                <a:ea typeface="Arial"/>
                <a:cs typeface="Arial"/>
                <a:sym typeface="Arial"/>
              </a:rPr>
              <a:t>Level A (Highest Quality):</a:t>
            </a:r>
            <a:r>
              <a:rPr lang="en-US" b="0" i="0" dirty="0">
                <a:solidFill>
                  <a:srgbClr val="001D35"/>
                </a:solidFill>
                <a:latin typeface="Arial"/>
                <a:ea typeface="Arial"/>
                <a:cs typeface="Arial"/>
                <a:sym typeface="Arial"/>
              </a:rPr>
              <a:t> Supported by high-quality evidence from multiple, large-scale randomized controlled trials (studies where some patients get the treatment and some get a placebo). The findings are very consistent.</a:t>
            </a:r>
            <a:endParaRPr lang="en-US" dirty="0"/>
          </a:p>
          <a:p>
            <a:pPr marL="0" lvl="0" indent="-76200" algn="l" rtl="0">
              <a:spcBef>
                <a:spcPts val="0"/>
              </a:spcBef>
              <a:spcAft>
                <a:spcPts val="0"/>
              </a:spcAft>
              <a:buClr>
                <a:srgbClr val="001D35"/>
              </a:buClr>
              <a:buSzPts val="1200"/>
              <a:buFont typeface="Arial"/>
              <a:buChar char="•"/>
            </a:pPr>
            <a:r>
              <a:rPr lang="en-US" b="1" i="0" dirty="0">
                <a:solidFill>
                  <a:srgbClr val="001D35"/>
                </a:solidFill>
                <a:latin typeface="Arial"/>
                <a:ea typeface="Arial"/>
                <a:cs typeface="Arial"/>
                <a:sym typeface="Arial"/>
              </a:rPr>
              <a:t>Level B (Moderate Quality):</a:t>
            </a:r>
            <a:r>
              <a:rPr lang="en-US" b="0" i="0" dirty="0">
                <a:solidFill>
                  <a:srgbClr val="001D35"/>
                </a:solidFill>
                <a:latin typeface="Arial"/>
                <a:ea typeface="Arial"/>
                <a:cs typeface="Arial"/>
                <a:sym typeface="Arial"/>
              </a:rPr>
              <a:t> Supported by a single, good-quality randomized trial or several non-randomized studies. The evidence is less certain than Level A.</a:t>
            </a:r>
            <a:endParaRPr lang="en-US" dirty="0"/>
          </a:p>
          <a:p>
            <a:pPr marL="457200" lvl="1" indent="-76200" algn="l" rtl="0">
              <a:spcBef>
                <a:spcPts val="0"/>
              </a:spcBef>
              <a:spcAft>
                <a:spcPts val="0"/>
              </a:spcAft>
              <a:buClr>
                <a:srgbClr val="001D35"/>
              </a:buClr>
              <a:buSzPts val="1200"/>
              <a:buFont typeface="Arial"/>
              <a:buChar char="•"/>
            </a:pPr>
            <a:r>
              <a:rPr lang="en-US" b="0" i="0" dirty="0">
                <a:solidFill>
                  <a:srgbClr val="001D35"/>
                </a:solidFill>
                <a:latin typeface="Arial"/>
                <a:ea typeface="Arial"/>
                <a:cs typeface="Arial"/>
                <a:sym typeface="Arial"/>
              </a:rPr>
              <a:t>B-R – Randomized trial(s)</a:t>
            </a:r>
            <a:endParaRPr lang="en-US" dirty="0"/>
          </a:p>
          <a:p>
            <a:pPr marL="457200" lvl="1" indent="-76200" algn="l" rtl="0">
              <a:spcBef>
                <a:spcPts val="0"/>
              </a:spcBef>
              <a:spcAft>
                <a:spcPts val="0"/>
              </a:spcAft>
              <a:buClr>
                <a:srgbClr val="001D35"/>
              </a:buClr>
              <a:buSzPts val="1200"/>
              <a:buFont typeface="Arial"/>
              <a:buChar char="•"/>
            </a:pPr>
            <a:r>
              <a:rPr lang="en-US" b="0" i="0" dirty="0">
                <a:solidFill>
                  <a:srgbClr val="001D35"/>
                </a:solidFill>
                <a:latin typeface="Arial"/>
                <a:ea typeface="Arial"/>
                <a:cs typeface="Arial"/>
                <a:sym typeface="Arial"/>
              </a:rPr>
              <a:t>B-NR – Nonrandomized trial(s)</a:t>
            </a:r>
            <a:endParaRPr lang="en-US" dirty="0"/>
          </a:p>
          <a:p>
            <a:pPr marL="0" lvl="0" indent="-76200" algn="l" rtl="0">
              <a:spcBef>
                <a:spcPts val="0"/>
              </a:spcBef>
              <a:spcAft>
                <a:spcPts val="0"/>
              </a:spcAft>
              <a:buClr>
                <a:srgbClr val="001D35"/>
              </a:buClr>
              <a:buSzPts val="1200"/>
              <a:buFont typeface="Arial"/>
              <a:buChar char="•"/>
            </a:pPr>
            <a:r>
              <a:rPr lang="en-US" b="1" i="0" dirty="0">
                <a:solidFill>
                  <a:srgbClr val="001D35"/>
                </a:solidFill>
                <a:latin typeface="Arial"/>
                <a:ea typeface="Arial"/>
                <a:cs typeface="Arial"/>
                <a:sym typeface="Arial"/>
              </a:rPr>
              <a:t>Level C (Limited Quality):</a:t>
            </a:r>
            <a:r>
              <a:rPr lang="en-US" b="0" i="0" dirty="0">
                <a:solidFill>
                  <a:srgbClr val="001D35"/>
                </a:solidFill>
                <a:latin typeface="Arial"/>
                <a:ea typeface="Arial"/>
                <a:cs typeface="Arial"/>
                <a:sym typeface="Arial"/>
              </a:rPr>
              <a:t> Based on the opinion of experts, small studies, or general medical practice. There are not enough high-quality studies to definitively prove a benefit. </a:t>
            </a:r>
            <a:endParaRPr lang="en-US" dirty="0"/>
          </a:p>
          <a:p>
            <a:pPr marL="457200" lvl="1" indent="-76200" algn="l" rtl="0">
              <a:spcBef>
                <a:spcPts val="0"/>
              </a:spcBef>
              <a:spcAft>
                <a:spcPts val="0"/>
              </a:spcAft>
              <a:buClr>
                <a:srgbClr val="001D35"/>
              </a:buClr>
              <a:buSzPts val="1200"/>
              <a:buFont typeface="Arial"/>
              <a:buChar char="•"/>
            </a:pPr>
            <a:r>
              <a:rPr lang="en-US" b="0" i="0" dirty="0">
                <a:solidFill>
                  <a:srgbClr val="001D35"/>
                </a:solidFill>
                <a:latin typeface="Arial"/>
                <a:ea typeface="Arial"/>
                <a:cs typeface="Arial"/>
                <a:sym typeface="Arial"/>
              </a:rPr>
              <a:t>C-LD – Limited data</a:t>
            </a:r>
            <a:endParaRPr lang="en-US" dirty="0"/>
          </a:p>
          <a:p>
            <a:pPr marL="457200" lvl="1" indent="-76200" algn="l" rtl="0">
              <a:spcBef>
                <a:spcPts val="0"/>
              </a:spcBef>
              <a:spcAft>
                <a:spcPts val="0"/>
              </a:spcAft>
              <a:buClr>
                <a:srgbClr val="001D35"/>
              </a:buClr>
              <a:buSzPts val="1200"/>
              <a:buFont typeface="Arial"/>
              <a:buChar char="•"/>
            </a:pPr>
            <a:r>
              <a:rPr lang="en-US" b="0" i="0" dirty="0">
                <a:solidFill>
                  <a:srgbClr val="001D35"/>
                </a:solidFill>
                <a:latin typeface="Arial"/>
                <a:ea typeface="Arial"/>
                <a:cs typeface="Arial"/>
                <a:sym typeface="Arial"/>
              </a:rPr>
              <a:t>C-EO – Expert Opinion</a:t>
            </a:r>
            <a:endParaRPr lang="en-US" dirty="0"/>
          </a:p>
          <a:p>
            <a:pPr marL="0" lvl="0" indent="0" algn="l" rtl="0">
              <a:spcBef>
                <a:spcPts val="0"/>
              </a:spcBef>
              <a:spcAft>
                <a:spcPts val="0"/>
              </a:spcAft>
              <a:buNone/>
            </a:pPr>
            <a:endParaRPr lang="en-US" b="0" i="0" dirty="0">
              <a:solidFill>
                <a:srgbClr val="001D35"/>
              </a:solidFill>
              <a:latin typeface="Arial"/>
              <a:ea typeface="Arial"/>
              <a:cs typeface="Arial"/>
              <a:sym typeface="Arial"/>
            </a:endParaRPr>
          </a:p>
          <a:p>
            <a:pPr marL="0" lvl="0" indent="0" algn="l" rtl="0">
              <a:spcBef>
                <a:spcPts val="0"/>
              </a:spcBef>
              <a:spcAft>
                <a:spcPts val="0"/>
              </a:spcAft>
              <a:buNone/>
            </a:pPr>
            <a:r>
              <a:rPr lang="en-US" b="0" i="0" dirty="0">
                <a:solidFill>
                  <a:srgbClr val="001D35"/>
                </a:solidFill>
                <a:latin typeface="Arial"/>
                <a:ea typeface="Arial"/>
                <a:cs typeface="Arial"/>
                <a:sym typeface="Arial"/>
              </a:rPr>
              <a:t>This slide deck will provide the rating given to each of the new key updates that may impact nursing practice.  </a:t>
            </a:r>
            <a:endParaRPr lang="en-US" dirty="0"/>
          </a:p>
          <a:p>
            <a:pPr marL="0" lvl="0" indent="0" algn="l" rtl="0">
              <a:spcBef>
                <a:spcPts val="0"/>
              </a:spcBef>
              <a:spcAft>
                <a:spcPts val="0"/>
              </a:spcAft>
              <a:buNone/>
            </a:pPr>
            <a:endParaRPr lang="en-US" b="0" i="0" dirty="0">
              <a:solidFill>
                <a:srgbClr val="001D35"/>
              </a:solidFill>
              <a:latin typeface="Arial"/>
              <a:ea typeface="Arial"/>
              <a:cs typeface="Arial"/>
              <a:sym typeface="Arial"/>
            </a:endParaRPr>
          </a:p>
          <a:p>
            <a:pPr marL="0" marR="0">
              <a:lnSpc>
                <a:spcPct val="107000"/>
              </a:lnSpc>
              <a:spcBef>
                <a:spcPts val="0"/>
              </a:spcBef>
              <a:spcAft>
                <a:spcPts val="800"/>
              </a:spcAft>
            </a:pPr>
            <a:r>
              <a:rPr lang="en-US" b="0" i="0" baseline="30000" dirty="0">
                <a:solidFill>
                  <a:srgbClr val="001D35"/>
                </a:solidFill>
                <a:latin typeface="Arial"/>
                <a:ea typeface="Arial"/>
                <a:cs typeface="Arial"/>
                <a:sym typeface="Arial"/>
              </a:rPr>
              <a:t>1 </a:t>
            </a:r>
            <a:r>
              <a:rPr lang="en-US" sz="1800" dirty="0">
                <a:effectLst/>
                <a:latin typeface="Calibri" panose="020F0502020204030204" pitchFamily="34" charset="0"/>
                <a:ea typeface="Calibri" panose="020F0502020204030204" pitchFamily="34" charset="0"/>
                <a:cs typeface="Times New Roman" panose="02020603050405020304" pitchFamily="18" charset="0"/>
              </a:rPr>
              <a:t>Prabhakaran, S., et al. 2026 AHA/ASA Guideline for the Early Management of Patients with AIS.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Stroke</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lvl="0" indent="0" algn="l" rtl="0">
              <a:spcBef>
                <a:spcPts val="0"/>
              </a:spcBef>
              <a:spcAft>
                <a:spcPts val="0"/>
              </a:spcAft>
              <a:buNone/>
            </a:pPr>
            <a:r>
              <a:rPr lang="en-US" b="0" i="0" baseline="30000" dirty="0">
                <a:solidFill>
                  <a:srgbClr val="212121"/>
                </a:solidFill>
                <a:latin typeface="Arial"/>
                <a:ea typeface="Arial"/>
                <a:cs typeface="Arial"/>
                <a:sym typeface="Arial"/>
              </a:rPr>
              <a:t>2</a:t>
            </a:r>
            <a:r>
              <a:rPr lang="en-US" b="0" i="0" dirty="0">
                <a:solidFill>
                  <a:srgbClr val="212121"/>
                </a:solidFill>
                <a:latin typeface="Arial"/>
                <a:ea typeface="Arial"/>
                <a:cs typeface="Arial"/>
                <a:sym typeface="Arial"/>
              </a:rPr>
              <a:t>Halperin JL, Levine GN, Al-Khatib SM, </a:t>
            </a:r>
            <a:r>
              <a:rPr lang="en-US" b="0" i="0" dirty="0" err="1">
                <a:solidFill>
                  <a:srgbClr val="212121"/>
                </a:solidFill>
                <a:latin typeface="Arial"/>
                <a:ea typeface="Arial"/>
                <a:cs typeface="Arial"/>
                <a:sym typeface="Arial"/>
              </a:rPr>
              <a:t>Birtcher</a:t>
            </a:r>
            <a:r>
              <a:rPr lang="en-US" b="0" i="0" dirty="0">
                <a:solidFill>
                  <a:srgbClr val="212121"/>
                </a:solidFill>
                <a:latin typeface="Arial"/>
                <a:ea typeface="Arial"/>
                <a:cs typeface="Arial"/>
                <a:sym typeface="Arial"/>
              </a:rPr>
              <a:t> KK, Bozkurt B, </a:t>
            </a:r>
            <a:r>
              <a:rPr lang="en-US" b="0" i="0" dirty="0" err="1">
                <a:solidFill>
                  <a:srgbClr val="212121"/>
                </a:solidFill>
                <a:latin typeface="Arial"/>
                <a:ea typeface="Arial"/>
                <a:cs typeface="Arial"/>
                <a:sym typeface="Arial"/>
              </a:rPr>
              <a:t>Brindis</a:t>
            </a:r>
            <a:r>
              <a:rPr lang="en-US" b="0" i="0" dirty="0">
                <a:solidFill>
                  <a:srgbClr val="212121"/>
                </a:solidFill>
                <a:latin typeface="Arial"/>
                <a:ea typeface="Arial"/>
                <a:cs typeface="Arial"/>
                <a:sym typeface="Arial"/>
              </a:rPr>
              <a:t> RG, </a:t>
            </a:r>
            <a:r>
              <a:rPr lang="en-US" b="0" i="0" dirty="0" err="1">
                <a:solidFill>
                  <a:srgbClr val="212121"/>
                </a:solidFill>
                <a:latin typeface="Arial"/>
                <a:ea typeface="Arial"/>
                <a:cs typeface="Arial"/>
                <a:sym typeface="Arial"/>
              </a:rPr>
              <a:t>Cigarroa</a:t>
            </a:r>
            <a:r>
              <a:rPr lang="en-US" b="0" i="0" dirty="0">
                <a:solidFill>
                  <a:srgbClr val="212121"/>
                </a:solidFill>
                <a:latin typeface="Arial"/>
                <a:ea typeface="Arial"/>
                <a:cs typeface="Arial"/>
                <a:sym typeface="Arial"/>
              </a:rPr>
              <a:t> JE, Curtis LH, Fleisher LA, Gentile F, Gidding S, </a:t>
            </a:r>
            <a:r>
              <a:rPr lang="en-US" b="0" i="0" dirty="0" err="1">
                <a:solidFill>
                  <a:srgbClr val="212121"/>
                </a:solidFill>
                <a:latin typeface="Arial"/>
                <a:ea typeface="Arial"/>
                <a:cs typeface="Arial"/>
                <a:sym typeface="Arial"/>
              </a:rPr>
              <a:t>Hlatky</a:t>
            </a:r>
            <a:r>
              <a:rPr lang="en-US" b="0" i="0" dirty="0">
                <a:solidFill>
                  <a:srgbClr val="212121"/>
                </a:solidFill>
                <a:latin typeface="Arial"/>
                <a:ea typeface="Arial"/>
                <a:cs typeface="Arial"/>
                <a:sym typeface="Arial"/>
              </a:rPr>
              <a:t> MA, </a:t>
            </a:r>
            <a:r>
              <a:rPr lang="en-US" b="0" i="0" dirty="0" err="1">
                <a:solidFill>
                  <a:srgbClr val="212121"/>
                </a:solidFill>
                <a:latin typeface="Arial"/>
                <a:ea typeface="Arial"/>
                <a:cs typeface="Arial"/>
                <a:sym typeface="Arial"/>
              </a:rPr>
              <a:t>Ikonomidis</a:t>
            </a:r>
            <a:r>
              <a:rPr lang="en-US" b="0" i="0" dirty="0">
                <a:solidFill>
                  <a:srgbClr val="212121"/>
                </a:solidFill>
                <a:latin typeface="Arial"/>
                <a:ea typeface="Arial"/>
                <a:cs typeface="Arial"/>
                <a:sym typeface="Arial"/>
              </a:rPr>
              <a:t> J, </a:t>
            </a:r>
            <a:r>
              <a:rPr lang="en-US" b="0" i="0" dirty="0" err="1">
                <a:solidFill>
                  <a:srgbClr val="212121"/>
                </a:solidFill>
                <a:latin typeface="Arial"/>
                <a:ea typeface="Arial"/>
                <a:cs typeface="Arial"/>
                <a:sym typeface="Arial"/>
              </a:rPr>
              <a:t>Joglar</a:t>
            </a:r>
            <a:r>
              <a:rPr lang="en-US" b="0" i="0" dirty="0">
                <a:solidFill>
                  <a:srgbClr val="212121"/>
                </a:solidFill>
                <a:latin typeface="Arial"/>
                <a:ea typeface="Arial"/>
                <a:cs typeface="Arial"/>
                <a:sym typeface="Arial"/>
              </a:rPr>
              <a:t> J, Pressler SJ, </a:t>
            </a:r>
            <a:r>
              <a:rPr lang="en-US" b="0" i="0" dirty="0" err="1">
                <a:solidFill>
                  <a:srgbClr val="212121"/>
                </a:solidFill>
                <a:latin typeface="Arial"/>
                <a:ea typeface="Arial"/>
                <a:cs typeface="Arial"/>
                <a:sym typeface="Arial"/>
              </a:rPr>
              <a:t>Wijeysundera</a:t>
            </a:r>
            <a:r>
              <a:rPr lang="en-US" b="0" i="0" dirty="0">
                <a:solidFill>
                  <a:srgbClr val="212121"/>
                </a:solidFill>
                <a:latin typeface="Arial"/>
                <a:ea typeface="Arial"/>
                <a:cs typeface="Arial"/>
                <a:sym typeface="Arial"/>
              </a:rPr>
              <a:t> DN. Further Evolution of the ACC/AHA Clinical Practice Guideline Recommendation Classification System: A Report of the American College of Cardiology/American Heart Association Task Force on Clinical Practice Guidelines. J Am Coll </a:t>
            </a:r>
            <a:r>
              <a:rPr lang="en-US" b="0" i="0" dirty="0" err="1">
                <a:solidFill>
                  <a:srgbClr val="212121"/>
                </a:solidFill>
                <a:latin typeface="Arial"/>
                <a:ea typeface="Arial"/>
                <a:cs typeface="Arial"/>
                <a:sym typeface="Arial"/>
              </a:rPr>
              <a:t>Cardiol</a:t>
            </a:r>
            <a:r>
              <a:rPr lang="en-US" b="0" i="0" dirty="0">
                <a:solidFill>
                  <a:srgbClr val="212121"/>
                </a:solidFill>
                <a:latin typeface="Arial"/>
                <a:ea typeface="Arial"/>
                <a:cs typeface="Arial"/>
                <a:sym typeface="Arial"/>
              </a:rPr>
              <a:t>. 2016 Apr 5;67(13):1572-1574. </a:t>
            </a:r>
            <a:r>
              <a:rPr lang="en-US" b="0" i="0" dirty="0" err="1">
                <a:solidFill>
                  <a:srgbClr val="212121"/>
                </a:solidFill>
                <a:latin typeface="Arial"/>
                <a:ea typeface="Arial"/>
                <a:cs typeface="Arial"/>
                <a:sym typeface="Arial"/>
              </a:rPr>
              <a:t>doi</a:t>
            </a:r>
            <a:r>
              <a:rPr lang="en-US" b="0" i="0" dirty="0">
                <a:solidFill>
                  <a:srgbClr val="212121"/>
                </a:solidFill>
                <a:latin typeface="Arial"/>
                <a:ea typeface="Arial"/>
                <a:cs typeface="Arial"/>
                <a:sym typeface="Arial"/>
              </a:rPr>
              <a:t>: 10.1016/j.jacc.2015.09.001. </a:t>
            </a:r>
            <a:r>
              <a:rPr lang="en-US" b="0" i="0" dirty="0" err="1">
                <a:solidFill>
                  <a:srgbClr val="212121"/>
                </a:solidFill>
                <a:latin typeface="Arial"/>
                <a:ea typeface="Arial"/>
                <a:cs typeface="Arial"/>
                <a:sym typeface="Arial"/>
              </a:rPr>
              <a:t>Epub</a:t>
            </a:r>
            <a:r>
              <a:rPr lang="en-US" b="0" i="0" dirty="0">
                <a:solidFill>
                  <a:srgbClr val="212121"/>
                </a:solidFill>
                <a:latin typeface="Arial"/>
                <a:ea typeface="Arial"/>
                <a:cs typeface="Arial"/>
                <a:sym typeface="Arial"/>
              </a:rPr>
              <a:t> 2015 Sep 24. PMID: 26409257.</a:t>
            </a:r>
            <a:endParaRPr lang="en-US" b="0" i="0" dirty="0">
              <a:solidFill>
                <a:srgbClr val="001D35"/>
              </a:solidFill>
              <a:latin typeface="Arial"/>
              <a:ea typeface="Arial"/>
              <a:cs typeface="Arial"/>
              <a:sym typeface="Arial"/>
            </a:endParaRPr>
          </a:p>
          <a:p>
            <a:pPr marL="0" lvl="0" indent="0" algn="l" rtl="0">
              <a:spcBef>
                <a:spcPts val="0"/>
              </a:spcBef>
              <a:spcAft>
                <a:spcPts val="0"/>
              </a:spcAft>
              <a:buNone/>
            </a:pPr>
            <a:endParaRPr lang="en-US" b="0" i="0" dirty="0">
              <a:solidFill>
                <a:srgbClr val="001D35"/>
              </a:solidFill>
              <a:latin typeface="Arial"/>
              <a:ea typeface="Arial"/>
              <a:cs typeface="Arial"/>
              <a:sym typeface="Arial"/>
            </a:endParaRPr>
          </a:p>
          <a:p>
            <a:pPr marL="0" lvl="0" indent="0" algn="l" rtl="0">
              <a:spcBef>
                <a:spcPts val="0"/>
              </a:spcBef>
              <a:spcAft>
                <a:spcPts val="0"/>
              </a:spcAft>
              <a:buNone/>
            </a:pPr>
            <a:endParaRPr lang="en-US" dirty="0"/>
          </a:p>
        </p:txBody>
      </p:sp>
      <p:sp>
        <p:nvSpPr>
          <p:cNvPr id="4" name="Slide Number Placeholder 3"/>
          <p:cNvSpPr>
            <a:spLocks noGrp="1"/>
          </p:cNvSpPr>
          <p:nvPr>
            <p:ph type="sldNum" sz="quarter" idx="5"/>
          </p:nvPr>
        </p:nvSpPr>
        <p:spPr/>
        <p:txBody>
          <a:bodyPr/>
          <a:lstStyle/>
          <a:p>
            <a:fld id="{637E5D83-AD5B-4D48-B55A-D6E9EDB1B56F}" type="slidenum">
              <a:rPr lang="en-US" smtClean="0"/>
              <a:t>3</a:t>
            </a:fld>
            <a:endParaRPr lang="en-US"/>
          </a:p>
        </p:txBody>
      </p:sp>
    </p:spTree>
    <p:extLst>
      <p:ext uri="{BB962C8B-B14F-4D97-AF65-F5344CB8AC3E}">
        <p14:creationId xmlns:p14="http://schemas.microsoft.com/office/powerpoint/2010/main" val="12301908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DFA97F-CFC8-6396-BA88-19E2E92FE7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2A9829-EC30-C2FB-B43E-FECD40F3AB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75E7C8-81EB-D51E-3879-CD03871B006C}"/>
              </a:ext>
            </a:extLst>
          </p:cNvPr>
          <p:cNvSpPr>
            <a:spLocks noGrp="1"/>
          </p:cNvSpPr>
          <p:nvPr>
            <p:ph type="body" idx="1"/>
          </p:nvPr>
        </p:nvSpPr>
        <p:spPr/>
        <p:txBody>
          <a:bodyPr/>
          <a:lstStyle/>
          <a:p>
            <a:pPr marL="0" lvl="0" indent="0" algn="l" rtl="0">
              <a:spcBef>
                <a:spcPts val="0"/>
              </a:spcBef>
              <a:spcAft>
                <a:spcPts val="0"/>
              </a:spcAft>
              <a:buNone/>
            </a:pPr>
            <a:r>
              <a:rPr lang="en-US" sz="1200" b="0" i="0" u="none" strike="noStrike" cap="none">
                <a:solidFill>
                  <a:schemeClr val="dk1"/>
                </a:solidFill>
                <a:effectLst/>
                <a:latin typeface="+mn-lt"/>
                <a:ea typeface="Calibri"/>
                <a:cs typeface="Calibri"/>
                <a:sym typeface="Calibri"/>
              </a:rPr>
              <a:t>Blood pressure management following thrombolytic administration remains critical, with the established target of maintaining BP below 180/105 mm Hg for 24 hours post-treatment. The new guidance specifically addresses aggressive BP lowering: intensive reduction to systolic BP &lt;140 mm Hg is now explicitly not recommended, as randomized trial data show no improvement in functional outcomes. This is a Class 3 recommendation (No Benefit) with Level B-R evidence (moderate-quality randomized data), meaning aggressive BP lowering may expose patients to unnecessary risk without clinical benefit.</a:t>
            </a:r>
            <a:endParaRPr lang="en-US"/>
          </a:p>
        </p:txBody>
      </p:sp>
      <p:sp>
        <p:nvSpPr>
          <p:cNvPr id="4" name="Slide Number Placeholder 3">
            <a:extLst>
              <a:ext uri="{FF2B5EF4-FFF2-40B4-BE49-F238E27FC236}">
                <a16:creationId xmlns:a16="http://schemas.microsoft.com/office/drawing/2014/main" id="{8F988F38-64C4-3BB9-C58B-B2B79266CC6C}"/>
              </a:ext>
            </a:extLst>
          </p:cNvPr>
          <p:cNvSpPr>
            <a:spLocks noGrp="1"/>
          </p:cNvSpPr>
          <p:nvPr>
            <p:ph type="sldNum" sz="quarter" idx="5"/>
          </p:nvPr>
        </p:nvSpPr>
        <p:spPr/>
        <p:txBody>
          <a:bodyPr/>
          <a:lstStyle/>
          <a:p>
            <a:fld id="{637E5D83-AD5B-4D48-B55A-D6E9EDB1B56F}" type="slidenum">
              <a:rPr lang="en-US" smtClean="0"/>
              <a:t>21</a:t>
            </a:fld>
            <a:endParaRPr lang="en-US"/>
          </a:p>
        </p:txBody>
      </p:sp>
    </p:spTree>
    <p:extLst>
      <p:ext uri="{BB962C8B-B14F-4D97-AF65-F5344CB8AC3E}">
        <p14:creationId xmlns:p14="http://schemas.microsoft.com/office/powerpoint/2010/main" val="20149179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
        <p:nvSpPr>
          <p:cNvPr id="263" name="Google Shape;263;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cap="none">
                <a:solidFill>
                  <a:schemeClr val="dk1"/>
                </a:solidFill>
                <a:effectLst/>
                <a:latin typeface="Calibri"/>
                <a:ea typeface="Calibri"/>
                <a:cs typeface="Calibri"/>
                <a:sym typeface="Calibri"/>
              </a:rPr>
              <a:t>This guideline is particularly noteworthy because it explicitly warns against potential harm from overly aggressive intervention—something rarely stated so directly in clinical guidelines. For patients who achieve successful recanalization following large vessel occlusion (LVO) stroke with excellent reperfusion (</a:t>
            </a:r>
            <a:r>
              <a:rPr lang="en-US" sz="1200" b="0" i="0" u="none" strike="noStrike" cap="none" err="1">
                <a:solidFill>
                  <a:schemeClr val="dk1"/>
                </a:solidFill>
                <a:effectLst/>
                <a:latin typeface="Calibri"/>
                <a:ea typeface="Calibri"/>
                <a:cs typeface="Calibri"/>
                <a:sym typeface="Calibri"/>
              </a:rPr>
              <a:t>mTICI</a:t>
            </a:r>
            <a:r>
              <a:rPr lang="en-US" sz="1200" b="0" i="0" u="none" strike="noStrike" cap="none">
                <a:solidFill>
                  <a:schemeClr val="dk1"/>
                </a:solidFill>
                <a:effectLst/>
                <a:latin typeface="Calibri"/>
                <a:ea typeface="Calibri"/>
                <a:cs typeface="Calibri"/>
                <a:sym typeface="Calibri"/>
              </a:rPr>
              <a:t> score 2b, 2c, or 3), intensive systolic blood pressure reduction to &lt;140 mm Hg during the first 72 hours is harmful and contraindicated. Nurses play a critical role in post-procedural BP management and must recognize that aggressive BP lowering in this specific population can worsen outcomes, likely by compromising perfusion to newly recanalized tissue.</a:t>
            </a:r>
            <a:endParaRPr sz="800"/>
          </a:p>
        </p:txBody>
      </p:sp>
      <p:sp>
        <p:nvSpPr>
          <p:cNvPr id="264" name="Google Shape;264;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5F7D5B-5426-E291-E14C-890443EAC6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29F664-C1E4-02DD-FEEF-F3A1B0B86E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6208D7-0196-8574-EBCD-0350B296010F}"/>
              </a:ext>
            </a:extLst>
          </p:cNvPr>
          <p:cNvSpPr>
            <a:spLocks noGrp="1"/>
          </p:cNvSpPr>
          <p:nvPr>
            <p:ph type="body" idx="1"/>
          </p:nvPr>
        </p:nvSpPr>
        <p:spPr/>
        <p:txBody>
          <a:bodyPr/>
          <a:lstStyle/>
          <a:p>
            <a:pPr marL="0" lvl="0" indent="0" algn="l" rtl="0">
              <a:spcBef>
                <a:spcPts val="0"/>
              </a:spcBef>
              <a:spcAft>
                <a:spcPts val="0"/>
              </a:spcAft>
              <a:buNone/>
            </a:pPr>
            <a:r>
              <a:rPr lang="en-US" sz="1200" b="0" i="0" u="none" strike="noStrike" cap="none">
                <a:solidFill>
                  <a:schemeClr val="dk1"/>
                </a:solidFill>
                <a:effectLst/>
                <a:latin typeface="+mn-lt"/>
                <a:ea typeface="Calibri"/>
                <a:cs typeface="Calibri"/>
                <a:sym typeface="Calibri"/>
              </a:rPr>
              <a:t>Basilar artery occlusions are among the most devastating types of ischemic stroke, often resulting in severe disability or death. New guidelines extend the endovascular thrombectomy treatment window to 24 hours for carefully selected patients meeting specific baseline criteria. These include the </a:t>
            </a:r>
            <a:r>
              <a:rPr lang="en-US" sz="1200" b="0" i="0" u="none" strike="noStrike" cap="none" err="1">
                <a:solidFill>
                  <a:schemeClr val="dk1"/>
                </a:solidFill>
                <a:effectLst/>
                <a:latin typeface="+mn-lt"/>
                <a:ea typeface="Calibri"/>
                <a:cs typeface="Calibri"/>
                <a:sym typeface="Calibri"/>
              </a:rPr>
              <a:t>prestroke</a:t>
            </a:r>
            <a:r>
              <a:rPr lang="en-US" sz="1200" b="0" i="0" u="none" strike="noStrike" cap="none">
                <a:solidFill>
                  <a:schemeClr val="dk1"/>
                </a:solidFill>
                <a:effectLst/>
                <a:latin typeface="+mn-lt"/>
                <a:ea typeface="Calibri"/>
                <a:cs typeface="Calibri"/>
                <a:sym typeface="Calibri"/>
              </a:rPr>
              <a:t> modified Rankin Scale (</a:t>
            </a:r>
            <a:r>
              <a:rPr lang="en-US" sz="1200" b="0" i="0" u="none" strike="noStrike" cap="none" err="1">
                <a:solidFill>
                  <a:schemeClr val="dk1"/>
                </a:solidFill>
                <a:effectLst/>
                <a:latin typeface="+mn-lt"/>
                <a:ea typeface="Calibri"/>
                <a:cs typeface="Calibri"/>
                <a:sym typeface="Calibri"/>
              </a:rPr>
              <a:t>mRS</a:t>
            </a:r>
            <a:r>
              <a:rPr lang="en-US" sz="1200" b="0" i="0" u="none" strike="noStrike" cap="none">
                <a:solidFill>
                  <a:schemeClr val="dk1"/>
                </a:solidFill>
                <a:effectLst/>
                <a:latin typeface="+mn-lt"/>
                <a:ea typeface="Calibri"/>
                <a:cs typeface="Calibri"/>
                <a:sym typeface="Calibri"/>
              </a:rPr>
              <a:t>) score, the presenting stroke severity (NIHSS), the imaging ASPECTS score. Nurses can play a vital role by collecting accurate baseline functional status which can directly impact treatment eligibility for these critically ill patients. </a:t>
            </a:r>
            <a:endParaRPr lang="en-US"/>
          </a:p>
        </p:txBody>
      </p:sp>
      <p:sp>
        <p:nvSpPr>
          <p:cNvPr id="4" name="Slide Number Placeholder 3">
            <a:extLst>
              <a:ext uri="{FF2B5EF4-FFF2-40B4-BE49-F238E27FC236}">
                <a16:creationId xmlns:a16="http://schemas.microsoft.com/office/drawing/2014/main" id="{5886AB5E-5B66-20C1-F80C-BB44DFE41E27}"/>
              </a:ext>
            </a:extLst>
          </p:cNvPr>
          <p:cNvSpPr>
            <a:spLocks noGrp="1"/>
          </p:cNvSpPr>
          <p:nvPr>
            <p:ph type="sldNum" sz="quarter" idx="5"/>
          </p:nvPr>
        </p:nvSpPr>
        <p:spPr/>
        <p:txBody>
          <a:bodyPr/>
          <a:lstStyle/>
          <a:p>
            <a:fld id="{637E5D83-AD5B-4D48-B55A-D6E9EDB1B56F}" type="slidenum">
              <a:rPr lang="en-US" smtClean="0"/>
              <a:t>23</a:t>
            </a:fld>
            <a:endParaRPr lang="en-US"/>
          </a:p>
        </p:txBody>
      </p:sp>
    </p:spTree>
    <p:extLst>
      <p:ext uri="{BB962C8B-B14F-4D97-AF65-F5344CB8AC3E}">
        <p14:creationId xmlns:p14="http://schemas.microsoft.com/office/powerpoint/2010/main" val="31634435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E308D3-6D96-A926-8514-61D6853987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FE223E-0174-66EB-7D57-3958B59B32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35FC3D-A5DF-DB73-1624-0F18585EED1C}"/>
              </a:ext>
            </a:extLst>
          </p:cNvPr>
          <p:cNvSpPr>
            <a:spLocks noGrp="1"/>
          </p:cNvSpPr>
          <p:nvPr>
            <p:ph type="body" idx="1"/>
          </p:nvPr>
        </p:nvSpPr>
        <p:spPr/>
        <p:txBody>
          <a:bodyPr/>
          <a:lstStyle/>
          <a:p>
            <a:pPr marL="0" lvl="0" indent="0" algn="l" rtl="0">
              <a:spcBef>
                <a:spcPts val="0"/>
              </a:spcBef>
              <a:spcAft>
                <a:spcPts val="0"/>
              </a:spcAft>
              <a:buNone/>
            </a:pPr>
            <a:endParaRPr lang="en-US"/>
          </a:p>
        </p:txBody>
      </p:sp>
      <p:sp>
        <p:nvSpPr>
          <p:cNvPr id="4" name="Slide Number Placeholder 3">
            <a:extLst>
              <a:ext uri="{FF2B5EF4-FFF2-40B4-BE49-F238E27FC236}">
                <a16:creationId xmlns:a16="http://schemas.microsoft.com/office/drawing/2014/main" id="{09F7F98D-A603-3063-FBBF-E3B71E8FED1B}"/>
              </a:ext>
            </a:extLst>
          </p:cNvPr>
          <p:cNvSpPr>
            <a:spLocks noGrp="1"/>
          </p:cNvSpPr>
          <p:nvPr>
            <p:ph type="sldNum" sz="quarter" idx="5"/>
          </p:nvPr>
        </p:nvSpPr>
        <p:spPr/>
        <p:txBody>
          <a:bodyPr/>
          <a:lstStyle/>
          <a:p>
            <a:fld id="{637E5D83-AD5B-4D48-B55A-D6E9EDB1B56F}" type="slidenum">
              <a:rPr lang="en-US" smtClean="0"/>
              <a:t>24</a:t>
            </a:fld>
            <a:endParaRPr lang="en-US"/>
          </a:p>
        </p:txBody>
      </p:sp>
    </p:spTree>
    <p:extLst>
      <p:ext uri="{BB962C8B-B14F-4D97-AF65-F5344CB8AC3E}">
        <p14:creationId xmlns:p14="http://schemas.microsoft.com/office/powerpoint/2010/main" val="23724984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D7E66B-F016-AAEC-489F-CA39AC862B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CB729D-9A67-DEE4-8F9C-50D2DE027C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67E8FC-8695-7E11-646A-7394FFFC287F}"/>
              </a:ext>
            </a:extLst>
          </p:cNvPr>
          <p:cNvSpPr>
            <a:spLocks noGrp="1"/>
          </p:cNvSpPr>
          <p:nvPr>
            <p:ph type="body" idx="1"/>
          </p:nvPr>
        </p:nvSpPr>
        <p:spPr/>
        <p:txBody>
          <a:bodyPr/>
          <a:lstStyle/>
          <a:p>
            <a:pPr marL="0" lvl="0" indent="0" algn="l" rtl="0">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Nurses should be aware that early DAPT may be ordered for eligible patients and recognize that, when used, prompt administration is as time-sensitive as any other acute stroke treatment—early secondary prevention can begin in the emergency department.</a:t>
            </a:r>
            <a:endParaRPr lang="en-US" sz="1200" dirty="0">
              <a:solidFill>
                <a:schemeClr val="dk1"/>
              </a:solidFill>
              <a:latin typeface="+mn-lt"/>
              <a:ea typeface="Calibri"/>
              <a:cs typeface="Calibri"/>
              <a:sym typeface="Calibri"/>
            </a:endParaRPr>
          </a:p>
          <a:p>
            <a:pPr marL="0" lvl="0" indent="0" algn="l" rtl="0">
              <a:spcBef>
                <a:spcPts val="0"/>
              </a:spcBef>
              <a:spcAft>
                <a:spcPts val="0"/>
              </a:spcAft>
              <a:buNone/>
            </a:pPr>
            <a:endParaRPr lang="en-US" sz="1200" dirty="0">
              <a:solidFill>
                <a:schemeClr val="dk1"/>
              </a:solidFill>
              <a:latin typeface="+mn-lt"/>
              <a:ea typeface="Calibri"/>
              <a:cs typeface="Calibri"/>
              <a:sym typeface="Calibri"/>
            </a:endParaRPr>
          </a:p>
        </p:txBody>
      </p:sp>
      <p:sp>
        <p:nvSpPr>
          <p:cNvPr id="4" name="Slide Number Placeholder 3">
            <a:extLst>
              <a:ext uri="{FF2B5EF4-FFF2-40B4-BE49-F238E27FC236}">
                <a16:creationId xmlns:a16="http://schemas.microsoft.com/office/drawing/2014/main" id="{FA63D1D9-E2C6-245F-0794-DF5F800294D1}"/>
              </a:ext>
            </a:extLst>
          </p:cNvPr>
          <p:cNvSpPr>
            <a:spLocks noGrp="1"/>
          </p:cNvSpPr>
          <p:nvPr>
            <p:ph type="sldNum" sz="quarter" idx="5"/>
          </p:nvPr>
        </p:nvSpPr>
        <p:spPr/>
        <p:txBody>
          <a:bodyPr/>
          <a:lstStyle/>
          <a:p>
            <a:fld id="{637E5D83-AD5B-4D48-B55A-D6E9EDB1B56F}" type="slidenum">
              <a:rPr lang="en-US" smtClean="0"/>
              <a:t>25</a:t>
            </a:fld>
            <a:endParaRPr lang="en-US"/>
          </a:p>
        </p:txBody>
      </p:sp>
    </p:spTree>
    <p:extLst>
      <p:ext uri="{BB962C8B-B14F-4D97-AF65-F5344CB8AC3E}">
        <p14:creationId xmlns:p14="http://schemas.microsoft.com/office/powerpoint/2010/main" val="25675457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AB0187-9AEE-498B-F6DF-9061BEDEF9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9719EF-677F-222D-D5B6-112957C72A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1BD3C1-5079-8528-FE92-73A69D7531A3}"/>
              </a:ext>
            </a:extLst>
          </p:cNvPr>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DUAL ANTIPLATELET THERAPY FOR MINOR AIS AND HIGH-RISK TIA</a:t>
            </a:r>
          </a:p>
          <a:p>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Figure 4 presents a clinical decision pathway illustrating how prescribing providers determine the most appropriate antiplatelet therapy for patients with minor </a:t>
            </a:r>
            <a:r>
              <a:rPr lang="en-US" sz="1200" b="0" i="0" u="none" strike="noStrike" kern="1200" baseline="0" dirty="0" err="1">
                <a:solidFill>
                  <a:schemeClr val="tx1"/>
                </a:solidFill>
                <a:latin typeface="+mn-lt"/>
                <a:ea typeface="+mn-ea"/>
                <a:cs typeface="+mn-cs"/>
              </a:rPr>
              <a:t>noncardioembolic</a:t>
            </a:r>
            <a:r>
              <a:rPr lang="en-US" sz="1200" b="0" i="0" u="none" strike="noStrike" kern="1200" baseline="0" dirty="0">
                <a:solidFill>
                  <a:schemeClr val="tx1"/>
                </a:solidFill>
                <a:latin typeface="+mn-lt"/>
                <a:ea typeface="+mn-ea"/>
                <a:cs typeface="+mn-cs"/>
              </a:rPr>
              <a:t> stroke or high-risk TIA. This evidence-based algorithm demonstrates the clinical reasoning behind choosing between single antiplatelet therapy (SAPT) and dual antiplatelet therapy (DAPT), drawing on results from multiple randomized trials. Nurses are encouraged to reference this flowchart to build clinical understanding of antiplatelet selection, recognize how patient-specific factors—such as time from symptom onset, and stroke 	</a:t>
            </a:r>
          </a:p>
        </p:txBody>
      </p:sp>
      <p:sp>
        <p:nvSpPr>
          <p:cNvPr id="4" name="Slide Number Placeholder 3">
            <a:extLst>
              <a:ext uri="{FF2B5EF4-FFF2-40B4-BE49-F238E27FC236}">
                <a16:creationId xmlns:a16="http://schemas.microsoft.com/office/drawing/2014/main" id="{47A12E9A-B15B-1CE8-79D8-B6346D208852}"/>
              </a:ext>
            </a:extLst>
          </p:cNvPr>
          <p:cNvSpPr>
            <a:spLocks noGrp="1"/>
          </p:cNvSpPr>
          <p:nvPr>
            <p:ph type="sldNum" sz="quarter" idx="5"/>
          </p:nvPr>
        </p:nvSpPr>
        <p:spPr/>
        <p:txBody>
          <a:bodyPr/>
          <a:lstStyle/>
          <a:p>
            <a:fld id="{637E5D83-AD5B-4D48-B55A-D6E9EDB1B56F}" type="slidenum">
              <a:rPr lang="en-US" smtClean="0"/>
              <a:t>26</a:t>
            </a:fld>
            <a:endParaRPr lang="en-US"/>
          </a:p>
        </p:txBody>
      </p:sp>
    </p:spTree>
    <p:extLst>
      <p:ext uri="{BB962C8B-B14F-4D97-AF65-F5344CB8AC3E}">
        <p14:creationId xmlns:p14="http://schemas.microsoft.com/office/powerpoint/2010/main" val="4796438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3396EA-7390-677D-BDD9-9DACD05DF7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2A3DDF-C354-C994-B2F9-23A8AC38C4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8C1B10-BCBA-D1E5-7E10-98872C0E920C}"/>
              </a:ext>
            </a:extLst>
          </p:cNvPr>
          <p:cNvSpPr>
            <a:spLocks noGrp="1"/>
          </p:cNvSpPr>
          <p:nvPr>
            <p:ph type="body" idx="1"/>
          </p:nvPr>
        </p:nvSpPr>
        <p:spPr/>
        <p:txBody>
          <a:bodyPr/>
          <a:lstStyle/>
          <a:p>
            <a:r>
              <a:rPr lang="en-US" sz="1200" b="0" i="0" u="none" strike="noStrike" cap="none" dirty="0">
                <a:solidFill>
                  <a:schemeClr val="dk1"/>
                </a:solidFill>
                <a:effectLst/>
                <a:latin typeface="+mn-lt"/>
                <a:ea typeface="Calibri"/>
                <a:cs typeface="Calibri"/>
                <a:sym typeface="Calibri"/>
              </a:rPr>
              <a:t>Anticoagulation for atrial fibrillation-related stroke has long presented a clinical dilemma: when is it safe to start? Clinicians have historically delayed initiation due to concern about precipitating hemorrhagic transformation in injured brain tissue. New guidelines provide evidence-based clarity: for patients with AF and milder stroke severity, early oral anticoagulation (within days rather than weeks) carries low bleeding risk and is reasonable compared to delayed strategies. This is a Class 2a recommendation with Level A evidence, meaning high-quality data support this approach. Important caveat: while early initiation appears safe, its effectiveness in preventing early recurrent stroke remains unproven—the recommendation is based on safety data, not demonstrated superior efficacy.</a:t>
            </a:r>
          </a:p>
          <a:p>
            <a:r>
              <a:rPr lang="en-US" sz="1200" b="1" i="0" u="none" strike="noStrike" cap="none" dirty="0">
                <a:solidFill>
                  <a:schemeClr val="dk1"/>
                </a:solidFill>
                <a:effectLst/>
                <a:latin typeface="+mn-lt"/>
                <a:ea typeface="Calibri"/>
                <a:cs typeface="Calibri"/>
                <a:sym typeface="Calibri"/>
              </a:rPr>
              <a:t>Nursing practice implications:</a:t>
            </a:r>
            <a:r>
              <a:rPr lang="en-US" sz="1200" b="0" i="0" u="none" strike="noStrike" cap="none" dirty="0">
                <a:solidFill>
                  <a:schemeClr val="dk1"/>
                </a:solidFill>
                <a:effectLst/>
                <a:latin typeface="+mn-lt"/>
                <a:ea typeface="Calibri"/>
                <a:cs typeface="Calibri"/>
                <a:sym typeface="Calibri"/>
              </a:rPr>
              <a:t> Expect to see anticoagulation orders initiated sooner than in the past—often within 4-14 days post-stroke depending on severity. Nurses should anticipate patient and family questions about why blood thinners are being started "so soon" after a stroke and be prepared to explain that recent evidence supports earlier initiation as safe. Continue vigilant neurological monitoring for signs of hemorrhagic conversion, particularly in the first 24-48 hours after anticoagulation begins. Patient education about medication adherence, bleeding precautions, and fall prevention becomes critical earlier in the hospital course.</a:t>
            </a:r>
          </a:p>
          <a:p>
            <a:endParaRPr lang="en-US" sz="1200" b="0" i="0" u="none" strike="noStrike" cap="none" dirty="0">
              <a:solidFill>
                <a:schemeClr val="dk1"/>
              </a:solidFill>
              <a:effectLst/>
              <a:latin typeface="+mn-lt"/>
              <a:ea typeface="Calibri"/>
              <a:cs typeface="Calibri"/>
              <a:sym typeface="Calibri"/>
            </a:endParaRPr>
          </a:p>
        </p:txBody>
      </p:sp>
      <p:sp>
        <p:nvSpPr>
          <p:cNvPr id="4" name="Slide Number Placeholder 3">
            <a:extLst>
              <a:ext uri="{FF2B5EF4-FFF2-40B4-BE49-F238E27FC236}">
                <a16:creationId xmlns:a16="http://schemas.microsoft.com/office/drawing/2014/main" id="{D7F7C796-1297-BC70-54C4-66A9A7590D06}"/>
              </a:ext>
            </a:extLst>
          </p:cNvPr>
          <p:cNvSpPr>
            <a:spLocks noGrp="1"/>
          </p:cNvSpPr>
          <p:nvPr>
            <p:ph type="sldNum" sz="quarter" idx="5"/>
          </p:nvPr>
        </p:nvSpPr>
        <p:spPr/>
        <p:txBody>
          <a:bodyPr/>
          <a:lstStyle/>
          <a:p>
            <a:fld id="{637E5D83-AD5B-4D48-B55A-D6E9EDB1B56F}" type="slidenum">
              <a:rPr lang="en-US" smtClean="0"/>
              <a:t>27</a:t>
            </a:fld>
            <a:endParaRPr lang="en-US"/>
          </a:p>
        </p:txBody>
      </p:sp>
    </p:spTree>
    <p:extLst>
      <p:ext uri="{BB962C8B-B14F-4D97-AF65-F5344CB8AC3E}">
        <p14:creationId xmlns:p14="http://schemas.microsoft.com/office/powerpoint/2010/main" val="13675054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BBBE70-C1EC-C26D-A491-BD93DB2A74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BE3D09-8735-9B30-9E67-CBA2102641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705819-B02D-B760-FCEB-5BAB82733824}"/>
              </a:ext>
            </a:extLst>
          </p:cNvPr>
          <p:cNvSpPr>
            <a:spLocks noGrp="1"/>
          </p:cNvSpPr>
          <p:nvPr>
            <p:ph type="body" idx="1"/>
          </p:nvPr>
        </p:nvSpPr>
        <p:spPr/>
        <p:txBody>
          <a:bodyPr/>
          <a:lstStyle/>
          <a:p>
            <a:r>
              <a:rPr lang="en-US" sz="1200" b="0" i="0" u="none" strike="noStrike" cap="none">
                <a:solidFill>
                  <a:schemeClr val="dk1"/>
                </a:solidFill>
                <a:effectLst/>
                <a:latin typeface="+mn-lt"/>
                <a:ea typeface="Calibri"/>
                <a:cs typeface="Calibri"/>
                <a:sym typeface="Calibri"/>
              </a:rPr>
              <a:t>Head-of-bed positioning is a fundamental nursing intervention you perform multiple times per shift for stroke patients. Previous guidelines left this decision uncertain, leading to varied practice patterns and questions about optimal positioning. The updated guidelines now provide clear, evidence-based direction that should simplify your practice.</a:t>
            </a:r>
          </a:p>
          <a:p>
            <a:r>
              <a:rPr lang="en-US" sz="1200" b="1" i="0" u="none" strike="noStrike" cap="none">
                <a:solidFill>
                  <a:schemeClr val="dk1"/>
                </a:solidFill>
                <a:effectLst/>
                <a:latin typeface="+mn-lt"/>
                <a:ea typeface="Calibri"/>
                <a:cs typeface="Calibri"/>
                <a:sym typeface="Calibri"/>
              </a:rPr>
              <a:t>What the evidence shows:</a:t>
            </a:r>
            <a:r>
              <a:rPr lang="en-US" sz="1200" b="0" i="0" u="none" strike="noStrike" cap="none">
                <a:solidFill>
                  <a:schemeClr val="dk1"/>
                </a:solidFill>
                <a:effectLst/>
                <a:latin typeface="+mn-lt"/>
                <a:ea typeface="Calibri"/>
                <a:cs typeface="Calibri"/>
                <a:sym typeface="Calibri"/>
              </a:rPr>
              <a:t> For acute ischemic stroke patients, flat (0-degree) positioning offers no functional outcome benefit compared to the standard 30-degree elevation over 24 hours. Similarly, for patients with large artery atherosclerosis who aren't candidates for reperfusion therapy, Trendelenburg positioning (-20 degrees) provides no benefit over the typical 0-30 degree range. This is a Class 3 recommendation with Level B-R evidence—meaning moderate-quality randomized data definitively shows no benefit from these alternative positioning strategies.</a:t>
            </a:r>
          </a:p>
          <a:p>
            <a:r>
              <a:rPr lang="en-US" sz="1200" b="1" i="0" u="none" strike="noStrike" cap="none">
                <a:solidFill>
                  <a:schemeClr val="dk1"/>
                </a:solidFill>
                <a:effectLst/>
                <a:latin typeface="+mn-lt"/>
                <a:ea typeface="Calibri"/>
                <a:cs typeface="Calibri"/>
                <a:sym typeface="Calibri"/>
              </a:rPr>
              <a:t>What this means for your practice:</a:t>
            </a:r>
            <a:endParaRPr lang="en-US" sz="1200" b="0" i="0" u="none" strike="noStrike" cap="none">
              <a:solidFill>
                <a:schemeClr val="dk1"/>
              </a:solidFill>
              <a:effectLst/>
              <a:latin typeface="+mn-lt"/>
              <a:ea typeface="Calibri"/>
              <a:cs typeface="Calibri"/>
              <a:sym typeface="Calibri"/>
            </a:endParaRPr>
          </a:p>
          <a:p>
            <a:r>
              <a:rPr lang="en-US" sz="1200" b="0" i="0" u="none" strike="noStrike" cap="none">
                <a:solidFill>
                  <a:schemeClr val="dk1"/>
                </a:solidFill>
                <a:effectLst/>
                <a:latin typeface="+mn-lt"/>
                <a:ea typeface="Calibri"/>
                <a:cs typeface="Calibri"/>
                <a:sym typeface="Calibri"/>
              </a:rPr>
              <a:t>You can position acute stroke patients at 30 degrees—the standard comfortable position—without concern you're compromising cerebral perfusion.</a:t>
            </a:r>
          </a:p>
          <a:p>
            <a:r>
              <a:rPr lang="en-US" sz="1200" b="0" i="0" u="none" strike="noStrike" cap="none">
                <a:solidFill>
                  <a:schemeClr val="dk1"/>
                </a:solidFill>
                <a:effectLst/>
                <a:latin typeface="+mn-lt"/>
                <a:ea typeface="Calibri"/>
                <a:cs typeface="Calibri"/>
                <a:sym typeface="Calibri"/>
              </a:rPr>
              <a:t>There's no need for labor-intensive frequent repositioning or maintaining uncomfortable flat positioning.</a:t>
            </a:r>
          </a:p>
          <a:p>
            <a:r>
              <a:rPr lang="en-US" sz="1200" b="0" i="0" u="none" strike="noStrike" cap="none">
                <a:solidFill>
                  <a:schemeClr val="dk1"/>
                </a:solidFill>
                <a:effectLst/>
                <a:latin typeface="+mn-lt"/>
                <a:ea typeface="Calibri"/>
                <a:cs typeface="Calibri"/>
                <a:sym typeface="Calibri"/>
              </a:rPr>
              <a:t>Trendelenburg positioning is not indicated and should not be routinely used.</a:t>
            </a:r>
          </a:p>
          <a:p>
            <a:r>
              <a:rPr lang="en-US" sz="1200" b="0" i="0" u="none" strike="noStrike" cap="none">
                <a:solidFill>
                  <a:schemeClr val="dk1"/>
                </a:solidFill>
                <a:effectLst/>
                <a:latin typeface="+mn-lt"/>
                <a:ea typeface="Calibri"/>
                <a:cs typeface="Calibri"/>
                <a:sym typeface="Calibri"/>
              </a:rPr>
              <a:t>You can prioritize patient comfort, aspiration prevention, and ease of care without sacrificing neurological outcomes.</a:t>
            </a:r>
          </a:p>
        </p:txBody>
      </p:sp>
      <p:sp>
        <p:nvSpPr>
          <p:cNvPr id="4" name="Slide Number Placeholder 3">
            <a:extLst>
              <a:ext uri="{FF2B5EF4-FFF2-40B4-BE49-F238E27FC236}">
                <a16:creationId xmlns:a16="http://schemas.microsoft.com/office/drawing/2014/main" id="{D237C632-1A13-6F6B-087C-A0263128786A}"/>
              </a:ext>
            </a:extLst>
          </p:cNvPr>
          <p:cNvSpPr>
            <a:spLocks noGrp="1"/>
          </p:cNvSpPr>
          <p:nvPr>
            <p:ph type="sldNum" sz="quarter" idx="5"/>
          </p:nvPr>
        </p:nvSpPr>
        <p:spPr/>
        <p:txBody>
          <a:bodyPr/>
          <a:lstStyle/>
          <a:p>
            <a:fld id="{637E5D83-AD5B-4D48-B55A-D6E9EDB1B56F}" type="slidenum">
              <a:rPr lang="en-US" smtClean="0"/>
              <a:t>28</a:t>
            </a:fld>
            <a:endParaRPr lang="en-US"/>
          </a:p>
        </p:txBody>
      </p:sp>
    </p:spTree>
    <p:extLst>
      <p:ext uri="{BB962C8B-B14F-4D97-AF65-F5344CB8AC3E}">
        <p14:creationId xmlns:p14="http://schemas.microsoft.com/office/powerpoint/2010/main" val="14259472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414DBE-ED58-A56A-BB59-3A47061E4F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AC7DA0-AA4D-A2E6-08C1-EC216A5A72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80683F-A91A-CD37-08DE-7D130592128B}"/>
              </a:ext>
            </a:extLst>
          </p:cNvPr>
          <p:cNvSpPr>
            <a:spLocks noGrp="1"/>
          </p:cNvSpPr>
          <p:nvPr>
            <p:ph type="body" idx="1"/>
          </p:nvPr>
        </p:nvSpPr>
        <p:spPr/>
        <p:txBody>
          <a:bodyPr/>
          <a:lstStyle/>
          <a:p>
            <a:r>
              <a:rPr lang="en-US" sz="1200" b="0" i="0" u="none" strike="noStrike" cap="none">
                <a:solidFill>
                  <a:schemeClr val="dk1"/>
                </a:solidFill>
                <a:effectLst/>
                <a:latin typeface="+mn-lt"/>
                <a:ea typeface="Calibri"/>
                <a:cs typeface="Calibri"/>
                <a:sym typeface="Calibri"/>
              </a:rPr>
              <a:t>When caring for patients with large cerebral or cerebellar infarctions, your nursing vigilance can be life-saving. These patients are at high risk for malignant brain swelling, which typically develops 24-72 hours post-stroke and can rapidly become fatal without intervention.</a:t>
            </a:r>
          </a:p>
          <a:p>
            <a:r>
              <a:rPr lang="en-US" sz="1200" b="1" i="0" u="none" strike="noStrike" cap="none">
                <a:solidFill>
                  <a:schemeClr val="dk1"/>
                </a:solidFill>
                <a:effectLst/>
                <a:latin typeface="+mn-lt"/>
                <a:ea typeface="Calibri"/>
                <a:cs typeface="Calibri"/>
                <a:sym typeface="Calibri"/>
              </a:rPr>
              <a:t>Your critical role in monitoring:</a:t>
            </a:r>
            <a:r>
              <a:rPr lang="en-US" sz="1200" b="0" i="0" u="none" strike="noStrike" cap="none">
                <a:solidFill>
                  <a:schemeClr val="dk1"/>
                </a:solidFill>
                <a:effectLst/>
                <a:latin typeface="+mn-lt"/>
                <a:ea typeface="Calibri"/>
                <a:cs typeface="Calibri"/>
                <a:sym typeface="Calibri"/>
              </a:rPr>
              <a:t> Close, frequent neurological assessments during the first days after large strokes are essential—you are often the first to detect subtle changes indicating deterioration. Watch for:</a:t>
            </a:r>
          </a:p>
          <a:p>
            <a:r>
              <a:rPr lang="en-US" sz="1200" b="0" i="0" u="none" strike="noStrike" cap="none">
                <a:solidFill>
                  <a:schemeClr val="dk1"/>
                </a:solidFill>
                <a:effectLst/>
                <a:latin typeface="+mn-lt"/>
                <a:ea typeface="Calibri"/>
                <a:cs typeface="Calibri"/>
                <a:sym typeface="Calibri"/>
              </a:rPr>
              <a:t>Declining level of consciousness or increasing lethargy</a:t>
            </a:r>
          </a:p>
          <a:p>
            <a:r>
              <a:rPr lang="en-US" sz="1200" b="0" i="0" u="none" strike="noStrike" cap="none">
                <a:solidFill>
                  <a:schemeClr val="dk1"/>
                </a:solidFill>
                <a:effectLst/>
                <a:latin typeface="+mn-lt"/>
                <a:ea typeface="Calibri"/>
                <a:cs typeface="Calibri"/>
                <a:sym typeface="Calibri"/>
              </a:rPr>
              <a:t>New or worsening headache</a:t>
            </a:r>
          </a:p>
          <a:p>
            <a:r>
              <a:rPr lang="en-US" sz="1200" b="0" i="0" u="none" strike="noStrike" cap="none">
                <a:solidFill>
                  <a:schemeClr val="dk1"/>
                </a:solidFill>
                <a:effectLst/>
                <a:latin typeface="+mn-lt"/>
                <a:ea typeface="Calibri"/>
                <a:cs typeface="Calibri"/>
                <a:sym typeface="Calibri"/>
              </a:rPr>
              <a:t>Pupillary changes or loss of previously intact reflexes</a:t>
            </a:r>
          </a:p>
          <a:p>
            <a:r>
              <a:rPr lang="en-US" sz="1200" b="0" i="0" u="none" strike="noStrike" cap="none">
                <a:solidFill>
                  <a:schemeClr val="dk1"/>
                </a:solidFill>
                <a:effectLst/>
                <a:latin typeface="+mn-lt"/>
                <a:ea typeface="Calibri"/>
                <a:cs typeface="Calibri"/>
                <a:sym typeface="Calibri"/>
              </a:rPr>
              <a:t>Worsening motor deficits or new focal signs</a:t>
            </a:r>
          </a:p>
          <a:p>
            <a:r>
              <a:rPr lang="en-US" sz="1200" b="0" i="0" u="none" strike="noStrike" cap="none">
                <a:solidFill>
                  <a:schemeClr val="dk1"/>
                </a:solidFill>
                <a:effectLst/>
                <a:latin typeface="+mn-lt"/>
                <a:ea typeface="Calibri"/>
                <a:cs typeface="Calibri"/>
                <a:sym typeface="Calibri"/>
              </a:rPr>
              <a:t>Vital sign changes suggesting increased intracranial pressure (Cushing's triad)</a:t>
            </a:r>
          </a:p>
          <a:p>
            <a:r>
              <a:rPr lang="en-US" sz="1200" b="0" i="0" u="none" strike="noStrike" cap="none">
                <a:solidFill>
                  <a:schemeClr val="dk1"/>
                </a:solidFill>
                <a:effectLst/>
                <a:latin typeface="+mn-lt"/>
                <a:ea typeface="Calibri"/>
                <a:cs typeface="Calibri"/>
                <a:sym typeface="Calibri"/>
              </a:rPr>
              <a:t>Early recognition allows for timely neurosurgical evaluation and potential life-saving interventions like decompressive hemicraniectomy.</a:t>
            </a:r>
          </a:p>
          <a:p>
            <a:r>
              <a:rPr lang="en-US" sz="1200" b="1" i="0" u="none" strike="noStrike" cap="none">
                <a:solidFill>
                  <a:schemeClr val="dk1"/>
                </a:solidFill>
                <a:effectLst/>
                <a:latin typeface="+mn-lt"/>
                <a:ea typeface="Calibri"/>
                <a:cs typeface="Calibri"/>
                <a:sym typeface="Calibri"/>
              </a:rPr>
              <a:t>Transfer considerations:</a:t>
            </a:r>
            <a:r>
              <a:rPr lang="en-US" sz="1200" b="0" i="0" u="none" strike="noStrike" cap="none">
                <a:solidFill>
                  <a:schemeClr val="dk1"/>
                </a:solidFill>
                <a:effectLst/>
                <a:latin typeface="+mn-lt"/>
                <a:ea typeface="Calibri"/>
                <a:cs typeface="Calibri"/>
                <a:sym typeface="Calibri"/>
              </a:rPr>
              <a:t> If your facility lacks neurosurgical capabilities or neuro-ICU expertise, advocate for early transfer of high-risk patients before they deteriorate. Don't wait for obvious signs of herniation—proactive transfer to a comprehensive stroke center ensures access to neurosurgical intervention when the therapeutic window is still open.</a:t>
            </a:r>
          </a:p>
          <a:p>
            <a:endParaRPr lang="en-US" sz="1200" b="1" i="0" u="none" strike="noStrike" cap="none">
              <a:solidFill>
                <a:schemeClr val="dk1"/>
              </a:solidFill>
              <a:effectLst/>
              <a:latin typeface="+mn-lt"/>
              <a:ea typeface="Calibri"/>
              <a:cs typeface="Calibri"/>
              <a:sym typeface="Calibri"/>
            </a:endParaRPr>
          </a:p>
          <a:p>
            <a:r>
              <a:rPr lang="en-US" sz="1200" b="1" i="0" u="none" strike="noStrike" cap="none">
                <a:solidFill>
                  <a:schemeClr val="dk1"/>
                </a:solidFill>
                <a:effectLst/>
                <a:latin typeface="+mn-lt"/>
                <a:ea typeface="Calibri"/>
                <a:cs typeface="Calibri"/>
                <a:sym typeface="Calibri"/>
              </a:rPr>
              <a:t>What NOT to do:</a:t>
            </a:r>
            <a:r>
              <a:rPr lang="en-US" sz="1200" b="0" i="0" u="none" strike="noStrike" cap="none">
                <a:solidFill>
                  <a:schemeClr val="dk1"/>
                </a:solidFill>
                <a:effectLst/>
                <a:latin typeface="+mn-lt"/>
                <a:ea typeface="Calibri"/>
                <a:cs typeface="Calibri"/>
                <a:sym typeface="Calibri"/>
              </a:rPr>
              <a:t> Although based on limited data, the guidelines explicitly state that certain interventions are NOT recommended for treating brain swelling in stroke patients:</a:t>
            </a:r>
          </a:p>
          <a:p>
            <a:r>
              <a:rPr lang="en-US" sz="1200" b="1" i="0" u="none" strike="noStrike" cap="none">
                <a:solidFill>
                  <a:schemeClr val="dk1"/>
                </a:solidFill>
                <a:effectLst/>
                <a:latin typeface="+mn-lt"/>
                <a:ea typeface="Calibri"/>
                <a:cs typeface="Calibri"/>
                <a:sym typeface="Calibri"/>
              </a:rPr>
              <a:t>Hypothermia protocols</a:t>
            </a:r>
            <a:r>
              <a:rPr lang="en-US" sz="1200" b="0" i="0" u="none" strike="noStrike" cap="none">
                <a:solidFill>
                  <a:schemeClr val="dk1"/>
                </a:solidFill>
                <a:effectLst/>
                <a:latin typeface="+mn-lt"/>
                <a:ea typeface="Calibri"/>
                <a:cs typeface="Calibri"/>
                <a:sym typeface="Calibri"/>
              </a:rPr>
              <a:t> – no proven benefit, potential complications</a:t>
            </a:r>
          </a:p>
          <a:p>
            <a:r>
              <a:rPr lang="en-US" sz="1200" b="1" i="0" u="none" strike="noStrike" cap="none">
                <a:solidFill>
                  <a:schemeClr val="dk1"/>
                </a:solidFill>
                <a:effectLst/>
                <a:latin typeface="+mn-lt"/>
                <a:ea typeface="Calibri"/>
                <a:cs typeface="Calibri"/>
                <a:sym typeface="Calibri"/>
              </a:rPr>
              <a:t>Barbiturate coma</a:t>
            </a:r>
            <a:r>
              <a:rPr lang="en-US" sz="1200" b="0" i="0" u="none" strike="noStrike" cap="none">
                <a:solidFill>
                  <a:schemeClr val="dk1"/>
                </a:solidFill>
                <a:effectLst/>
                <a:latin typeface="+mn-lt"/>
                <a:ea typeface="Calibri"/>
                <a:cs typeface="Calibri"/>
                <a:sym typeface="Calibri"/>
              </a:rPr>
              <a:t> – ineffective and increases adverse effects</a:t>
            </a:r>
          </a:p>
          <a:p>
            <a:r>
              <a:rPr lang="en-US" sz="1200" b="1" i="0" u="none" strike="noStrike" cap="none">
                <a:solidFill>
                  <a:schemeClr val="dk1"/>
                </a:solidFill>
                <a:effectLst/>
                <a:latin typeface="+mn-lt"/>
                <a:ea typeface="Calibri"/>
                <a:cs typeface="Calibri"/>
                <a:sym typeface="Calibri"/>
              </a:rPr>
              <a:t>Corticosteroids (steroids)</a:t>
            </a:r>
            <a:r>
              <a:rPr lang="en-US" sz="1200" b="0" i="0" u="none" strike="noStrike" cap="none">
                <a:solidFill>
                  <a:schemeClr val="dk1"/>
                </a:solidFill>
                <a:effectLst/>
                <a:latin typeface="+mn-lt"/>
                <a:ea typeface="Calibri"/>
                <a:cs typeface="Calibri"/>
                <a:sym typeface="Calibri"/>
              </a:rPr>
              <a:t> – do not help vasogenic edema from stroke and worsen outcomes</a:t>
            </a:r>
          </a:p>
          <a:p>
            <a:r>
              <a:rPr lang="en-US" sz="1200" b="1" i="0" u="none" strike="noStrike" cap="none">
                <a:solidFill>
                  <a:schemeClr val="dk1"/>
                </a:solidFill>
                <a:effectLst/>
                <a:latin typeface="+mn-lt"/>
                <a:ea typeface="Calibri"/>
                <a:cs typeface="Calibri"/>
                <a:sym typeface="Calibri"/>
              </a:rPr>
              <a:t>IV </a:t>
            </a:r>
            <a:r>
              <a:rPr lang="en-US" sz="1200" b="1" i="0" u="none" strike="noStrike" cap="none" err="1">
                <a:solidFill>
                  <a:schemeClr val="dk1"/>
                </a:solidFill>
                <a:effectLst/>
                <a:latin typeface="+mn-lt"/>
                <a:ea typeface="Calibri"/>
                <a:cs typeface="Calibri"/>
                <a:sym typeface="Calibri"/>
              </a:rPr>
              <a:t>glibenclamide</a:t>
            </a:r>
            <a:r>
              <a:rPr lang="en-US" sz="1200" b="0" i="0" u="none" strike="noStrike" cap="none">
                <a:solidFill>
                  <a:schemeClr val="dk1"/>
                </a:solidFill>
                <a:effectLst/>
                <a:latin typeface="+mn-lt"/>
                <a:ea typeface="Calibri"/>
                <a:cs typeface="Calibri"/>
                <a:sym typeface="Calibri"/>
              </a:rPr>
              <a:t> – does not improve functional outcomes in large hemispheric infarctions</a:t>
            </a:r>
          </a:p>
          <a:p>
            <a:r>
              <a:rPr lang="en-US" sz="1200" b="0" i="0" u="none" strike="noStrike" cap="none">
                <a:solidFill>
                  <a:schemeClr val="dk1"/>
                </a:solidFill>
                <a:effectLst/>
                <a:latin typeface="+mn-lt"/>
                <a:ea typeface="Calibri"/>
                <a:cs typeface="Calibri"/>
                <a:sym typeface="Calibri"/>
              </a:rPr>
              <a:t>If you see orders for these interventions specifically for stroke-related edema management, this represents outdated practice.</a:t>
            </a:r>
          </a:p>
          <a:p>
            <a:r>
              <a:rPr lang="en-US" sz="1200" b="1" i="0" u="none" strike="noStrike" cap="none">
                <a:solidFill>
                  <a:schemeClr val="dk1"/>
                </a:solidFill>
                <a:effectLst/>
                <a:latin typeface="+mn-lt"/>
                <a:ea typeface="Calibri"/>
                <a:cs typeface="Calibri"/>
                <a:sym typeface="Calibri"/>
              </a:rPr>
              <a:t>Your advocacy matters:</a:t>
            </a:r>
            <a:r>
              <a:rPr lang="en-US" sz="1200" b="0" i="0" u="none" strike="noStrike" cap="none">
                <a:solidFill>
                  <a:schemeClr val="dk1"/>
                </a:solidFill>
                <a:effectLst/>
                <a:latin typeface="+mn-lt"/>
                <a:ea typeface="Calibri"/>
                <a:cs typeface="Calibri"/>
                <a:sym typeface="Calibri"/>
              </a:rPr>
              <a:t> Know your facility's capabilities and transfer protocols. For large strokes, early escalation of care—whether through transfer or neurosurgery consultation—can mean the difference between survival and death. Your assessment skills and timely communication with providers directly impact patient outcomes in this high-risk population.</a:t>
            </a:r>
          </a:p>
        </p:txBody>
      </p:sp>
      <p:sp>
        <p:nvSpPr>
          <p:cNvPr id="4" name="Slide Number Placeholder 3">
            <a:extLst>
              <a:ext uri="{FF2B5EF4-FFF2-40B4-BE49-F238E27FC236}">
                <a16:creationId xmlns:a16="http://schemas.microsoft.com/office/drawing/2014/main" id="{F700B0CE-07A1-E276-746C-556D897B17F3}"/>
              </a:ext>
            </a:extLst>
          </p:cNvPr>
          <p:cNvSpPr>
            <a:spLocks noGrp="1"/>
          </p:cNvSpPr>
          <p:nvPr>
            <p:ph type="sldNum" sz="quarter" idx="5"/>
          </p:nvPr>
        </p:nvSpPr>
        <p:spPr/>
        <p:txBody>
          <a:bodyPr/>
          <a:lstStyle/>
          <a:p>
            <a:fld id="{637E5D83-AD5B-4D48-B55A-D6E9EDB1B56F}" type="slidenum">
              <a:rPr lang="en-US" smtClean="0"/>
              <a:t>29</a:t>
            </a:fld>
            <a:endParaRPr lang="en-US"/>
          </a:p>
        </p:txBody>
      </p:sp>
    </p:spTree>
    <p:extLst>
      <p:ext uri="{BB962C8B-B14F-4D97-AF65-F5344CB8AC3E}">
        <p14:creationId xmlns:p14="http://schemas.microsoft.com/office/powerpoint/2010/main" val="27792391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C75D83-1FE1-D21E-0102-F10A56CD43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DFA9B5-504A-0BD8-CD39-3823418206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B81EF4-96F1-B908-6256-9D6A85B7D91B}"/>
              </a:ext>
            </a:extLst>
          </p:cNvPr>
          <p:cNvSpPr>
            <a:spLocks noGrp="1"/>
          </p:cNvSpPr>
          <p:nvPr>
            <p:ph type="body" idx="1"/>
          </p:nvPr>
        </p:nvSpPr>
        <p:spPr/>
        <p:txBody>
          <a:bodyPr/>
          <a:lstStyle/>
          <a:p>
            <a:pPr marL="0" lvl="0" indent="0" algn="l" rtl="0">
              <a:spcBef>
                <a:spcPts val="0"/>
              </a:spcBef>
              <a:spcAft>
                <a:spcPts val="0"/>
              </a:spcAft>
              <a:buNone/>
            </a:pPr>
            <a:endParaRPr lang="en-US"/>
          </a:p>
        </p:txBody>
      </p:sp>
      <p:sp>
        <p:nvSpPr>
          <p:cNvPr id="4" name="Slide Number Placeholder 3">
            <a:extLst>
              <a:ext uri="{FF2B5EF4-FFF2-40B4-BE49-F238E27FC236}">
                <a16:creationId xmlns:a16="http://schemas.microsoft.com/office/drawing/2014/main" id="{567DEE3E-FE66-302E-0A77-CB572A215E94}"/>
              </a:ext>
            </a:extLst>
          </p:cNvPr>
          <p:cNvSpPr>
            <a:spLocks noGrp="1"/>
          </p:cNvSpPr>
          <p:nvPr>
            <p:ph type="sldNum" sz="quarter" idx="5"/>
          </p:nvPr>
        </p:nvSpPr>
        <p:spPr/>
        <p:txBody>
          <a:bodyPr/>
          <a:lstStyle/>
          <a:p>
            <a:fld id="{637E5D83-AD5B-4D48-B55A-D6E9EDB1B56F}" type="slidenum">
              <a:rPr lang="en-US" smtClean="0"/>
              <a:t>30</a:t>
            </a:fld>
            <a:endParaRPr lang="en-US"/>
          </a:p>
        </p:txBody>
      </p:sp>
    </p:spTree>
    <p:extLst>
      <p:ext uri="{BB962C8B-B14F-4D97-AF65-F5344CB8AC3E}">
        <p14:creationId xmlns:p14="http://schemas.microsoft.com/office/powerpoint/2010/main" val="2289467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a:p>
        </p:txBody>
      </p:sp>
      <p:sp>
        <p:nvSpPr>
          <p:cNvPr id="4" name="Slide Number Placeholder 3"/>
          <p:cNvSpPr>
            <a:spLocks noGrp="1"/>
          </p:cNvSpPr>
          <p:nvPr>
            <p:ph type="sldNum" sz="quarter" idx="5"/>
          </p:nvPr>
        </p:nvSpPr>
        <p:spPr/>
        <p:txBody>
          <a:bodyPr/>
          <a:lstStyle/>
          <a:p>
            <a:fld id="{637E5D83-AD5B-4D48-B55A-D6E9EDB1B56F}" type="slidenum">
              <a:rPr lang="en-US" smtClean="0"/>
              <a:t>4</a:t>
            </a:fld>
            <a:endParaRPr lang="en-US"/>
          </a:p>
        </p:txBody>
      </p:sp>
    </p:spTree>
    <p:extLst>
      <p:ext uri="{BB962C8B-B14F-4D97-AF65-F5344CB8AC3E}">
        <p14:creationId xmlns:p14="http://schemas.microsoft.com/office/powerpoint/2010/main" val="6835147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520CA4-2E33-F44F-CE40-06D2F24602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6A729F-81E6-F205-74B4-4F3AD4F0A5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88DED2-CC9F-8743-8E09-65EDE64C4CFE}"/>
              </a:ext>
            </a:extLst>
          </p:cNvPr>
          <p:cNvSpPr>
            <a:spLocks noGrp="1"/>
          </p:cNvSpPr>
          <p:nvPr>
            <p:ph type="body" idx="1"/>
          </p:nvPr>
        </p:nvSpPr>
        <p:spPr/>
        <p:txBody>
          <a:bodyPr/>
          <a:lstStyle/>
          <a:p>
            <a:pPr marL="0" lvl="0" indent="0" algn="l" rtl="0">
              <a:spcBef>
                <a:spcPts val="0"/>
              </a:spcBef>
              <a:spcAft>
                <a:spcPts val="0"/>
              </a:spcAft>
              <a:buNone/>
            </a:pPr>
            <a:r>
              <a:rPr lang="en-US"/>
              <a:t>Blood glucose management is a core nursing responsibility in acute stroke care, and you perform this intervention multiple times per shift. The guidelines provide clear, evidence-based targets that should shape your assessment and treatment protocols.</a:t>
            </a:r>
          </a:p>
          <a:p>
            <a:pPr marL="0" lvl="0" indent="0" algn="l" rtl="0">
              <a:spcBef>
                <a:spcPts val="0"/>
              </a:spcBef>
              <a:spcAft>
                <a:spcPts val="0"/>
              </a:spcAft>
              <a:buNone/>
            </a:pPr>
            <a:r>
              <a:rPr lang="en-US"/>
              <a:t>Established recommendations:</a:t>
            </a:r>
          </a:p>
          <a:p>
            <a:pPr marL="0" lvl="0" indent="0" algn="l" rtl="0">
              <a:spcBef>
                <a:spcPts val="0"/>
              </a:spcBef>
              <a:spcAft>
                <a:spcPts val="0"/>
              </a:spcAft>
              <a:buNone/>
            </a:pPr>
            <a:endParaRPr lang="en-US"/>
          </a:p>
          <a:p>
            <a:pPr marL="0" lvl="0" indent="0" algn="l" rtl="0">
              <a:spcBef>
                <a:spcPts val="0"/>
              </a:spcBef>
              <a:spcAft>
                <a:spcPts val="0"/>
              </a:spcAft>
              <a:buNone/>
            </a:pPr>
            <a:r>
              <a:rPr lang="en-US"/>
              <a:t>Hypoglycemia (&lt;60 mg/dL) requires treatment. Low blood glucose worsens brain injury and must be corrected promptly. This is standard practice—treat with your facility's hypoglycemia protocol. (COR 1; LOE C-LD)</a:t>
            </a:r>
          </a:p>
          <a:p>
            <a:pPr marL="0" lvl="0" indent="0" algn="l" rtl="0">
              <a:spcBef>
                <a:spcPts val="0"/>
              </a:spcBef>
              <a:spcAft>
                <a:spcPts val="0"/>
              </a:spcAft>
              <a:buNone/>
            </a:pPr>
            <a:endParaRPr lang="en-US"/>
          </a:p>
          <a:p>
            <a:pPr marL="0" lvl="0" indent="0" algn="l" rtl="0">
              <a:spcBef>
                <a:spcPts val="0"/>
              </a:spcBef>
              <a:spcAft>
                <a:spcPts val="0"/>
              </a:spcAft>
              <a:buNone/>
            </a:pPr>
            <a:r>
              <a:rPr lang="en-US"/>
              <a:t>Persistent hyperglycemia should be treated to maintain glucose between 140-180 mg/dL. This range balances the harm of hyperglycemia against the risks of aggressive lowering. Elevated glucose increases infarct size, hemorrhagic transformation risk, and worsens outcomes—but tight control has its own dangers. (COR 2a; LOE C-LD)</a:t>
            </a:r>
          </a:p>
          <a:p>
            <a:pPr marL="0" lvl="0" indent="0" algn="l" rtl="0">
              <a:spcBef>
                <a:spcPts val="0"/>
              </a:spcBef>
              <a:spcAft>
                <a:spcPts val="0"/>
              </a:spcAft>
              <a:buNone/>
            </a:pPr>
            <a:endParaRPr lang="en-US"/>
          </a:p>
          <a:p>
            <a:pPr marL="0" lvl="0" indent="0" algn="l" rtl="0">
              <a:spcBef>
                <a:spcPts val="0"/>
              </a:spcBef>
              <a:spcAft>
                <a:spcPts val="0"/>
              </a:spcAft>
              <a:buNone/>
            </a:pPr>
            <a:r>
              <a:rPr lang="en-US"/>
              <a:t>NEW GUIDELINE UPDATE – Critical change to practice:</a:t>
            </a:r>
          </a:p>
          <a:p>
            <a:pPr marL="0" lvl="0" indent="0" algn="l" rtl="0">
              <a:spcBef>
                <a:spcPts val="0"/>
              </a:spcBef>
              <a:spcAft>
                <a:spcPts val="0"/>
              </a:spcAft>
              <a:buNone/>
            </a:pPr>
            <a:r>
              <a:rPr lang="en-US"/>
              <a:t>Aggressive IV insulin protocols targeting 80-130 mg/dL are NOT recommended and do not improve 3-month functional outcomes. This represents a significant shift from previous intensive glucose management strategies you may have used in the past. (COR 3; LOE A)</a:t>
            </a:r>
          </a:p>
          <a:p>
            <a:pPr marL="0" lvl="0" indent="0" algn="l" rtl="0">
              <a:spcBef>
                <a:spcPts val="0"/>
              </a:spcBef>
              <a:spcAft>
                <a:spcPts val="0"/>
              </a:spcAft>
              <a:buNone/>
            </a:pPr>
            <a:endParaRPr lang="en-US"/>
          </a:p>
        </p:txBody>
      </p:sp>
      <p:sp>
        <p:nvSpPr>
          <p:cNvPr id="4" name="Slide Number Placeholder 3">
            <a:extLst>
              <a:ext uri="{FF2B5EF4-FFF2-40B4-BE49-F238E27FC236}">
                <a16:creationId xmlns:a16="http://schemas.microsoft.com/office/drawing/2014/main" id="{26195FD4-8F7A-9A5E-BC22-A9CF0186F836}"/>
              </a:ext>
            </a:extLst>
          </p:cNvPr>
          <p:cNvSpPr>
            <a:spLocks noGrp="1"/>
          </p:cNvSpPr>
          <p:nvPr>
            <p:ph type="sldNum" sz="quarter" idx="5"/>
          </p:nvPr>
        </p:nvSpPr>
        <p:spPr/>
        <p:txBody>
          <a:bodyPr/>
          <a:lstStyle/>
          <a:p>
            <a:fld id="{637E5D83-AD5B-4D48-B55A-D6E9EDB1B56F}" type="slidenum">
              <a:rPr lang="en-US" smtClean="0"/>
              <a:t>31</a:t>
            </a:fld>
            <a:endParaRPr lang="en-US"/>
          </a:p>
        </p:txBody>
      </p:sp>
    </p:spTree>
    <p:extLst>
      <p:ext uri="{BB962C8B-B14F-4D97-AF65-F5344CB8AC3E}">
        <p14:creationId xmlns:p14="http://schemas.microsoft.com/office/powerpoint/2010/main" val="11870872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F6DFA2-39A2-3AEC-91F8-1EB6D67B80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A4DFC9-53C1-6D61-0D18-5F6888A4D3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8F0A53-6FFB-BA78-EC61-BDF0C665F142}"/>
              </a:ext>
            </a:extLst>
          </p:cNvPr>
          <p:cNvSpPr>
            <a:spLocks noGrp="1"/>
          </p:cNvSpPr>
          <p:nvPr>
            <p:ph type="body" idx="1"/>
          </p:nvPr>
        </p:nvSpPr>
        <p:spPr/>
        <p:txBody>
          <a:bodyPr/>
          <a:lstStyle/>
          <a:p>
            <a:pPr marL="0" lvl="0" indent="0" algn="l" rtl="0">
              <a:spcBef>
                <a:spcPts val="0"/>
              </a:spcBef>
              <a:spcAft>
                <a:spcPts val="0"/>
              </a:spcAft>
              <a:buNone/>
            </a:pPr>
            <a:r>
              <a:rPr lang="en-US" sz="1200" dirty="0">
                <a:latin typeface="Times New Roman"/>
                <a:ea typeface="Times New Roman"/>
                <a:cs typeface="Times New Roman"/>
                <a:sym typeface="Times New Roman"/>
              </a:rPr>
              <a:t>In 2024, a meta-analysis of studies evaluating 10 depression screening tools (32 studies, N=3865) found that each scale had different degrees of benefit in diagnosing PSD based on depression type and time of screening. The Patient Health Questionnaire-9 (PHQ-9) demonstrated higher diagnostic accuracy when evaluating any PSD type and during the first 2 months after stroke. Higher diagnostic accuracy was noted with the Hamilton Depression Scale (HDS) in the chronic phase (&gt;2 months) after stroke and in the major depression classification. Due to the heterogeneity of studies included, data were insufficient to assess PSD in patients with combined aphasia and cognitive impairments.</a:t>
            </a:r>
          </a:p>
          <a:p>
            <a:pPr marL="0" lvl="0" indent="0" algn="l" rtl="0">
              <a:spcBef>
                <a:spcPts val="0"/>
              </a:spcBef>
              <a:spcAft>
                <a:spcPts val="0"/>
              </a:spcAft>
              <a:buNone/>
            </a:pPr>
            <a:endParaRPr lang="en-US" sz="1200" dirty="0">
              <a:latin typeface="Times New Roman"/>
              <a:cs typeface="Times New Roman"/>
              <a:sym typeface="Times New Roman"/>
            </a:endParaRPr>
          </a:p>
          <a:p>
            <a:pPr marL="0" lvl="0" indent="0" algn="l" rtl="0">
              <a:spcBef>
                <a:spcPts val="0"/>
              </a:spcBef>
              <a:spcAft>
                <a:spcPts val="0"/>
              </a:spcAft>
              <a:buNone/>
            </a:pPr>
            <a:r>
              <a:rPr lang="en-US" sz="1200" dirty="0"/>
              <a:t>Post-stroke depression affects 30-50% of stroke survivors and significantly impacts rehabilitation outcomes, yet it often goes unrecognized. As bedside nurses, you spend the most time with patients and are uniquely positioned to identify early signs of depression—withdrawal, tearfulness, poor engagement in therapy, appetite changes, or expressions of hopelessness.</a:t>
            </a:r>
          </a:p>
          <a:p>
            <a:pPr marL="0" lvl="0" indent="0" algn="l" rtl="0">
              <a:spcBef>
                <a:spcPts val="0"/>
              </a:spcBef>
              <a:spcAft>
                <a:spcPts val="0"/>
              </a:spcAft>
              <a:buNone/>
            </a:pPr>
            <a:endParaRPr lang="en-US" sz="1200" dirty="0"/>
          </a:p>
          <a:p>
            <a:pPr marL="0" lvl="0" indent="0" algn="l" rtl="0">
              <a:spcBef>
                <a:spcPts val="0"/>
              </a:spcBef>
              <a:spcAft>
                <a:spcPts val="0"/>
              </a:spcAft>
              <a:buNone/>
            </a:pPr>
            <a:r>
              <a:rPr lang="en-US" sz="1200" dirty="0"/>
              <a:t>Depression screening shouldn't be a one-time checkbox at admission. Integrate brief depression assessment throughout the hospital stay and communicate concerns to the interdisciplinary team. Early identification and treatment of post-stroke depression improves not just mood, but also functional recovery, rehabilitation participation, and long-term outcomes. Your observations and screening efforts are essential first steps in addressing this common but under-treated complication.</a:t>
            </a:r>
          </a:p>
          <a:p>
            <a:pPr marL="0" lvl="0" indent="0" algn="l" rtl="0">
              <a:spcBef>
                <a:spcPts val="0"/>
              </a:spcBef>
              <a:spcAft>
                <a:spcPts val="0"/>
              </a:spcAft>
              <a:buNone/>
            </a:pPr>
            <a:endParaRPr lang="en-US" sz="1200" dirty="0"/>
          </a:p>
        </p:txBody>
      </p:sp>
      <p:sp>
        <p:nvSpPr>
          <p:cNvPr id="4" name="Slide Number Placeholder 3">
            <a:extLst>
              <a:ext uri="{FF2B5EF4-FFF2-40B4-BE49-F238E27FC236}">
                <a16:creationId xmlns:a16="http://schemas.microsoft.com/office/drawing/2014/main" id="{1093EAC0-B909-96E8-1FD5-6D2BEFFADDB1}"/>
              </a:ext>
            </a:extLst>
          </p:cNvPr>
          <p:cNvSpPr>
            <a:spLocks noGrp="1"/>
          </p:cNvSpPr>
          <p:nvPr>
            <p:ph type="sldNum" sz="quarter" idx="5"/>
          </p:nvPr>
        </p:nvSpPr>
        <p:spPr/>
        <p:txBody>
          <a:bodyPr/>
          <a:lstStyle/>
          <a:p>
            <a:fld id="{637E5D83-AD5B-4D48-B55A-D6E9EDB1B56F}" type="slidenum">
              <a:rPr lang="en-US" smtClean="0"/>
              <a:t>32</a:t>
            </a:fld>
            <a:endParaRPr lang="en-US"/>
          </a:p>
        </p:txBody>
      </p:sp>
    </p:spTree>
    <p:extLst>
      <p:ext uri="{BB962C8B-B14F-4D97-AF65-F5344CB8AC3E}">
        <p14:creationId xmlns:p14="http://schemas.microsoft.com/office/powerpoint/2010/main" val="2646017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C081F0-07D9-FE7B-0E4A-201BB0E7A4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48A3E2-DA7B-FE41-A4CA-48DC595573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CDFD0A-4003-46F5-096B-BED200A18EE9}"/>
              </a:ext>
            </a:extLst>
          </p:cNvPr>
          <p:cNvSpPr>
            <a:spLocks noGrp="1"/>
          </p:cNvSpPr>
          <p:nvPr>
            <p:ph type="body" idx="1"/>
          </p:nvPr>
        </p:nvSpPr>
        <p:spPr/>
        <p:txBody>
          <a:bodyPr/>
          <a:lstStyle/>
          <a:p>
            <a:pPr marL="0" lvl="0" indent="0" algn="l" rtl="0">
              <a:spcBef>
                <a:spcPts val="0"/>
              </a:spcBef>
              <a:spcAft>
                <a:spcPts val="0"/>
              </a:spcAft>
              <a:buNone/>
            </a:pPr>
            <a:r>
              <a:rPr lang="en-US"/>
              <a:t>While not new to the guidelines, nutrition management in acute stroke remains a critical nursing responsibility that directly impacts patient outcomes. These evidence-based recommendations should guide your daily practice and advocacy for appropriate nutritional support.</a:t>
            </a:r>
          </a:p>
          <a:p>
            <a:pPr marL="0" lvl="0" indent="0" algn="l" rtl="0">
              <a:spcBef>
                <a:spcPts val="0"/>
              </a:spcBef>
              <a:spcAft>
                <a:spcPts val="0"/>
              </a:spcAft>
              <a:buNone/>
            </a:pPr>
            <a:endParaRPr lang="en-US"/>
          </a:p>
          <a:p>
            <a:pPr marL="0" lvl="0" indent="0" algn="l" rtl="0">
              <a:spcBef>
                <a:spcPts val="0"/>
              </a:spcBef>
              <a:spcAft>
                <a:spcPts val="0"/>
              </a:spcAft>
              <a:buNone/>
            </a:pPr>
            <a:r>
              <a:rPr lang="en-US"/>
              <a:t>Early nutrition is essential—start enteral feeding within 7 days of admission. Malnutrition develops quickly after stroke and worsens recovery, increases infection risk, and prolongs hospital stays. Don't let patients go days without adequate nutrition while "waiting to see" if swallowing improves.</a:t>
            </a:r>
          </a:p>
          <a:p>
            <a:pPr marL="0" lvl="0" indent="0" algn="l" rtl="0">
              <a:spcBef>
                <a:spcPts val="0"/>
              </a:spcBef>
              <a:spcAft>
                <a:spcPts val="0"/>
              </a:spcAft>
              <a:buNone/>
            </a:pPr>
            <a:endParaRPr lang="en-US"/>
          </a:p>
          <a:p>
            <a:pPr marL="0" lvl="0" indent="0" algn="l" rtl="0">
              <a:spcBef>
                <a:spcPts val="0"/>
              </a:spcBef>
              <a:spcAft>
                <a:spcPts val="0"/>
              </a:spcAft>
              <a:buNone/>
            </a:pPr>
            <a:r>
              <a:rPr lang="en-US" sz="1200" b="0" i="0" u="none" strike="noStrike" cap="none">
                <a:solidFill>
                  <a:schemeClr val="dk1"/>
                </a:solidFill>
                <a:effectLst/>
                <a:latin typeface="+mn-lt"/>
                <a:ea typeface="Calibri"/>
                <a:cs typeface="Calibri"/>
                <a:sym typeface="Calibri"/>
              </a:rPr>
              <a:t>Formal nutritional screening should occur within 48 hours of admission using a validated stroke-specific tool. </a:t>
            </a:r>
          </a:p>
          <a:p>
            <a:pPr marL="0" lvl="0" indent="0" algn="l" rtl="0">
              <a:spcBef>
                <a:spcPts val="0"/>
              </a:spcBef>
              <a:spcAft>
                <a:spcPts val="0"/>
              </a:spcAft>
              <a:buNone/>
            </a:pPr>
            <a:endParaRPr lang="en-US" sz="1200" b="0" i="0" u="none" strike="noStrike" cap="none">
              <a:solidFill>
                <a:schemeClr val="dk1"/>
              </a:solidFill>
              <a:effectLst/>
              <a:latin typeface="+mn-lt"/>
              <a:cs typeface="Calibri"/>
              <a:sym typeface="Calibri"/>
            </a:endParaRPr>
          </a:p>
          <a:p>
            <a:pPr marL="0" lvl="0" indent="0" algn="l" rtl="0">
              <a:spcBef>
                <a:spcPts val="0"/>
              </a:spcBef>
              <a:spcAft>
                <a:spcPts val="0"/>
              </a:spcAft>
              <a:buNone/>
            </a:pPr>
            <a:r>
              <a:rPr lang="en-US"/>
              <a:t>Feeding tube decisions—timing matters:</a:t>
            </a:r>
          </a:p>
          <a:p>
            <a:pPr marL="0" lvl="0" indent="0" algn="l" rtl="0">
              <a:spcBef>
                <a:spcPts val="0"/>
              </a:spcBef>
              <a:spcAft>
                <a:spcPts val="0"/>
              </a:spcAft>
              <a:buNone/>
            </a:pPr>
            <a:r>
              <a:rPr lang="en-US"/>
              <a:t>For patients with dysphagia, the type of feeding tube depends on anticipated duration:</a:t>
            </a:r>
          </a:p>
          <a:p>
            <a:pPr marL="0" lvl="0" indent="0" algn="l" rtl="0">
              <a:spcBef>
                <a:spcPts val="0"/>
              </a:spcBef>
              <a:spcAft>
                <a:spcPts val="0"/>
              </a:spcAft>
              <a:buNone/>
            </a:pPr>
            <a:endParaRPr lang="en-US"/>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Nasogastric (NG) tubes are appropriate initially and for the first 7 days. These are your go-to for short-term feeding needs. Don’t delay nutrition awaiting "something more permanent.” COR: 2a; LOE: B-NR</a:t>
            </a:r>
          </a:p>
          <a:p>
            <a:pPr marL="0" lvl="0" indent="0" algn="l" rtl="0">
              <a:spcBef>
                <a:spcPts val="0"/>
              </a:spcBef>
              <a:spcAft>
                <a:spcPts val="0"/>
              </a:spcAft>
              <a:buNone/>
            </a:pPr>
            <a:endParaRPr lang="en-US"/>
          </a:p>
          <a:p>
            <a:pPr marL="0" lvl="0" indent="0" algn="l" rtl="0">
              <a:spcBef>
                <a:spcPts val="0"/>
              </a:spcBef>
              <a:spcAft>
                <a:spcPts val="0"/>
              </a:spcAft>
              <a:buNone/>
            </a:pPr>
            <a:r>
              <a:rPr lang="en-US"/>
              <a:t>Percutaneous gastrostomy (PEG) tubes are indicated when dysphagia is expected to persist beyond 2-3 weeks. If speech therapy assessment suggests prolonged swallowing impairment, initiate early discussion about PEG placement rather than leaving an NG tube in for weeks. Long-term NG tubes are uncomfortable, increase aspiration risk from oral secretions, and delay rehabilitation progress. COR: 2a; LOE: B-NR</a:t>
            </a:r>
          </a:p>
          <a:p>
            <a:pPr marL="0" lvl="0" indent="0" algn="l" rtl="0">
              <a:spcBef>
                <a:spcPts val="0"/>
              </a:spcBef>
              <a:spcAft>
                <a:spcPts val="0"/>
              </a:spcAft>
              <a:buNone/>
            </a:pPr>
            <a:endParaRPr lang="en-US"/>
          </a:p>
        </p:txBody>
      </p:sp>
      <p:sp>
        <p:nvSpPr>
          <p:cNvPr id="4" name="Slide Number Placeholder 3">
            <a:extLst>
              <a:ext uri="{FF2B5EF4-FFF2-40B4-BE49-F238E27FC236}">
                <a16:creationId xmlns:a16="http://schemas.microsoft.com/office/drawing/2014/main" id="{3432F1B9-B44C-010A-3382-0E1E3DEDA140}"/>
              </a:ext>
            </a:extLst>
          </p:cNvPr>
          <p:cNvSpPr>
            <a:spLocks noGrp="1"/>
          </p:cNvSpPr>
          <p:nvPr>
            <p:ph type="sldNum" sz="quarter" idx="5"/>
          </p:nvPr>
        </p:nvSpPr>
        <p:spPr/>
        <p:txBody>
          <a:bodyPr/>
          <a:lstStyle/>
          <a:p>
            <a:fld id="{637E5D83-AD5B-4D48-B55A-D6E9EDB1B56F}" type="slidenum">
              <a:rPr lang="en-US" smtClean="0"/>
              <a:t>33</a:t>
            </a:fld>
            <a:endParaRPr lang="en-US"/>
          </a:p>
        </p:txBody>
      </p:sp>
    </p:spTree>
    <p:extLst>
      <p:ext uri="{BB962C8B-B14F-4D97-AF65-F5344CB8AC3E}">
        <p14:creationId xmlns:p14="http://schemas.microsoft.com/office/powerpoint/2010/main" val="36085588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9B1A9-21B2-BF0E-4700-5BA7DD8493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DBB15F-1437-6220-8469-50FC68CDE5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D17017-5783-A627-DF97-80408CBC8E6A}"/>
              </a:ext>
            </a:extLst>
          </p:cNvPr>
          <p:cNvSpPr>
            <a:spLocks noGrp="1"/>
          </p:cNvSpPr>
          <p:nvPr>
            <p:ph type="body" idx="1"/>
          </p:nvPr>
        </p:nvSpPr>
        <p:spPr/>
        <p:txBody>
          <a:bodyPr/>
          <a:lstStyle/>
          <a:p>
            <a:pPr marL="0" lvl="0" indent="0" algn="l" rtl="0">
              <a:spcBef>
                <a:spcPts val="0"/>
              </a:spcBef>
              <a:spcAft>
                <a:spcPts val="0"/>
              </a:spcAft>
              <a:buNone/>
            </a:pPr>
            <a:r>
              <a:rPr lang="en-US"/>
              <a:t>Pharyngeal electrical stimulation (PES) represents a new opportunity in dysphagia management that has direct implications for your bedside care. The PHADER trial (2020) demonstrated that this therapy significantly reduces dysphagia severity, aspiration risk, and hospital length of stay, with more patients able to safely return to oral diet compared to standard care.</a:t>
            </a:r>
          </a:p>
          <a:p>
            <a:pPr marL="0" lvl="0" indent="0" algn="l" rtl="0">
              <a:spcBef>
                <a:spcPts val="0"/>
              </a:spcBef>
              <a:spcAft>
                <a:spcPts val="0"/>
              </a:spcAft>
              <a:buNone/>
            </a:pPr>
            <a:endParaRPr lang="en-US"/>
          </a:p>
          <a:p>
            <a:pPr marL="0" lvl="0" indent="0" algn="l" rtl="0">
              <a:spcBef>
                <a:spcPts val="0"/>
              </a:spcBef>
              <a:spcAft>
                <a:spcPts val="0"/>
              </a:spcAft>
              <a:buNone/>
            </a:pPr>
            <a:r>
              <a:rPr lang="en-US"/>
              <a:t>PES is delivered through a specialized nasogastric catheter that provides targeted electrical stimulation to the pharyngeal muscles while simultaneously functioning as a standard feeding tube. The treatment protocol involves 3 consecutive days of once-daily stimulation sessions—a short, focused intervention during the critical early recovery window. The catheter functions like a regular NG tube between stimulation sessions—you can administer medications and tube feedings through it as usual. Treatments are typically delivered by trained personnel (RT, SLP, or specially trained RNs depending on facility protocol). Nurses should continue to monitor patients for tolerance during and after stimulation sessions, as well as continuing  standard aspiration precautions and oral care.</a:t>
            </a:r>
          </a:p>
        </p:txBody>
      </p:sp>
      <p:sp>
        <p:nvSpPr>
          <p:cNvPr id="4" name="Slide Number Placeholder 3">
            <a:extLst>
              <a:ext uri="{FF2B5EF4-FFF2-40B4-BE49-F238E27FC236}">
                <a16:creationId xmlns:a16="http://schemas.microsoft.com/office/drawing/2014/main" id="{936531CB-E95B-C5DE-3C66-C11B719E202A}"/>
              </a:ext>
            </a:extLst>
          </p:cNvPr>
          <p:cNvSpPr>
            <a:spLocks noGrp="1"/>
          </p:cNvSpPr>
          <p:nvPr>
            <p:ph type="sldNum" sz="quarter" idx="5"/>
          </p:nvPr>
        </p:nvSpPr>
        <p:spPr/>
        <p:txBody>
          <a:bodyPr/>
          <a:lstStyle/>
          <a:p>
            <a:fld id="{637E5D83-AD5B-4D48-B55A-D6E9EDB1B56F}" type="slidenum">
              <a:rPr lang="en-US" smtClean="0"/>
              <a:t>34</a:t>
            </a:fld>
            <a:endParaRPr lang="en-US"/>
          </a:p>
        </p:txBody>
      </p:sp>
    </p:spTree>
    <p:extLst>
      <p:ext uri="{BB962C8B-B14F-4D97-AF65-F5344CB8AC3E}">
        <p14:creationId xmlns:p14="http://schemas.microsoft.com/office/powerpoint/2010/main" val="31482996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71E8D3-D74C-33CE-4A5E-7FF53D96F7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388D34-6CE6-FCDD-5CC8-F3549F7F17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D9B69A-37CD-7AB9-3AE9-9205674A7F11}"/>
              </a:ext>
            </a:extLst>
          </p:cNvPr>
          <p:cNvSpPr>
            <a:spLocks noGrp="1"/>
          </p:cNvSpPr>
          <p:nvPr>
            <p:ph type="body" idx="1"/>
          </p:nvPr>
        </p:nvSpPr>
        <p:spPr/>
        <p:txBody>
          <a:bodyPr/>
          <a:lstStyle/>
          <a:p>
            <a:pPr marL="0" lvl="0" indent="0" algn="l" rtl="0">
              <a:spcBef>
                <a:spcPts val="0"/>
              </a:spcBef>
              <a:spcAft>
                <a:spcPts val="0"/>
              </a:spcAft>
              <a:buNone/>
            </a:pPr>
            <a:r>
              <a:rPr lang="en-US">
                <a:latin typeface="Times New Roman"/>
                <a:ea typeface="Times New Roman"/>
                <a:cs typeface="Times New Roman"/>
                <a:sym typeface="Times New Roman"/>
              </a:rPr>
              <a:t>AVERT (A Very Early Rehabilitation Trial) High-dose mobilization protocol interventions included the following: mobilization was initiated within 24 hours of stroke onset, whereas usual care typically was 24 hours after the onset of stroke; there was a focus on sitting, standing, and walking activity in the intervention arm; and there were at least 3 additional out-of-bed sessions compared with usual care. 8% versus 7% (</a:t>
            </a:r>
            <a:r>
              <a:rPr lang="en-US" i="1">
                <a:latin typeface="Times New Roman"/>
                <a:ea typeface="Times New Roman"/>
                <a:cs typeface="Times New Roman"/>
                <a:sym typeface="Times New Roman"/>
              </a:rPr>
              <a:t>p</a:t>
            </a:r>
            <a:r>
              <a:rPr lang="en-US">
                <a:latin typeface="Times New Roman"/>
                <a:ea typeface="Times New Roman"/>
                <a:cs typeface="Times New Roman"/>
                <a:sym typeface="Times New Roman"/>
              </a:rPr>
              <a:t> 0.004) of patients died in the very early mobilization group, and 19% versus 20% had a nonfatal serious adverse event with high-dose, very early mobilization. </a:t>
            </a:r>
          </a:p>
          <a:p>
            <a:pPr marL="0" lvl="0" indent="0" algn="l" rtl="0">
              <a:spcBef>
                <a:spcPts val="0"/>
              </a:spcBef>
              <a:spcAft>
                <a:spcPts val="0"/>
              </a:spcAft>
              <a:buNone/>
            </a:pPr>
            <a:endParaRPr lang="en-US">
              <a:latin typeface="Times New Roman"/>
              <a:cs typeface="Times New Roman"/>
              <a:sym typeface="Times New Roman"/>
            </a:endParaRPr>
          </a:p>
          <a:p>
            <a:pPr marL="0" lvl="0" indent="0" algn="l" rtl="0">
              <a:spcBef>
                <a:spcPts val="0"/>
              </a:spcBef>
              <a:spcAft>
                <a:spcPts val="0"/>
              </a:spcAft>
              <a:buNone/>
            </a:pPr>
            <a:r>
              <a:rPr lang="en-US" sz="1200" b="0" i="0" u="none" strike="noStrike" cap="none">
                <a:solidFill>
                  <a:schemeClr val="dk1"/>
                </a:solidFill>
                <a:effectLst/>
                <a:latin typeface="+mn-lt"/>
                <a:ea typeface="Calibri"/>
                <a:cs typeface="Calibri"/>
                <a:sym typeface="Calibri"/>
              </a:rPr>
              <a:t>While early mobilization is generally beneficial in hospitalized patients, aggressive very early mobilization in acute stroke patients can actually cause harm.</a:t>
            </a:r>
            <a:endParaRPr lang="en-US"/>
          </a:p>
        </p:txBody>
      </p:sp>
      <p:sp>
        <p:nvSpPr>
          <p:cNvPr id="4" name="Slide Number Placeholder 3">
            <a:extLst>
              <a:ext uri="{FF2B5EF4-FFF2-40B4-BE49-F238E27FC236}">
                <a16:creationId xmlns:a16="http://schemas.microsoft.com/office/drawing/2014/main" id="{60DBB33A-6597-E363-87F6-317FF54E2C43}"/>
              </a:ext>
            </a:extLst>
          </p:cNvPr>
          <p:cNvSpPr>
            <a:spLocks noGrp="1"/>
          </p:cNvSpPr>
          <p:nvPr>
            <p:ph type="sldNum" sz="quarter" idx="5"/>
          </p:nvPr>
        </p:nvSpPr>
        <p:spPr/>
        <p:txBody>
          <a:bodyPr/>
          <a:lstStyle/>
          <a:p>
            <a:fld id="{637E5D83-AD5B-4D48-B55A-D6E9EDB1B56F}" type="slidenum">
              <a:rPr lang="en-US" smtClean="0"/>
              <a:t>35</a:t>
            </a:fld>
            <a:endParaRPr lang="en-US"/>
          </a:p>
        </p:txBody>
      </p:sp>
    </p:spTree>
    <p:extLst>
      <p:ext uri="{BB962C8B-B14F-4D97-AF65-F5344CB8AC3E}">
        <p14:creationId xmlns:p14="http://schemas.microsoft.com/office/powerpoint/2010/main" val="33773751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482E28-59D2-552D-33A2-F4CE7C8B7A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BA26D1-ECDE-618E-A4A5-1778882DFA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88A31E-08BE-E4EC-E3F4-639058143444}"/>
              </a:ext>
            </a:extLst>
          </p:cNvPr>
          <p:cNvSpPr>
            <a:spLocks noGrp="1"/>
          </p:cNvSpPr>
          <p:nvPr>
            <p:ph type="body" idx="1"/>
          </p:nvPr>
        </p:nvSpPr>
        <p:spPr/>
        <p:txBody>
          <a:bodyPr/>
          <a:lstStyle/>
          <a:p>
            <a:pPr marL="0" lvl="0" indent="0" algn="l" rtl="0">
              <a:spcBef>
                <a:spcPts val="0"/>
              </a:spcBef>
              <a:spcAft>
                <a:spcPts val="0"/>
              </a:spcAft>
              <a:buNone/>
            </a:pPr>
            <a:r>
              <a:rPr lang="en-US" dirty="0">
                <a:latin typeface="Times New Roman"/>
                <a:ea typeface="Times New Roman"/>
                <a:cs typeface="Times New Roman"/>
                <a:sym typeface="Times New Roman"/>
              </a:rPr>
              <a:t>It is reasonable for health care professionals to ascertain and include patient-centered preferences in decision-making, especially during prognosis formation and considering interventions or limitations in care. </a:t>
            </a:r>
          </a:p>
          <a:p>
            <a:pPr marL="0" lvl="0" indent="0" algn="l" rtl="0">
              <a:spcBef>
                <a:spcPts val="0"/>
              </a:spcBef>
              <a:spcAft>
                <a:spcPts val="0"/>
              </a:spcAft>
              <a:buNone/>
            </a:pPr>
            <a:r>
              <a:rPr lang="en-US" sz="1200" b="0" i="0" kern="1200" dirty="0">
                <a:solidFill>
                  <a:schemeClr val="tx1"/>
                </a:solidFill>
                <a:effectLst/>
                <a:latin typeface="+mn-lt"/>
                <a:ea typeface="+mn-ea"/>
                <a:cs typeface="+mn-cs"/>
              </a:rPr>
              <a:t>Reference for infographic: Creutzfeldt CJ, et.al. Palliative and End-of-Life Care in Stroke: A Scientific Statement From the American Heart Association. Stroke. 2024 Dec 16. </a:t>
            </a:r>
            <a:r>
              <a:rPr lang="en-US" sz="1200" b="0" i="0" kern="1200" dirty="0" err="1">
                <a:solidFill>
                  <a:schemeClr val="tx1"/>
                </a:solidFill>
                <a:effectLst/>
                <a:latin typeface="+mn-lt"/>
                <a:ea typeface="+mn-ea"/>
                <a:cs typeface="+mn-cs"/>
              </a:rPr>
              <a:t>doi</a:t>
            </a:r>
            <a:r>
              <a:rPr lang="en-US" sz="1200" b="0" i="0" kern="1200" dirty="0">
                <a:solidFill>
                  <a:schemeClr val="tx1"/>
                </a:solidFill>
                <a:effectLst/>
                <a:latin typeface="+mn-lt"/>
                <a:ea typeface="+mn-ea"/>
                <a:cs typeface="+mn-cs"/>
              </a:rPr>
              <a:t>: 10.1161/STR.0000000000000479. </a:t>
            </a:r>
            <a:endParaRPr lang="en-US" dirty="0"/>
          </a:p>
        </p:txBody>
      </p:sp>
      <p:sp>
        <p:nvSpPr>
          <p:cNvPr id="4" name="Slide Number Placeholder 3">
            <a:extLst>
              <a:ext uri="{FF2B5EF4-FFF2-40B4-BE49-F238E27FC236}">
                <a16:creationId xmlns:a16="http://schemas.microsoft.com/office/drawing/2014/main" id="{E558AC7F-62C6-C456-5114-04CBFBF4AE78}"/>
              </a:ext>
            </a:extLst>
          </p:cNvPr>
          <p:cNvSpPr>
            <a:spLocks noGrp="1"/>
          </p:cNvSpPr>
          <p:nvPr>
            <p:ph type="sldNum" sz="quarter" idx="5"/>
          </p:nvPr>
        </p:nvSpPr>
        <p:spPr/>
        <p:txBody>
          <a:bodyPr/>
          <a:lstStyle/>
          <a:p>
            <a:fld id="{637E5D83-AD5B-4D48-B55A-D6E9EDB1B56F}" type="slidenum">
              <a:rPr lang="en-US" smtClean="0"/>
              <a:t>36</a:t>
            </a:fld>
            <a:endParaRPr lang="en-US"/>
          </a:p>
        </p:txBody>
      </p:sp>
    </p:spTree>
    <p:extLst>
      <p:ext uri="{BB962C8B-B14F-4D97-AF65-F5344CB8AC3E}">
        <p14:creationId xmlns:p14="http://schemas.microsoft.com/office/powerpoint/2010/main" val="5130902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5040D9-A0A2-75CF-4DD1-C86C92CADF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258C04-05F2-6E7C-031B-B1911D087D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4E25CA-D89D-FDC4-451C-B4B2F79A5CB9}"/>
              </a:ext>
            </a:extLst>
          </p:cNvPr>
          <p:cNvSpPr>
            <a:spLocks noGrp="1"/>
          </p:cNvSpPr>
          <p:nvPr>
            <p:ph type="body" idx="1"/>
          </p:nvPr>
        </p:nvSpPr>
        <p:spPr/>
        <p:txBody>
          <a:bodyPr/>
          <a:lstStyle/>
          <a:p>
            <a:pPr marL="0" lvl="0" indent="0" algn="l" rtl="0">
              <a:spcBef>
                <a:spcPts val="0"/>
              </a:spcBef>
              <a:spcAft>
                <a:spcPts val="0"/>
              </a:spcAft>
              <a:buNone/>
            </a:pPr>
            <a:r>
              <a:rPr lang="en-US"/>
              <a:t>Coordination of high-quality clinical care requires a well-organized, multidisciplinary care team. To ensure that optimal care is provided to every patient, care protocols or pathways with detailed instructions, is logical.  </a:t>
            </a:r>
          </a:p>
        </p:txBody>
      </p:sp>
      <p:sp>
        <p:nvSpPr>
          <p:cNvPr id="4" name="Slide Number Placeholder 3">
            <a:extLst>
              <a:ext uri="{FF2B5EF4-FFF2-40B4-BE49-F238E27FC236}">
                <a16:creationId xmlns:a16="http://schemas.microsoft.com/office/drawing/2014/main" id="{A791605D-7DB6-4BD7-BE48-1DCA248C9823}"/>
              </a:ext>
            </a:extLst>
          </p:cNvPr>
          <p:cNvSpPr>
            <a:spLocks noGrp="1"/>
          </p:cNvSpPr>
          <p:nvPr>
            <p:ph type="sldNum" sz="quarter" idx="5"/>
          </p:nvPr>
        </p:nvSpPr>
        <p:spPr/>
        <p:txBody>
          <a:bodyPr/>
          <a:lstStyle/>
          <a:p>
            <a:fld id="{637E5D83-AD5B-4D48-B55A-D6E9EDB1B56F}" type="slidenum">
              <a:rPr lang="en-US" smtClean="0"/>
              <a:t>37</a:t>
            </a:fld>
            <a:endParaRPr lang="en-US"/>
          </a:p>
        </p:txBody>
      </p:sp>
    </p:spTree>
    <p:extLst>
      <p:ext uri="{BB962C8B-B14F-4D97-AF65-F5344CB8AC3E}">
        <p14:creationId xmlns:p14="http://schemas.microsoft.com/office/powerpoint/2010/main" val="1046039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The 2026 Guideline for Acute Management of AIS, spans from stroke awareness, through prehospital care, telemedicine facilitation and care, acute diagnostic imaging and treatment upon arrival to the hospital, to post acute treatments, nutrition, dysphagia, palliative care and more, and address both pediatric and adult care.</a:t>
            </a:r>
          </a:p>
        </p:txBody>
      </p:sp>
      <p:sp>
        <p:nvSpPr>
          <p:cNvPr id="4" name="Slide Number Placeholder 3"/>
          <p:cNvSpPr>
            <a:spLocks noGrp="1"/>
          </p:cNvSpPr>
          <p:nvPr>
            <p:ph type="sldNum" sz="quarter" idx="5"/>
          </p:nvPr>
        </p:nvSpPr>
        <p:spPr/>
        <p:txBody>
          <a:bodyPr/>
          <a:lstStyle/>
          <a:p>
            <a:fld id="{637E5D83-AD5B-4D48-B55A-D6E9EDB1B56F}" type="slidenum">
              <a:rPr lang="en-US" smtClean="0"/>
              <a:t>5</a:t>
            </a:fld>
            <a:endParaRPr lang="en-US"/>
          </a:p>
        </p:txBody>
      </p:sp>
    </p:spTree>
    <p:extLst>
      <p:ext uri="{BB962C8B-B14F-4D97-AF65-F5344CB8AC3E}">
        <p14:creationId xmlns:p14="http://schemas.microsoft.com/office/powerpoint/2010/main" val="3083225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7E5D83-AD5B-4D48-B55A-D6E9EDB1B56F}" type="slidenum">
              <a:rPr lang="en-US" smtClean="0"/>
              <a:t>6</a:t>
            </a:fld>
            <a:endParaRPr lang="en-US"/>
          </a:p>
        </p:txBody>
      </p:sp>
    </p:spTree>
    <p:extLst>
      <p:ext uri="{BB962C8B-B14F-4D97-AF65-F5344CB8AC3E}">
        <p14:creationId xmlns:p14="http://schemas.microsoft.com/office/powerpoint/2010/main" val="1341196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While new in the clinical practice guidelines the focus of this educational slide deck, does not focus on the care of the pediatric patient.  A summary of the new recommendations is provided.</a:t>
            </a:r>
          </a:p>
          <a:p>
            <a:endParaRPr lang="en-US"/>
          </a:p>
        </p:txBody>
      </p:sp>
      <p:sp>
        <p:nvSpPr>
          <p:cNvPr id="4" name="Slide Number Placeholder 3"/>
          <p:cNvSpPr>
            <a:spLocks noGrp="1"/>
          </p:cNvSpPr>
          <p:nvPr>
            <p:ph type="sldNum" sz="quarter" idx="5"/>
          </p:nvPr>
        </p:nvSpPr>
        <p:spPr/>
        <p:txBody>
          <a:bodyPr/>
          <a:lstStyle/>
          <a:p>
            <a:fld id="{637E5D83-AD5B-4D48-B55A-D6E9EDB1B56F}" type="slidenum">
              <a:rPr lang="en-US" smtClean="0"/>
              <a:t>7</a:t>
            </a:fld>
            <a:endParaRPr lang="en-US"/>
          </a:p>
        </p:txBody>
      </p:sp>
    </p:spTree>
    <p:extLst>
      <p:ext uri="{BB962C8B-B14F-4D97-AF65-F5344CB8AC3E}">
        <p14:creationId xmlns:p14="http://schemas.microsoft.com/office/powerpoint/2010/main" val="166233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Although the general approach to the identification, triage and treatment of the pediatric population is similar to adults, the strength of the recommendations of the guidelines remain moderate to weak and is based on limited data or non-randomized data in this population.  </a:t>
            </a:r>
          </a:p>
          <a:p>
            <a:endParaRPr lang="en-US"/>
          </a:p>
        </p:txBody>
      </p:sp>
      <p:sp>
        <p:nvSpPr>
          <p:cNvPr id="4" name="Slide Number Placeholder 3"/>
          <p:cNvSpPr>
            <a:spLocks noGrp="1"/>
          </p:cNvSpPr>
          <p:nvPr>
            <p:ph type="sldNum" sz="quarter" idx="5"/>
          </p:nvPr>
        </p:nvSpPr>
        <p:spPr/>
        <p:txBody>
          <a:bodyPr/>
          <a:lstStyle/>
          <a:p>
            <a:fld id="{637E5D83-AD5B-4D48-B55A-D6E9EDB1B56F}" type="slidenum">
              <a:rPr lang="en-US" smtClean="0"/>
              <a:t>8</a:t>
            </a:fld>
            <a:endParaRPr lang="en-US"/>
          </a:p>
        </p:txBody>
      </p:sp>
    </p:spTree>
    <p:extLst>
      <p:ext uri="{BB962C8B-B14F-4D97-AF65-F5344CB8AC3E}">
        <p14:creationId xmlns:p14="http://schemas.microsoft.com/office/powerpoint/2010/main" val="9872527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324032-BC08-156B-8A64-3922ED7AD4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93B3AE-3B03-3C7F-0509-B16FA7E812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3EA516-C638-94B5-EAF0-4AA80979E1B5}"/>
              </a:ext>
            </a:extLst>
          </p:cNvPr>
          <p:cNvSpPr>
            <a:spLocks noGrp="1"/>
          </p:cNvSpPr>
          <p:nvPr>
            <p:ph type="body" idx="1"/>
          </p:nvPr>
        </p:nvSpPr>
        <p:spPr/>
        <p:txBody>
          <a:bodyPr/>
          <a:lstStyle/>
          <a:p>
            <a:pPr marL="0" lvl="0" indent="0" algn="l" rtl="0">
              <a:spcBef>
                <a:spcPts val="0"/>
              </a:spcBef>
              <a:spcAft>
                <a:spcPts val="0"/>
              </a:spcAft>
              <a:buNone/>
            </a:pPr>
            <a:endParaRPr lang="en-US" dirty="0"/>
          </a:p>
        </p:txBody>
      </p:sp>
      <p:sp>
        <p:nvSpPr>
          <p:cNvPr id="4" name="Slide Number Placeholder 3">
            <a:extLst>
              <a:ext uri="{FF2B5EF4-FFF2-40B4-BE49-F238E27FC236}">
                <a16:creationId xmlns:a16="http://schemas.microsoft.com/office/drawing/2014/main" id="{8306A615-0598-E690-49C1-82035CE65E48}"/>
              </a:ext>
            </a:extLst>
          </p:cNvPr>
          <p:cNvSpPr>
            <a:spLocks noGrp="1"/>
          </p:cNvSpPr>
          <p:nvPr>
            <p:ph type="sldNum" sz="quarter" idx="5"/>
          </p:nvPr>
        </p:nvSpPr>
        <p:spPr/>
        <p:txBody>
          <a:bodyPr/>
          <a:lstStyle/>
          <a:p>
            <a:fld id="{637E5D83-AD5B-4D48-B55A-D6E9EDB1B56F}" type="slidenum">
              <a:rPr lang="en-US" smtClean="0"/>
              <a:t>9</a:t>
            </a:fld>
            <a:endParaRPr lang="en-US"/>
          </a:p>
        </p:txBody>
      </p:sp>
    </p:spTree>
    <p:extLst>
      <p:ext uri="{BB962C8B-B14F-4D97-AF65-F5344CB8AC3E}">
        <p14:creationId xmlns:p14="http://schemas.microsoft.com/office/powerpoint/2010/main" val="3009304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a:t>The first recommendation is listed as a reminder that suspected acute stroke patients should be transported to the closest most appropriate facility that has been recognized as a stroke ready level hospital or higher to reduce time to acute treatments.</a:t>
            </a:r>
          </a:p>
          <a:p>
            <a:pPr marL="0" lvl="0" indent="0" algn="l" rtl="0">
              <a:spcBef>
                <a:spcPts val="0"/>
              </a:spcBef>
              <a:spcAft>
                <a:spcPts val="0"/>
              </a:spcAft>
              <a:buNone/>
            </a:pPr>
            <a:endParaRPr lang="en-US"/>
          </a:p>
          <a:p>
            <a:pPr marL="0" lvl="0" indent="0" algn="l" rtl="0">
              <a:spcBef>
                <a:spcPts val="0"/>
              </a:spcBef>
              <a:spcAft>
                <a:spcPts val="0"/>
              </a:spcAft>
              <a:buNone/>
            </a:pPr>
            <a:r>
              <a:rPr lang="en-US"/>
              <a:t>The second recommendation is new.  In areas with well coordinated stroke systems of care and local hospitals proficient in thrombolysis delivery and secondary interhospital transfer, </a:t>
            </a:r>
            <a:r>
              <a:rPr lang="en-US" b="1" u="sng"/>
              <a:t>direct</a:t>
            </a:r>
            <a:r>
              <a:rPr lang="en-US"/>
              <a:t> transport of patients with suspected LVO to a distant (</a:t>
            </a:r>
            <a:r>
              <a:rPr lang="en-US" err="1"/>
              <a:t>eg.</a:t>
            </a:r>
            <a:r>
              <a:rPr lang="en-US"/>
              <a:t> 45-60 min) TSC does not improve 3-month outcome and has been assigned the Class of Recommendation of NO BENEFIT, with Level of Evidence B – from moderate quality, randomized data.  </a:t>
            </a:r>
          </a:p>
        </p:txBody>
      </p:sp>
      <p:sp>
        <p:nvSpPr>
          <p:cNvPr id="4" name="Slide Number Placeholder 3"/>
          <p:cNvSpPr>
            <a:spLocks noGrp="1"/>
          </p:cNvSpPr>
          <p:nvPr>
            <p:ph type="sldNum" sz="quarter" idx="5"/>
          </p:nvPr>
        </p:nvSpPr>
        <p:spPr/>
        <p:txBody>
          <a:bodyPr/>
          <a:lstStyle/>
          <a:p>
            <a:fld id="{637E5D83-AD5B-4D48-B55A-D6E9EDB1B56F}" type="slidenum">
              <a:rPr lang="en-US" smtClean="0"/>
              <a:t>10</a:t>
            </a:fld>
            <a:endParaRPr lang="en-US"/>
          </a:p>
        </p:txBody>
      </p:sp>
    </p:spTree>
    <p:extLst>
      <p:ext uri="{BB962C8B-B14F-4D97-AF65-F5344CB8AC3E}">
        <p14:creationId xmlns:p14="http://schemas.microsoft.com/office/powerpoint/2010/main" val="10227478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AHA title 0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73C24D1-0C04-56DF-133C-CF3E273C13DB}"/>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a:xfrm>
            <a:off x="7534274" y="0"/>
            <a:ext cx="4657725" cy="6858000"/>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a:xfrm>
            <a:off x="0" y="0"/>
            <a:ext cx="1428750" cy="6858000"/>
          </a:xfrm>
          <a:prstGeom prst="rect">
            <a:avLst/>
          </a:prstGeom>
        </p:spPr>
      </p:pic>
      <p:sp>
        <p:nvSpPr>
          <p:cNvPr id="2" name="Title 1">
            <a:extLst>
              <a:ext uri="{FF2B5EF4-FFF2-40B4-BE49-F238E27FC236}">
                <a16:creationId xmlns:a16="http://schemas.microsoft.com/office/drawing/2014/main" id="{8B00EB70-CA4D-A148-8EDA-9CBB9D489F06}"/>
              </a:ext>
            </a:extLst>
          </p:cNvPr>
          <p:cNvSpPr>
            <a:spLocks noGrp="1"/>
          </p:cNvSpPr>
          <p:nvPr>
            <p:ph type="ctrTitle"/>
          </p:nvPr>
        </p:nvSpPr>
        <p:spPr>
          <a:xfrm>
            <a:off x="1253359" y="1122363"/>
            <a:ext cx="7291551" cy="2387600"/>
          </a:xfrm>
        </p:spPr>
        <p:txBody>
          <a:bodyPr anchor="b">
            <a:normAutofit/>
          </a:bodyPr>
          <a:lstStyle>
            <a:lvl1pPr algn="l">
              <a:defRPr sz="5400">
                <a:solidFill>
                  <a:schemeClr val="tx2"/>
                </a:solidFill>
                <a:latin typeface="Lub Dub Bold" panose="020B0803030403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2773C6EE-05A4-BE4B-8F63-A24ECBE0F2BF}"/>
              </a:ext>
            </a:extLst>
          </p:cNvPr>
          <p:cNvSpPr>
            <a:spLocks noGrp="1"/>
          </p:cNvSpPr>
          <p:nvPr>
            <p:ph type="subTitle" idx="1"/>
          </p:nvPr>
        </p:nvSpPr>
        <p:spPr>
          <a:xfrm>
            <a:off x="1253359" y="3602038"/>
            <a:ext cx="7291551" cy="1655762"/>
          </a:xfrm>
        </p:spPr>
        <p:txBody>
          <a:bodyPr>
            <a:normAutofit/>
          </a:bodyPr>
          <a:lstStyle>
            <a:lvl1pPr marL="0" indent="0" algn="l">
              <a:buNone/>
              <a:defRPr sz="2000" cap="none" baseline="0">
                <a:latin typeface="Lub Dub Medium" panose="020B06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92332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AHA title 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00EB70-CA4D-A148-8EDA-9CBB9D489F06}"/>
              </a:ext>
            </a:extLst>
          </p:cNvPr>
          <p:cNvSpPr>
            <a:spLocks noGrp="1"/>
          </p:cNvSpPr>
          <p:nvPr>
            <p:ph type="ctrTitle"/>
          </p:nvPr>
        </p:nvSpPr>
        <p:spPr>
          <a:xfrm>
            <a:off x="4306529" y="1122363"/>
            <a:ext cx="7037353" cy="2387600"/>
          </a:xfrm>
        </p:spPr>
        <p:txBody>
          <a:bodyPr anchor="b">
            <a:normAutofit/>
          </a:bodyPr>
          <a:lstStyle>
            <a:lvl1pPr algn="r">
              <a:defRPr sz="5400">
                <a:solidFill>
                  <a:schemeClr val="bg2"/>
                </a:solidFill>
                <a:latin typeface="Lub Dub Bold" panose="020B0803030403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2773C6EE-05A4-BE4B-8F63-A24ECBE0F2BF}"/>
              </a:ext>
            </a:extLst>
          </p:cNvPr>
          <p:cNvSpPr>
            <a:spLocks noGrp="1"/>
          </p:cNvSpPr>
          <p:nvPr>
            <p:ph type="subTitle" idx="1"/>
          </p:nvPr>
        </p:nvSpPr>
        <p:spPr>
          <a:xfrm>
            <a:off x="4306529" y="3602038"/>
            <a:ext cx="7037353" cy="1655762"/>
          </a:xfrm>
        </p:spPr>
        <p:txBody>
          <a:bodyPr>
            <a:normAutofit/>
          </a:bodyPr>
          <a:lstStyle>
            <a:lvl1pPr marL="0" indent="0" algn="r">
              <a:buNone/>
              <a:defRPr sz="2000" cap="none"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950313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AHA title 3">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00EB70-CA4D-A148-8EDA-9CBB9D489F06}"/>
              </a:ext>
            </a:extLst>
          </p:cNvPr>
          <p:cNvSpPr>
            <a:spLocks noGrp="1"/>
          </p:cNvSpPr>
          <p:nvPr>
            <p:ph type="ctrTitle"/>
          </p:nvPr>
        </p:nvSpPr>
        <p:spPr>
          <a:xfrm>
            <a:off x="4306529" y="1122363"/>
            <a:ext cx="7037353" cy="2387600"/>
          </a:xfrm>
        </p:spPr>
        <p:txBody>
          <a:bodyPr anchor="b">
            <a:normAutofit/>
          </a:bodyPr>
          <a:lstStyle>
            <a:lvl1pPr algn="r">
              <a:defRPr sz="5400">
                <a:solidFill>
                  <a:schemeClr val="bg2"/>
                </a:solidFill>
                <a:latin typeface="Lub Dub Bold" panose="020B0803030403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2773C6EE-05A4-BE4B-8F63-A24ECBE0F2BF}"/>
              </a:ext>
            </a:extLst>
          </p:cNvPr>
          <p:cNvSpPr>
            <a:spLocks noGrp="1"/>
          </p:cNvSpPr>
          <p:nvPr>
            <p:ph type="subTitle" idx="1"/>
          </p:nvPr>
        </p:nvSpPr>
        <p:spPr>
          <a:xfrm>
            <a:off x="4306529" y="3602038"/>
            <a:ext cx="7037353" cy="1655762"/>
          </a:xfrm>
        </p:spPr>
        <p:txBody>
          <a:bodyPr>
            <a:normAutofit/>
          </a:bodyPr>
          <a:lstStyle>
            <a:lvl1pPr marL="0" indent="0" algn="r">
              <a:buNone/>
              <a:defRPr sz="2000" cap="none"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918706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AHA title 4">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00EB70-CA4D-A148-8EDA-9CBB9D489F06}"/>
              </a:ext>
            </a:extLst>
          </p:cNvPr>
          <p:cNvSpPr>
            <a:spLocks noGrp="1"/>
          </p:cNvSpPr>
          <p:nvPr>
            <p:ph type="ctrTitle"/>
          </p:nvPr>
        </p:nvSpPr>
        <p:spPr>
          <a:xfrm>
            <a:off x="838201" y="2235200"/>
            <a:ext cx="10505682" cy="2387600"/>
          </a:xfrm>
        </p:spPr>
        <p:txBody>
          <a:bodyPr anchor="ctr">
            <a:normAutofit/>
          </a:bodyPr>
          <a:lstStyle>
            <a:lvl1pPr algn="ctr">
              <a:defRPr sz="4400">
                <a:solidFill>
                  <a:schemeClr val="bg2"/>
                </a:solidFill>
                <a:latin typeface="Lub Dub Bold" panose="020B0803030403020204" pitchFamily="34" charset="0"/>
              </a:defRPr>
            </a:lvl1pPr>
          </a:lstStyle>
          <a:p>
            <a:r>
              <a:rPr lang="en-US"/>
              <a:t>Click to edit Master title style</a:t>
            </a:r>
          </a:p>
        </p:txBody>
      </p:sp>
      <p:sp>
        <p:nvSpPr>
          <p:cNvPr id="7" name="TextBox 6">
            <a:extLst>
              <a:ext uri="{FF2B5EF4-FFF2-40B4-BE49-F238E27FC236}">
                <a16:creationId xmlns:a16="http://schemas.microsoft.com/office/drawing/2014/main" id="{92C7C95E-9636-EC40-820E-A92F998AECDA}"/>
              </a:ext>
            </a:extLst>
          </p:cNvPr>
          <p:cNvSpPr txBox="1"/>
          <p:nvPr userDrawn="1"/>
        </p:nvSpPr>
        <p:spPr>
          <a:xfrm>
            <a:off x="401785" y="6314016"/>
            <a:ext cx="354584" cy="246221"/>
          </a:xfrm>
          <a:prstGeom prst="rect">
            <a:avLst/>
          </a:prstGeom>
          <a:noFill/>
        </p:spPr>
        <p:txBody>
          <a:bodyPr wrap="none" rtlCol="0">
            <a:spAutoFit/>
          </a:bodyPr>
          <a:lstStyle/>
          <a:p>
            <a:fld id="{E10E28FC-07D4-BA4F-AD9D-B327F88D264D}" type="slidenum">
              <a:rPr lang="en-US" sz="1000" smtClean="0">
                <a:solidFill>
                  <a:schemeClr val="bg1"/>
                </a:solidFill>
                <a:latin typeface="Lub Dub Medium" panose="020B0603030403020204" pitchFamily="34" charset="77"/>
              </a:rPr>
              <a:t>‹#›</a:t>
            </a:fld>
            <a:endParaRPr lang="en-US" sz="1000">
              <a:solidFill>
                <a:schemeClr val="bg1"/>
              </a:solidFill>
              <a:latin typeface="Lub Dub Medium" panose="020B0603030403020204" pitchFamily="34" charset="77"/>
            </a:endParaRPr>
          </a:p>
        </p:txBody>
      </p:sp>
    </p:spTree>
    <p:extLst>
      <p:ext uri="{BB962C8B-B14F-4D97-AF65-F5344CB8AC3E}">
        <p14:creationId xmlns:p14="http://schemas.microsoft.com/office/powerpoint/2010/main" val="628670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AHA title 4">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88DC020-9C31-2F45-A263-4A06588AA13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0"/>
            <a:ext cx="12192001" cy="6858000"/>
          </a:xfrm>
          <a:prstGeom prst="rect">
            <a:avLst/>
          </a:prstGeom>
        </p:spPr>
      </p:pic>
      <p:sp>
        <p:nvSpPr>
          <p:cNvPr id="2" name="Title 1">
            <a:extLst>
              <a:ext uri="{FF2B5EF4-FFF2-40B4-BE49-F238E27FC236}">
                <a16:creationId xmlns:a16="http://schemas.microsoft.com/office/drawing/2014/main" id="{8B00EB70-CA4D-A148-8EDA-9CBB9D489F06}"/>
              </a:ext>
            </a:extLst>
          </p:cNvPr>
          <p:cNvSpPr>
            <a:spLocks noGrp="1"/>
          </p:cNvSpPr>
          <p:nvPr>
            <p:ph type="ctrTitle"/>
          </p:nvPr>
        </p:nvSpPr>
        <p:spPr>
          <a:xfrm>
            <a:off x="838201" y="2235200"/>
            <a:ext cx="10505682" cy="2387600"/>
          </a:xfrm>
        </p:spPr>
        <p:txBody>
          <a:bodyPr anchor="ctr">
            <a:normAutofit/>
          </a:bodyPr>
          <a:lstStyle>
            <a:lvl1pPr algn="ctr" defTabSz="914400" rtl="0" eaLnBrk="1" latinLnBrk="0" hangingPunct="1">
              <a:lnSpc>
                <a:spcPct val="90000"/>
              </a:lnSpc>
              <a:spcBef>
                <a:spcPct val="0"/>
              </a:spcBef>
              <a:buNone/>
              <a:defRPr lang="en-US" sz="4400" b="1" i="0" kern="1200" cap="all" baseline="0" dirty="0">
                <a:solidFill>
                  <a:schemeClr val="bg2"/>
                </a:solidFill>
                <a:latin typeface="Lub Dub Bold" panose="020B0803030403020204" pitchFamily="34" charset="0"/>
                <a:ea typeface="+mj-ea"/>
                <a:cs typeface="+mj-cs"/>
              </a:defRPr>
            </a:lvl1pPr>
          </a:lstStyle>
          <a:p>
            <a:r>
              <a:rPr lang="en-US"/>
              <a:t>Click to edit Master title style</a:t>
            </a:r>
          </a:p>
        </p:txBody>
      </p:sp>
      <p:sp>
        <p:nvSpPr>
          <p:cNvPr id="5" name="TextBox 4">
            <a:extLst>
              <a:ext uri="{FF2B5EF4-FFF2-40B4-BE49-F238E27FC236}">
                <a16:creationId xmlns:a16="http://schemas.microsoft.com/office/drawing/2014/main" id="{92C7C95E-9636-EC40-820E-A92F998AECDA}"/>
              </a:ext>
            </a:extLst>
          </p:cNvPr>
          <p:cNvSpPr txBox="1"/>
          <p:nvPr userDrawn="1"/>
        </p:nvSpPr>
        <p:spPr>
          <a:xfrm>
            <a:off x="401785" y="6314016"/>
            <a:ext cx="354584" cy="246221"/>
          </a:xfrm>
          <a:prstGeom prst="rect">
            <a:avLst/>
          </a:prstGeom>
          <a:noFill/>
        </p:spPr>
        <p:txBody>
          <a:bodyPr wrap="none" rtlCol="0">
            <a:spAutoFit/>
          </a:bodyPr>
          <a:lstStyle/>
          <a:p>
            <a:fld id="{E10E28FC-07D4-BA4F-AD9D-B327F88D264D}" type="slidenum">
              <a:rPr lang="en-US" sz="1000" smtClean="0">
                <a:solidFill>
                  <a:schemeClr val="bg1"/>
                </a:solidFill>
                <a:latin typeface="Lub Dub Medium" panose="020B0603030403020204" pitchFamily="34" charset="77"/>
              </a:rPr>
              <a:t>‹#›</a:t>
            </a:fld>
            <a:endParaRPr lang="en-US" sz="1000">
              <a:solidFill>
                <a:schemeClr val="bg1"/>
              </a:solidFill>
              <a:latin typeface="Lub Dub Medium" panose="020B0603030403020204" pitchFamily="34" charset="77"/>
            </a:endParaRPr>
          </a:p>
        </p:txBody>
      </p:sp>
    </p:spTree>
    <p:extLst>
      <p:ext uri="{BB962C8B-B14F-4D97-AF65-F5344CB8AC3E}">
        <p14:creationId xmlns:p14="http://schemas.microsoft.com/office/powerpoint/2010/main" val="2947744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AHA text 01 - 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2B795-87F2-B745-ADF4-DB43B11E3C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C8629B-0A95-1B4C-B422-138F5DB0F6EC}"/>
              </a:ext>
            </a:extLst>
          </p:cNvPr>
          <p:cNvSpPr>
            <a:spLocks noGrp="1"/>
          </p:cNvSpPr>
          <p:nvPr>
            <p:ph idx="1" hasCustomPrompt="1"/>
          </p:nvPr>
        </p:nvSpPr>
        <p:spPr>
          <a:xfrm>
            <a:off x="838200" y="1281869"/>
            <a:ext cx="10515600" cy="4486542"/>
          </a:xfrm>
        </p:spPr>
        <p:txBody>
          <a:bodyPr/>
          <a:lstStyle/>
          <a:p>
            <a:pPr lvl="1"/>
            <a:r>
              <a:rPr lang="en-US"/>
              <a:t>Second level</a:t>
            </a:r>
          </a:p>
          <a:p>
            <a:pPr lvl="2"/>
            <a:r>
              <a:rPr lang="en-US"/>
              <a:t>Third level</a:t>
            </a:r>
          </a:p>
          <a:p>
            <a:pPr lvl="3"/>
            <a:r>
              <a:rPr lang="en-US"/>
              <a:t>Fourth level</a:t>
            </a:r>
          </a:p>
          <a:p>
            <a:pPr lvl="4"/>
            <a:r>
              <a:rPr lang="en-US"/>
              <a:t>Fifth level</a:t>
            </a:r>
          </a:p>
        </p:txBody>
      </p:sp>
      <p:sp>
        <p:nvSpPr>
          <p:cNvPr id="4" name="TextBox 3">
            <a:extLst>
              <a:ext uri="{FF2B5EF4-FFF2-40B4-BE49-F238E27FC236}">
                <a16:creationId xmlns:a16="http://schemas.microsoft.com/office/drawing/2014/main" id="{6359EC87-E5F0-BA18-BF0A-9AD1F520FD5E}"/>
              </a:ext>
            </a:extLst>
          </p:cNvPr>
          <p:cNvSpPr txBox="1"/>
          <p:nvPr userDrawn="1"/>
        </p:nvSpPr>
        <p:spPr>
          <a:xfrm>
            <a:off x="2155398" y="6355866"/>
            <a:ext cx="7881204" cy="230832"/>
          </a:xfrm>
          <a:prstGeom prst="rect">
            <a:avLst/>
          </a:prstGeom>
          <a:noFill/>
        </p:spPr>
        <p:txBody>
          <a:bodyPr wrap="square">
            <a:spAutoFit/>
          </a:bodyPr>
          <a:lstStyle/>
          <a:p>
            <a:pPr algn="ctr"/>
            <a:r>
              <a:rPr lang="en-US" sz="900">
                <a:solidFill>
                  <a:schemeClr val="tx1">
                    <a:lumMod val="50000"/>
                    <a:lumOff val="50000"/>
                  </a:schemeClr>
                </a:solidFill>
                <a:latin typeface="Lub Dub Condensed" panose="020B0506030403020204" pitchFamily="34" charset="0"/>
                <a:ea typeface="Times New Roman" panose="02020603050405020304" pitchFamily="18" charset="0"/>
                <a:cs typeface="Arial" panose="020B0604020202020204" pitchFamily="34" charset="0"/>
              </a:rPr>
              <a:t>Prabhakaran, S., et al. 2026 AHA/ASA Guideline for the Early Management of Patients with AIS. </a:t>
            </a:r>
            <a:r>
              <a:rPr lang="en-US" sz="900" i="1">
                <a:solidFill>
                  <a:schemeClr val="tx1">
                    <a:lumMod val="50000"/>
                    <a:lumOff val="50000"/>
                  </a:schemeClr>
                </a:solidFill>
                <a:latin typeface="Lub Dub Condensed" panose="020B0506030403020204" pitchFamily="34" charset="0"/>
                <a:ea typeface="Times New Roman" panose="02020603050405020304" pitchFamily="18" charset="0"/>
                <a:cs typeface="Arial" panose="020B0604020202020204" pitchFamily="34" charset="0"/>
              </a:rPr>
              <a:t>Stroke</a:t>
            </a:r>
            <a:r>
              <a:rPr lang="en-US" sz="900">
                <a:solidFill>
                  <a:schemeClr val="tx1">
                    <a:lumMod val="50000"/>
                    <a:lumOff val="50000"/>
                  </a:schemeClr>
                </a:solidFill>
                <a:latin typeface="Lub Dub Condensed" panose="020B0506030403020204" pitchFamily="34" charset="0"/>
                <a:ea typeface="Times New Roman" panose="02020603050405020304" pitchFamily="18" charset="0"/>
                <a:cs typeface="Arial" panose="020B0604020202020204" pitchFamily="34" charset="0"/>
              </a:rPr>
              <a:t>.</a:t>
            </a:r>
          </a:p>
        </p:txBody>
      </p:sp>
    </p:spTree>
    <p:extLst>
      <p:ext uri="{BB962C8B-B14F-4D97-AF65-F5344CB8AC3E}">
        <p14:creationId xmlns:p14="http://schemas.microsoft.com/office/powerpoint/2010/main" val="4032112199"/>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2.xml"/><Relationship Id="rId1" Type="http://schemas.openxmlformats.org/officeDocument/2006/relationships/slideLayout" Target="../slideLayouts/slideLayout6.xml"/><Relationship Id="rId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F2F005-CB0D-9E4E-8CDE-9B8E452477BF}"/>
              </a:ext>
            </a:extLst>
          </p:cNvPr>
          <p:cNvSpPr>
            <a:spLocks noGrp="1"/>
          </p:cNvSpPr>
          <p:nvPr>
            <p:ph type="title"/>
          </p:nvPr>
        </p:nvSpPr>
        <p:spPr>
          <a:xfrm>
            <a:off x="838200" y="363539"/>
            <a:ext cx="10515600" cy="473950"/>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B7374D9E-65D3-9143-A1F3-630FCEAA4F5B}"/>
              </a:ext>
            </a:extLst>
          </p:cNvPr>
          <p:cNvSpPr>
            <a:spLocks noGrp="1"/>
          </p:cNvSpPr>
          <p:nvPr>
            <p:ph type="body" idx="1"/>
          </p:nvPr>
        </p:nvSpPr>
        <p:spPr>
          <a:xfrm>
            <a:off x="838200" y="1264778"/>
            <a:ext cx="10515600" cy="52836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92C7C95E-9636-EC40-820E-A92F998AECDA}"/>
              </a:ext>
            </a:extLst>
          </p:cNvPr>
          <p:cNvSpPr txBox="1"/>
          <p:nvPr userDrawn="1"/>
        </p:nvSpPr>
        <p:spPr>
          <a:xfrm>
            <a:off x="401785" y="6314016"/>
            <a:ext cx="354584" cy="246221"/>
          </a:xfrm>
          <a:prstGeom prst="rect">
            <a:avLst/>
          </a:prstGeom>
          <a:noFill/>
        </p:spPr>
        <p:txBody>
          <a:bodyPr wrap="none" rtlCol="0">
            <a:spAutoFit/>
          </a:bodyPr>
          <a:lstStyle/>
          <a:p>
            <a:fld id="{E10E28FC-07D4-BA4F-AD9D-B327F88D264D}" type="slidenum">
              <a:rPr lang="en-US" sz="1000" smtClean="0">
                <a:solidFill>
                  <a:schemeClr val="tx2"/>
                </a:solidFill>
                <a:latin typeface="Lub Dub Medium" panose="020B0603030403020204" pitchFamily="34" charset="77"/>
              </a:rPr>
              <a:t>‹#›</a:t>
            </a:fld>
            <a:endParaRPr lang="en-US" sz="1000">
              <a:solidFill>
                <a:schemeClr val="tx2"/>
              </a:solidFill>
              <a:latin typeface="Lub Dub Medium" panose="020B0603030403020204" pitchFamily="34" charset="77"/>
            </a:endParaRPr>
          </a:p>
        </p:txBody>
      </p:sp>
    </p:spTree>
    <p:extLst>
      <p:ext uri="{BB962C8B-B14F-4D97-AF65-F5344CB8AC3E}">
        <p14:creationId xmlns:p14="http://schemas.microsoft.com/office/powerpoint/2010/main" val="712373914"/>
      </p:ext>
    </p:extLst>
  </p:cSld>
  <p:clrMap bg1="lt1" tx1="dk1" bg2="lt2" tx2="dk2" accent1="accent1" accent2="accent2" accent3="accent3" accent4="accent4" accent5="accent5" accent6="accent6" hlink="hlink" folHlink="folHlink"/>
  <p:sldLayoutIdLst>
    <p:sldLayoutId id="2147483675" r:id="rId1"/>
    <p:sldLayoutId id="2147483686" r:id="rId2"/>
    <p:sldLayoutId id="2147483687" r:id="rId3"/>
    <p:sldLayoutId id="2147483718" r:id="rId4"/>
    <p:sldLayoutId id="2147483720" r:id="rId5"/>
  </p:sldLayoutIdLst>
  <p:txStyles>
    <p:titleStyle>
      <a:lvl1pPr algn="l" defTabSz="914400" rtl="0" eaLnBrk="1" latinLnBrk="0" hangingPunct="1">
        <a:lnSpc>
          <a:spcPct val="90000"/>
        </a:lnSpc>
        <a:spcBef>
          <a:spcPct val="0"/>
        </a:spcBef>
        <a:buNone/>
        <a:defRPr sz="2800" b="1" i="0" kern="1200" cap="all" baseline="0">
          <a:solidFill>
            <a:schemeClr val="tx2"/>
          </a:solidFill>
          <a:latin typeface="Lub Dub" panose="020B0603030403020204" pitchFamily="34"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cap="all" baseline="0">
          <a:solidFill>
            <a:schemeClr val="accent1"/>
          </a:solidFill>
          <a:latin typeface="Lub Dub Medium" panose="020B0603030403020204" pitchFamily="34" charset="77"/>
          <a:ea typeface="+mn-ea"/>
          <a:cs typeface="+mn-cs"/>
        </a:defRPr>
      </a:lvl1pPr>
      <a:lvl2pPr marL="234950" indent="-228600"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Lub Dub Medium" panose="020B0603030403020204" pitchFamily="34" charset="77"/>
          <a:ea typeface="+mn-ea"/>
          <a:cs typeface="+mn-cs"/>
        </a:defRPr>
      </a:lvl2pPr>
      <a:lvl3pPr marL="406400" indent="-171450"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Lub Dub Medium" panose="020B0603030403020204" pitchFamily="34" charset="77"/>
          <a:ea typeface="+mn-ea"/>
          <a:cs typeface="+mn-cs"/>
        </a:defRPr>
      </a:lvl3pPr>
      <a:lvl4pPr marL="571500" indent="-165100"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4pPr>
      <a:lvl5pPr marL="688975" indent="-117475"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80" userDrawn="1">
          <p15:clr>
            <a:srgbClr val="F26B43"/>
          </p15:clr>
        </p15:guide>
        <p15:guide id="2" orient="horz" pos="879" userDrawn="1">
          <p15:clr>
            <a:srgbClr val="F26B43"/>
          </p15:clr>
        </p15:guide>
        <p15:guide id="3" orient="horz" pos="229" userDrawn="1">
          <p15:clr>
            <a:srgbClr val="F26B43"/>
          </p15:clr>
        </p15:guide>
        <p15:guide id="4" orient="horz" pos="4125" userDrawn="1">
          <p15:clr>
            <a:srgbClr val="F26B43"/>
          </p15:clr>
        </p15:guide>
        <p15:guide id="5" pos="3840" userDrawn="1">
          <p15:clr>
            <a:srgbClr val="F26B43"/>
          </p15:clr>
        </p15:guide>
        <p15:guide id="6" pos="528" userDrawn="1">
          <p15:clr>
            <a:srgbClr val="F26B43"/>
          </p15:clr>
        </p15:guide>
        <p15:guide id="7" pos="7152" userDrawn="1">
          <p15:clr>
            <a:srgbClr val="F26B43"/>
          </p15:clr>
        </p15:guide>
        <p15:guide id="8" pos="254" userDrawn="1">
          <p15:clr>
            <a:srgbClr val="F26B43"/>
          </p15:clr>
        </p15:guide>
        <p15:guide id="9" pos="3753" userDrawn="1">
          <p15:clr>
            <a:srgbClr val="F26B43"/>
          </p15:clr>
        </p15:guide>
        <p15:guide id="10" pos="392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3BF2F005-CB0D-9E4E-8CDE-9B8E452477BF}"/>
              </a:ext>
            </a:extLst>
          </p:cNvPr>
          <p:cNvSpPr>
            <a:spLocks noGrp="1"/>
          </p:cNvSpPr>
          <p:nvPr>
            <p:ph type="title"/>
          </p:nvPr>
        </p:nvSpPr>
        <p:spPr>
          <a:xfrm>
            <a:off x="838200" y="363539"/>
            <a:ext cx="10515600" cy="559408"/>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B7374D9E-65D3-9143-A1F3-630FCEAA4F5B}"/>
              </a:ext>
            </a:extLst>
          </p:cNvPr>
          <p:cNvSpPr>
            <a:spLocks noGrp="1"/>
          </p:cNvSpPr>
          <p:nvPr>
            <p:ph type="body" idx="1"/>
          </p:nvPr>
        </p:nvSpPr>
        <p:spPr>
          <a:xfrm>
            <a:off x="838200" y="1286486"/>
            <a:ext cx="10515600" cy="4481925"/>
          </a:xfrm>
          <a:prstGeom prst="rect">
            <a:avLst/>
          </a:prstGeom>
        </p:spPr>
        <p:txBody>
          <a:bodyPr vert="horz" lIns="91440" tIns="45720" rIns="91440" bIns="45720" rtlCol="0">
            <a:noAutofit/>
          </a:bodyPr>
          <a:lstStyle/>
          <a:p>
            <a:pPr lvl="1"/>
            <a:r>
              <a:rPr lang="en-US"/>
              <a:t>Second level</a:t>
            </a:r>
          </a:p>
          <a:p>
            <a:pPr lvl="2"/>
            <a:r>
              <a:rPr lang="en-US"/>
              <a:t>Third level</a:t>
            </a:r>
          </a:p>
        </p:txBody>
      </p:sp>
      <p:sp>
        <p:nvSpPr>
          <p:cNvPr id="6" name="TextBox 5">
            <a:extLst>
              <a:ext uri="{FF2B5EF4-FFF2-40B4-BE49-F238E27FC236}">
                <a16:creationId xmlns:a16="http://schemas.microsoft.com/office/drawing/2014/main" id="{92C7C95E-9636-EC40-820E-A92F998AECDA}"/>
              </a:ext>
            </a:extLst>
          </p:cNvPr>
          <p:cNvSpPr txBox="1"/>
          <p:nvPr userDrawn="1"/>
        </p:nvSpPr>
        <p:spPr>
          <a:xfrm>
            <a:off x="401785" y="6314016"/>
            <a:ext cx="354584" cy="246221"/>
          </a:xfrm>
          <a:prstGeom prst="rect">
            <a:avLst/>
          </a:prstGeom>
          <a:noFill/>
        </p:spPr>
        <p:txBody>
          <a:bodyPr wrap="none" rtlCol="0">
            <a:spAutoFit/>
          </a:bodyPr>
          <a:lstStyle/>
          <a:p>
            <a:fld id="{E10E28FC-07D4-BA4F-AD9D-B327F88D264D}" type="slidenum">
              <a:rPr lang="en-US" sz="1000" smtClean="0">
                <a:solidFill>
                  <a:schemeClr val="tx2"/>
                </a:solidFill>
                <a:latin typeface="Lub Dub Medium" panose="020B0603030403020204" pitchFamily="34" charset="77"/>
              </a:rPr>
              <a:t>‹#›</a:t>
            </a:fld>
            <a:endParaRPr lang="en-US" sz="1000">
              <a:solidFill>
                <a:schemeClr val="tx2"/>
              </a:solidFill>
              <a:latin typeface="Lub Dub Medium" panose="020B0603030403020204" pitchFamily="34" charset="77"/>
            </a:endParaRPr>
          </a:p>
        </p:txBody>
      </p:sp>
      <p:pic>
        <p:nvPicPr>
          <p:cNvPr id="9" name="Picture 8" descr="A heart with a cigarette in it&#10;&#10;AI-generated content may be incorrect.">
            <a:extLst>
              <a:ext uri="{FF2B5EF4-FFF2-40B4-BE49-F238E27FC236}">
                <a16:creationId xmlns:a16="http://schemas.microsoft.com/office/drawing/2014/main" id="{EA4B3B9C-7E29-3D4A-95B3-01E22FCF1D6B}"/>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505806" y="5843503"/>
            <a:ext cx="1528878" cy="787855"/>
          </a:xfrm>
          <a:prstGeom prst="rect">
            <a:avLst/>
          </a:prstGeom>
        </p:spPr>
      </p:pic>
    </p:spTree>
    <p:extLst>
      <p:ext uri="{BB962C8B-B14F-4D97-AF65-F5344CB8AC3E}">
        <p14:creationId xmlns:p14="http://schemas.microsoft.com/office/powerpoint/2010/main" val="3301004382"/>
      </p:ext>
    </p:extLst>
  </p:cSld>
  <p:clrMap bg1="lt1" tx1="dk1" bg2="lt2" tx2="dk2" accent1="accent1" accent2="accent2" accent3="accent3" accent4="accent4" accent5="accent5" accent6="accent6" hlink="hlink" folHlink="folHlink"/>
  <p:sldLayoutIdLst>
    <p:sldLayoutId id="2147483708" r:id="rId1"/>
  </p:sldLayoutIdLst>
  <p:txStyles>
    <p:titleStyle>
      <a:lvl1pPr algn="l" defTabSz="914400" rtl="0" eaLnBrk="1" latinLnBrk="0" hangingPunct="1">
        <a:lnSpc>
          <a:spcPct val="90000"/>
        </a:lnSpc>
        <a:spcBef>
          <a:spcPct val="0"/>
        </a:spcBef>
        <a:buNone/>
        <a:defRPr sz="2800" b="1" i="0" kern="1200" cap="all" baseline="0">
          <a:solidFill>
            <a:schemeClr val="tx2"/>
          </a:solidFill>
          <a:latin typeface="Lub Dub Bold" panose="020B0803030403020204" pitchFamily="34" charset="0"/>
          <a:ea typeface="+mj-ea"/>
          <a:cs typeface="+mj-cs"/>
        </a:defRPr>
      </a:lvl1pPr>
    </p:titleStyle>
    <p:bodyStyle>
      <a:lvl1pPr marL="0" indent="0" algn="l" defTabSz="914400" rtl="0" eaLnBrk="1" latinLnBrk="0" hangingPunct="1">
        <a:lnSpc>
          <a:spcPct val="90000"/>
        </a:lnSpc>
        <a:spcBef>
          <a:spcPts val="2000"/>
        </a:spcBef>
        <a:buFont typeface="Arial" panose="020B0604020202020204" pitchFamily="34" charset="0"/>
        <a:buNone/>
        <a:defRPr sz="1800" kern="1200" cap="all" baseline="0">
          <a:solidFill>
            <a:schemeClr val="accent1"/>
          </a:solidFill>
          <a:latin typeface="Lub Dub Medium" panose="020B0603030403020204" pitchFamily="34" charset="77"/>
          <a:ea typeface="+mn-ea"/>
          <a:cs typeface="+mn-cs"/>
        </a:defRPr>
      </a:lvl1pPr>
      <a:lvl2pPr marL="234950" indent="-228600" algn="l" defTabSz="914400" rtl="0" eaLnBrk="1" latinLnBrk="0" hangingPunct="1">
        <a:lnSpc>
          <a:spcPct val="90000"/>
        </a:lnSpc>
        <a:spcBef>
          <a:spcPts val="1000"/>
        </a:spcBef>
        <a:buFont typeface="Arial" panose="020B0604020202020204" pitchFamily="34" charset="0"/>
        <a:buChar char="•"/>
        <a:tabLst/>
        <a:defRPr sz="2000" kern="1200">
          <a:solidFill>
            <a:schemeClr val="tx1"/>
          </a:solidFill>
          <a:latin typeface="Lub Dub Medium" panose="020B0603030403020204" pitchFamily="34" charset="77"/>
          <a:ea typeface="+mn-ea"/>
          <a:cs typeface="+mn-cs"/>
        </a:defRPr>
      </a:lvl2pPr>
      <a:lvl3pPr marL="511175" indent="-276225" algn="l" defTabSz="914400" rtl="0" eaLnBrk="1" latinLnBrk="0" hangingPunct="1">
        <a:lnSpc>
          <a:spcPct val="90000"/>
        </a:lnSpc>
        <a:spcBef>
          <a:spcPts val="500"/>
        </a:spcBef>
        <a:buFont typeface="Aptos" panose="020B0004020202020204" pitchFamily="34" charset="0"/>
        <a:buChar char="–"/>
        <a:tabLst/>
        <a:defRPr sz="1800" kern="1200">
          <a:solidFill>
            <a:schemeClr val="tx1"/>
          </a:solidFill>
          <a:latin typeface="Lub Dub Medium" panose="020B0603030403020204" pitchFamily="34" charset="77"/>
          <a:ea typeface="+mn-ea"/>
          <a:cs typeface="+mn-cs"/>
        </a:defRPr>
      </a:lvl3pPr>
      <a:lvl4pPr marL="571500" indent="-165100"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Lub Dub Medium" panose="020B0603030403020204" pitchFamily="34" charset="77"/>
          <a:ea typeface="+mn-ea"/>
          <a:cs typeface="+mn-cs"/>
        </a:defRPr>
      </a:lvl4pPr>
      <a:lvl5pPr marL="688975" indent="-117475"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Lub Dub Medium" panose="020B06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80">
          <p15:clr>
            <a:srgbClr val="F26B43"/>
          </p15:clr>
        </p15:guide>
        <p15:guide id="2" orient="horz" pos="879">
          <p15:clr>
            <a:srgbClr val="F26B43"/>
          </p15:clr>
        </p15:guide>
        <p15:guide id="3" orient="horz" pos="229">
          <p15:clr>
            <a:srgbClr val="F26B43"/>
          </p15:clr>
        </p15:guide>
        <p15:guide id="4" orient="horz" pos="4125">
          <p15:clr>
            <a:srgbClr val="F26B43"/>
          </p15:clr>
        </p15:guide>
        <p15:guide id="5" pos="3840">
          <p15:clr>
            <a:srgbClr val="F26B43"/>
          </p15:clr>
        </p15:guide>
        <p15:guide id="6" pos="528">
          <p15:clr>
            <a:srgbClr val="F26B43"/>
          </p15:clr>
        </p15:guide>
        <p15:guide id="7" pos="7152">
          <p15:clr>
            <a:srgbClr val="F26B43"/>
          </p15:clr>
        </p15:guide>
        <p15:guide id="8" pos="254">
          <p15:clr>
            <a:srgbClr val="F26B43"/>
          </p15:clr>
        </p15:guide>
        <p15:guide id="9" pos="3753">
          <p15:clr>
            <a:srgbClr val="F26B43"/>
          </p15:clr>
        </p15:guide>
        <p15:guide id="10" pos="392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hyperlink" Target="https://doi.org/10.1161/strokeaha.121.037376" TargetMode="External"/><Relationship Id="rId5" Type="http://schemas.openxmlformats.org/officeDocument/2006/relationships/image" Target="../media/image13.jpe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hyperlink" Target="https://doi.org/10.53347/rID-23522"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25.jpe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hyperlink" Target="https://www.aclsmedicaltraining.com/atrial-fibrillation/"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merican Stroke Association, a division of the American Heart Association">
            <a:extLst>
              <a:ext uri="{FF2B5EF4-FFF2-40B4-BE49-F238E27FC236}">
                <a16:creationId xmlns:a16="http://schemas.microsoft.com/office/drawing/2014/main" id="{82EF4582-649A-A21D-CAE5-8B88602F562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1225" y="250634"/>
            <a:ext cx="2212268" cy="1140016"/>
          </a:xfrm>
          <a:prstGeom prst="rect">
            <a:avLst/>
          </a:prstGeom>
        </p:spPr>
      </p:pic>
      <p:sp>
        <p:nvSpPr>
          <p:cNvPr id="5" name="Title 4">
            <a:extLst>
              <a:ext uri="{FF2B5EF4-FFF2-40B4-BE49-F238E27FC236}">
                <a16:creationId xmlns:a16="http://schemas.microsoft.com/office/drawing/2014/main" id="{94A1C8F6-6DF6-1147-99D7-302828D59E88}"/>
              </a:ext>
            </a:extLst>
          </p:cNvPr>
          <p:cNvSpPr>
            <a:spLocks noGrp="1"/>
          </p:cNvSpPr>
          <p:nvPr>
            <p:ph type="ctrTitle"/>
          </p:nvPr>
        </p:nvSpPr>
        <p:spPr>
          <a:xfrm>
            <a:off x="1253358" y="1898119"/>
            <a:ext cx="8534877" cy="2173432"/>
          </a:xfrm>
        </p:spPr>
        <p:txBody>
          <a:bodyPr>
            <a:normAutofit/>
          </a:bodyPr>
          <a:lstStyle/>
          <a:p>
            <a:r>
              <a:rPr lang="en-US" sz="4400" b="0" cap="none"/>
              <a:t>2026 Guideline for the Early Management of Patients with Acute Ischemic Stroke</a:t>
            </a:r>
            <a:endParaRPr lang="en-US" sz="4400" b="0" cap="none">
              <a:latin typeface="Lub Dub Bold" panose="020B0803030403020204" pitchFamily="34" charset="0"/>
            </a:endParaRPr>
          </a:p>
        </p:txBody>
      </p:sp>
      <p:sp>
        <p:nvSpPr>
          <p:cNvPr id="6" name="Subtitle 5">
            <a:extLst>
              <a:ext uri="{FF2B5EF4-FFF2-40B4-BE49-F238E27FC236}">
                <a16:creationId xmlns:a16="http://schemas.microsoft.com/office/drawing/2014/main" id="{30A13920-4F2C-2F49-9F06-277D29A38DE4}"/>
              </a:ext>
            </a:extLst>
          </p:cNvPr>
          <p:cNvSpPr>
            <a:spLocks noGrp="1"/>
          </p:cNvSpPr>
          <p:nvPr>
            <p:ph type="subTitle" idx="1"/>
          </p:nvPr>
        </p:nvSpPr>
        <p:spPr>
          <a:xfrm>
            <a:off x="1253359" y="4423976"/>
            <a:ext cx="7291551" cy="1037710"/>
          </a:xfrm>
        </p:spPr>
        <p:txBody>
          <a:bodyPr>
            <a:normAutofit/>
          </a:bodyPr>
          <a:lstStyle/>
          <a:p>
            <a:pPr>
              <a:spcBef>
                <a:spcPts val="1200"/>
              </a:spcBef>
            </a:pPr>
            <a:r>
              <a:rPr lang="en-US" sz="2800" dirty="0">
                <a:latin typeface="Lub Dub Bold" panose="020B0803030403020204" pitchFamily="34" charset="0"/>
              </a:rPr>
              <a:t>Key Nursing Updates and Review </a:t>
            </a:r>
          </a:p>
          <a:p>
            <a:pPr>
              <a:spcBef>
                <a:spcPts val="1200"/>
              </a:spcBef>
            </a:pPr>
            <a:r>
              <a:rPr lang="en-US" sz="2800" dirty="0">
                <a:latin typeface="Lub Dub Bold" panose="020B0803030403020204" pitchFamily="34" charset="0"/>
              </a:rPr>
              <a:t>from the Nursing Perspective</a:t>
            </a:r>
          </a:p>
        </p:txBody>
      </p:sp>
    </p:spTree>
    <p:extLst>
      <p:ext uri="{BB962C8B-B14F-4D97-AF65-F5344CB8AC3E}">
        <p14:creationId xmlns:p14="http://schemas.microsoft.com/office/powerpoint/2010/main" val="349111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0A228C-98CD-AC27-7B54-444361C6FD6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DAB62F7-AC2F-970E-E967-2356ABADFD1B}"/>
              </a:ext>
            </a:extLst>
          </p:cNvPr>
          <p:cNvSpPr>
            <a:spLocks noGrp="1"/>
          </p:cNvSpPr>
          <p:nvPr>
            <p:ph type="title"/>
          </p:nvPr>
        </p:nvSpPr>
        <p:spPr/>
        <p:txBody>
          <a:bodyPr/>
          <a:lstStyle/>
          <a:p>
            <a:r>
              <a:rPr lang="en-US">
                <a:solidFill>
                  <a:srgbClr val="D12A31"/>
                </a:solidFill>
              </a:rPr>
              <a:t>EMS Destination Management</a:t>
            </a:r>
          </a:p>
        </p:txBody>
      </p:sp>
      <p:pic>
        <p:nvPicPr>
          <p:cNvPr id="6" name="Picture 5">
            <a:extLst>
              <a:ext uri="{FF2B5EF4-FFF2-40B4-BE49-F238E27FC236}">
                <a16:creationId xmlns:a16="http://schemas.microsoft.com/office/drawing/2014/main" id="{392A0C26-AFB5-F68B-06A8-9DEAEE89F79B}"/>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8194353" y="1576940"/>
            <a:ext cx="3286673" cy="3773536"/>
          </a:xfrm>
          <a:prstGeom prst="rect">
            <a:avLst/>
          </a:prstGeom>
          <a:noFill/>
          <a:effectLst>
            <a:outerShdw blurRad="63500" sx="102000" sy="102000" algn="ctr" rotWithShape="0">
              <a:prstClr val="black">
                <a:alpha val="40000"/>
              </a:prstClr>
            </a:outerShdw>
          </a:effectLst>
        </p:spPr>
      </p:pic>
      <p:graphicFrame>
        <p:nvGraphicFramePr>
          <p:cNvPr id="2" name="Content Placeholder 5">
            <a:extLst>
              <a:ext uri="{FF2B5EF4-FFF2-40B4-BE49-F238E27FC236}">
                <a16:creationId xmlns:a16="http://schemas.microsoft.com/office/drawing/2014/main" id="{FCB9E39B-0E4D-7997-8122-04961CF461A3}"/>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3895337410"/>
              </p:ext>
            </p:extLst>
          </p:nvPr>
        </p:nvGraphicFramePr>
        <p:xfrm>
          <a:off x="863933" y="1336273"/>
          <a:ext cx="6844672" cy="2219366"/>
        </p:xfrm>
        <a:graphic>
          <a:graphicData uri="http://schemas.openxmlformats.org/drawingml/2006/table">
            <a:tbl>
              <a:tblPr firstRow="1" bandRow="1">
                <a:tableStyleId>{5C22544A-7EE6-4342-B048-85BDC9FD1C3A}</a:tableStyleId>
              </a:tblPr>
              <a:tblGrid>
                <a:gridCol w="727800">
                  <a:extLst>
                    <a:ext uri="{9D8B030D-6E8A-4147-A177-3AD203B41FA5}">
                      <a16:colId xmlns:a16="http://schemas.microsoft.com/office/drawing/2014/main" val="2649235253"/>
                    </a:ext>
                  </a:extLst>
                </a:gridCol>
                <a:gridCol w="568960">
                  <a:extLst>
                    <a:ext uri="{9D8B030D-6E8A-4147-A177-3AD203B41FA5}">
                      <a16:colId xmlns:a16="http://schemas.microsoft.com/office/drawing/2014/main" val="862284130"/>
                    </a:ext>
                  </a:extLst>
                </a:gridCol>
                <a:gridCol w="655243">
                  <a:extLst>
                    <a:ext uri="{9D8B030D-6E8A-4147-A177-3AD203B41FA5}">
                      <a16:colId xmlns:a16="http://schemas.microsoft.com/office/drawing/2014/main" val="3464337663"/>
                    </a:ext>
                  </a:extLst>
                </a:gridCol>
                <a:gridCol w="4892669">
                  <a:extLst>
                    <a:ext uri="{9D8B030D-6E8A-4147-A177-3AD203B41FA5}">
                      <a16:colId xmlns:a16="http://schemas.microsoft.com/office/drawing/2014/main" val="3265590656"/>
                    </a:ext>
                  </a:extLst>
                </a:gridCol>
              </a:tblGrid>
              <a:tr h="42104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baseline="0">
                          <a:solidFill>
                            <a:schemeClr val="bg1"/>
                          </a:solidFill>
                          <a:latin typeface="Lub Dub Condensed" panose="020B0506030403020204" pitchFamily="34" charset="0"/>
                          <a:cs typeface="Arial" panose="020B0604020202020204" pitchFamily="34" charset="0"/>
                        </a:rPr>
                        <a:t>Section</a:t>
                      </a:r>
                      <a:endParaRPr lang="en-US" sz="1600" b="1" spc="-50" baseline="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indent="0" algn="ctr">
                        <a:lnSpc>
                          <a:spcPct val="100000"/>
                        </a:lnSpc>
                        <a:spcBef>
                          <a:spcPts val="275"/>
                        </a:spcBef>
                      </a:pPr>
                      <a:r>
                        <a:rPr lang="en-US" sz="1600">
                          <a:solidFill>
                            <a:schemeClr val="bg1"/>
                          </a:solidFill>
                          <a:latin typeface="Lub Dub Condensed" panose="020B0506030403020204" pitchFamily="34" charset="0"/>
                          <a:cs typeface="Arial" panose="020B0604020202020204" pitchFamily="34" charset="0"/>
                        </a:rPr>
                        <a:t>COR</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indent="0" algn="ctr">
                        <a:lnSpc>
                          <a:spcPct val="100000"/>
                        </a:lnSpc>
                        <a:spcBef>
                          <a:spcPts val="275"/>
                        </a:spcBef>
                      </a:pPr>
                      <a:r>
                        <a:rPr lang="en-US" sz="1600">
                          <a:solidFill>
                            <a:schemeClr val="bg1"/>
                          </a:solidFill>
                          <a:latin typeface="Lub Dub Condensed" panose="020B0506030403020204" pitchFamily="34" charset="0"/>
                          <a:cs typeface="Arial" panose="020B0604020202020204" pitchFamily="34" charset="0"/>
                        </a:rPr>
                        <a:t>LOE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a:solidFill>
                            <a:schemeClr val="bg1"/>
                          </a:solidFill>
                          <a:latin typeface="Lub Dub Condensed" panose="020B0506030403020204" pitchFamily="34" charset="0"/>
                          <a:cs typeface="Arial" panose="020B0604020202020204" pitchFamily="34" charset="0"/>
                        </a:rPr>
                        <a:t>RECOMMENDATIONS</a:t>
                      </a:r>
                      <a:endParaRPr lang="en-US" sz="160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1321068">
                <a:tc>
                  <a:txBody>
                    <a:bodyPr/>
                    <a:lstStyle/>
                    <a:p>
                      <a:pPr marL="0" indent="0" algn="ctr">
                        <a:lnSpc>
                          <a:spcPct val="100000"/>
                        </a:lnSpc>
                        <a:spcBef>
                          <a:spcPts val="295"/>
                        </a:spcBef>
                      </a:pPr>
                      <a:r>
                        <a:rPr lang="en-US" sz="1800" b="1">
                          <a:ln>
                            <a:noFill/>
                          </a:ln>
                          <a:solidFill>
                            <a:schemeClr val="bg1"/>
                          </a:solidFill>
                          <a:latin typeface="Lub Dub Bold" panose="020B0803030403020204" pitchFamily="34" charset="0"/>
                          <a:cs typeface="Arial" panose="020B0604020202020204" pitchFamily="34" charset="0"/>
                        </a:rPr>
                        <a:t>2.4</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D4D4F"/>
                    </a:solidFill>
                  </a:tcPr>
                </a:tc>
                <a:tc>
                  <a:txBody>
                    <a:bodyPr/>
                    <a:lstStyle/>
                    <a:p>
                      <a:pPr marL="0" indent="0" algn="ctr">
                        <a:lnSpc>
                          <a:spcPct val="100000"/>
                        </a:lnSpc>
                        <a:spcBef>
                          <a:spcPts val="295"/>
                        </a:spcBef>
                      </a:pPr>
                      <a:r>
                        <a:rPr lang="en-US" sz="2400" b="1">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9C78D"/>
                    </a:solidFill>
                  </a:tcPr>
                </a:tc>
                <a:tc>
                  <a:txBody>
                    <a:bodyPr/>
                    <a:lstStyle/>
                    <a:p>
                      <a:pPr marL="0" indent="0" algn="ctr">
                        <a:lnSpc>
                          <a:spcPct val="100000"/>
                        </a:lnSpc>
                        <a:spcBef>
                          <a:spcPts val="295"/>
                        </a:spcBef>
                      </a:pPr>
                      <a:r>
                        <a:rPr lang="en-US" sz="1800" b="1">
                          <a:ln>
                            <a:noFill/>
                          </a:ln>
                          <a:solidFill>
                            <a:schemeClr val="tx1"/>
                          </a:solidFill>
                          <a:latin typeface="Lub Dub Bold" panose="020B0803030403020204" pitchFamily="34" charset="0"/>
                          <a:cs typeface="Arial" panose="020B0604020202020204" pitchFamily="34" charset="0"/>
                        </a:rPr>
                        <a:t>B-NR</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59BC2"/>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suspected acute stroke, EMS professionals should prioritize transport to the closest appropriate facility (acute stroke-ready hospital [ASRH], primary stroke center [PSC], thrombectomy-capable stroke center [TSC], or comprehensive stroke center [CSC]) to reduce time to treatment compared with transport to a </a:t>
                      </a:r>
                      <a:r>
                        <a:rPr lang="en-US" sz="1600" b="0" i="0" u="none" strike="noStrike" kern="1200" baseline="0" dirty="0" err="1">
                          <a:solidFill>
                            <a:schemeClr val="dk1"/>
                          </a:solidFill>
                          <a:latin typeface="Lub Dub Condensed" panose="020B0506030403020204" pitchFamily="34" charset="0"/>
                          <a:ea typeface="+mn-ea"/>
                          <a:cs typeface="Arial" panose="020B0604020202020204" pitchFamily="34" charset="0"/>
                        </a:rPr>
                        <a:t>nonstroke</a:t>
                      </a: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 capable hospital.</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bl>
          </a:graphicData>
        </a:graphic>
      </p:graphicFrame>
      <p:graphicFrame>
        <p:nvGraphicFramePr>
          <p:cNvPr id="7" name="Content Placeholder 5">
            <a:extLst>
              <a:ext uri="{FF2B5EF4-FFF2-40B4-BE49-F238E27FC236}">
                <a16:creationId xmlns:a16="http://schemas.microsoft.com/office/drawing/2014/main" id="{271D3303-0180-1162-FEDE-893894842211}"/>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3552286024"/>
              </p:ext>
            </p:extLst>
          </p:nvPr>
        </p:nvGraphicFramePr>
        <p:xfrm>
          <a:off x="863934" y="3802170"/>
          <a:ext cx="6844672" cy="1975526"/>
        </p:xfrm>
        <a:graphic>
          <a:graphicData uri="http://schemas.openxmlformats.org/drawingml/2006/table">
            <a:tbl>
              <a:tblPr firstRow="1" bandRow="1">
                <a:tableStyleId>{5C22544A-7EE6-4342-B048-85BDC9FD1C3A}</a:tableStyleId>
              </a:tblPr>
              <a:tblGrid>
                <a:gridCol w="714253">
                  <a:extLst>
                    <a:ext uri="{9D8B030D-6E8A-4147-A177-3AD203B41FA5}">
                      <a16:colId xmlns:a16="http://schemas.microsoft.com/office/drawing/2014/main" val="2649235253"/>
                    </a:ext>
                  </a:extLst>
                </a:gridCol>
                <a:gridCol w="596053">
                  <a:extLst>
                    <a:ext uri="{9D8B030D-6E8A-4147-A177-3AD203B41FA5}">
                      <a16:colId xmlns:a16="http://schemas.microsoft.com/office/drawing/2014/main" val="862284130"/>
                    </a:ext>
                  </a:extLst>
                </a:gridCol>
                <a:gridCol w="643467">
                  <a:extLst>
                    <a:ext uri="{9D8B030D-6E8A-4147-A177-3AD203B41FA5}">
                      <a16:colId xmlns:a16="http://schemas.microsoft.com/office/drawing/2014/main" val="3464337663"/>
                    </a:ext>
                  </a:extLst>
                </a:gridCol>
                <a:gridCol w="4890899">
                  <a:extLst>
                    <a:ext uri="{9D8B030D-6E8A-4147-A177-3AD203B41FA5}">
                      <a16:colId xmlns:a16="http://schemas.microsoft.com/office/drawing/2014/main" val="3265590656"/>
                    </a:ext>
                  </a:extLst>
                </a:gridCol>
              </a:tblGrid>
              <a:tr h="42104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baseline="0">
                          <a:solidFill>
                            <a:schemeClr val="bg1"/>
                          </a:solidFill>
                          <a:latin typeface="Lub Dub Condensed" panose="020B0506030403020204" pitchFamily="34" charset="0"/>
                          <a:cs typeface="Arial" panose="020B0604020202020204" pitchFamily="34" charset="0"/>
                        </a:rPr>
                        <a:t>Section</a:t>
                      </a:r>
                      <a:endParaRPr lang="en-US" sz="1600" b="1" spc="-50" baseline="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indent="0" algn="ctr">
                        <a:lnSpc>
                          <a:spcPct val="100000"/>
                        </a:lnSpc>
                        <a:spcBef>
                          <a:spcPts val="275"/>
                        </a:spcBef>
                      </a:pPr>
                      <a:r>
                        <a:rPr lang="en-US" sz="1600" dirty="0">
                          <a:solidFill>
                            <a:schemeClr val="bg1"/>
                          </a:solidFill>
                          <a:latin typeface="Lub Dub Condensed" panose="020B0506030403020204" pitchFamily="34" charset="0"/>
                          <a:cs typeface="Arial" panose="020B0604020202020204" pitchFamily="34" charset="0"/>
                        </a:rPr>
                        <a:t>COR</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indent="0" algn="ctr">
                        <a:lnSpc>
                          <a:spcPct val="100000"/>
                        </a:lnSpc>
                        <a:spcBef>
                          <a:spcPts val="275"/>
                        </a:spcBef>
                      </a:pPr>
                      <a:r>
                        <a:rPr lang="en-US" sz="1600">
                          <a:solidFill>
                            <a:schemeClr val="bg1"/>
                          </a:solidFill>
                          <a:latin typeface="Lub Dub Condensed" panose="020B0506030403020204" pitchFamily="34" charset="0"/>
                          <a:cs typeface="Arial" panose="020B0604020202020204" pitchFamily="34" charset="0"/>
                        </a:rPr>
                        <a:t>LOE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a:solidFill>
                            <a:schemeClr val="bg1"/>
                          </a:solidFill>
                          <a:latin typeface="Lub Dub Condensed" panose="020B0506030403020204" pitchFamily="34" charset="0"/>
                          <a:cs typeface="Arial" panose="020B0604020202020204" pitchFamily="34" charset="0"/>
                        </a:rPr>
                        <a:t>RECOMMENDATIONS</a:t>
                      </a:r>
                      <a:endParaRPr lang="en-US" sz="160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1321068">
                <a:tc>
                  <a:txBody>
                    <a:bodyPr/>
                    <a:lstStyle/>
                    <a:p>
                      <a:pPr marL="0" indent="0" algn="ctr">
                        <a:lnSpc>
                          <a:spcPct val="100000"/>
                        </a:lnSpc>
                        <a:spcBef>
                          <a:spcPts val="295"/>
                        </a:spcBef>
                      </a:pPr>
                      <a:r>
                        <a:rPr lang="en-US" sz="1800" b="1">
                          <a:ln>
                            <a:noFill/>
                          </a:ln>
                          <a:solidFill>
                            <a:schemeClr val="bg1"/>
                          </a:solidFill>
                          <a:latin typeface="Lub Dub Bold" panose="020B0803030403020204" pitchFamily="34" charset="0"/>
                          <a:cs typeface="Arial" panose="020B0604020202020204" pitchFamily="34" charset="0"/>
                        </a:rPr>
                        <a:t>2.4</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D4D4F"/>
                    </a:solidFill>
                  </a:tcPr>
                </a:tc>
                <a:tc>
                  <a:txBody>
                    <a:bodyPr/>
                    <a:lstStyle/>
                    <a:p>
                      <a:pPr marL="0" indent="0" algn="ctr">
                        <a:lnSpc>
                          <a:spcPct val="90000"/>
                        </a:lnSpc>
                        <a:spcBef>
                          <a:spcPts val="0"/>
                        </a:spcBef>
                      </a:pPr>
                      <a:r>
                        <a:rPr lang="en-US" sz="2400" b="1">
                          <a:ln>
                            <a:noFill/>
                          </a:ln>
                          <a:solidFill>
                            <a:schemeClr val="tx1"/>
                          </a:solidFill>
                          <a:latin typeface="Lub Dub Bold" panose="020B0803030403020204" pitchFamily="34" charset="0"/>
                          <a:cs typeface="Arial" panose="020B0604020202020204" pitchFamily="34" charset="0"/>
                        </a:rPr>
                        <a:t>3</a:t>
                      </a:r>
                      <a:br>
                        <a:rPr lang="en-US" sz="2400" b="1">
                          <a:ln>
                            <a:noFill/>
                          </a:ln>
                          <a:solidFill>
                            <a:schemeClr val="tx1"/>
                          </a:solidFill>
                          <a:latin typeface="Lub Dub Bold" panose="020B0803030403020204" pitchFamily="34" charset="0"/>
                          <a:cs typeface="Arial" panose="020B0604020202020204" pitchFamily="34" charset="0"/>
                        </a:rPr>
                      </a:br>
                      <a:r>
                        <a:rPr lang="en-US" sz="1200" b="1">
                          <a:ln>
                            <a:noFill/>
                          </a:ln>
                          <a:solidFill>
                            <a:schemeClr val="tx1"/>
                          </a:solidFill>
                          <a:latin typeface="Lub Dub Condensed" panose="020B0506030403020204" pitchFamily="34" charset="0"/>
                          <a:cs typeface="Arial" panose="020B0604020202020204" pitchFamily="34" charset="0"/>
                        </a:rPr>
                        <a:t>No Benefit</a:t>
                      </a:r>
                      <a:endParaRPr lang="en-US" sz="2400" b="1">
                        <a:ln>
                          <a:noFill/>
                        </a:ln>
                        <a:solidFill>
                          <a:schemeClr val="tx1"/>
                        </a:solidFill>
                        <a:latin typeface="Lub Dub Condensed" panose="020B050603040302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7F7F"/>
                    </a:solidFill>
                  </a:tcPr>
                </a:tc>
                <a:tc>
                  <a:txBody>
                    <a:bodyPr/>
                    <a:lstStyle/>
                    <a:p>
                      <a:pPr marL="0" indent="0" algn="ctr">
                        <a:lnSpc>
                          <a:spcPct val="100000"/>
                        </a:lnSpc>
                        <a:spcBef>
                          <a:spcPts val="295"/>
                        </a:spcBef>
                      </a:pPr>
                      <a:r>
                        <a:rPr lang="en-US" sz="1800" b="1">
                          <a:ln>
                            <a:noFill/>
                          </a:ln>
                          <a:solidFill>
                            <a:schemeClr val="tx1"/>
                          </a:solidFill>
                          <a:latin typeface="Lub Dub Bold" panose="020B0803030403020204" pitchFamily="34" charset="0"/>
                          <a:cs typeface="Arial" panose="020B0604020202020204" pitchFamily="34" charset="0"/>
                        </a:rPr>
                        <a:t>B-R</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59BC2"/>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In areas with well-coordinated SSOC and local hospital(s) proficient in thrombolysis delivery and secondary interhospital transfer, direct transport of patients with suspected LVO to a distant (</a:t>
                      </a:r>
                      <a:r>
                        <a:rPr lang="en-US" sz="1600" b="0" i="0" u="none" strike="noStrike" kern="1200" baseline="0" dirty="0" err="1">
                          <a:solidFill>
                            <a:schemeClr val="dk1"/>
                          </a:solidFill>
                          <a:latin typeface="Lub Dub Condensed" panose="020B0506030403020204" pitchFamily="34" charset="0"/>
                          <a:ea typeface="+mn-ea"/>
                          <a:cs typeface="Arial" panose="020B0604020202020204" pitchFamily="34" charset="0"/>
                        </a:rPr>
                        <a:t>eg</a:t>
                      </a: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 45-60 min) TSC compared with transport to a local stroke center does not improve 3-month clinical outcomes.</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bl>
          </a:graphicData>
        </a:graphic>
      </p:graphicFrame>
    </p:spTree>
    <p:extLst>
      <p:ext uri="{BB962C8B-B14F-4D97-AF65-F5344CB8AC3E}">
        <p14:creationId xmlns:p14="http://schemas.microsoft.com/office/powerpoint/2010/main" val="1727297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B229A-1AE3-AF09-3415-DA71CE47655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0B8B8CD-9CFA-5F97-06F9-09CBC3AE08DB}"/>
              </a:ext>
            </a:extLst>
          </p:cNvPr>
          <p:cNvSpPr>
            <a:spLocks noGrp="1"/>
          </p:cNvSpPr>
          <p:nvPr>
            <p:ph type="title"/>
          </p:nvPr>
        </p:nvSpPr>
        <p:spPr>
          <a:xfrm>
            <a:off x="838200" y="363539"/>
            <a:ext cx="10515600" cy="559408"/>
          </a:xfrm>
        </p:spPr>
        <p:txBody>
          <a:bodyPr/>
          <a:lstStyle/>
          <a:p>
            <a:r>
              <a:rPr lang="en-US">
                <a:solidFill>
                  <a:srgbClr val="D12F36"/>
                </a:solidFill>
              </a:rPr>
              <a:t>EMS – Areas with Mobile Stroke Units (MSU)</a:t>
            </a:r>
          </a:p>
        </p:txBody>
      </p:sp>
      <p:grpSp>
        <p:nvGrpSpPr>
          <p:cNvPr id="4" name="Group 3">
            <a:extLst>
              <a:ext uri="{FF2B5EF4-FFF2-40B4-BE49-F238E27FC236}">
                <a16:creationId xmlns:a16="http://schemas.microsoft.com/office/drawing/2014/main" id="{E353122B-A118-0130-3DB9-27EE6B5A2839}"/>
              </a:ext>
              <a:ext uri="{C183D7F6-B498-43B3-948B-1728B52AA6E4}">
                <adec:decorative xmlns:adec="http://schemas.microsoft.com/office/drawing/2017/decorative" val="1"/>
              </a:ext>
            </a:extLst>
          </p:cNvPr>
          <p:cNvGrpSpPr/>
          <p:nvPr/>
        </p:nvGrpSpPr>
        <p:grpSpPr>
          <a:xfrm>
            <a:off x="1057473" y="1553361"/>
            <a:ext cx="4669290" cy="2257792"/>
            <a:chOff x="2363758" y="1007922"/>
            <a:chExt cx="6990307" cy="3380098"/>
          </a:xfrm>
        </p:grpSpPr>
        <p:pic>
          <p:nvPicPr>
            <p:cNvPr id="6" name="Google Shape;135;p3">
              <a:extLst>
                <a:ext uri="{FF2B5EF4-FFF2-40B4-BE49-F238E27FC236}">
                  <a16:creationId xmlns:a16="http://schemas.microsoft.com/office/drawing/2014/main" id="{1A714D4F-C9A3-F1E1-4F19-70D1A250ACD8}"/>
                </a:ext>
                <a:ext uri="{C183D7F6-B498-43B3-948B-1728B52AA6E4}">
                  <adec:decorative xmlns:adec="http://schemas.microsoft.com/office/drawing/2017/decorative" val="1"/>
                </a:ext>
              </a:extLst>
            </p:cNvPr>
            <p:cNvPicPr preferRelativeResize="0"/>
            <p:nvPr/>
          </p:nvPicPr>
          <p:blipFill>
            <a:blip r:embed="rId3" cstate="print">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2363758" y="1007922"/>
              <a:ext cx="6990307" cy="3380098"/>
            </a:xfrm>
            <a:prstGeom prst="rect">
              <a:avLst/>
            </a:prstGeom>
          </p:spPr>
        </p:pic>
        <p:pic>
          <p:nvPicPr>
            <p:cNvPr id="7" name="Google Shape;135;p3">
              <a:extLst>
                <a:ext uri="{FF2B5EF4-FFF2-40B4-BE49-F238E27FC236}">
                  <a16:creationId xmlns:a16="http://schemas.microsoft.com/office/drawing/2014/main" id="{AC9848D6-0B79-3998-2F36-F10C009C37CF}"/>
                </a:ext>
                <a:ext uri="{C183D7F6-B498-43B3-948B-1728B52AA6E4}">
                  <adec:decorative xmlns:adec="http://schemas.microsoft.com/office/drawing/2017/decorative" val="1"/>
                </a:ext>
              </a:extLst>
            </p:cNvPr>
            <p:cNvPicPr preferRelativeResize="0"/>
            <p:nvPr/>
          </p:nvPicPr>
          <p:blipFill>
            <a:blip r:embed="rId4" cstate="print">
              <a:clrChange>
                <a:clrFrom>
                  <a:srgbClr val="FFFFFF"/>
                </a:clrFrom>
                <a:clrTo>
                  <a:srgbClr val="FFFFFF">
                    <a:alpha val="0"/>
                  </a:srgbClr>
                </a:clrTo>
              </a:clrChange>
              <a:alphaModFix/>
              <a:extLst>
                <a:ext uri="{28A0092B-C50C-407E-A947-70E740481C1C}">
                  <a14:useLocalDpi xmlns:a14="http://schemas.microsoft.com/office/drawing/2010/main"/>
                </a:ext>
              </a:extLst>
            </a:blip>
            <a:srcRect/>
            <a:stretch>
              <a:fillRect/>
            </a:stretch>
          </p:blipFill>
          <p:spPr>
            <a:xfrm>
              <a:off x="4075016" y="2016863"/>
              <a:ext cx="1014761" cy="1204331"/>
            </a:xfrm>
            <a:prstGeom prst="ellipse">
              <a:avLst/>
            </a:prstGeom>
            <a:noFill/>
            <a:ln>
              <a:noFill/>
            </a:ln>
          </p:spPr>
        </p:pic>
      </p:grpSp>
      <p:graphicFrame>
        <p:nvGraphicFramePr>
          <p:cNvPr id="2" name="Content Placeholder 5">
            <a:extLst>
              <a:ext uri="{FF2B5EF4-FFF2-40B4-BE49-F238E27FC236}">
                <a16:creationId xmlns:a16="http://schemas.microsoft.com/office/drawing/2014/main" id="{A8C1B79A-F729-D9A3-0ABD-EC6C22BB06F0}"/>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414385832"/>
              </p:ext>
            </p:extLst>
          </p:nvPr>
        </p:nvGraphicFramePr>
        <p:xfrm>
          <a:off x="1633560" y="4154543"/>
          <a:ext cx="9467989" cy="1600336"/>
        </p:xfrm>
        <a:graphic>
          <a:graphicData uri="http://schemas.openxmlformats.org/drawingml/2006/table">
            <a:tbl>
              <a:tblPr firstRow="1" bandRow="1">
                <a:tableStyleId>{5C22544A-7EE6-4342-B048-85BDC9FD1C3A}</a:tableStyleId>
              </a:tblPr>
              <a:tblGrid>
                <a:gridCol w="730333">
                  <a:extLst>
                    <a:ext uri="{9D8B030D-6E8A-4147-A177-3AD203B41FA5}">
                      <a16:colId xmlns:a16="http://schemas.microsoft.com/office/drawing/2014/main" val="2649235253"/>
                    </a:ext>
                  </a:extLst>
                </a:gridCol>
                <a:gridCol w="575734">
                  <a:extLst>
                    <a:ext uri="{9D8B030D-6E8A-4147-A177-3AD203B41FA5}">
                      <a16:colId xmlns:a16="http://schemas.microsoft.com/office/drawing/2014/main" val="862284130"/>
                    </a:ext>
                  </a:extLst>
                </a:gridCol>
                <a:gridCol w="645936">
                  <a:extLst>
                    <a:ext uri="{9D8B030D-6E8A-4147-A177-3AD203B41FA5}">
                      <a16:colId xmlns:a16="http://schemas.microsoft.com/office/drawing/2014/main" val="3464337663"/>
                    </a:ext>
                  </a:extLst>
                </a:gridCol>
                <a:gridCol w="7515986">
                  <a:extLst>
                    <a:ext uri="{9D8B030D-6E8A-4147-A177-3AD203B41FA5}">
                      <a16:colId xmlns:a16="http://schemas.microsoft.com/office/drawing/2014/main" val="3265590656"/>
                    </a:ext>
                  </a:extLst>
                </a:gridCol>
              </a:tblGrid>
              <a:tr h="42104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baseline="0">
                          <a:solidFill>
                            <a:schemeClr val="bg1"/>
                          </a:solidFill>
                          <a:latin typeface="Lub Dub Condensed" panose="020B0506030403020204" pitchFamily="34" charset="0"/>
                          <a:cs typeface="Arial" panose="020B0604020202020204" pitchFamily="34" charset="0"/>
                        </a:rPr>
                        <a:t>Section</a:t>
                      </a:r>
                      <a:endParaRPr lang="en-US" sz="1600" b="1" spc="-50" baseline="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indent="0" algn="ctr">
                        <a:lnSpc>
                          <a:spcPct val="100000"/>
                        </a:lnSpc>
                        <a:spcBef>
                          <a:spcPts val="275"/>
                        </a:spcBef>
                      </a:pPr>
                      <a:r>
                        <a:rPr lang="en-US" sz="1600">
                          <a:solidFill>
                            <a:schemeClr val="bg1"/>
                          </a:solidFill>
                          <a:latin typeface="Lub Dub Condensed" panose="020B0506030403020204" pitchFamily="34" charset="0"/>
                          <a:cs typeface="Arial" panose="020B0604020202020204" pitchFamily="34" charset="0"/>
                        </a:rPr>
                        <a:t>COR</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indent="0" algn="ctr">
                        <a:lnSpc>
                          <a:spcPct val="100000"/>
                        </a:lnSpc>
                        <a:spcBef>
                          <a:spcPts val="275"/>
                        </a:spcBef>
                      </a:pPr>
                      <a:r>
                        <a:rPr lang="en-US" sz="1600">
                          <a:solidFill>
                            <a:schemeClr val="bg1"/>
                          </a:solidFill>
                          <a:latin typeface="Lub Dub Condensed" panose="020B0506030403020204" pitchFamily="34" charset="0"/>
                          <a:cs typeface="Arial" panose="020B0604020202020204" pitchFamily="34" charset="0"/>
                        </a:rPr>
                        <a:t>LOE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a:solidFill>
                            <a:schemeClr val="bg1"/>
                          </a:solidFill>
                          <a:latin typeface="Lub Dub Condensed" panose="020B0506030403020204" pitchFamily="34" charset="0"/>
                          <a:cs typeface="Arial" panose="020B0604020202020204" pitchFamily="34" charset="0"/>
                        </a:rPr>
                        <a:t>RECOMMENDATIONS</a:t>
                      </a:r>
                      <a:endParaRPr lang="en-US" sz="160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1179290">
                <a:tc>
                  <a:txBody>
                    <a:bodyPr/>
                    <a:lstStyle/>
                    <a:p>
                      <a:pPr marL="0" indent="0" algn="ctr">
                        <a:lnSpc>
                          <a:spcPct val="100000"/>
                        </a:lnSpc>
                        <a:spcBef>
                          <a:spcPts val="295"/>
                        </a:spcBef>
                      </a:pPr>
                      <a:r>
                        <a:rPr lang="en-US" sz="1800" b="1">
                          <a:ln>
                            <a:noFill/>
                          </a:ln>
                          <a:solidFill>
                            <a:schemeClr val="bg1"/>
                          </a:solidFill>
                          <a:latin typeface="Lub Dub Bold" panose="020B0803030403020204" pitchFamily="34" charset="0"/>
                          <a:cs typeface="Arial" panose="020B0604020202020204" pitchFamily="34" charset="0"/>
                        </a:rPr>
                        <a:t>2.4</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D4D4F"/>
                    </a:solidFill>
                  </a:tcPr>
                </a:tc>
                <a:tc>
                  <a:txBody>
                    <a:bodyPr/>
                    <a:lstStyle/>
                    <a:p>
                      <a:pPr marL="0" indent="0" algn="ctr">
                        <a:lnSpc>
                          <a:spcPct val="100000"/>
                        </a:lnSpc>
                        <a:spcBef>
                          <a:spcPts val="295"/>
                        </a:spcBef>
                      </a:pPr>
                      <a:r>
                        <a:rPr lang="en-US" sz="2400" b="1">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9C78D"/>
                    </a:solidFill>
                  </a:tcPr>
                </a:tc>
                <a:tc>
                  <a:txBody>
                    <a:bodyPr/>
                    <a:lstStyle/>
                    <a:p>
                      <a:pPr marL="0" indent="0" algn="ctr">
                        <a:lnSpc>
                          <a:spcPct val="100000"/>
                        </a:lnSpc>
                        <a:spcBef>
                          <a:spcPts val="295"/>
                        </a:spcBef>
                      </a:pPr>
                      <a:r>
                        <a:rPr lang="en-US" sz="1800" b="1">
                          <a:ln>
                            <a:noFill/>
                          </a:ln>
                          <a:solidFill>
                            <a:schemeClr val="bg1"/>
                          </a:solidFill>
                          <a:latin typeface="Lub Dub Bold" panose="020B0803030403020204" pitchFamily="34" charset="0"/>
                          <a:cs typeface="Arial" panose="020B0604020202020204" pitchFamily="34" charset="0"/>
                        </a:rPr>
                        <a:t>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65D93"/>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suspected AIS, the use of MSUs over conventional EMS where available is recommended for the transport and management of thrombolytic-eligible patients to ensure the fastest achievable onset-to-treatment time and improve functional outcomes.</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bl>
          </a:graphicData>
        </a:graphic>
      </p:graphicFrame>
      <p:pic>
        <p:nvPicPr>
          <p:cNvPr id="8" name="Picture 7" descr="Interior pictures of regular-sized and large mobile stroke units displaying their essential components. Navi, B. B, et al. (2022). Mobile Stroke Units: Evidence, Gaps, and Next Steps. Stroke, 53(6). https://doi.org/10.1161/strokeaha.121.037376 &#10;">
            <a:extLst>
              <a:ext uri="{FF2B5EF4-FFF2-40B4-BE49-F238E27FC236}">
                <a16:creationId xmlns:a16="http://schemas.microsoft.com/office/drawing/2014/main" id="{CCD4624D-2FA1-B6AD-B070-E1B782E51F00}"/>
              </a:ext>
            </a:extLst>
          </p:cNvPr>
          <p:cNvPicPr>
            <a:picLocks noChangeAspect="1"/>
          </p:cNvPicPr>
          <p:nvPr/>
        </p:nvPicPr>
        <p:blipFill>
          <a:blip r:embed="rId5"/>
          <a:srcRect t="7070"/>
          <a:stretch>
            <a:fillRect/>
          </a:stretch>
        </p:blipFill>
        <p:spPr>
          <a:xfrm>
            <a:off x="6106159" y="1507353"/>
            <a:ext cx="5498897" cy="1869440"/>
          </a:xfrm>
          <a:prstGeom prst="rect">
            <a:avLst/>
          </a:prstGeom>
          <a:noFill/>
          <a:effectLst>
            <a:outerShdw blurRad="63500" sx="102000" sy="102000" algn="ctr" rotWithShape="0">
              <a:prstClr val="black">
                <a:alpha val="40000"/>
              </a:prstClr>
            </a:outerShdw>
          </a:effectLst>
        </p:spPr>
      </p:pic>
      <p:sp>
        <p:nvSpPr>
          <p:cNvPr id="9" name="TextBox 8">
            <a:extLst>
              <a:ext uri="{FF2B5EF4-FFF2-40B4-BE49-F238E27FC236}">
                <a16:creationId xmlns:a16="http://schemas.microsoft.com/office/drawing/2014/main" id="{7CF8C87B-E662-F418-B66A-6A49A9723BDF}"/>
              </a:ext>
              <a:ext uri="{C183D7F6-B498-43B3-948B-1728B52AA6E4}">
                <adec:decorative xmlns:adec="http://schemas.microsoft.com/office/drawing/2017/decorative" val="1"/>
              </a:ext>
            </a:extLst>
          </p:cNvPr>
          <p:cNvSpPr txBox="1"/>
          <p:nvPr/>
        </p:nvSpPr>
        <p:spPr>
          <a:xfrm>
            <a:off x="6007878" y="3376793"/>
            <a:ext cx="5597177" cy="600164"/>
          </a:xfrm>
          <a:prstGeom prst="rect">
            <a:avLst/>
          </a:prstGeom>
          <a:noFill/>
        </p:spPr>
        <p:txBody>
          <a:bodyPr wrap="square" rtlCol="0">
            <a:spAutoFit/>
          </a:bodyPr>
          <a:lstStyle/>
          <a:p>
            <a:r>
              <a:rPr lang="en-US" sz="1100" b="1" dirty="0">
                <a:latin typeface="Lub Dub Condensed" panose="020B0506030403020204" pitchFamily="34" charset="0"/>
              </a:rPr>
              <a:t>Interior pictures of regular-sized and large mobile stroke units displaying their essential components. </a:t>
            </a:r>
            <a:r>
              <a:rPr lang="en-US" sz="1100" dirty="0">
                <a:latin typeface="Lub Dub Condensed" panose="020B0506030403020204" pitchFamily="34" charset="0"/>
              </a:rPr>
              <a:t>Navi, B. B, et al. (2022). Mobile Stroke Units: Evidence, Gaps, and Next Steps. Stroke, 53(6). </a:t>
            </a:r>
            <a:r>
              <a:rPr lang="en-US" sz="1100" dirty="0">
                <a:latin typeface="Lub Dub Condensed" panose="020B0506030403020204" pitchFamily="34" charset="0"/>
                <a:hlinkClick r:id="rId6"/>
              </a:rPr>
              <a:t>https://doi.org/10.1161/strokeaha.121.037376</a:t>
            </a:r>
            <a:r>
              <a:rPr lang="en-US" sz="1100" dirty="0">
                <a:latin typeface="Lub Dub Condensed" panose="020B0506030403020204" pitchFamily="34" charset="0"/>
              </a:rPr>
              <a:t> </a:t>
            </a:r>
            <a:endParaRPr lang="en-US" sz="1400" dirty="0">
              <a:latin typeface="Lub Dub Condensed" panose="020B0506030403020204" pitchFamily="34" charset="0"/>
            </a:endParaRPr>
          </a:p>
        </p:txBody>
      </p:sp>
    </p:spTree>
    <p:extLst>
      <p:ext uri="{BB962C8B-B14F-4D97-AF65-F5344CB8AC3E}">
        <p14:creationId xmlns:p14="http://schemas.microsoft.com/office/powerpoint/2010/main" val="14605671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BD4772-AFEE-EE2F-0128-C513C074DC1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DD37C48-5D80-FA43-3DF8-CBB3ACAC0138}"/>
              </a:ext>
            </a:extLst>
          </p:cNvPr>
          <p:cNvSpPr>
            <a:spLocks noGrp="1"/>
          </p:cNvSpPr>
          <p:nvPr>
            <p:ph type="title"/>
          </p:nvPr>
        </p:nvSpPr>
        <p:spPr/>
        <p:txBody>
          <a:bodyPr/>
          <a:lstStyle/>
          <a:p>
            <a:r>
              <a:rPr lang="en-US">
                <a:solidFill>
                  <a:srgbClr val="D12A31"/>
                </a:solidFill>
              </a:rPr>
              <a:t>Interhospital transfers</a:t>
            </a:r>
            <a:endParaRPr lang="en-US">
              <a:solidFill>
                <a:schemeClr val="tx1"/>
              </a:solidFill>
            </a:endParaRPr>
          </a:p>
        </p:txBody>
      </p:sp>
      <p:pic>
        <p:nvPicPr>
          <p:cNvPr id="5" name="Picture 4">
            <a:extLst>
              <a:ext uri="{FF2B5EF4-FFF2-40B4-BE49-F238E27FC236}">
                <a16:creationId xmlns:a16="http://schemas.microsoft.com/office/drawing/2014/main" id="{736D2E30-DAB4-95B7-07C1-8F3A80165902}"/>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7177414" y="1858078"/>
            <a:ext cx="4294048" cy="3009029"/>
          </a:xfrm>
          <a:prstGeom prst="rect">
            <a:avLst/>
          </a:prstGeom>
          <a:noFill/>
          <a:effectLst>
            <a:outerShdw blurRad="63500" sx="102000" sy="102000" algn="ctr" rotWithShape="0">
              <a:prstClr val="black">
                <a:alpha val="40000"/>
              </a:prstClr>
            </a:outerShdw>
          </a:effectLst>
        </p:spPr>
      </p:pic>
      <p:graphicFrame>
        <p:nvGraphicFramePr>
          <p:cNvPr id="2" name="Content Placeholder 5">
            <a:extLst>
              <a:ext uri="{FF2B5EF4-FFF2-40B4-BE49-F238E27FC236}">
                <a16:creationId xmlns:a16="http://schemas.microsoft.com/office/drawing/2014/main" id="{A8534921-2528-A3E2-CABD-90F74A957DDE}"/>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1497837770"/>
              </p:ext>
            </p:extLst>
          </p:nvPr>
        </p:nvGraphicFramePr>
        <p:xfrm>
          <a:off x="945397" y="2110347"/>
          <a:ext cx="5781079" cy="2219366"/>
        </p:xfrm>
        <a:graphic>
          <a:graphicData uri="http://schemas.openxmlformats.org/drawingml/2006/table">
            <a:tbl>
              <a:tblPr firstRow="1" bandRow="1">
                <a:tableStyleId>{5C22544A-7EE6-4342-B048-85BDC9FD1C3A}</a:tableStyleId>
              </a:tblPr>
              <a:tblGrid>
                <a:gridCol w="995711">
                  <a:extLst>
                    <a:ext uri="{9D8B030D-6E8A-4147-A177-3AD203B41FA5}">
                      <a16:colId xmlns:a16="http://schemas.microsoft.com/office/drawing/2014/main" val="2649235253"/>
                    </a:ext>
                  </a:extLst>
                </a:gridCol>
                <a:gridCol w="844384">
                  <a:extLst>
                    <a:ext uri="{9D8B030D-6E8A-4147-A177-3AD203B41FA5}">
                      <a16:colId xmlns:a16="http://schemas.microsoft.com/office/drawing/2014/main" val="862284130"/>
                    </a:ext>
                  </a:extLst>
                </a:gridCol>
                <a:gridCol w="1043966">
                  <a:extLst>
                    <a:ext uri="{9D8B030D-6E8A-4147-A177-3AD203B41FA5}">
                      <a16:colId xmlns:a16="http://schemas.microsoft.com/office/drawing/2014/main" val="3464337663"/>
                    </a:ext>
                  </a:extLst>
                </a:gridCol>
                <a:gridCol w="2897018">
                  <a:extLst>
                    <a:ext uri="{9D8B030D-6E8A-4147-A177-3AD203B41FA5}">
                      <a16:colId xmlns:a16="http://schemas.microsoft.com/office/drawing/2014/main" val="3265590656"/>
                    </a:ext>
                  </a:extLst>
                </a:gridCol>
              </a:tblGrid>
              <a:tr h="42104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baseline="0">
                          <a:solidFill>
                            <a:schemeClr val="bg1"/>
                          </a:solidFill>
                          <a:latin typeface="Lub Dub Condensed" panose="020B0506030403020204" pitchFamily="34" charset="0"/>
                          <a:cs typeface="Arial" panose="020B0604020202020204" pitchFamily="34" charset="0"/>
                        </a:rPr>
                        <a:t>Section</a:t>
                      </a:r>
                      <a:endParaRPr lang="en-US" sz="1600" b="1" spc="-50" baseline="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indent="0" algn="ctr">
                        <a:lnSpc>
                          <a:spcPct val="100000"/>
                        </a:lnSpc>
                        <a:spcBef>
                          <a:spcPts val="275"/>
                        </a:spcBef>
                      </a:pPr>
                      <a:r>
                        <a:rPr lang="en-US" sz="1600">
                          <a:solidFill>
                            <a:schemeClr val="bg1"/>
                          </a:solidFill>
                          <a:latin typeface="Lub Dub Condensed" panose="020B0506030403020204" pitchFamily="34" charset="0"/>
                          <a:cs typeface="Arial" panose="020B0604020202020204" pitchFamily="34" charset="0"/>
                        </a:rPr>
                        <a:t>COR</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indent="0" algn="ctr">
                        <a:lnSpc>
                          <a:spcPct val="100000"/>
                        </a:lnSpc>
                        <a:spcBef>
                          <a:spcPts val="275"/>
                        </a:spcBef>
                      </a:pPr>
                      <a:r>
                        <a:rPr lang="en-US" sz="1600">
                          <a:solidFill>
                            <a:schemeClr val="bg1"/>
                          </a:solidFill>
                          <a:latin typeface="Lub Dub Condensed" panose="020B0506030403020204" pitchFamily="34" charset="0"/>
                          <a:cs typeface="Arial" panose="020B0604020202020204" pitchFamily="34" charset="0"/>
                        </a:rPr>
                        <a:t>LOE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a:solidFill>
                            <a:schemeClr val="bg1"/>
                          </a:solidFill>
                          <a:latin typeface="Lub Dub Condensed" panose="020B0506030403020204" pitchFamily="34" charset="0"/>
                          <a:cs typeface="Arial" panose="020B0604020202020204" pitchFamily="34" charset="0"/>
                        </a:rPr>
                        <a:t>RECOMMENDATIONS</a:t>
                      </a:r>
                      <a:endParaRPr lang="en-US" sz="160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1266793">
                <a:tc>
                  <a:txBody>
                    <a:bodyPr/>
                    <a:lstStyle/>
                    <a:p>
                      <a:pPr marL="0" indent="0" algn="ctr">
                        <a:lnSpc>
                          <a:spcPct val="100000"/>
                        </a:lnSpc>
                        <a:spcBef>
                          <a:spcPts val="295"/>
                        </a:spcBef>
                      </a:pPr>
                      <a:r>
                        <a:rPr lang="en-US" sz="1800" b="1">
                          <a:ln>
                            <a:noFill/>
                          </a:ln>
                          <a:solidFill>
                            <a:schemeClr val="bg1"/>
                          </a:solidFill>
                          <a:latin typeface="Lub Dub Bold" panose="020B0803030403020204" pitchFamily="34" charset="0"/>
                          <a:cs typeface="Arial" panose="020B0604020202020204" pitchFamily="34" charset="0"/>
                        </a:rPr>
                        <a:t>2.4</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D4D4F"/>
                    </a:solidFill>
                  </a:tcPr>
                </a:tc>
                <a:tc>
                  <a:txBody>
                    <a:bodyPr/>
                    <a:lstStyle/>
                    <a:p>
                      <a:pPr marL="0" indent="0" algn="ctr">
                        <a:lnSpc>
                          <a:spcPct val="100000"/>
                        </a:lnSpc>
                        <a:spcBef>
                          <a:spcPts val="295"/>
                        </a:spcBef>
                      </a:pPr>
                      <a:r>
                        <a:rPr lang="en-US" sz="2400" b="1">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9C78D"/>
                    </a:solidFill>
                  </a:tcPr>
                </a:tc>
                <a:tc>
                  <a:txBody>
                    <a:bodyPr/>
                    <a:lstStyle/>
                    <a:p>
                      <a:pPr marL="0" indent="0" algn="ctr">
                        <a:lnSpc>
                          <a:spcPct val="100000"/>
                        </a:lnSpc>
                        <a:spcBef>
                          <a:spcPts val="295"/>
                        </a:spcBef>
                      </a:pPr>
                      <a:r>
                        <a:rPr lang="en-US" sz="1800" b="1">
                          <a:ln>
                            <a:noFill/>
                          </a:ln>
                          <a:solidFill>
                            <a:schemeClr val="tx1"/>
                          </a:solidFill>
                          <a:latin typeface="Lub Dub Bold" panose="020B0803030403020204" pitchFamily="34" charset="0"/>
                          <a:cs typeface="Arial" panose="020B0604020202020204" pitchFamily="34" charset="0"/>
                        </a:rPr>
                        <a:t>B-NR</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59BC2"/>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Hospitals and EMS professionals should establish agreements and protocols to prioritize interhospital transfer of patients with acute stroke needing a higher level of care to reduce door-in-door-out (DIDO) times.</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bl>
          </a:graphicData>
        </a:graphic>
      </p:graphicFrame>
    </p:spTree>
    <p:extLst>
      <p:ext uri="{BB962C8B-B14F-4D97-AF65-F5344CB8AC3E}">
        <p14:creationId xmlns:p14="http://schemas.microsoft.com/office/powerpoint/2010/main" val="12898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2F435A-1A33-3B01-AF79-56A8D9822E54}"/>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066D3A7F-2A2A-78A2-CE68-711015E88CC3}"/>
              </a:ext>
            </a:extLst>
          </p:cNvPr>
          <p:cNvSpPr>
            <a:spLocks noGrp="1"/>
          </p:cNvSpPr>
          <p:nvPr>
            <p:ph type="ctrTitle"/>
          </p:nvPr>
        </p:nvSpPr>
        <p:spPr>
          <a:xfrm>
            <a:off x="838201" y="2006599"/>
            <a:ext cx="10505682" cy="3074555"/>
          </a:xfrm>
        </p:spPr>
        <p:txBody>
          <a:bodyPr>
            <a:normAutofit fontScale="90000"/>
          </a:bodyPr>
          <a:lstStyle/>
          <a:p>
            <a:pPr>
              <a:spcAft>
                <a:spcPts val="600"/>
              </a:spcAft>
            </a:pPr>
            <a:r>
              <a:rPr lang="en-US" b="0"/>
              <a:t>2026 GUIDELINE FOR THE EARLY MANAGEMENT OF PATIENTS WITH AIS</a:t>
            </a:r>
            <a:br>
              <a:rPr lang="en-US" b="0"/>
            </a:br>
            <a:br>
              <a:rPr lang="en-US" sz="2200" b="0"/>
            </a:br>
            <a:r>
              <a:rPr lang="en-US" b="0" i="1">
                <a:latin typeface="Lub Dub Medium" panose="020B0603030403020204" pitchFamily="34" charset="0"/>
              </a:rPr>
              <a:t>KEY NURSING UPDATES AND REVIEW</a:t>
            </a:r>
            <a:br>
              <a:rPr lang="en-US" sz="4800"/>
            </a:br>
            <a:br>
              <a:rPr lang="en-US" sz="4800"/>
            </a:br>
            <a:br>
              <a:rPr lang="en-US" sz="4800"/>
            </a:br>
            <a:r>
              <a:rPr lang="en-US" sz="5300" b="0" cap="none"/>
              <a:t>Acute Treatment Recommendations </a:t>
            </a:r>
            <a:endParaRPr lang="en-US" sz="4800" b="0"/>
          </a:p>
        </p:txBody>
      </p:sp>
      <p:cxnSp>
        <p:nvCxnSpPr>
          <p:cNvPr id="10" name="Straight Connector 9">
            <a:extLst>
              <a:ext uri="{FF2B5EF4-FFF2-40B4-BE49-F238E27FC236}">
                <a16:creationId xmlns:a16="http://schemas.microsoft.com/office/drawing/2014/main" id="{6104180E-4F07-7219-BC27-F8669B18B2DA}"/>
              </a:ext>
              <a:ext uri="{C183D7F6-B498-43B3-948B-1728B52AA6E4}">
                <adec:decorative xmlns:adec="http://schemas.microsoft.com/office/drawing/2017/decorative" val="1"/>
              </a:ext>
            </a:extLst>
          </p:cNvPr>
          <p:cNvCxnSpPr>
            <a:cxnSpLocks/>
          </p:cNvCxnSpPr>
          <p:nvPr/>
        </p:nvCxnSpPr>
        <p:spPr>
          <a:xfrm>
            <a:off x="1691986" y="3875809"/>
            <a:ext cx="880802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163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5AA263-B58D-58A2-A5B9-6C7C0FA609EE}"/>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952B7664-929F-EB0B-8D23-F6FF870B5F87}"/>
              </a:ext>
              <a:ext uri="{C183D7F6-B498-43B3-948B-1728B52AA6E4}">
                <adec:decorative xmlns:adec="http://schemas.microsoft.com/office/drawing/2017/decorative" val="1"/>
              </a:ext>
            </a:extLst>
          </p:cNvPr>
          <p:cNvGrpSpPr/>
          <p:nvPr/>
        </p:nvGrpSpPr>
        <p:grpSpPr>
          <a:xfrm>
            <a:off x="4860668" y="505217"/>
            <a:ext cx="5654931" cy="3112695"/>
            <a:chOff x="5905214" y="551995"/>
            <a:chExt cx="4878016" cy="2983380"/>
          </a:xfrm>
        </p:grpSpPr>
        <p:pic>
          <p:nvPicPr>
            <p:cNvPr id="4" name="Google Shape;135;p3">
              <a:extLst>
                <a:ext uri="{FF2B5EF4-FFF2-40B4-BE49-F238E27FC236}">
                  <a16:creationId xmlns:a16="http://schemas.microsoft.com/office/drawing/2014/main" id="{E969CBA3-0AD1-C510-3A1D-4567A5EADF67}"/>
                </a:ext>
                <a:ext uri="{C183D7F6-B498-43B3-948B-1728B52AA6E4}">
                  <adec:decorative xmlns:adec="http://schemas.microsoft.com/office/drawing/2017/decorative" val="1"/>
                </a:ext>
              </a:extLst>
            </p:cNvPr>
            <p:cNvPicPr preferRelativeResize="0"/>
            <p:nvPr/>
          </p:nvPicPr>
          <p:blipFill>
            <a:blip r:embed="rId3" cstate="print">
              <a:clrChange>
                <a:clrFrom>
                  <a:srgbClr val="FFFFFF"/>
                </a:clrFrom>
                <a:clrTo>
                  <a:srgbClr val="FFFFFF">
                    <a:alpha val="0"/>
                  </a:srgbClr>
                </a:clrTo>
              </a:clrChange>
              <a:alphaModFix/>
              <a:duotone>
                <a:schemeClr val="bg2">
                  <a:shade val="45000"/>
                  <a:satMod val="135000"/>
                </a:schemeClr>
                <a:prstClr val="white"/>
              </a:duotone>
              <a:extLst>
                <a:ext uri="{28A0092B-C50C-407E-A947-70E740481C1C}">
                  <a14:useLocalDpi xmlns:a14="http://schemas.microsoft.com/office/drawing/2010/main"/>
                </a:ext>
              </a:extLst>
            </a:blip>
            <a:srcRect l="-1651"/>
            <a:stretch>
              <a:fillRect/>
            </a:stretch>
          </p:blipFill>
          <p:spPr>
            <a:xfrm>
              <a:off x="5905214" y="551995"/>
              <a:ext cx="4878016" cy="2319684"/>
            </a:xfrm>
            <a:prstGeom prst="rect">
              <a:avLst/>
            </a:prstGeom>
            <a:noFill/>
            <a:ln>
              <a:noFill/>
            </a:ln>
          </p:spPr>
        </p:pic>
        <p:sp>
          <p:nvSpPr>
            <p:cNvPr id="9" name="Oval 8">
              <a:extLst>
                <a:ext uri="{FF2B5EF4-FFF2-40B4-BE49-F238E27FC236}">
                  <a16:creationId xmlns:a16="http://schemas.microsoft.com/office/drawing/2014/main" id="{4C96BC97-108B-042F-934C-D0CBF3AA9ED3}"/>
                </a:ext>
                <a:ext uri="{C183D7F6-B498-43B3-948B-1728B52AA6E4}">
                  <adec:decorative xmlns:adec="http://schemas.microsoft.com/office/drawing/2017/decorative" val="1"/>
                </a:ext>
              </a:extLst>
            </p:cNvPr>
            <p:cNvSpPr/>
            <p:nvPr/>
          </p:nvSpPr>
          <p:spPr>
            <a:xfrm>
              <a:off x="8541835" y="2188308"/>
              <a:ext cx="847493" cy="797551"/>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oogle Shape;135;p3">
              <a:extLst>
                <a:ext uri="{FF2B5EF4-FFF2-40B4-BE49-F238E27FC236}">
                  <a16:creationId xmlns:a16="http://schemas.microsoft.com/office/drawing/2014/main" id="{4DCA8454-F793-4764-DEF5-D56C9B3CAB32}"/>
                </a:ext>
                <a:ext uri="{C183D7F6-B498-43B3-948B-1728B52AA6E4}">
                  <adec:decorative xmlns:adec="http://schemas.microsoft.com/office/drawing/2017/decorative" val="1"/>
                </a:ext>
              </a:extLst>
            </p:cNvPr>
            <p:cNvPicPr preferRelativeResize="0"/>
            <p:nvPr/>
          </p:nvPicPr>
          <p:blipFill>
            <a:blip r:embed="rId4" cstate="print">
              <a:clrChange>
                <a:clrFrom>
                  <a:srgbClr val="FFFFFF"/>
                </a:clrFrom>
                <a:clrTo>
                  <a:srgbClr val="FFFFFF">
                    <a:alpha val="0"/>
                  </a:srgbClr>
                </a:clrTo>
              </a:clrChange>
              <a:alphaModFix/>
              <a:extLst>
                <a:ext uri="{28A0092B-C50C-407E-A947-70E740481C1C}">
                  <a14:useLocalDpi xmlns:a14="http://schemas.microsoft.com/office/drawing/2010/main"/>
                </a:ext>
              </a:extLst>
            </a:blip>
            <a:srcRect/>
            <a:stretch>
              <a:fillRect/>
            </a:stretch>
          </p:blipFill>
          <p:spPr>
            <a:xfrm>
              <a:off x="8486080" y="2143704"/>
              <a:ext cx="1159726" cy="1391671"/>
            </a:xfrm>
            <a:prstGeom prst="rect">
              <a:avLst/>
            </a:prstGeom>
            <a:noFill/>
            <a:ln>
              <a:noFill/>
            </a:ln>
          </p:spPr>
        </p:pic>
      </p:grpSp>
      <p:sp>
        <p:nvSpPr>
          <p:cNvPr id="3" name="Title 2">
            <a:extLst>
              <a:ext uri="{FF2B5EF4-FFF2-40B4-BE49-F238E27FC236}">
                <a16:creationId xmlns:a16="http://schemas.microsoft.com/office/drawing/2014/main" id="{878CAF22-AABD-85E4-E87D-02BF4B4DB8B8}"/>
              </a:ext>
            </a:extLst>
          </p:cNvPr>
          <p:cNvSpPr>
            <a:spLocks noGrp="1"/>
          </p:cNvSpPr>
          <p:nvPr>
            <p:ph type="title"/>
          </p:nvPr>
        </p:nvSpPr>
        <p:spPr>
          <a:xfrm>
            <a:off x="588723" y="372085"/>
            <a:ext cx="10765077" cy="797785"/>
          </a:xfrm>
        </p:spPr>
        <p:txBody>
          <a:bodyPr>
            <a:normAutofit fontScale="90000"/>
          </a:bodyPr>
          <a:lstStyle/>
          <a:p>
            <a:br>
              <a:rPr lang="en-US">
                <a:solidFill>
                  <a:srgbClr val="D12A31"/>
                </a:solidFill>
              </a:rPr>
            </a:br>
            <a:br>
              <a:rPr lang="en-US">
                <a:solidFill>
                  <a:srgbClr val="D12A31"/>
                </a:solidFill>
              </a:rPr>
            </a:br>
            <a:r>
              <a:rPr lang="en-US">
                <a:solidFill>
                  <a:srgbClr val="D12A31"/>
                </a:solidFill>
              </a:rPr>
              <a:t>Adult Thrombolysis</a:t>
            </a:r>
            <a:br>
              <a:rPr lang="en-US">
                <a:solidFill>
                  <a:srgbClr val="D12A31"/>
                </a:solidFill>
              </a:rPr>
            </a:br>
            <a:endParaRPr lang="en-US" sz="2000">
              <a:solidFill>
                <a:schemeClr val="tx1"/>
              </a:solidFill>
            </a:endParaRPr>
          </a:p>
        </p:txBody>
      </p:sp>
      <p:sp>
        <p:nvSpPr>
          <p:cNvPr id="6" name="TextBox 5">
            <a:extLst>
              <a:ext uri="{FF2B5EF4-FFF2-40B4-BE49-F238E27FC236}">
                <a16:creationId xmlns:a16="http://schemas.microsoft.com/office/drawing/2014/main" id="{43555A4C-28FE-10B0-FA85-42840CE71E2D}"/>
              </a:ext>
            </a:extLst>
          </p:cNvPr>
          <p:cNvSpPr txBox="1"/>
          <p:nvPr/>
        </p:nvSpPr>
        <p:spPr>
          <a:xfrm>
            <a:off x="838200" y="1062252"/>
            <a:ext cx="2901975" cy="4431983"/>
          </a:xfrm>
          <a:prstGeom prst="rect">
            <a:avLst/>
          </a:prstGeom>
          <a:noFill/>
        </p:spPr>
        <p:txBody>
          <a:bodyPr wrap="square">
            <a:spAutoFit/>
          </a:bodyPr>
          <a:lstStyle/>
          <a:p>
            <a:pPr lvl="0">
              <a:spcBef>
                <a:spcPts val="0"/>
              </a:spcBef>
              <a:spcAft>
                <a:spcPts val="1200"/>
              </a:spcAft>
            </a:pPr>
            <a:r>
              <a:rPr lang="en-US" sz="1400" b="1" cap="none" dirty="0">
                <a:solidFill>
                  <a:schemeClr val="dk1"/>
                </a:solidFill>
                <a:latin typeface="Lub Dub Bold" panose="020B0803030403020204" pitchFamily="34" charset="0"/>
                <a:ea typeface="Calibri"/>
                <a:cs typeface="Calibri"/>
                <a:sym typeface="Calibri"/>
              </a:rPr>
              <a:t>Tenecteplase (TNK) </a:t>
            </a:r>
            <a:br>
              <a:rPr lang="en-US" sz="1400" b="1" cap="none" dirty="0">
                <a:solidFill>
                  <a:schemeClr val="dk1"/>
                </a:solidFill>
                <a:latin typeface="Lub Dub Bold" panose="020B0803030403020204" pitchFamily="34" charset="0"/>
                <a:ea typeface="Calibri"/>
                <a:cs typeface="Calibri"/>
                <a:sym typeface="Calibri"/>
              </a:rPr>
            </a:br>
            <a:r>
              <a:rPr lang="en-US" sz="1400" b="1" cap="none" dirty="0">
                <a:solidFill>
                  <a:schemeClr val="dk1"/>
                </a:solidFill>
                <a:latin typeface="Lub Dub Bold" panose="020B0803030403020204" pitchFamily="34" charset="0"/>
                <a:ea typeface="Calibri"/>
                <a:cs typeface="Calibri"/>
                <a:sym typeface="Calibri"/>
              </a:rPr>
              <a:t>versus Alteplase (</a:t>
            </a:r>
            <a:r>
              <a:rPr lang="en-US" sz="1400" b="1" cap="none" dirty="0" err="1">
                <a:solidFill>
                  <a:schemeClr val="dk1"/>
                </a:solidFill>
                <a:latin typeface="Lub Dub Bold" panose="020B0803030403020204" pitchFamily="34" charset="0"/>
                <a:ea typeface="Calibri"/>
                <a:cs typeface="Calibri"/>
                <a:sym typeface="Calibri"/>
              </a:rPr>
              <a:t>tPA</a:t>
            </a:r>
            <a:r>
              <a:rPr lang="en-US" sz="1400" b="1" cap="none" dirty="0">
                <a:solidFill>
                  <a:schemeClr val="dk1"/>
                </a:solidFill>
                <a:latin typeface="Lub Dub Bold" panose="020B0803030403020204" pitchFamily="34" charset="0"/>
                <a:ea typeface="Calibri"/>
                <a:cs typeface="Calibri"/>
                <a:sym typeface="Calibri"/>
              </a:rPr>
              <a:t>)</a:t>
            </a:r>
            <a:endParaRPr lang="en-US" sz="1400" b="1" cap="none" dirty="0">
              <a:solidFill>
                <a:schemeClr val="tx2"/>
              </a:solidFill>
              <a:latin typeface="Lub Dub Bold" panose="020B0803030403020204" pitchFamily="34" charset="0"/>
              <a:ea typeface="Calibri"/>
              <a:cs typeface="Calibri"/>
              <a:sym typeface="Calibri"/>
            </a:endParaRPr>
          </a:p>
          <a:p>
            <a:pPr lvl="0">
              <a:spcBef>
                <a:spcPts val="0"/>
              </a:spcBef>
            </a:pPr>
            <a:r>
              <a:rPr lang="en-US" sz="1400" cap="none" dirty="0">
                <a:solidFill>
                  <a:schemeClr val="dk1"/>
                </a:solidFill>
                <a:latin typeface="Lub Dub Medium" panose="020B0603030403020204" pitchFamily="34" charset="0"/>
                <a:ea typeface="Calibri"/>
                <a:cs typeface="Calibri"/>
                <a:sym typeface="Calibri"/>
              </a:rPr>
              <a:t>In adult patients with AIS presenting </a:t>
            </a:r>
            <a:r>
              <a:rPr lang="en-US" sz="1400" cap="none" dirty="0">
                <a:solidFill>
                  <a:schemeClr val="dk1"/>
                </a:solidFill>
                <a:latin typeface="Lub Dub Bold" panose="020B0803030403020204" pitchFamily="34" charset="0"/>
                <a:ea typeface="Calibri"/>
                <a:cs typeface="Calibri"/>
                <a:sym typeface="Calibri"/>
              </a:rPr>
              <a:t>within 4.5 hours </a:t>
            </a:r>
            <a:r>
              <a:rPr lang="en-US" sz="1400" cap="none" dirty="0">
                <a:solidFill>
                  <a:schemeClr val="dk1"/>
                </a:solidFill>
                <a:latin typeface="Lub Dub Medium" panose="020B0603030403020204" pitchFamily="34" charset="0"/>
                <a:ea typeface="Calibri"/>
                <a:cs typeface="Calibri"/>
                <a:sym typeface="Calibri"/>
              </a:rPr>
              <a:t>of symptom onset or LKW and eligible for IVT either of the following is recommended to improve functional outcomes:</a:t>
            </a:r>
          </a:p>
          <a:p>
            <a:pPr lvl="0">
              <a:spcBef>
                <a:spcPts val="0"/>
              </a:spcBef>
            </a:pPr>
            <a:endParaRPr lang="en-US" sz="1400" cap="none" dirty="0">
              <a:solidFill>
                <a:schemeClr val="dk1"/>
              </a:solidFill>
              <a:latin typeface="Lub Dub Medium" panose="020B0603030403020204" pitchFamily="34" charset="0"/>
              <a:ea typeface="Calibri"/>
              <a:cs typeface="Calibri"/>
              <a:sym typeface="Calibri"/>
            </a:endParaRPr>
          </a:p>
          <a:p>
            <a:pPr marL="519113" lvl="0" indent="-285750">
              <a:spcBef>
                <a:spcPts val="0"/>
              </a:spcBef>
              <a:buFont typeface="Arial" panose="020B0604020202020204" pitchFamily="34" charset="0"/>
              <a:buChar char="•"/>
            </a:pPr>
            <a:r>
              <a:rPr lang="en-US" sz="1400" cap="none" dirty="0">
                <a:solidFill>
                  <a:schemeClr val="tx1"/>
                </a:solidFill>
                <a:latin typeface="Lub Dub Medium" panose="020B0603030403020204" pitchFamily="34" charset="0"/>
              </a:rPr>
              <a:t>TNK at a dose of 0.25 mg/kg body weight (max 25 mg) as a single </a:t>
            </a:r>
            <a:br>
              <a:rPr lang="en-US" sz="1400" cap="none" dirty="0">
                <a:solidFill>
                  <a:schemeClr val="tx1"/>
                </a:solidFill>
                <a:latin typeface="Lub Dub Medium" panose="020B0603030403020204" pitchFamily="34" charset="0"/>
              </a:rPr>
            </a:br>
            <a:r>
              <a:rPr lang="en-US" sz="1400" cap="none" dirty="0">
                <a:solidFill>
                  <a:schemeClr val="tx1"/>
                </a:solidFill>
                <a:latin typeface="Lub Dub Medium" panose="020B0603030403020204" pitchFamily="34" charset="0"/>
              </a:rPr>
              <a:t>5-10 second IV bolus.</a:t>
            </a:r>
          </a:p>
          <a:p>
            <a:pPr marL="233363" lvl="0">
              <a:spcBef>
                <a:spcPts val="1200"/>
              </a:spcBef>
              <a:spcAft>
                <a:spcPts val="1200"/>
              </a:spcAft>
            </a:pPr>
            <a:r>
              <a:rPr lang="en-US" sz="1400" cap="none" dirty="0">
                <a:solidFill>
                  <a:schemeClr val="tx1"/>
                </a:solidFill>
                <a:latin typeface="Lub Dub Medium" panose="020B0603030403020204" pitchFamily="34" charset="0"/>
              </a:rPr>
              <a:t>     </a:t>
            </a:r>
            <a:r>
              <a:rPr lang="en-US" sz="1400" cap="none" dirty="0">
                <a:solidFill>
                  <a:schemeClr val="tx1"/>
                </a:solidFill>
                <a:latin typeface="Lub Dub Bold" panose="020B0803030403020204" pitchFamily="34" charset="0"/>
              </a:rPr>
              <a:t> - or -</a:t>
            </a:r>
          </a:p>
          <a:p>
            <a:pPr marL="519113" lvl="0" indent="-285750">
              <a:spcBef>
                <a:spcPts val="0"/>
              </a:spcBef>
              <a:buFont typeface="Arial" panose="020B0604020202020204" pitchFamily="34" charset="0"/>
              <a:buChar char="•"/>
            </a:pPr>
            <a:r>
              <a:rPr lang="en-US" sz="1400" cap="none" dirty="0" err="1">
                <a:solidFill>
                  <a:schemeClr val="tx1"/>
                </a:solidFill>
                <a:latin typeface="Lub Dub Medium" panose="020B0603030403020204" pitchFamily="34" charset="0"/>
              </a:rPr>
              <a:t>tPA</a:t>
            </a:r>
            <a:r>
              <a:rPr lang="en-US" sz="1400" cap="none" dirty="0">
                <a:solidFill>
                  <a:schemeClr val="tx1"/>
                </a:solidFill>
                <a:latin typeface="Lub Dub Medium" panose="020B0603030403020204" pitchFamily="34" charset="0"/>
              </a:rPr>
              <a:t> at a dose of 0.9 mg/kg body weight (max 90 mg) 10% given as an initial IV bolus and the remaining dose infused IV over 60 minutes</a:t>
            </a:r>
            <a:endParaRPr lang="en-US" sz="1400" dirty="0"/>
          </a:p>
        </p:txBody>
      </p:sp>
      <p:graphicFrame>
        <p:nvGraphicFramePr>
          <p:cNvPr id="8" name="Content Placeholder 5">
            <a:extLst>
              <a:ext uri="{FF2B5EF4-FFF2-40B4-BE49-F238E27FC236}">
                <a16:creationId xmlns:a16="http://schemas.microsoft.com/office/drawing/2014/main" id="{31981693-C901-3F1D-0791-B056B47E9C62}"/>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1333277568"/>
              </p:ext>
            </p:extLst>
          </p:nvPr>
        </p:nvGraphicFramePr>
        <p:xfrm>
          <a:off x="4131326" y="3781769"/>
          <a:ext cx="6831324" cy="1902935"/>
        </p:xfrm>
        <a:graphic>
          <a:graphicData uri="http://schemas.openxmlformats.org/drawingml/2006/table">
            <a:tbl>
              <a:tblPr firstRow="1" bandRow="1">
                <a:tableStyleId>{5C22544A-7EE6-4342-B048-85BDC9FD1C3A}</a:tableStyleId>
              </a:tblPr>
              <a:tblGrid>
                <a:gridCol w="743016">
                  <a:extLst>
                    <a:ext uri="{9D8B030D-6E8A-4147-A177-3AD203B41FA5}">
                      <a16:colId xmlns:a16="http://schemas.microsoft.com/office/drawing/2014/main" val="2649235253"/>
                    </a:ext>
                  </a:extLst>
                </a:gridCol>
                <a:gridCol w="589935">
                  <a:extLst>
                    <a:ext uri="{9D8B030D-6E8A-4147-A177-3AD203B41FA5}">
                      <a16:colId xmlns:a16="http://schemas.microsoft.com/office/drawing/2014/main" val="862284130"/>
                    </a:ext>
                  </a:extLst>
                </a:gridCol>
                <a:gridCol w="544637">
                  <a:extLst>
                    <a:ext uri="{9D8B030D-6E8A-4147-A177-3AD203B41FA5}">
                      <a16:colId xmlns:a16="http://schemas.microsoft.com/office/drawing/2014/main" val="3464337663"/>
                    </a:ext>
                  </a:extLst>
                </a:gridCol>
                <a:gridCol w="4953736">
                  <a:extLst>
                    <a:ext uri="{9D8B030D-6E8A-4147-A177-3AD203B41FA5}">
                      <a16:colId xmlns:a16="http://schemas.microsoft.com/office/drawing/2014/main" val="3265590656"/>
                    </a:ext>
                  </a:extLst>
                </a:gridCol>
              </a:tblGrid>
              <a:tr h="583158">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baseline="0">
                          <a:solidFill>
                            <a:schemeClr val="bg1"/>
                          </a:solidFill>
                          <a:latin typeface="Lub Dub Condensed" panose="020B0506030403020204" pitchFamily="34" charset="0"/>
                          <a:cs typeface="Arial" panose="020B0604020202020204" pitchFamily="34" charset="0"/>
                        </a:rPr>
                        <a:t>Section</a:t>
                      </a:r>
                      <a:endParaRPr lang="en-US" sz="1600" b="1" spc="-50" baseline="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indent="0" algn="ctr">
                        <a:lnSpc>
                          <a:spcPct val="100000"/>
                        </a:lnSpc>
                        <a:spcBef>
                          <a:spcPts val="275"/>
                        </a:spcBef>
                      </a:pPr>
                      <a:r>
                        <a:rPr lang="en-US" sz="1600">
                          <a:solidFill>
                            <a:schemeClr val="bg1"/>
                          </a:solidFill>
                          <a:latin typeface="Lub Dub Condensed" panose="020B0506030403020204" pitchFamily="34" charset="0"/>
                          <a:cs typeface="Arial" panose="020B0604020202020204" pitchFamily="34" charset="0"/>
                        </a:rPr>
                        <a:t>COR</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indent="0" algn="ctr">
                        <a:lnSpc>
                          <a:spcPct val="100000"/>
                        </a:lnSpc>
                        <a:spcBef>
                          <a:spcPts val="275"/>
                        </a:spcBef>
                      </a:pPr>
                      <a:r>
                        <a:rPr lang="en-US" sz="1600">
                          <a:solidFill>
                            <a:schemeClr val="bg1"/>
                          </a:solidFill>
                          <a:latin typeface="Lub Dub Condensed" panose="020B0506030403020204" pitchFamily="34" charset="0"/>
                          <a:cs typeface="Arial" panose="020B0604020202020204" pitchFamily="34" charset="0"/>
                        </a:rPr>
                        <a:t>LOE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a:solidFill>
                            <a:schemeClr val="bg1"/>
                          </a:solidFill>
                          <a:latin typeface="Lub Dub Condensed" panose="020B0506030403020204" pitchFamily="34" charset="0"/>
                          <a:cs typeface="Arial" panose="020B0604020202020204" pitchFamily="34" charset="0"/>
                        </a:rPr>
                        <a:t>RECOMMENDATIONS</a:t>
                      </a:r>
                      <a:endParaRPr lang="en-US" sz="160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1319777">
                <a:tc>
                  <a:txBody>
                    <a:bodyPr/>
                    <a:lstStyle/>
                    <a:p>
                      <a:pPr marL="0" indent="0" algn="ctr">
                        <a:lnSpc>
                          <a:spcPct val="100000"/>
                        </a:lnSpc>
                        <a:spcBef>
                          <a:spcPts val="295"/>
                        </a:spcBef>
                      </a:pPr>
                      <a:r>
                        <a:rPr lang="en-US" sz="1800" b="1">
                          <a:ln>
                            <a:noFill/>
                          </a:ln>
                          <a:solidFill>
                            <a:schemeClr val="bg1"/>
                          </a:solidFill>
                          <a:latin typeface="Lub Dub Bold" panose="020B0803030403020204" pitchFamily="34" charset="0"/>
                          <a:cs typeface="Arial" panose="020B0604020202020204" pitchFamily="34" charset="0"/>
                        </a:rPr>
                        <a:t>4.6.2</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D4D4F"/>
                    </a:solidFill>
                  </a:tcPr>
                </a:tc>
                <a:tc>
                  <a:txBody>
                    <a:bodyPr/>
                    <a:lstStyle/>
                    <a:p>
                      <a:pPr marL="0" indent="0" algn="ctr">
                        <a:lnSpc>
                          <a:spcPct val="100000"/>
                        </a:lnSpc>
                        <a:spcBef>
                          <a:spcPts val="295"/>
                        </a:spcBef>
                      </a:pPr>
                      <a:r>
                        <a:rPr lang="en-US" sz="2400" b="1">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9C78D"/>
                    </a:solidFill>
                  </a:tcPr>
                </a:tc>
                <a:tc>
                  <a:txBody>
                    <a:bodyPr/>
                    <a:lstStyle/>
                    <a:p>
                      <a:pPr marL="0" indent="0" algn="ctr">
                        <a:lnSpc>
                          <a:spcPct val="100000"/>
                        </a:lnSpc>
                        <a:spcBef>
                          <a:spcPts val="295"/>
                        </a:spcBef>
                      </a:pPr>
                      <a:r>
                        <a:rPr lang="en-US" sz="1800" b="1">
                          <a:ln>
                            <a:noFill/>
                          </a:ln>
                          <a:solidFill>
                            <a:schemeClr val="bg1"/>
                          </a:solidFill>
                          <a:latin typeface="Lub Dub Bold" panose="020B0803030403020204" pitchFamily="34" charset="0"/>
                          <a:cs typeface="Arial" panose="020B0604020202020204" pitchFamily="34" charset="0"/>
                        </a:rPr>
                        <a:t>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65D93"/>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In adult patients with AIS presenting within 4.5 hours of symptom onset or last known well and eligible for IVT, </a:t>
                      </a:r>
                      <a:r>
                        <a:rPr lang="en-US" sz="1600" b="0" i="0" u="none" strike="noStrike" kern="1200" baseline="0" dirty="0" err="1">
                          <a:solidFill>
                            <a:schemeClr val="dk1"/>
                          </a:solidFill>
                          <a:latin typeface="Lub Dub Condensed" panose="020B0506030403020204" pitchFamily="34" charset="0"/>
                          <a:ea typeface="+mn-ea"/>
                          <a:cs typeface="Arial" panose="020B0604020202020204" pitchFamily="34" charset="0"/>
                        </a:rPr>
                        <a:t>tenecteplase</a:t>
                      </a: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 at a dose of 0.25 mg/kg body weight (max 25 mg) or alteplase at a dose of 0.9 mg/kg body weight is recommended to improve functional outcomes.</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bl>
          </a:graphicData>
        </a:graphic>
      </p:graphicFrame>
    </p:spTree>
    <p:extLst>
      <p:ext uri="{BB962C8B-B14F-4D97-AF65-F5344CB8AC3E}">
        <p14:creationId xmlns:p14="http://schemas.microsoft.com/office/powerpoint/2010/main" val="12238033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3B8D0D-5740-2B1E-F4A3-684144A8F72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18F0FC6-D77F-DE6E-EA55-45C3E6ADCF7D}"/>
              </a:ext>
            </a:extLst>
          </p:cNvPr>
          <p:cNvSpPr>
            <a:spLocks noGrp="1"/>
          </p:cNvSpPr>
          <p:nvPr>
            <p:ph type="title"/>
          </p:nvPr>
        </p:nvSpPr>
        <p:spPr>
          <a:xfrm>
            <a:off x="838200" y="363539"/>
            <a:ext cx="10515600" cy="559408"/>
          </a:xfrm>
        </p:spPr>
        <p:txBody>
          <a:bodyPr/>
          <a:lstStyle/>
          <a:p>
            <a:r>
              <a:rPr lang="en-US" dirty="0">
                <a:solidFill>
                  <a:srgbClr val="D12A31"/>
                </a:solidFill>
              </a:rPr>
              <a:t>ADULT Thrombolysis – Nursing Review</a:t>
            </a:r>
          </a:p>
        </p:txBody>
      </p:sp>
      <p:sp>
        <p:nvSpPr>
          <p:cNvPr id="17" name="TextBox 16">
            <a:extLst>
              <a:ext uri="{FF2B5EF4-FFF2-40B4-BE49-F238E27FC236}">
                <a16:creationId xmlns:a16="http://schemas.microsoft.com/office/drawing/2014/main" id="{669588D6-194F-4FCF-BB69-0E5CE19A14B5}"/>
              </a:ext>
              <a:ext uri="{C183D7F6-B498-43B3-948B-1728B52AA6E4}">
                <adec:decorative xmlns:adec="http://schemas.microsoft.com/office/drawing/2017/decorative" val="0"/>
              </a:ext>
            </a:extLst>
          </p:cNvPr>
          <p:cNvSpPr txBox="1"/>
          <p:nvPr/>
        </p:nvSpPr>
        <p:spPr>
          <a:xfrm>
            <a:off x="836861" y="878376"/>
            <a:ext cx="4318612" cy="646331"/>
          </a:xfrm>
          <a:prstGeom prst="rect">
            <a:avLst/>
          </a:prstGeom>
          <a:noFill/>
        </p:spPr>
        <p:txBody>
          <a:bodyPr wrap="square" rtlCol="0">
            <a:spAutoFit/>
          </a:bodyPr>
          <a:lstStyle/>
          <a:p>
            <a:r>
              <a:rPr lang="en-US" sz="1800" b="1" cap="none" dirty="0">
                <a:solidFill>
                  <a:schemeClr val="dk1"/>
                </a:solidFill>
                <a:latin typeface="Lub Dub Bold" panose="020B0803030403020204" pitchFamily="34" charset="0"/>
                <a:ea typeface="Calibri"/>
                <a:cs typeface="Calibri"/>
                <a:sym typeface="Calibri"/>
              </a:rPr>
              <a:t>Thrombolysis Dosing and Care</a:t>
            </a:r>
            <a:endParaRPr lang="en-US" sz="1800" b="1" cap="none" dirty="0">
              <a:solidFill>
                <a:schemeClr val="tx2"/>
              </a:solidFill>
              <a:latin typeface="Lub Dub Bold" panose="020B0803030403020204" pitchFamily="34" charset="0"/>
              <a:ea typeface="Calibri"/>
              <a:cs typeface="Calibri"/>
              <a:sym typeface="Calibri"/>
            </a:endParaRPr>
          </a:p>
          <a:p>
            <a:endParaRPr lang="en-US" dirty="0"/>
          </a:p>
        </p:txBody>
      </p:sp>
      <p:sp>
        <p:nvSpPr>
          <p:cNvPr id="7" name="TextBox 6">
            <a:extLst>
              <a:ext uri="{FF2B5EF4-FFF2-40B4-BE49-F238E27FC236}">
                <a16:creationId xmlns:a16="http://schemas.microsoft.com/office/drawing/2014/main" id="{31B828E4-70D1-2136-D045-D69A5C5C0428}"/>
              </a:ext>
              <a:ext uri="{C183D7F6-B498-43B3-948B-1728B52AA6E4}">
                <adec:decorative xmlns:adec="http://schemas.microsoft.com/office/drawing/2017/decorative" val="1"/>
              </a:ext>
            </a:extLst>
          </p:cNvPr>
          <p:cNvSpPr txBox="1"/>
          <p:nvPr/>
        </p:nvSpPr>
        <p:spPr>
          <a:xfrm>
            <a:off x="838200" y="2242715"/>
            <a:ext cx="2064380" cy="692497"/>
          </a:xfrm>
          <a:prstGeom prst="rect">
            <a:avLst/>
          </a:prstGeom>
          <a:noFill/>
        </p:spPr>
        <p:txBody>
          <a:bodyPr wrap="square">
            <a:spAutoFit/>
          </a:bodyPr>
          <a:lstStyle/>
          <a:p>
            <a:pPr marL="0" marR="0" lvl="0" indent="0" rtl="0">
              <a:spcBef>
                <a:spcPts val="0"/>
              </a:spcBef>
              <a:spcAft>
                <a:spcPts val="0"/>
              </a:spcAft>
              <a:buNone/>
            </a:pPr>
            <a:r>
              <a:rPr lang="en-US" sz="1300" i="1" dirty="0">
                <a:latin typeface="Lub Dub Condensed" panose="020B0506030403020204" pitchFamily="34" charset="0"/>
              </a:rPr>
              <a:t>TNK/Tenecteplase dosing based on a sliding scale weight-based dosing table</a:t>
            </a:r>
            <a:endParaRPr lang="en-US" sz="1300" dirty="0">
              <a:latin typeface="Lub Dub Condensed" panose="020B0506030403020204" pitchFamily="34" charset="0"/>
            </a:endParaRPr>
          </a:p>
        </p:txBody>
      </p:sp>
      <p:pic>
        <p:nvPicPr>
          <p:cNvPr id="6" name="Picture 5" descr="Table 7 of the Guidelines provides a variety of nursing reminders, including dosing of tPA or TNK; what to do if the patient experiences signs and symptoms of ICH;  the BP and neuro check assessment schedule.&#10;Try to delay placement of invasive catheters and tubes if it can be done so safely.&#10;Repeat a CT or MRI at 24h prior to starting anticoagulants or antiplatelets.">
            <a:extLst>
              <a:ext uri="{FF2B5EF4-FFF2-40B4-BE49-F238E27FC236}">
                <a16:creationId xmlns:a16="http://schemas.microsoft.com/office/drawing/2014/main" id="{86BCBEC6-8A8F-447E-B9C6-7250FC3FCC62}"/>
              </a:ext>
            </a:extLst>
          </p:cNvPr>
          <p:cNvPicPr>
            <a:picLocks noChangeAspect="1"/>
          </p:cNvPicPr>
          <p:nvPr/>
        </p:nvPicPr>
        <p:blipFill>
          <a:blip r:embed="rId3"/>
          <a:stretch>
            <a:fillRect/>
          </a:stretch>
        </p:blipFill>
        <p:spPr>
          <a:xfrm>
            <a:off x="3160502" y="1264558"/>
            <a:ext cx="8143358" cy="4717384"/>
          </a:xfrm>
          <a:prstGeom prst="rect">
            <a:avLst/>
          </a:prstGeom>
        </p:spPr>
      </p:pic>
      <p:sp>
        <p:nvSpPr>
          <p:cNvPr id="8" name="Left Brace 7">
            <a:extLst>
              <a:ext uri="{FF2B5EF4-FFF2-40B4-BE49-F238E27FC236}">
                <a16:creationId xmlns:a16="http://schemas.microsoft.com/office/drawing/2014/main" id="{99721722-7FB6-4BBE-B98E-AF6533014598}"/>
              </a:ext>
              <a:ext uri="{C183D7F6-B498-43B3-948B-1728B52AA6E4}">
                <adec:decorative xmlns:adec="http://schemas.microsoft.com/office/drawing/2017/decorative" val="1"/>
              </a:ext>
            </a:extLst>
          </p:cNvPr>
          <p:cNvSpPr/>
          <p:nvPr/>
        </p:nvSpPr>
        <p:spPr>
          <a:xfrm>
            <a:off x="2902580" y="1905918"/>
            <a:ext cx="257922" cy="1366092"/>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b="1" dirty="0"/>
          </a:p>
        </p:txBody>
      </p:sp>
      <p:sp>
        <p:nvSpPr>
          <p:cNvPr id="13" name="TextBox 12">
            <a:extLst>
              <a:ext uri="{FF2B5EF4-FFF2-40B4-BE49-F238E27FC236}">
                <a16:creationId xmlns:a16="http://schemas.microsoft.com/office/drawing/2014/main" id="{3CA4C47C-BD9F-478E-8104-39CEB4E4CCFA}"/>
              </a:ext>
              <a:ext uri="{C183D7F6-B498-43B3-948B-1728B52AA6E4}">
                <adec:decorative xmlns:adec="http://schemas.microsoft.com/office/drawing/2017/decorative" val="1"/>
              </a:ext>
            </a:extLst>
          </p:cNvPr>
          <p:cNvSpPr txBox="1"/>
          <p:nvPr/>
        </p:nvSpPr>
        <p:spPr>
          <a:xfrm>
            <a:off x="838200" y="1551175"/>
            <a:ext cx="2064380" cy="292388"/>
          </a:xfrm>
          <a:prstGeom prst="rect">
            <a:avLst/>
          </a:prstGeom>
          <a:noFill/>
        </p:spPr>
        <p:txBody>
          <a:bodyPr wrap="square">
            <a:spAutoFit/>
          </a:bodyPr>
          <a:lstStyle/>
          <a:p>
            <a:pPr marL="0" marR="0" lvl="0" indent="0" rtl="0">
              <a:spcBef>
                <a:spcPts val="0"/>
              </a:spcBef>
              <a:spcAft>
                <a:spcPts val="0"/>
              </a:spcAft>
              <a:buNone/>
            </a:pPr>
            <a:r>
              <a:rPr lang="en-US" sz="1300" i="1" dirty="0" err="1">
                <a:latin typeface="Lub Dub Condensed" panose="020B0506030403020204" pitchFamily="34" charset="0"/>
              </a:rPr>
              <a:t>tPA</a:t>
            </a:r>
            <a:r>
              <a:rPr lang="en-US" sz="1300" i="1" dirty="0">
                <a:latin typeface="Lub Dub Condensed" panose="020B0506030403020204" pitchFamily="34" charset="0"/>
              </a:rPr>
              <a:t>/Alteplase Dosing:</a:t>
            </a:r>
            <a:endParaRPr lang="en-US" sz="1300" dirty="0">
              <a:latin typeface="Lub Dub Condensed" panose="020B0506030403020204" pitchFamily="34" charset="0"/>
            </a:endParaRPr>
          </a:p>
        </p:txBody>
      </p:sp>
      <p:cxnSp>
        <p:nvCxnSpPr>
          <p:cNvPr id="14" name="Straight Arrow Connector 13">
            <a:extLst>
              <a:ext uri="{FF2B5EF4-FFF2-40B4-BE49-F238E27FC236}">
                <a16:creationId xmlns:a16="http://schemas.microsoft.com/office/drawing/2014/main" id="{2C53CB5C-D560-4D8C-9324-7F862504A8A5}"/>
              </a:ext>
              <a:ext uri="{C183D7F6-B498-43B3-948B-1728B52AA6E4}">
                <adec:decorative xmlns:adec="http://schemas.microsoft.com/office/drawing/2017/decorative" val="1"/>
              </a:ext>
            </a:extLst>
          </p:cNvPr>
          <p:cNvCxnSpPr/>
          <p:nvPr/>
        </p:nvCxnSpPr>
        <p:spPr>
          <a:xfrm>
            <a:off x="2489812" y="1697369"/>
            <a:ext cx="67069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5" name="Left Brace 14">
            <a:extLst>
              <a:ext uri="{FF2B5EF4-FFF2-40B4-BE49-F238E27FC236}">
                <a16:creationId xmlns:a16="http://schemas.microsoft.com/office/drawing/2014/main" id="{853294EC-1119-4A1A-99BB-5AFA51188F06}"/>
              </a:ext>
              <a:ext uri="{C183D7F6-B498-43B3-948B-1728B52AA6E4}">
                <adec:decorative xmlns:adec="http://schemas.microsoft.com/office/drawing/2017/decorative" val="1"/>
              </a:ext>
            </a:extLst>
          </p:cNvPr>
          <p:cNvSpPr/>
          <p:nvPr/>
        </p:nvSpPr>
        <p:spPr>
          <a:xfrm>
            <a:off x="2902580" y="3480557"/>
            <a:ext cx="257922" cy="1510083"/>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b="1" dirty="0"/>
          </a:p>
        </p:txBody>
      </p:sp>
      <p:sp>
        <p:nvSpPr>
          <p:cNvPr id="16" name="TextBox 15">
            <a:extLst>
              <a:ext uri="{FF2B5EF4-FFF2-40B4-BE49-F238E27FC236}">
                <a16:creationId xmlns:a16="http://schemas.microsoft.com/office/drawing/2014/main" id="{AC2A34F2-6944-472B-A81E-91E81098AF14}"/>
              </a:ext>
              <a:ext uri="{C183D7F6-B498-43B3-948B-1728B52AA6E4}">
                <adec:decorative xmlns:adec="http://schemas.microsoft.com/office/drawing/2017/decorative" val="1"/>
              </a:ext>
            </a:extLst>
          </p:cNvPr>
          <p:cNvSpPr txBox="1"/>
          <p:nvPr/>
        </p:nvSpPr>
        <p:spPr>
          <a:xfrm>
            <a:off x="888140" y="3949277"/>
            <a:ext cx="2064380" cy="492443"/>
          </a:xfrm>
          <a:prstGeom prst="rect">
            <a:avLst/>
          </a:prstGeom>
          <a:noFill/>
        </p:spPr>
        <p:txBody>
          <a:bodyPr wrap="square">
            <a:spAutoFit/>
          </a:bodyPr>
          <a:lstStyle/>
          <a:p>
            <a:pPr marL="0" marR="0" lvl="0" indent="0" rtl="0">
              <a:spcBef>
                <a:spcPts val="0"/>
              </a:spcBef>
              <a:spcAft>
                <a:spcPts val="0"/>
              </a:spcAft>
              <a:buNone/>
            </a:pPr>
            <a:r>
              <a:rPr lang="en-US" sz="1300" i="1" dirty="0">
                <a:latin typeface="Lub Dub Condensed" panose="020B0506030403020204" pitchFamily="34" charset="0"/>
              </a:rPr>
              <a:t>Anticipated nursing orders post thrombolytics</a:t>
            </a:r>
            <a:endParaRPr lang="en-US" sz="1300" dirty="0">
              <a:latin typeface="Lub Dub Condensed" panose="020B0506030403020204" pitchFamily="34" charset="0"/>
            </a:endParaRPr>
          </a:p>
        </p:txBody>
      </p:sp>
    </p:spTree>
    <p:extLst>
      <p:ext uri="{BB962C8B-B14F-4D97-AF65-F5344CB8AC3E}">
        <p14:creationId xmlns:p14="http://schemas.microsoft.com/office/powerpoint/2010/main" val="2830619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75319D-BAD4-4251-5040-5454F07D5C5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627E2B2-7B7A-6DA4-EB63-0BCC37AC4D0D}"/>
              </a:ext>
            </a:extLst>
          </p:cNvPr>
          <p:cNvSpPr>
            <a:spLocks noGrp="1"/>
          </p:cNvSpPr>
          <p:nvPr>
            <p:ph type="title"/>
          </p:nvPr>
        </p:nvSpPr>
        <p:spPr>
          <a:xfrm>
            <a:off x="838200" y="327808"/>
            <a:ext cx="10515600" cy="559408"/>
          </a:xfrm>
        </p:spPr>
        <p:txBody>
          <a:bodyPr>
            <a:normAutofit fontScale="90000"/>
          </a:bodyPr>
          <a:lstStyle/>
          <a:p>
            <a:r>
              <a:rPr lang="en-US" dirty="0">
                <a:solidFill>
                  <a:srgbClr val="D12A31"/>
                </a:solidFill>
              </a:rPr>
              <a:t>Adult thrombolysis - </a:t>
            </a:r>
            <a:r>
              <a:rPr lang="en-US" dirty="0">
                <a:solidFill>
                  <a:schemeClr val="accent1"/>
                </a:solidFill>
              </a:rPr>
              <a:t>Nursing Review</a:t>
            </a:r>
            <a:br>
              <a:rPr lang="en-US" dirty="0">
                <a:solidFill>
                  <a:schemeClr val="accent1"/>
                </a:solidFill>
              </a:rPr>
            </a:br>
            <a:r>
              <a:rPr lang="en-US" sz="2200" cap="none" dirty="0">
                <a:solidFill>
                  <a:schemeClr val="tx1"/>
                </a:solidFill>
              </a:rPr>
              <a:t>Symptomatic intracranial hemorrhage (SICH)</a:t>
            </a:r>
            <a:endParaRPr lang="en-US" sz="2200" b="0" i="1" dirty="0">
              <a:solidFill>
                <a:schemeClr val="tx1"/>
              </a:solidFill>
              <a:latin typeface="Lub Dub Condensed" panose="020B0506030403020204" pitchFamily="34" charset="0"/>
            </a:endParaRPr>
          </a:p>
        </p:txBody>
      </p:sp>
      <p:pic>
        <p:nvPicPr>
          <p:cNvPr id="9" name="Picture 8" descr="Post thrombolysis symptomatic intracerebral hemorrhage.&#10;Gaillard F, Hemorrhagic transformation of MCA infarct. Case study, Radiopaedia.org; https://doi.org/10.53347/rID-23522&#10;">
            <a:extLst>
              <a:ext uri="{FF2B5EF4-FFF2-40B4-BE49-F238E27FC236}">
                <a16:creationId xmlns:a16="http://schemas.microsoft.com/office/drawing/2014/main" id="{5A5E6656-674B-71EC-A3D1-80E7F84B250F}"/>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582666" y="1403257"/>
            <a:ext cx="2471333" cy="3095596"/>
          </a:xfrm>
          <a:prstGeom prst="rect">
            <a:avLst/>
          </a:prstGeom>
          <a:noFill/>
          <a:ln>
            <a:noFill/>
          </a:ln>
        </p:spPr>
      </p:pic>
      <p:sp>
        <p:nvSpPr>
          <p:cNvPr id="12" name="TextBox 11">
            <a:extLst>
              <a:ext uri="{FF2B5EF4-FFF2-40B4-BE49-F238E27FC236}">
                <a16:creationId xmlns:a16="http://schemas.microsoft.com/office/drawing/2014/main" id="{32A0F91B-8024-EC22-95BD-2AE1B3D5C331}"/>
              </a:ext>
              <a:ext uri="{C183D7F6-B498-43B3-948B-1728B52AA6E4}">
                <adec:decorative xmlns:adec="http://schemas.microsoft.com/office/drawing/2017/decorative" val="1"/>
              </a:ext>
            </a:extLst>
          </p:cNvPr>
          <p:cNvSpPr txBox="1"/>
          <p:nvPr/>
        </p:nvSpPr>
        <p:spPr>
          <a:xfrm>
            <a:off x="1582666" y="4516024"/>
            <a:ext cx="2471333" cy="1107996"/>
          </a:xfrm>
          <a:prstGeom prst="rect">
            <a:avLst/>
          </a:prstGeom>
          <a:noFill/>
        </p:spPr>
        <p:txBody>
          <a:bodyPr wrap="square" rtlCol="0">
            <a:spAutoFit/>
          </a:bodyPr>
          <a:lstStyle/>
          <a:p>
            <a:r>
              <a:rPr lang="en-US" sz="1100" b="1" dirty="0">
                <a:latin typeface="Lub Dub Condensed" panose="020B0506030403020204" pitchFamily="34" charset="0"/>
              </a:rPr>
              <a:t>Post thrombolysis symptomatic intracerebral hemorrhage.</a:t>
            </a:r>
          </a:p>
          <a:p>
            <a:r>
              <a:rPr lang="en-US" sz="1100" dirty="0">
                <a:latin typeface="Lub Dub Condensed" panose="020B0506030403020204" pitchFamily="34" charset="0"/>
              </a:rPr>
              <a:t>Gaillard F, Hemorrhagic transformation of MCA infarct. Case study, Radiopaedia.org; </a:t>
            </a:r>
            <a:r>
              <a:rPr lang="en-US" sz="1100" dirty="0">
                <a:latin typeface="Lub Dub Condensed" panose="020B0506030403020204" pitchFamily="34" charset="0"/>
                <a:hlinkClick r:id="rId4" tooltip="https://doi.org/10.53347/rid-23522"/>
              </a:rPr>
              <a:t>https://doi.org/10.53347/rID-23522</a:t>
            </a:r>
            <a:endParaRPr lang="en-US" sz="1400" dirty="0">
              <a:latin typeface="Lub Dub Condensed" panose="020B0506030403020204" pitchFamily="34" charset="0"/>
            </a:endParaRPr>
          </a:p>
        </p:txBody>
      </p:sp>
      <p:pic>
        <p:nvPicPr>
          <p:cNvPr id="6" name="Picture 5" descr="Table 5 serves as an essential quick-reference guide for nurses administering thrombolytics, specifically addressing the critical complication of intracranial hemorrhage (ICH). This table provides a systematic approach to post-treatment ICH management, detailing the immediate interventions nurses should initiate and the orders they can anticipate from providers. Use this as a bedside resource to ensure rapid, protocol-driven response in this time-sensitive emergency.&#10;">
            <a:extLst>
              <a:ext uri="{FF2B5EF4-FFF2-40B4-BE49-F238E27FC236}">
                <a16:creationId xmlns:a16="http://schemas.microsoft.com/office/drawing/2014/main" id="{05F597F8-A1A0-8BC1-5610-87D6B248C8C4}"/>
              </a:ext>
              <a:ext uri="{C183D7F6-B498-43B3-948B-1728B52AA6E4}">
                <adec:decorative xmlns:adec="http://schemas.microsoft.com/office/drawing/2017/decorative" val="0"/>
              </a:ext>
            </a:extLst>
          </p:cNvPr>
          <p:cNvPicPr>
            <a:picLocks noChangeAspect="1"/>
          </p:cNvPicPr>
          <p:nvPr/>
        </p:nvPicPr>
        <p:blipFill>
          <a:blip r:embed="rId5"/>
          <a:stretch>
            <a:fillRect/>
          </a:stretch>
        </p:blipFill>
        <p:spPr>
          <a:xfrm>
            <a:off x="4559474" y="1102290"/>
            <a:ext cx="5937337" cy="5148198"/>
          </a:xfrm>
          <a:prstGeom prst="rect">
            <a:avLst/>
          </a:prstGeom>
        </p:spPr>
      </p:pic>
    </p:spTree>
    <p:extLst>
      <p:ext uri="{BB962C8B-B14F-4D97-AF65-F5344CB8AC3E}">
        <p14:creationId xmlns:p14="http://schemas.microsoft.com/office/powerpoint/2010/main" val="35370810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A2D4FA-8A8B-9876-3C01-5038EB5372C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75A59A4-7E11-91A8-3665-79DE90BDFE65}"/>
              </a:ext>
            </a:extLst>
          </p:cNvPr>
          <p:cNvSpPr>
            <a:spLocks noGrp="1"/>
          </p:cNvSpPr>
          <p:nvPr>
            <p:ph type="title"/>
          </p:nvPr>
        </p:nvSpPr>
        <p:spPr>
          <a:xfrm>
            <a:off x="838200" y="363539"/>
            <a:ext cx="10515600" cy="559408"/>
          </a:xfrm>
        </p:spPr>
        <p:txBody>
          <a:bodyPr/>
          <a:lstStyle/>
          <a:p>
            <a:r>
              <a:rPr lang="en-US" dirty="0">
                <a:solidFill>
                  <a:srgbClr val="D12A31"/>
                </a:solidFill>
              </a:rPr>
              <a:t>Thrombolysis – Nursing Review</a:t>
            </a:r>
          </a:p>
        </p:txBody>
      </p:sp>
      <p:sp>
        <p:nvSpPr>
          <p:cNvPr id="11" name="TextBox 10">
            <a:extLst>
              <a:ext uri="{FF2B5EF4-FFF2-40B4-BE49-F238E27FC236}">
                <a16:creationId xmlns:a16="http://schemas.microsoft.com/office/drawing/2014/main" id="{ABB1187B-5350-4425-89A0-ABD2E544D360}"/>
              </a:ext>
            </a:extLst>
          </p:cNvPr>
          <p:cNvSpPr txBox="1"/>
          <p:nvPr/>
        </p:nvSpPr>
        <p:spPr>
          <a:xfrm>
            <a:off x="838200" y="749075"/>
            <a:ext cx="5131676" cy="646331"/>
          </a:xfrm>
          <a:prstGeom prst="rect">
            <a:avLst/>
          </a:prstGeom>
          <a:noFill/>
        </p:spPr>
        <p:txBody>
          <a:bodyPr wrap="square" rtlCol="0">
            <a:spAutoFit/>
          </a:bodyPr>
          <a:lstStyle/>
          <a:p>
            <a:r>
              <a:rPr lang="en-US" sz="1800" b="1" cap="none" dirty="0">
                <a:solidFill>
                  <a:schemeClr val="dk1"/>
                </a:solidFill>
                <a:latin typeface="Lub Dub Bold" panose="020B0803030403020204" pitchFamily="34" charset="0"/>
                <a:ea typeface="Calibri"/>
                <a:cs typeface="Calibri"/>
                <a:sym typeface="Calibri"/>
              </a:rPr>
              <a:t>Orolingual Angioedema Management</a:t>
            </a:r>
            <a:endParaRPr lang="en-US" sz="1800" b="1" cap="none" dirty="0">
              <a:solidFill>
                <a:schemeClr val="tx2"/>
              </a:solidFill>
              <a:latin typeface="Lub Dub Bold" panose="020B0803030403020204" pitchFamily="34" charset="0"/>
              <a:ea typeface="Calibri"/>
              <a:cs typeface="Calibri"/>
              <a:sym typeface="Calibri"/>
            </a:endParaRPr>
          </a:p>
          <a:p>
            <a:endParaRPr lang="en-US" dirty="0"/>
          </a:p>
        </p:txBody>
      </p:sp>
      <p:pic>
        <p:nvPicPr>
          <p:cNvPr id="10" name="Picture 9" descr="Table 6 provides essential guidance for managing orolingual angioedema, a rare but serious complication of thrombolytic therapy. Reference this table to identify the treatments and interventions you should anticipate providers ordering if signs of angioedema develop during or after administration.&#10;">
            <a:extLst>
              <a:ext uri="{FF2B5EF4-FFF2-40B4-BE49-F238E27FC236}">
                <a16:creationId xmlns:a16="http://schemas.microsoft.com/office/drawing/2014/main" id="{E8D0A56C-A2BF-4624-B2AB-966D0A343C40}"/>
              </a:ext>
            </a:extLst>
          </p:cNvPr>
          <p:cNvPicPr>
            <a:picLocks noChangeAspect="1"/>
          </p:cNvPicPr>
          <p:nvPr/>
        </p:nvPicPr>
        <p:blipFill rotWithShape="1">
          <a:blip r:embed="rId3"/>
          <a:srcRect/>
          <a:stretch/>
        </p:blipFill>
        <p:spPr>
          <a:xfrm>
            <a:off x="6222126" y="922947"/>
            <a:ext cx="4309937" cy="5464384"/>
          </a:xfrm>
          <a:prstGeom prst="rect">
            <a:avLst/>
          </a:prstGeom>
        </p:spPr>
      </p:pic>
      <p:pic>
        <p:nvPicPr>
          <p:cNvPr id="2" name="Google Shape;296;p17" descr="Chaucer B, Whelan D, Veys C, Upadhyaya M. Angioedema secondary to IV tissue plasminogen activator administration for treatment of acute ischemic stroke. Case Rep Crit Care. 2018;2018:3257215. doi: 10.1155/2018/3257215&#10;">
            <a:extLst>
              <a:ext uri="{FF2B5EF4-FFF2-40B4-BE49-F238E27FC236}">
                <a16:creationId xmlns:a16="http://schemas.microsoft.com/office/drawing/2014/main" id="{CE995C81-60C3-30A4-78AD-554DDC84EB60}"/>
              </a:ext>
            </a:extLst>
          </p:cNvPr>
          <p:cNvPicPr preferRelativeResize="0"/>
          <p:nvPr/>
        </p:nvPicPr>
        <p:blipFill rotWithShape="1">
          <a:blip r:embed="rId4">
            <a:alphaModFix/>
          </a:blip>
          <a:srcRect/>
          <a:stretch/>
        </p:blipFill>
        <p:spPr>
          <a:xfrm>
            <a:off x="1391805" y="1342941"/>
            <a:ext cx="3732954" cy="4437361"/>
          </a:xfrm>
          <a:prstGeom prst="rect">
            <a:avLst/>
          </a:prstGeom>
          <a:noFill/>
          <a:ln>
            <a:noFill/>
          </a:ln>
        </p:spPr>
      </p:pic>
      <p:sp>
        <p:nvSpPr>
          <p:cNvPr id="8" name="TextBox 7">
            <a:extLst>
              <a:ext uri="{FF2B5EF4-FFF2-40B4-BE49-F238E27FC236}">
                <a16:creationId xmlns:a16="http://schemas.microsoft.com/office/drawing/2014/main" id="{282FA1D6-9D5A-CC66-9CDF-A57EF71C14B6}"/>
              </a:ext>
              <a:ext uri="{C183D7F6-B498-43B3-948B-1728B52AA6E4}">
                <adec:decorative xmlns:adec="http://schemas.microsoft.com/office/drawing/2017/decorative" val="1"/>
              </a:ext>
            </a:extLst>
          </p:cNvPr>
          <p:cNvSpPr txBox="1"/>
          <p:nvPr/>
        </p:nvSpPr>
        <p:spPr>
          <a:xfrm>
            <a:off x="1532585" y="5607391"/>
            <a:ext cx="3451395" cy="461665"/>
          </a:xfrm>
          <a:prstGeom prst="rect">
            <a:avLst/>
          </a:prstGeom>
          <a:noFill/>
        </p:spPr>
        <p:txBody>
          <a:bodyPr wrap="square" rtlCol="0">
            <a:spAutoFit/>
          </a:bodyPr>
          <a:lstStyle/>
          <a:p>
            <a:pPr lvl="0"/>
            <a:r>
              <a:rPr lang="en-US" sz="800" dirty="0">
                <a:solidFill>
                  <a:schemeClr val="dk1"/>
                </a:solidFill>
                <a:ea typeface="Calibri"/>
                <a:cs typeface="Calibri"/>
                <a:sym typeface="Calibri"/>
              </a:rPr>
              <a:t>Chaucer B, Whelan D, Veys C, Upadhyaya M. Angioedema secondary to IV tissue plasminogen activator administration for treatment of acute ischemic stroke. </a:t>
            </a:r>
            <a:r>
              <a:rPr lang="en-US" sz="800" i="1" dirty="0">
                <a:solidFill>
                  <a:schemeClr val="dk1"/>
                </a:solidFill>
                <a:ea typeface="Calibri"/>
                <a:cs typeface="Calibri"/>
                <a:sym typeface="Calibri"/>
              </a:rPr>
              <a:t>Case Rep Crit Care</a:t>
            </a:r>
            <a:r>
              <a:rPr lang="en-US" sz="800" dirty="0">
                <a:solidFill>
                  <a:schemeClr val="dk1"/>
                </a:solidFill>
                <a:ea typeface="Calibri"/>
                <a:cs typeface="Calibri"/>
                <a:sym typeface="Calibri"/>
              </a:rPr>
              <a:t>. 2018;2018:3257215. </a:t>
            </a:r>
            <a:r>
              <a:rPr lang="en-US" sz="800" dirty="0" err="1">
                <a:solidFill>
                  <a:schemeClr val="dk1"/>
                </a:solidFill>
                <a:ea typeface="Calibri"/>
                <a:cs typeface="Calibri"/>
                <a:sym typeface="Calibri"/>
              </a:rPr>
              <a:t>doi</a:t>
            </a:r>
            <a:r>
              <a:rPr lang="en-US" sz="800" dirty="0">
                <a:solidFill>
                  <a:schemeClr val="dk1"/>
                </a:solidFill>
                <a:ea typeface="Calibri"/>
                <a:cs typeface="Calibri"/>
                <a:sym typeface="Calibri"/>
              </a:rPr>
              <a:t>: 10.1155/2018/3257215</a:t>
            </a:r>
          </a:p>
        </p:txBody>
      </p:sp>
    </p:spTree>
    <p:extLst>
      <p:ext uri="{BB962C8B-B14F-4D97-AF65-F5344CB8AC3E}">
        <p14:creationId xmlns:p14="http://schemas.microsoft.com/office/powerpoint/2010/main" val="14112097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5AA263-B58D-58A2-A5B9-6C7C0FA609E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78CAF22-AABD-85E4-E87D-02BF4B4DB8B8}"/>
              </a:ext>
            </a:extLst>
          </p:cNvPr>
          <p:cNvSpPr>
            <a:spLocks noGrp="1"/>
          </p:cNvSpPr>
          <p:nvPr>
            <p:ph type="title"/>
          </p:nvPr>
        </p:nvSpPr>
        <p:spPr>
          <a:xfrm>
            <a:off x="838200" y="363539"/>
            <a:ext cx="10515600" cy="559408"/>
          </a:xfrm>
        </p:spPr>
        <p:txBody>
          <a:bodyPr/>
          <a:lstStyle/>
          <a:p>
            <a:r>
              <a:rPr lang="en-US">
                <a:solidFill>
                  <a:srgbClr val="D12A31"/>
                </a:solidFill>
              </a:rPr>
              <a:t>Adult Thrombolysis</a:t>
            </a:r>
          </a:p>
        </p:txBody>
      </p:sp>
      <p:graphicFrame>
        <p:nvGraphicFramePr>
          <p:cNvPr id="2" name="Content Placeholder 5">
            <a:extLst>
              <a:ext uri="{FF2B5EF4-FFF2-40B4-BE49-F238E27FC236}">
                <a16:creationId xmlns:a16="http://schemas.microsoft.com/office/drawing/2014/main" id="{71E8EADC-06B0-4287-022F-27F78380D38B}"/>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08429504"/>
              </p:ext>
            </p:extLst>
          </p:nvPr>
        </p:nvGraphicFramePr>
        <p:xfrm>
          <a:off x="5111416" y="3657600"/>
          <a:ext cx="6749328" cy="1889760"/>
        </p:xfrm>
        <a:graphic>
          <a:graphicData uri="http://schemas.openxmlformats.org/drawingml/2006/table">
            <a:tbl>
              <a:tblPr firstRow="1" bandRow="1">
                <a:tableStyleId>{5C22544A-7EE6-4342-B048-85BDC9FD1C3A}</a:tableStyleId>
              </a:tblPr>
              <a:tblGrid>
                <a:gridCol w="787108">
                  <a:extLst>
                    <a:ext uri="{9D8B030D-6E8A-4147-A177-3AD203B41FA5}">
                      <a16:colId xmlns:a16="http://schemas.microsoft.com/office/drawing/2014/main" val="2649235253"/>
                    </a:ext>
                  </a:extLst>
                </a:gridCol>
                <a:gridCol w="592428">
                  <a:extLst>
                    <a:ext uri="{9D8B030D-6E8A-4147-A177-3AD203B41FA5}">
                      <a16:colId xmlns:a16="http://schemas.microsoft.com/office/drawing/2014/main" val="862284130"/>
                    </a:ext>
                  </a:extLst>
                </a:gridCol>
                <a:gridCol w="572467">
                  <a:extLst>
                    <a:ext uri="{9D8B030D-6E8A-4147-A177-3AD203B41FA5}">
                      <a16:colId xmlns:a16="http://schemas.microsoft.com/office/drawing/2014/main" val="3464337663"/>
                    </a:ext>
                  </a:extLst>
                </a:gridCol>
                <a:gridCol w="4797325">
                  <a:extLst>
                    <a:ext uri="{9D8B030D-6E8A-4147-A177-3AD203B41FA5}">
                      <a16:colId xmlns:a16="http://schemas.microsoft.com/office/drawing/2014/main" val="3265590656"/>
                    </a:ext>
                  </a:extLst>
                </a:gridCol>
              </a:tblGrid>
              <a:tr h="151475">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baseline="0">
                          <a:solidFill>
                            <a:schemeClr val="bg1"/>
                          </a:solidFill>
                          <a:latin typeface="Lub Dub Condensed" panose="020B0506030403020204" pitchFamily="34" charset="0"/>
                          <a:cs typeface="Arial" panose="020B0604020202020204" pitchFamily="34" charset="0"/>
                        </a:rPr>
                        <a:t>Section</a:t>
                      </a:r>
                      <a:endParaRPr lang="en-US" sz="1600" b="1" spc="-50" baseline="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indent="0" algn="ctr">
                        <a:lnSpc>
                          <a:spcPct val="100000"/>
                        </a:lnSpc>
                        <a:spcBef>
                          <a:spcPts val="275"/>
                        </a:spcBef>
                      </a:pPr>
                      <a:r>
                        <a:rPr lang="en-US" sz="1600">
                          <a:solidFill>
                            <a:schemeClr val="bg1"/>
                          </a:solidFill>
                          <a:latin typeface="Lub Dub Condensed" panose="020B0506030403020204" pitchFamily="34" charset="0"/>
                          <a:cs typeface="Arial" panose="020B0604020202020204" pitchFamily="34" charset="0"/>
                        </a:rPr>
                        <a:t>COR</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indent="0" algn="ctr">
                        <a:lnSpc>
                          <a:spcPct val="100000"/>
                        </a:lnSpc>
                        <a:spcBef>
                          <a:spcPts val="275"/>
                        </a:spcBef>
                      </a:pPr>
                      <a:r>
                        <a:rPr lang="en-US" sz="1600">
                          <a:solidFill>
                            <a:schemeClr val="bg1"/>
                          </a:solidFill>
                          <a:latin typeface="Lub Dub Condensed" panose="020B0506030403020204" pitchFamily="34" charset="0"/>
                          <a:cs typeface="Arial" panose="020B0604020202020204" pitchFamily="34" charset="0"/>
                        </a:rPr>
                        <a:t>LOE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a:solidFill>
                            <a:schemeClr val="bg1"/>
                          </a:solidFill>
                          <a:latin typeface="Lub Dub Condensed" panose="020B0506030403020204" pitchFamily="34" charset="0"/>
                          <a:cs typeface="Arial" panose="020B0604020202020204" pitchFamily="34" charset="0"/>
                        </a:rPr>
                        <a:t>RECOMMENDATIONS</a:t>
                      </a:r>
                      <a:endParaRPr lang="en-US" sz="160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1321068">
                <a:tc>
                  <a:txBody>
                    <a:bodyPr/>
                    <a:lstStyle/>
                    <a:p>
                      <a:pPr marL="0" indent="0" algn="ctr">
                        <a:lnSpc>
                          <a:spcPct val="100000"/>
                        </a:lnSpc>
                        <a:spcBef>
                          <a:spcPts val="295"/>
                        </a:spcBef>
                      </a:pPr>
                      <a:r>
                        <a:rPr lang="en-US" sz="1800" b="1">
                          <a:ln>
                            <a:noFill/>
                          </a:ln>
                          <a:solidFill>
                            <a:schemeClr val="bg1"/>
                          </a:solidFill>
                          <a:latin typeface="Lub Dub Bold" panose="020B0803030403020204" pitchFamily="34" charset="0"/>
                          <a:cs typeface="Arial" panose="020B0604020202020204" pitchFamily="34" charset="0"/>
                        </a:rPr>
                        <a:t>4.6.3</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D4D4F"/>
                    </a:solidFill>
                  </a:tcPr>
                </a:tc>
                <a:tc>
                  <a:txBody>
                    <a:bodyPr/>
                    <a:lstStyle/>
                    <a:p>
                      <a:pPr marL="0" indent="0" algn="ctr">
                        <a:lnSpc>
                          <a:spcPct val="100000"/>
                        </a:lnSpc>
                        <a:spcBef>
                          <a:spcPts val="295"/>
                        </a:spcBef>
                      </a:pPr>
                      <a:r>
                        <a:rPr lang="en-US" sz="24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A68"/>
                    </a:solidFill>
                  </a:tcPr>
                </a:tc>
                <a:tc>
                  <a:txBody>
                    <a:bodyPr/>
                    <a:lstStyle/>
                    <a:p>
                      <a:pPr marL="0" indent="0" algn="ctr">
                        <a:lnSpc>
                          <a:spcPct val="100000"/>
                        </a:lnSpc>
                        <a:spcBef>
                          <a:spcPts val="295"/>
                        </a:spcBef>
                      </a:pPr>
                      <a:r>
                        <a:rPr lang="en-US" sz="1800" b="1">
                          <a:ln>
                            <a:noFill/>
                          </a:ln>
                          <a:solidFill>
                            <a:schemeClr val="tx1"/>
                          </a:solidFill>
                          <a:latin typeface="Lub Dub Bold" panose="020B0803030403020204" pitchFamily="34" charset="0"/>
                          <a:cs typeface="Arial" panose="020B0604020202020204" pitchFamily="34" charset="0"/>
                        </a:rPr>
                        <a:t>B-R</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59BC2"/>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AIS who have salvageable ischemic penumbra detected on automated perfusion imaging and who (a) awake with stroke symptoms within 9 hours from the midpoint of sleep or (b) are 4.5-9 hours from last known well, IV thrombolysis may be reasonable to improve functional outcomes.</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bl>
          </a:graphicData>
        </a:graphic>
      </p:graphicFrame>
      <p:pic>
        <p:nvPicPr>
          <p:cNvPr id="5" name="Google Shape;135;p3">
            <a:extLst>
              <a:ext uri="{FF2B5EF4-FFF2-40B4-BE49-F238E27FC236}">
                <a16:creationId xmlns:a16="http://schemas.microsoft.com/office/drawing/2014/main" id="{77A26839-93E8-E911-778F-7CC38AB4DAC7}"/>
              </a:ext>
              <a:ext uri="{C183D7F6-B498-43B3-948B-1728B52AA6E4}">
                <adec:decorative xmlns:adec="http://schemas.microsoft.com/office/drawing/2017/decorative" val="1"/>
              </a:ext>
            </a:extLst>
          </p:cNvPr>
          <p:cNvPicPr preferRelativeResize="0"/>
          <p:nvPr/>
        </p:nvPicPr>
        <p:blipFill>
          <a:blip r:embed="rId3" cstate="print">
            <a:clrChange>
              <a:clrFrom>
                <a:srgbClr val="FFFFFF"/>
              </a:clrFrom>
              <a:clrTo>
                <a:srgbClr val="FFFFFF">
                  <a:alpha val="0"/>
                </a:srgbClr>
              </a:clrTo>
            </a:clrChange>
            <a:alphaModFix/>
            <a:duotone>
              <a:schemeClr val="bg2">
                <a:shade val="45000"/>
                <a:satMod val="135000"/>
              </a:schemeClr>
              <a:prstClr val="white"/>
            </a:duotone>
            <a:extLst>
              <a:ext uri="{28A0092B-C50C-407E-A947-70E740481C1C}">
                <a14:useLocalDpi xmlns:a14="http://schemas.microsoft.com/office/drawing/2010/main"/>
              </a:ext>
            </a:extLst>
          </a:blip>
          <a:srcRect l="-1651"/>
          <a:stretch>
            <a:fillRect/>
          </a:stretch>
        </p:blipFill>
        <p:spPr>
          <a:xfrm>
            <a:off x="5905214" y="551995"/>
            <a:ext cx="4878016" cy="2319684"/>
          </a:xfrm>
          <a:prstGeom prst="rect">
            <a:avLst/>
          </a:prstGeom>
          <a:noFill/>
          <a:ln>
            <a:noFill/>
          </a:ln>
        </p:spPr>
      </p:pic>
      <p:sp>
        <p:nvSpPr>
          <p:cNvPr id="7" name="Oval 6">
            <a:extLst>
              <a:ext uri="{FF2B5EF4-FFF2-40B4-BE49-F238E27FC236}">
                <a16:creationId xmlns:a16="http://schemas.microsoft.com/office/drawing/2014/main" id="{2B1B3D8E-C925-8712-2457-D6CCCA3A5F38}"/>
              </a:ext>
              <a:ext uri="{C183D7F6-B498-43B3-948B-1728B52AA6E4}">
                <adec:decorative xmlns:adec="http://schemas.microsoft.com/office/drawing/2017/decorative" val="1"/>
              </a:ext>
            </a:extLst>
          </p:cNvPr>
          <p:cNvSpPr/>
          <p:nvPr/>
        </p:nvSpPr>
        <p:spPr>
          <a:xfrm>
            <a:off x="8720254" y="2166006"/>
            <a:ext cx="713678" cy="95633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oogle Shape;135;p3">
            <a:extLst>
              <a:ext uri="{FF2B5EF4-FFF2-40B4-BE49-F238E27FC236}">
                <a16:creationId xmlns:a16="http://schemas.microsoft.com/office/drawing/2014/main" id="{3C646E65-A781-BCA1-E3BD-F8C712F318DB}"/>
              </a:ext>
              <a:ext uri="{C183D7F6-B498-43B3-948B-1728B52AA6E4}">
                <adec:decorative xmlns:adec="http://schemas.microsoft.com/office/drawing/2017/decorative" val="1"/>
              </a:ext>
            </a:extLst>
          </p:cNvPr>
          <p:cNvPicPr preferRelativeResize="0"/>
          <p:nvPr/>
        </p:nvPicPr>
        <p:blipFill>
          <a:blip r:embed="rId4" cstate="print">
            <a:clrChange>
              <a:clrFrom>
                <a:srgbClr val="FFFFFF"/>
              </a:clrFrom>
              <a:clrTo>
                <a:srgbClr val="FFFFFF">
                  <a:alpha val="0"/>
                </a:srgbClr>
              </a:clrTo>
            </a:clrChange>
            <a:alphaModFix/>
            <a:extLst>
              <a:ext uri="{28A0092B-C50C-407E-A947-70E740481C1C}">
                <a14:useLocalDpi xmlns:a14="http://schemas.microsoft.com/office/drawing/2010/main"/>
              </a:ext>
            </a:extLst>
          </a:blip>
          <a:srcRect/>
          <a:stretch>
            <a:fillRect/>
          </a:stretch>
        </p:blipFill>
        <p:spPr>
          <a:xfrm>
            <a:off x="8486080" y="2143704"/>
            <a:ext cx="1159726" cy="1391671"/>
          </a:xfrm>
          <a:prstGeom prst="rect">
            <a:avLst/>
          </a:prstGeom>
          <a:noFill/>
          <a:ln>
            <a:noFill/>
          </a:ln>
        </p:spPr>
      </p:pic>
      <p:pic>
        <p:nvPicPr>
          <p:cNvPr id="10" name="Graphic 9">
            <a:extLst>
              <a:ext uri="{FF2B5EF4-FFF2-40B4-BE49-F238E27FC236}">
                <a16:creationId xmlns:a16="http://schemas.microsoft.com/office/drawing/2014/main" id="{FB400B3D-1EEE-D8AF-1918-7F844D7A9C30}"/>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5978" y="1216192"/>
            <a:ext cx="4882816" cy="4882816"/>
          </a:xfrm>
          <a:prstGeom prst="rect">
            <a:avLst/>
          </a:prstGeom>
        </p:spPr>
      </p:pic>
    </p:spTree>
    <p:extLst>
      <p:ext uri="{BB962C8B-B14F-4D97-AF65-F5344CB8AC3E}">
        <p14:creationId xmlns:p14="http://schemas.microsoft.com/office/powerpoint/2010/main" val="30477693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5DB8DD-5A80-AE06-5CEA-5E792F23498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F3909F6-8C39-1323-63E2-C7149F2D982D}"/>
              </a:ext>
            </a:extLst>
          </p:cNvPr>
          <p:cNvSpPr>
            <a:spLocks noGrp="1"/>
          </p:cNvSpPr>
          <p:nvPr>
            <p:ph type="title"/>
          </p:nvPr>
        </p:nvSpPr>
        <p:spPr>
          <a:xfrm>
            <a:off x="838200" y="363539"/>
            <a:ext cx="10515600" cy="559408"/>
          </a:xfrm>
        </p:spPr>
        <p:txBody>
          <a:bodyPr/>
          <a:lstStyle/>
          <a:p>
            <a:r>
              <a:rPr lang="en-US" dirty="0">
                <a:solidFill>
                  <a:srgbClr val="D12A31"/>
                </a:solidFill>
              </a:rPr>
              <a:t>Adult Thrombolysis </a:t>
            </a:r>
            <a:r>
              <a:rPr lang="en-US" dirty="0"/>
              <a:t>– TELESTROKE</a:t>
            </a:r>
          </a:p>
        </p:txBody>
      </p:sp>
      <p:graphicFrame>
        <p:nvGraphicFramePr>
          <p:cNvPr id="5" name="Content Placeholder 5">
            <a:extLst>
              <a:ext uri="{FF2B5EF4-FFF2-40B4-BE49-F238E27FC236}">
                <a16:creationId xmlns:a16="http://schemas.microsoft.com/office/drawing/2014/main" id="{2014EA1B-95CB-BF66-EDD9-BDC4C4C59D72}"/>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902557123"/>
              </p:ext>
            </p:extLst>
          </p:nvPr>
        </p:nvGraphicFramePr>
        <p:xfrm>
          <a:off x="981366" y="4009950"/>
          <a:ext cx="6272050" cy="1742114"/>
        </p:xfrm>
        <a:graphic>
          <a:graphicData uri="http://schemas.openxmlformats.org/drawingml/2006/table">
            <a:tbl>
              <a:tblPr firstRow="1" bandRow="1">
                <a:tableStyleId>{5C22544A-7EE6-4342-B048-85BDC9FD1C3A}</a:tableStyleId>
              </a:tblPr>
              <a:tblGrid>
                <a:gridCol w="688536">
                  <a:extLst>
                    <a:ext uri="{9D8B030D-6E8A-4147-A177-3AD203B41FA5}">
                      <a16:colId xmlns:a16="http://schemas.microsoft.com/office/drawing/2014/main" val="2649235253"/>
                    </a:ext>
                  </a:extLst>
                </a:gridCol>
                <a:gridCol w="583893">
                  <a:extLst>
                    <a:ext uri="{9D8B030D-6E8A-4147-A177-3AD203B41FA5}">
                      <a16:colId xmlns:a16="http://schemas.microsoft.com/office/drawing/2014/main" val="862284130"/>
                    </a:ext>
                  </a:extLst>
                </a:gridCol>
                <a:gridCol w="721903">
                  <a:extLst>
                    <a:ext uri="{9D8B030D-6E8A-4147-A177-3AD203B41FA5}">
                      <a16:colId xmlns:a16="http://schemas.microsoft.com/office/drawing/2014/main" val="3464337663"/>
                    </a:ext>
                  </a:extLst>
                </a:gridCol>
                <a:gridCol w="4277718">
                  <a:extLst>
                    <a:ext uri="{9D8B030D-6E8A-4147-A177-3AD203B41FA5}">
                      <a16:colId xmlns:a16="http://schemas.microsoft.com/office/drawing/2014/main" val="3265590656"/>
                    </a:ext>
                  </a:extLst>
                </a:gridCol>
              </a:tblGrid>
              <a:tr h="42104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baseline="0">
                          <a:solidFill>
                            <a:schemeClr val="bg1"/>
                          </a:solidFill>
                          <a:latin typeface="Lub Dub Condensed" panose="020B0506030403020204" pitchFamily="34" charset="0"/>
                          <a:cs typeface="Arial" panose="020B0604020202020204" pitchFamily="34" charset="0"/>
                        </a:rPr>
                        <a:t>Section</a:t>
                      </a:r>
                      <a:endParaRPr lang="en-US" sz="1600" b="1" spc="-50" baseline="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indent="0" algn="ctr">
                        <a:lnSpc>
                          <a:spcPct val="100000"/>
                        </a:lnSpc>
                        <a:spcBef>
                          <a:spcPts val="275"/>
                        </a:spcBef>
                      </a:pPr>
                      <a:r>
                        <a:rPr lang="en-US" sz="1600">
                          <a:solidFill>
                            <a:schemeClr val="bg1"/>
                          </a:solidFill>
                          <a:latin typeface="Lub Dub Condensed" panose="020B0506030403020204" pitchFamily="34" charset="0"/>
                          <a:cs typeface="Arial" panose="020B0604020202020204" pitchFamily="34" charset="0"/>
                        </a:rPr>
                        <a:t>COR</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indent="0" algn="ctr">
                        <a:lnSpc>
                          <a:spcPct val="100000"/>
                        </a:lnSpc>
                        <a:spcBef>
                          <a:spcPts val="275"/>
                        </a:spcBef>
                      </a:pPr>
                      <a:r>
                        <a:rPr lang="en-US" sz="1600">
                          <a:solidFill>
                            <a:schemeClr val="bg1"/>
                          </a:solidFill>
                          <a:latin typeface="Lub Dub Condensed" panose="020B0506030403020204" pitchFamily="34" charset="0"/>
                          <a:cs typeface="Arial" panose="020B0604020202020204" pitchFamily="34" charset="0"/>
                        </a:rPr>
                        <a:t>LOE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a:solidFill>
                            <a:schemeClr val="bg1"/>
                          </a:solidFill>
                          <a:latin typeface="Lub Dub Condensed" panose="020B0506030403020204" pitchFamily="34" charset="0"/>
                          <a:cs typeface="Arial" panose="020B0604020202020204" pitchFamily="34" charset="0"/>
                        </a:rPr>
                        <a:t>RECOMMENDATIONS</a:t>
                      </a:r>
                      <a:endParaRPr lang="en-US" sz="160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1321068">
                <a:tc>
                  <a:txBody>
                    <a:bodyPr/>
                    <a:lstStyle/>
                    <a:p>
                      <a:pPr marL="0" indent="0" algn="ctr">
                        <a:lnSpc>
                          <a:spcPct val="100000"/>
                        </a:lnSpc>
                        <a:spcBef>
                          <a:spcPts val="295"/>
                        </a:spcBef>
                      </a:pPr>
                      <a:r>
                        <a:rPr lang="en-US" sz="1800" b="1">
                          <a:ln>
                            <a:noFill/>
                          </a:ln>
                          <a:solidFill>
                            <a:schemeClr val="bg1"/>
                          </a:solidFill>
                          <a:latin typeface="Lub Dub Bold" panose="020B0803030403020204" pitchFamily="34" charset="0"/>
                          <a:cs typeface="Arial" panose="020B0604020202020204" pitchFamily="34" charset="0"/>
                        </a:rPr>
                        <a:t>2.4</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D4D4F"/>
                    </a:solidFill>
                  </a:tcPr>
                </a:tc>
                <a:tc>
                  <a:txBody>
                    <a:bodyPr/>
                    <a:lstStyle/>
                    <a:p>
                      <a:pPr marL="0" indent="0" algn="ctr">
                        <a:lnSpc>
                          <a:spcPct val="100000"/>
                        </a:lnSpc>
                        <a:spcBef>
                          <a:spcPts val="295"/>
                        </a:spcBef>
                      </a:pPr>
                      <a:r>
                        <a:rPr lang="en-US" sz="2400" b="1">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9C78D"/>
                    </a:solidFill>
                  </a:tcPr>
                </a:tc>
                <a:tc>
                  <a:txBody>
                    <a:bodyPr/>
                    <a:lstStyle/>
                    <a:p>
                      <a:pPr marL="0" indent="0" algn="ctr">
                        <a:lnSpc>
                          <a:spcPct val="100000"/>
                        </a:lnSpc>
                        <a:spcBef>
                          <a:spcPts val="295"/>
                        </a:spcBef>
                      </a:pPr>
                      <a:r>
                        <a:rPr lang="en-US" sz="1800" b="1">
                          <a:ln>
                            <a:noFill/>
                          </a:ln>
                          <a:solidFill>
                            <a:schemeClr val="tx1"/>
                          </a:solidFill>
                          <a:latin typeface="Lub Dub Bold" panose="020B0803030403020204" pitchFamily="34" charset="0"/>
                          <a:cs typeface="Arial" panose="020B0604020202020204" pitchFamily="34" charset="0"/>
                        </a:rPr>
                        <a:t>B-R</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59BC2"/>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For patients with suspected stroke in the prehospital setting, telemedicine in the ambulance should be considered, when feasible, to complement paramedic assessment to identify candidates for reperfusion interventions.</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bl>
          </a:graphicData>
        </a:graphic>
      </p:graphicFrame>
      <p:grpSp>
        <p:nvGrpSpPr>
          <p:cNvPr id="6" name="Group 5">
            <a:extLst>
              <a:ext uri="{FF2B5EF4-FFF2-40B4-BE49-F238E27FC236}">
                <a16:creationId xmlns:a16="http://schemas.microsoft.com/office/drawing/2014/main" id="{B49BA174-B56B-7909-B356-F82BFC0BC8AE}"/>
              </a:ext>
              <a:ext uri="{C183D7F6-B498-43B3-948B-1728B52AA6E4}">
                <adec:decorative xmlns:adec="http://schemas.microsoft.com/office/drawing/2017/decorative" val="1"/>
              </a:ext>
            </a:extLst>
          </p:cNvPr>
          <p:cNvGrpSpPr/>
          <p:nvPr/>
        </p:nvGrpSpPr>
        <p:grpSpPr>
          <a:xfrm>
            <a:off x="981366" y="789422"/>
            <a:ext cx="6027454" cy="2866286"/>
            <a:chOff x="5905214" y="551995"/>
            <a:chExt cx="4878016" cy="2319684"/>
          </a:xfrm>
        </p:grpSpPr>
        <p:pic>
          <p:nvPicPr>
            <p:cNvPr id="8" name="Google Shape;135;p3">
              <a:extLst>
                <a:ext uri="{FF2B5EF4-FFF2-40B4-BE49-F238E27FC236}">
                  <a16:creationId xmlns:a16="http://schemas.microsoft.com/office/drawing/2014/main" id="{2D2542F4-BBD4-FDB5-E3A1-59D2AADA61C1}"/>
                </a:ext>
                <a:ext uri="{C183D7F6-B498-43B3-948B-1728B52AA6E4}">
                  <adec:decorative xmlns:adec="http://schemas.microsoft.com/office/drawing/2017/decorative" val="1"/>
                </a:ext>
              </a:extLst>
            </p:cNvPr>
            <p:cNvPicPr preferRelativeResize="0"/>
            <p:nvPr/>
          </p:nvPicPr>
          <p:blipFill>
            <a:blip r:embed="rId3" cstate="print">
              <a:clrChange>
                <a:clrFrom>
                  <a:srgbClr val="FFFFFF"/>
                </a:clrFrom>
                <a:clrTo>
                  <a:srgbClr val="FFFFFF">
                    <a:alpha val="0"/>
                  </a:srgbClr>
                </a:clrTo>
              </a:clrChange>
              <a:alphaModFix/>
              <a:duotone>
                <a:schemeClr val="bg2">
                  <a:shade val="45000"/>
                  <a:satMod val="135000"/>
                </a:schemeClr>
                <a:prstClr val="white"/>
              </a:duotone>
              <a:extLst>
                <a:ext uri="{28A0092B-C50C-407E-A947-70E740481C1C}">
                  <a14:useLocalDpi xmlns:a14="http://schemas.microsoft.com/office/drawing/2010/main"/>
                </a:ext>
              </a:extLst>
            </a:blip>
            <a:srcRect l="-1651"/>
            <a:stretch>
              <a:fillRect/>
            </a:stretch>
          </p:blipFill>
          <p:spPr>
            <a:xfrm>
              <a:off x="5905214" y="551995"/>
              <a:ext cx="4878016" cy="2319684"/>
            </a:xfrm>
            <a:prstGeom prst="rect">
              <a:avLst/>
            </a:prstGeom>
            <a:noFill/>
            <a:ln>
              <a:noFill/>
            </a:ln>
          </p:spPr>
        </p:pic>
        <p:sp>
          <p:nvSpPr>
            <p:cNvPr id="9" name="Oval 8">
              <a:extLst>
                <a:ext uri="{FF2B5EF4-FFF2-40B4-BE49-F238E27FC236}">
                  <a16:creationId xmlns:a16="http://schemas.microsoft.com/office/drawing/2014/main" id="{2AD5C990-9EF2-D345-F2DF-2AF068D46036}"/>
                </a:ext>
                <a:ext uri="{C183D7F6-B498-43B3-948B-1728B52AA6E4}">
                  <adec:decorative xmlns:adec="http://schemas.microsoft.com/office/drawing/2017/decorative" val="1"/>
                </a:ext>
              </a:extLst>
            </p:cNvPr>
            <p:cNvSpPr/>
            <p:nvPr/>
          </p:nvSpPr>
          <p:spPr>
            <a:xfrm>
              <a:off x="7911815" y="1818187"/>
              <a:ext cx="847493" cy="797551"/>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oogle Shape;135;p3">
            <a:extLst>
              <a:ext uri="{FF2B5EF4-FFF2-40B4-BE49-F238E27FC236}">
                <a16:creationId xmlns:a16="http://schemas.microsoft.com/office/drawing/2014/main" id="{D89F6B2C-E146-9EFC-A2F1-72C89D0CEB50}"/>
              </a:ext>
              <a:ext uri="{C183D7F6-B498-43B3-948B-1728B52AA6E4}">
                <adec:decorative xmlns:adec="http://schemas.microsoft.com/office/drawing/2017/decorative" val="1"/>
              </a:ext>
            </a:extLst>
          </p:cNvPr>
          <p:cNvPicPr preferRelativeResize="0"/>
          <p:nvPr/>
        </p:nvPicPr>
        <p:blipFill>
          <a:blip r:embed="rId4" cstate="print">
            <a:clrChange>
              <a:clrFrom>
                <a:srgbClr val="FFFFFF"/>
              </a:clrFrom>
              <a:clrTo>
                <a:srgbClr val="FFFFFF">
                  <a:alpha val="0"/>
                </a:srgbClr>
              </a:clrTo>
            </a:clrChange>
            <a:alphaModFix/>
            <a:extLst>
              <a:ext uri="{28A0092B-C50C-407E-A947-70E740481C1C}">
                <a14:useLocalDpi xmlns:a14="http://schemas.microsoft.com/office/drawing/2010/main"/>
              </a:ext>
            </a:extLst>
          </a:blip>
          <a:srcRect/>
          <a:stretch>
            <a:fillRect/>
          </a:stretch>
        </p:blipFill>
        <p:spPr>
          <a:xfrm>
            <a:off x="3460795" y="2353975"/>
            <a:ext cx="1193181" cy="1472400"/>
          </a:xfrm>
          <a:prstGeom prst="ellipse">
            <a:avLst/>
          </a:prstGeom>
          <a:noFill/>
          <a:ln>
            <a:noFill/>
          </a:ln>
        </p:spPr>
      </p:pic>
      <p:pic>
        <p:nvPicPr>
          <p:cNvPr id="11" name="Picture 10">
            <a:extLst>
              <a:ext uri="{FF2B5EF4-FFF2-40B4-BE49-F238E27FC236}">
                <a16:creationId xmlns:a16="http://schemas.microsoft.com/office/drawing/2014/main" id="{21E64CFB-E078-A153-51BE-94DB7D15E8B8}"/>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7555696" y="1279464"/>
            <a:ext cx="3925330" cy="3941871"/>
          </a:xfrm>
          <a:prstGeom prst="rect">
            <a:avLst/>
          </a:prstGeom>
          <a:noFill/>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964280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71BF8-6B35-A4AC-A9F7-06ACB801E15E}"/>
              </a:ext>
            </a:extLst>
          </p:cNvPr>
          <p:cNvSpPr>
            <a:spLocks noGrp="1"/>
          </p:cNvSpPr>
          <p:nvPr>
            <p:ph type="ctrTitle"/>
          </p:nvPr>
        </p:nvSpPr>
        <p:spPr>
          <a:xfrm>
            <a:off x="4306529" y="726946"/>
            <a:ext cx="7037353" cy="4747097"/>
          </a:xfrm>
        </p:spPr>
        <p:txBody>
          <a:bodyPr wrap="square" anchor="t">
            <a:noAutofit/>
          </a:bodyPr>
          <a:lstStyle/>
          <a:p>
            <a:pPr algn="ctr">
              <a:lnSpc>
                <a:spcPct val="100000"/>
              </a:lnSpc>
              <a:spcBef>
                <a:spcPts val="1200"/>
              </a:spcBef>
              <a:spcAft>
                <a:spcPts val="3600"/>
              </a:spcAft>
            </a:pPr>
            <a:r>
              <a:rPr lang="en-US" sz="3200" dirty="0"/>
              <a:t>Slide set developed by </a:t>
            </a:r>
            <a:br>
              <a:rPr lang="en-US" sz="3200" dirty="0"/>
            </a:br>
            <a:br>
              <a:rPr lang="en-US" sz="1600" dirty="0"/>
            </a:br>
            <a:r>
              <a:rPr lang="en-US" sz="3200" b="0" cap="none" dirty="0">
                <a:latin typeface="Lub Dub Medium" panose="020B0603030403020204" pitchFamily="34" charset="0"/>
              </a:rPr>
              <a:t>Karen Rapp</a:t>
            </a:r>
            <a:r>
              <a:rPr lang="en-US" sz="3200" b="0" dirty="0">
                <a:latin typeface="Lub Dub Medium" panose="020B0603030403020204" pitchFamily="34" charset="0"/>
              </a:rPr>
              <a:t>, BSN, RN </a:t>
            </a:r>
            <a:br>
              <a:rPr lang="en-US" sz="3200" b="0" dirty="0">
                <a:latin typeface="Lub Dub Medium" panose="020B0603030403020204" pitchFamily="34" charset="0"/>
              </a:rPr>
            </a:br>
            <a:r>
              <a:rPr lang="en-US" sz="3200" b="0" cap="none" dirty="0">
                <a:latin typeface="Lub Dub Medium" panose="020B0603030403020204" pitchFamily="34" charset="0"/>
              </a:rPr>
              <a:t>Mary Rodgers, </a:t>
            </a:r>
            <a:r>
              <a:rPr lang="en-US" sz="3200" b="0" dirty="0">
                <a:latin typeface="Lub Dub Medium" panose="020B0603030403020204" pitchFamily="34" charset="0"/>
              </a:rPr>
              <a:t>DHA, MS, RN</a:t>
            </a:r>
            <a:br>
              <a:rPr lang="en-US" sz="3200" b="0" dirty="0">
                <a:latin typeface="Lub Dub Medium" panose="020B0603030403020204" pitchFamily="34" charset="0"/>
              </a:rPr>
            </a:br>
            <a:r>
              <a:rPr lang="en-US" sz="3200" b="0" cap="none" dirty="0">
                <a:latin typeface="Lub Dub Medium" panose="020B0603030403020204" pitchFamily="34" charset="0"/>
              </a:rPr>
              <a:t>Anne Leonard, </a:t>
            </a:r>
            <a:r>
              <a:rPr lang="en-US" sz="3200" b="0" dirty="0">
                <a:latin typeface="Lub Dub Medium" panose="020B0603030403020204" pitchFamily="34" charset="0"/>
              </a:rPr>
              <a:t>MPH, </a:t>
            </a:r>
            <a:r>
              <a:rPr lang="en-US" sz="3200" b="0" dirty="0" err="1">
                <a:latin typeface="Lub Dub Medium" panose="020B0603030403020204" pitchFamily="34" charset="0"/>
              </a:rPr>
              <a:t>bsn</a:t>
            </a:r>
            <a:r>
              <a:rPr lang="en-US" sz="3200" b="0" dirty="0">
                <a:latin typeface="Lub Dub Medium" panose="020B0603030403020204" pitchFamily="34" charset="0"/>
              </a:rPr>
              <a:t>, RN </a:t>
            </a:r>
            <a:br>
              <a:rPr lang="en-US" sz="3200" b="0" dirty="0">
                <a:latin typeface="Lub Dub Medium" panose="020B0603030403020204" pitchFamily="34" charset="0"/>
              </a:rPr>
            </a:br>
            <a:br>
              <a:rPr lang="en-US" sz="3200" b="0" dirty="0">
                <a:latin typeface="Lub Dub Medium" panose="020B0603030403020204" pitchFamily="34" charset="0"/>
              </a:rPr>
            </a:br>
            <a:r>
              <a:rPr lang="en-US" sz="3200" b="0" cap="none" dirty="0">
                <a:latin typeface="Lub Dub Medium" panose="020B0603030403020204" pitchFamily="34" charset="0"/>
              </a:rPr>
              <a:t>on  behalf of the</a:t>
            </a:r>
            <a:br>
              <a:rPr lang="en-US" sz="3200" b="0" dirty="0">
                <a:latin typeface="Lub Dub Medium" panose="020B0603030403020204" pitchFamily="34" charset="0"/>
              </a:rPr>
            </a:br>
            <a:r>
              <a:rPr lang="en-US" sz="3200" b="0" dirty="0">
                <a:latin typeface="Lub Dub Medium" panose="020B0603030403020204" pitchFamily="34" charset="0"/>
              </a:rPr>
              <a:t>STROKE </a:t>
            </a:r>
            <a:r>
              <a:rPr lang="en-US" sz="3200" b="0" cap="none" dirty="0">
                <a:latin typeface="Lub Dub Medium" panose="020B0603030403020204" pitchFamily="34" charset="0"/>
              </a:rPr>
              <a:t>SCILL/Professional Education Committee </a:t>
            </a:r>
            <a:endParaRPr lang="en-US" sz="3200" b="0" dirty="0">
              <a:latin typeface="Lub Dub Medium" panose="020B0603030403020204" pitchFamily="34" charset="0"/>
            </a:endParaRPr>
          </a:p>
        </p:txBody>
      </p:sp>
      <p:sp>
        <p:nvSpPr>
          <p:cNvPr id="4" name="TextBox 3">
            <a:extLst>
              <a:ext uri="{FF2B5EF4-FFF2-40B4-BE49-F238E27FC236}">
                <a16:creationId xmlns:a16="http://schemas.microsoft.com/office/drawing/2014/main" id="{79BB378E-7A42-D638-B94F-034437438FD8}"/>
              </a:ext>
            </a:extLst>
          </p:cNvPr>
          <p:cNvSpPr txBox="1"/>
          <p:nvPr/>
        </p:nvSpPr>
        <p:spPr>
          <a:xfrm>
            <a:off x="5983111" y="6491111"/>
            <a:ext cx="6096000" cy="246221"/>
          </a:xfrm>
          <a:prstGeom prst="rect">
            <a:avLst/>
          </a:prstGeom>
          <a:noFill/>
        </p:spPr>
        <p:txBody>
          <a:bodyPr wrap="square">
            <a:spAutoFit/>
          </a:bodyPr>
          <a:lstStyle/>
          <a:p>
            <a:pPr algn="r"/>
            <a:r>
              <a:rPr lang="en-US" sz="1000" b="0" i="0" u="none" strike="noStrike" baseline="0">
                <a:solidFill>
                  <a:srgbClr val="FFFFFF"/>
                </a:solidFill>
                <a:latin typeface="Lub Dub Medium" panose="020B0603030403020204" pitchFamily="34" charset="0"/>
              </a:rPr>
              <a:t>This document includes select AI-assisted imagery created by our designers.</a:t>
            </a:r>
            <a:endParaRPr lang="en-US" sz="2400"/>
          </a:p>
        </p:txBody>
      </p:sp>
    </p:spTree>
    <p:extLst>
      <p:ext uri="{BB962C8B-B14F-4D97-AF65-F5344CB8AC3E}">
        <p14:creationId xmlns:p14="http://schemas.microsoft.com/office/powerpoint/2010/main" val="4078810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0A6E53-E576-965C-4AAB-0A0A0842AC9C}"/>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12094006-D2C2-A12B-180D-249EED09801D}"/>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8041970" y="1532479"/>
            <a:ext cx="3697110" cy="2698044"/>
          </a:xfrm>
          <a:prstGeom prst="rect">
            <a:avLst/>
          </a:prstGeom>
          <a:noFill/>
          <a:effectLst>
            <a:outerShdw blurRad="63500" sx="102000" sy="102000" algn="ctr" rotWithShape="0">
              <a:prstClr val="black">
                <a:alpha val="40000"/>
              </a:prstClr>
            </a:outerShdw>
          </a:effectLst>
        </p:spPr>
      </p:pic>
      <p:sp>
        <p:nvSpPr>
          <p:cNvPr id="3" name="Title 2">
            <a:extLst>
              <a:ext uri="{FF2B5EF4-FFF2-40B4-BE49-F238E27FC236}">
                <a16:creationId xmlns:a16="http://schemas.microsoft.com/office/drawing/2014/main" id="{4DF60D33-9124-A2D1-4386-4233CA6FC0E6}"/>
              </a:ext>
            </a:extLst>
          </p:cNvPr>
          <p:cNvSpPr>
            <a:spLocks noGrp="1"/>
          </p:cNvSpPr>
          <p:nvPr>
            <p:ph type="title"/>
          </p:nvPr>
        </p:nvSpPr>
        <p:spPr>
          <a:xfrm>
            <a:off x="838200" y="383711"/>
            <a:ext cx="10515600" cy="559408"/>
          </a:xfrm>
        </p:spPr>
        <p:txBody>
          <a:bodyPr/>
          <a:lstStyle/>
          <a:p>
            <a:r>
              <a:rPr lang="en-US" b="0" dirty="0">
                <a:solidFill>
                  <a:srgbClr val="D12A31"/>
                </a:solidFill>
              </a:rPr>
              <a:t>Adult Thrombolysis </a:t>
            </a:r>
            <a:r>
              <a:rPr lang="en-US" b="0" dirty="0"/>
              <a:t>– TELESTROKE </a:t>
            </a:r>
            <a:r>
              <a:rPr lang="en-US" b="0" dirty="0">
                <a:solidFill>
                  <a:schemeClr val="bg1"/>
                </a:solidFill>
              </a:rPr>
              <a:t>continued</a:t>
            </a:r>
          </a:p>
        </p:txBody>
      </p:sp>
      <p:graphicFrame>
        <p:nvGraphicFramePr>
          <p:cNvPr id="7" name="Content Placeholder 5">
            <a:extLst>
              <a:ext uri="{FF2B5EF4-FFF2-40B4-BE49-F238E27FC236}">
                <a16:creationId xmlns:a16="http://schemas.microsoft.com/office/drawing/2014/main" id="{C5E5FD2F-3178-A000-45C0-59F93578CD4B}"/>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732864435"/>
              </p:ext>
            </p:extLst>
          </p:nvPr>
        </p:nvGraphicFramePr>
        <p:xfrm>
          <a:off x="914400" y="1344090"/>
          <a:ext cx="6874933" cy="4394463"/>
        </p:xfrm>
        <a:graphic>
          <a:graphicData uri="http://schemas.openxmlformats.org/drawingml/2006/table">
            <a:tbl>
              <a:tblPr firstRow="1" bandRow="1">
                <a:tableStyleId>{5C22544A-7EE6-4342-B048-85BDC9FD1C3A}</a:tableStyleId>
              </a:tblPr>
              <a:tblGrid>
                <a:gridCol w="741405">
                  <a:extLst>
                    <a:ext uri="{9D8B030D-6E8A-4147-A177-3AD203B41FA5}">
                      <a16:colId xmlns:a16="http://schemas.microsoft.com/office/drawing/2014/main" val="2649235253"/>
                    </a:ext>
                  </a:extLst>
                </a:gridCol>
                <a:gridCol w="704336">
                  <a:extLst>
                    <a:ext uri="{9D8B030D-6E8A-4147-A177-3AD203B41FA5}">
                      <a16:colId xmlns:a16="http://schemas.microsoft.com/office/drawing/2014/main" val="862284130"/>
                    </a:ext>
                  </a:extLst>
                </a:gridCol>
                <a:gridCol w="778475">
                  <a:extLst>
                    <a:ext uri="{9D8B030D-6E8A-4147-A177-3AD203B41FA5}">
                      <a16:colId xmlns:a16="http://schemas.microsoft.com/office/drawing/2014/main" val="3464337663"/>
                    </a:ext>
                  </a:extLst>
                </a:gridCol>
                <a:gridCol w="4650717">
                  <a:extLst>
                    <a:ext uri="{9D8B030D-6E8A-4147-A177-3AD203B41FA5}">
                      <a16:colId xmlns:a16="http://schemas.microsoft.com/office/drawing/2014/main" val="3265590656"/>
                    </a:ext>
                  </a:extLst>
                </a:gridCol>
              </a:tblGrid>
              <a:tr h="548367">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baseline="0">
                          <a:solidFill>
                            <a:schemeClr val="bg1"/>
                          </a:solidFill>
                          <a:latin typeface="Lub Dub Condensed" panose="020B0506030403020204" pitchFamily="34" charset="0"/>
                          <a:cs typeface="Arial" panose="020B0604020202020204" pitchFamily="34" charset="0"/>
                        </a:rPr>
                        <a:t>Section</a:t>
                      </a:r>
                      <a:endParaRPr lang="en-US" sz="1600" b="1" spc="-50" baseline="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indent="0" algn="ctr">
                        <a:lnSpc>
                          <a:spcPct val="100000"/>
                        </a:lnSpc>
                        <a:spcBef>
                          <a:spcPts val="275"/>
                        </a:spcBef>
                      </a:pPr>
                      <a:r>
                        <a:rPr lang="en-US" sz="1600">
                          <a:solidFill>
                            <a:schemeClr val="bg1"/>
                          </a:solidFill>
                          <a:latin typeface="Lub Dub Condensed" panose="020B0506030403020204" pitchFamily="34" charset="0"/>
                          <a:cs typeface="Arial" panose="020B0604020202020204" pitchFamily="34" charset="0"/>
                        </a:rPr>
                        <a:t>COR</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indent="0" algn="ctr">
                        <a:lnSpc>
                          <a:spcPct val="100000"/>
                        </a:lnSpc>
                        <a:spcBef>
                          <a:spcPts val="275"/>
                        </a:spcBef>
                      </a:pPr>
                      <a:r>
                        <a:rPr lang="en-US" sz="1600">
                          <a:solidFill>
                            <a:schemeClr val="bg1"/>
                          </a:solidFill>
                          <a:latin typeface="Lub Dub Condensed" panose="020B0506030403020204" pitchFamily="34" charset="0"/>
                          <a:cs typeface="Arial" panose="020B0604020202020204" pitchFamily="34" charset="0"/>
                        </a:rPr>
                        <a:t>LOE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a:solidFill>
                            <a:schemeClr val="bg1"/>
                          </a:solidFill>
                          <a:latin typeface="Lub Dub Condensed" panose="020B0506030403020204" pitchFamily="34" charset="0"/>
                          <a:cs typeface="Arial" panose="020B0604020202020204" pitchFamily="34" charset="0"/>
                        </a:rPr>
                        <a:t>RECOMMENDATIONS</a:t>
                      </a:r>
                      <a:endParaRPr lang="en-US" sz="160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1249024">
                <a:tc>
                  <a:txBody>
                    <a:bodyPr/>
                    <a:lstStyle/>
                    <a:p>
                      <a:pPr marL="0" indent="0" algn="ctr">
                        <a:lnSpc>
                          <a:spcPct val="100000"/>
                        </a:lnSpc>
                        <a:spcBef>
                          <a:spcPts val="295"/>
                        </a:spcBef>
                      </a:pPr>
                      <a:r>
                        <a:rPr lang="en-US" sz="1800" b="1">
                          <a:ln>
                            <a:noFill/>
                          </a:ln>
                          <a:solidFill>
                            <a:schemeClr val="bg1"/>
                          </a:solidFill>
                          <a:latin typeface="Lub Dub Bold" panose="020B0803030403020204" pitchFamily="34" charset="0"/>
                          <a:cs typeface="Arial" panose="020B0604020202020204" pitchFamily="34" charset="0"/>
                        </a:rPr>
                        <a:t>2.8</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D4D4F"/>
                    </a:solidFill>
                  </a:tcPr>
                </a:tc>
                <a:tc>
                  <a:txBody>
                    <a:bodyPr/>
                    <a:lstStyle/>
                    <a:p>
                      <a:pPr marL="0" indent="0" algn="ctr">
                        <a:lnSpc>
                          <a:spcPct val="100000"/>
                        </a:lnSpc>
                        <a:spcBef>
                          <a:spcPts val="295"/>
                        </a:spcBef>
                      </a:pPr>
                      <a:r>
                        <a:rPr lang="en-US" sz="2400" b="1">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9C78D"/>
                    </a:solidFill>
                  </a:tcPr>
                </a:tc>
                <a:tc>
                  <a:txBody>
                    <a:bodyPr/>
                    <a:lstStyle/>
                    <a:p>
                      <a:pPr marL="0" indent="0" algn="ctr">
                        <a:lnSpc>
                          <a:spcPct val="100000"/>
                        </a:lnSpc>
                        <a:spcBef>
                          <a:spcPts val="295"/>
                        </a:spcBef>
                      </a:pPr>
                      <a:r>
                        <a:rPr lang="en-US" sz="1800" b="1">
                          <a:ln>
                            <a:noFill/>
                          </a:ln>
                          <a:solidFill>
                            <a:schemeClr val="tx1"/>
                          </a:solidFill>
                          <a:latin typeface="Lub Dub Bold" panose="020B0803030403020204" pitchFamily="34" charset="0"/>
                          <a:cs typeface="Arial" panose="020B0604020202020204" pitchFamily="34" charset="0"/>
                        </a:rPr>
                        <a:t>B-R</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59BC2"/>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i="0" u="none" strike="noStrike" kern="1200" baseline="0">
                          <a:solidFill>
                            <a:schemeClr val="dk1"/>
                          </a:solidFill>
                          <a:latin typeface="Lub Dub Condensed" panose="020B0506030403020204" pitchFamily="34" charset="0"/>
                          <a:ea typeface="+mn-ea"/>
                          <a:cs typeface="Arial" panose="020B0604020202020204" pitchFamily="34" charset="0"/>
                        </a:rPr>
                        <a:t>For patients with AIS presenting to EDs without acute neurological expertise, </a:t>
                      </a:r>
                      <a:r>
                        <a:rPr lang="en-US" sz="1600" b="0" i="0" u="none" strike="noStrike" kern="1200" baseline="0" err="1">
                          <a:solidFill>
                            <a:schemeClr val="dk1"/>
                          </a:solidFill>
                          <a:latin typeface="Lub Dub Condensed" panose="020B0506030403020204" pitchFamily="34" charset="0"/>
                          <a:ea typeface="+mn-ea"/>
                          <a:cs typeface="Arial" panose="020B0604020202020204" pitchFamily="34" charset="0"/>
                        </a:rPr>
                        <a:t>telestroke</a:t>
                      </a:r>
                      <a:r>
                        <a:rPr lang="en-US" sz="1600" b="0" i="0" u="none" strike="noStrike" kern="1200" baseline="0">
                          <a:solidFill>
                            <a:schemeClr val="dk1"/>
                          </a:solidFill>
                          <a:latin typeface="Lub Dub Condensed" panose="020B0506030403020204" pitchFamily="34" charset="0"/>
                          <a:ea typeface="+mn-ea"/>
                          <a:cs typeface="Arial" panose="020B0604020202020204" pitchFamily="34" charset="0"/>
                        </a:rPr>
                        <a:t> systems are effective over usual care by the ED team for IVT decision-making and optimal thrombolytic delivery including increased thrombolytic administration and shorter time to delivery.</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r h="980976">
                <a:tc>
                  <a:txBody>
                    <a:bodyPr/>
                    <a:lstStyle/>
                    <a:p>
                      <a:pPr marL="0" indent="0" algn="ctr">
                        <a:lnSpc>
                          <a:spcPct val="100000"/>
                        </a:lnSpc>
                        <a:spcBef>
                          <a:spcPts val="295"/>
                        </a:spcBef>
                      </a:pPr>
                      <a:r>
                        <a:rPr lang="en-US" sz="1800" b="1">
                          <a:ln>
                            <a:noFill/>
                          </a:ln>
                          <a:solidFill>
                            <a:schemeClr val="bg1"/>
                          </a:solidFill>
                          <a:latin typeface="Lub Dub Bold" panose="020B0803030403020204" pitchFamily="34" charset="0"/>
                          <a:cs typeface="Arial" panose="020B0604020202020204" pitchFamily="34" charset="0"/>
                        </a:rPr>
                        <a:t>2.8</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D4D4F"/>
                    </a:solidFill>
                  </a:tcPr>
                </a:tc>
                <a:tc>
                  <a:txBody>
                    <a:bodyPr/>
                    <a:lstStyle/>
                    <a:p>
                      <a:pPr marL="0" indent="0" algn="ctr">
                        <a:lnSpc>
                          <a:spcPct val="100000"/>
                        </a:lnSpc>
                        <a:spcBef>
                          <a:spcPts val="295"/>
                        </a:spcBef>
                      </a:pPr>
                      <a:r>
                        <a:rPr lang="en-US" sz="2400" b="1">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A68"/>
                    </a:solidFill>
                  </a:tcPr>
                </a:tc>
                <a:tc>
                  <a:txBody>
                    <a:bodyPr/>
                    <a:lstStyle/>
                    <a:p>
                      <a:pPr marL="0" indent="0" algn="ctr">
                        <a:lnSpc>
                          <a:spcPct val="100000"/>
                        </a:lnSpc>
                        <a:spcBef>
                          <a:spcPts val="295"/>
                        </a:spcBef>
                      </a:pPr>
                      <a:r>
                        <a:rPr lang="en-US" sz="1800" b="1">
                          <a:ln>
                            <a:noFill/>
                          </a:ln>
                          <a:solidFill>
                            <a:schemeClr val="tx1"/>
                          </a:solidFill>
                          <a:latin typeface="Lub Dub Bold" panose="020B0803030403020204" pitchFamily="34" charset="0"/>
                          <a:cs typeface="Arial" panose="020B0604020202020204" pitchFamily="34" charset="0"/>
                        </a:rPr>
                        <a:t>B-NR</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59BC2"/>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i="0" u="none" strike="noStrike" kern="1200" baseline="0">
                          <a:solidFill>
                            <a:schemeClr val="dk1"/>
                          </a:solidFill>
                          <a:latin typeface="Lub Dub Condensed" panose="020B0506030403020204" pitchFamily="34" charset="0"/>
                          <a:ea typeface="+mn-ea"/>
                          <a:cs typeface="Arial" panose="020B0604020202020204" pitchFamily="34" charset="0"/>
                        </a:rPr>
                        <a:t>For patients with AIS treated at hospitals without local stroke expertise, </a:t>
                      </a:r>
                      <a:r>
                        <a:rPr lang="en-US" sz="1600" b="0" i="0" u="none" strike="noStrike" kern="1200" baseline="0" err="1">
                          <a:solidFill>
                            <a:schemeClr val="dk1"/>
                          </a:solidFill>
                          <a:latin typeface="Lub Dub Condensed" panose="020B0506030403020204" pitchFamily="34" charset="0"/>
                          <a:ea typeface="+mn-ea"/>
                          <a:cs typeface="Arial" panose="020B0604020202020204" pitchFamily="34" charset="0"/>
                        </a:rPr>
                        <a:t>telestroke</a:t>
                      </a:r>
                      <a:r>
                        <a:rPr lang="en-US" sz="1600" b="0" i="0" u="none" strike="noStrike" kern="1200" baseline="0">
                          <a:solidFill>
                            <a:schemeClr val="dk1"/>
                          </a:solidFill>
                          <a:latin typeface="Lub Dub Condensed" panose="020B0506030403020204" pitchFamily="34" charset="0"/>
                          <a:ea typeface="+mn-ea"/>
                          <a:cs typeface="Arial" panose="020B0604020202020204" pitchFamily="34" charset="0"/>
                        </a:rPr>
                        <a:t> is reasonable to reduce short-term mortality.</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366148088"/>
                  </a:ext>
                </a:extLst>
              </a:tr>
              <a:tr h="1154968">
                <a:tc>
                  <a:txBody>
                    <a:bodyPr/>
                    <a:lstStyle/>
                    <a:p>
                      <a:pPr marL="0" indent="0" algn="ctr">
                        <a:lnSpc>
                          <a:spcPct val="100000"/>
                        </a:lnSpc>
                        <a:spcBef>
                          <a:spcPts val="295"/>
                        </a:spcBef>
                      </a:pPr>
                      <a:r>
                        <a:rPr lang="en-US" sz="1800" b="1">
                          <a:ln>
                            <a:noFill/>
                          </a:ln>
                          <a:solidFill>
                            <a:schemeClr val="bg1"/>
                          </a:solidFill>
                          <a:latin typeface="Lub Dub Bold" panose="020B0803030403020204" pitchFamily="34" charset="0"/>
                          <a:cs typeface="Arial" panose="020B0604020202020204" pitchFamily="34" charset="0"/>
                        </a:rPr>
                        <a:t>2.8</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D4D4F"/>
                    </a:solidFill>
                  </a:tcPr>
                </a:tc>
                <a:tc>
                  <a:txBody>
                    <a:bodyPr/>
                    <a:lstStyle/>
                    <a:p>
                      <a:pPr marL="0" indent="0" algn="ctr">
                        <a:lnSpc>
                          <a:spcPct val="100000"/>
                        </a:lnSpc>
                        <a:spcBef>
                          <a:spcPts val="295"/>
                        </a:spcBef>
                      </a:pPr>
                      <a:r>
                        <a:rPr lang="en-US" sz="2400" b="1">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A68"/>
                    </a:solidFill>
                  </a:tcPr>
                </a:tc>
                <a:tc>
                  <a:txBody>
                    <a:bodyPr/>
                    <a:lstStyle/>
                    <a:p>
                      <a:pPr marL="0" indent="0" algn="ctr">
                        <a:lnSpc>
                          <a:spcPct val="100000"/>
                        </a:lnSpc>
                        <a:spcBef>
                          <a:spcPts val="295"/>
                        </a:spcBef>
                      </a:pPr>
                      <a:r>
                        <a:rPr lang="en-US" sz="1800" b="1">
                          <a:ln>
                            <a:noFill/>
                          </a:ln>
                          <a:solidFill>
                            <a:schemeClr val="tx1"/>
                          </a:solidFill>
                          <a:latin typeface="Lub Dub Bold" panose="020B0803030403020204" pitchFamily="34" charset="0"/>
                          <a:cs typeface="Arial" panose="020B0604020202020204" pitchFamily="34" charset="0"/>
                        </a:rPr>
                        <a:t>C-LD</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4D9F0"/>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sym typeface="Arial"/>
                        </a:rPr>
                        <a:t>For patients with AIS treated at hospitals without in-house stroke expertise or </a:t>
                      </a:r>
                      <a:r>
                        <a:rPr lang="en-US" sz="1600" b="0" i="0" u="none" strike="noStrike" kern="1200" baseline="0" dirty="0" err="1">
                          <a:solidFill>
                            <a:schemeClr val="dk1"/>
                          </a:solidFill>
                          <a:latin typeface="Lub Dub Condensed" panose="020B0506030403020204" pitchFamily="34" charset="0"/>
                          <a:ea typeface="+mn-ea"/>
                          <a:cs typeface="Arial" panose="020B0604020202020204" pitchFamily="34" charset="0"/>
                          <a:sym typeface="Arial"/>
                        </a:rPr>
                        <a:t>telestroke</a:t>
                      </a: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sym typeface="Arial"/>
                        </a:rPr>
                        <a:t> capabilities, decision-making support by telephone consultation with a stroke specialist can be beneficial for IVT decision-making and consideration of EVT eligibility.</a:t>
                      </a:r>
                      <a:endPar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223805892"/>
                  </a:ext>
                </a:extLst>
              </a:tr>
            </a:tbl>
          </a:graphicData>
        </a:graphic>
      </p:graphicFrame>
    </p:spTree>
    <p:extLst>
      <p:ext uri="{BB962C8B-B14F-4D97-AF65-F5344CB8AC3E}">
        <p14:creationId xmlns:p14="http://schemas.microsoft.com/office/powerpoint/2010/main" val="7733292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B7EC01-2658-2534-7450-8A7B72DB3EF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263955D-1195-E461-C207-996973DA9A65}"/>
              </a:ext>
            </a:extLst>
          </p:cNvPr>
          <p:cNvSpPr>
            <a:spLocks noGrp="1"/>
          </p:cNvSpPr>
          <p:nvPr>
            <p:ph type="title"/>
          </p:nvPr>
        </p:nvSpPr>
        <p:spPr>
          <a:xfrm>
            <a:off x="838200" y="363539"/>
            <a:ext cx="11038242" cy="559408"/>
          </a:xfrm>
        </p:spPr>
        <p:txBody>
          <a:bodyPr>
            <a:normAutofit fontScale="90000"/>
          </a:bodyPr>
          <a:lstStyle/>
          <a:p>
            <a:r>
              <a:rPr lang="en-US" b="0">
                <a:solidFill>
                  <a:schemeClr val="accent1"/>
                </a:solidFill>
              </a:rPr>
              <a:t>Adult – Blood pressure management after acute treatments</a:t>
            </a:r>
          </a:p>
        </p:txBody>
      </p:sp>
      <p:graphicFrame>
        <p:nvGraphicFramePr>
          <p:cNvPr id="2" name="Content Placeholder 5">
            <a:extLst>
              <a:ext uri="{FF2B5EF4-FFF2-40B4-BE49-F238E27FC236}">
                <a16:creationId xmlns:a16="http://schemas.microsoft.com/office/drawing/2014/main" id="{C95CC2C9-FBF3-40CA-307B-909653B0279B}"/>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751009531"/>
              </p:ext>
            </p:extLst>
          </p:nvPr>
        </p:nvGraphicFramePr>
        <p:xfrm>
          <a:off x="838200" y="2105200"/>
          <a:ext cx="6114356" cy="2880976"/>
        </p:xfrm>
        <a:graphic>
          <a:graphicData uri="http://schemas.openxmlformats.org/drawingml/2006/table">
            <a:tbl>
              <a:tblPr firstRow="1" bandRow="1">
                <a:tableStyleId>{5C22544A-7EE6-4342-B048-85BDC9FD1C3A}</a:tableStyleId>
              </a:tblPr>
              <a:tblGrid>
                <a:gridCol w="694386">
                  <a:extLst>
                    <a:ext uri="{9D8B030D-6E8A-4147-A177-3AD203B41FA5}">
                      <a16:colId xmlns:a16="http://schemas.microsoft.com/office/drawing/2014/main" val="2649235253"/>
                    </a:ext>
                  </a:extLst>
                </a:gridCol>
                <a:gridCol w="551036">
                  <a:extLst>
                    <a:ext uri="{9D8B030D-6E8A-4147-A177-3AD203B41FA5}">
                      <a16:colId xmlns:a16="http://schemas.microsoft.com/office/drawing/2014/main" val="862284130"/>
                    </a:ext>
                  </a:extLst>
                </a:gridCol>
                <a:gridCol w="706581">
                  <a:extLst>
                    <a:ext uri="{9D8B030D-6E8A-4147-A177-3AD203B41FA5}">
                      <a16:colId xmlns:a16="http://schemas.microsoft.com/office/drawing/2014/main" val="3464337663"/>
                    </a:ext>
                  </a:extLst>
                </a:gridCol>
                <a:gridCol w="4162353">
                  <a:extLst>
                    <a:ext uri="{9D8B030D-6E8A-4147-A177-3AD203B41FA5}">
                      <a16:colId xmlns:a16="http://schemas.microsoft.com/office/drawing/2014/main" val="3265590656"/>
                    </a:ext>
                  </a:extLst>
                </a:gridCol>
              </a:tblGrid>
              <a:tr h="42104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baseline="0">
                          <a:solidFill>
                            <a:schemeClr val="bg1"/>
                          </a:solidFill>
                          <a:latin typeface="Lub Dub Condensed" panose="020B0506030403020204" pitchFamily="34" charset="0"/>
                          <a:cs typeface="Arial" panose="020B0604020202020204" pitchFamily="34" charset="0"/>
                        </a:rPr>
                        <a:t>Section</a:t>
                      </a:r>
                      <a:endParaRPr lang="en-US" sz="1600" b="1" spc="-50" baseline="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indent="0" algn="ctr">
                        <a:lnSpc>
                          <a:spcPct val="100000"/>
                        </a:lnSpc>
                        <a:spcBef>
                          <a:spcPts val="275"/>
                        </a:spcBef>
                      </a:pPr>
                      <a:r>
                        <a:rPr lang="en-US" sz="1600">
                          <a:solidFill>
                            <a:schemeClr val="bg1"/>
                          </a:solidFill>
                          <a:latin typeface="Lub Dub Condensed" panose="020B0506030403020204" pitchFamily="34" charset="0"/>
                          <a:cs typeface="Arial" panose="020B0604020202020204" pitchFamily="34" charset="0"/>
                        </a:rPr>
                        <a:t>COR</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indent="0" algn="ctr">
                        <a:lnSpc>
                          <a:spcPct val="100000"/>
                        </a:lnSpc>
                        <a:spcBef>
                          <a:spcPts val="275"/>
                        </a:spcBef>
                      </a:pPr>
                      <a:r>
                        <a:rPr lang="en-US" sz="1600">
                          <a:solidFill>
                            <a:schemeClr val="bg1"/>
                          </a:solidFill>
                          <a:latin typeface="Lub Dub Condensed" panose="020B0506030403020204" pitchFamily="34" charset="0"/>
                          <a:cs typeface="Arial" panose="020B0604020202020204" pitchFamily="34" charset="0"/>
                        </a:rPr>
                        <a:t>LOE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a:solidFill>
                            <a:schemeClr val="bg1"/>
                          </a:solidFill>
                          <a:latin typeface="Lub Dub Condensed" panose="020B0506030403020204" pitchFamily="34" charset="0"/>
                          <a:cs typeface="Arial" panose="020B0604020202020204" pitchFamily="34" charset="0"/>
                        </a:rPr>
                        <a:t>RECOMMENDATIONS</a:t>
                      </a:r>
                      <a:endParaRPr lang="en-US" sz="160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754836">
                <a:tc>
                  <a:txBody>
                    <a:bodyPr/>
                    <a:lstStyle/>
                    <a:p>
                      <a:pPr marL="0" indent="0" algn="ctr">
                        <a:lnSpc>
                          <a:spcPct val="100000"/>
                        </a:lnSpc>
                        <a:spcBef>
                          <a:spcPts val="295"/>
                        </a:spcBef>
                      </a:pPr>
                      <a:r>
                        <a:rPr lang="en-US" sz="1800" b="1">
                          <a:ln>
                            <a:noFill/>
                          </a:ln>
                          <a:solidFill>
                            <a:schemeClr val="bg1"/>
                          </a:solidFill>
                          <a:latin typeface="Lub Dub Bold" panose="020B0803030403020204" pitchFamily="34" charset="0"/>
                          <a:cs typeface="Arial" panose="020B0604020202020204" pitchFamily="34" charset="0"/>
                        </a:rPr>
                        <a:t>4.3</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D4D4F"/>
                    </a:solidFill>
                  </a:tcPr>
                </a:tc>
                <a:tc>
                  <a:txBody>
                    <a:bodyPr/>
                    <a:lstStyle/>
                    <a:p>
                      <a:pPr marL="0" indent="0" algn="ctr">
                        <a:lnSpc>
                          <a:spcPct val="100000"/>
                        </a:lnSpc>
                        <a:spcBef>
                          <a:spcPts val="295"/>
                        </a:spcBef>
                      </a:pPr>
                      <a:r>
                        <a:rPr lang="en-US" sz="2400" b="1">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9C78D"/>
                    </a:solidFill>
                  </a:tcPr>
                </a:tc>
                <a:tc>
                  <a:txBody>
                    <a:bodyPr/>
                    <a:lstStyle/>
                    <a:p>
                      <a:pPr marL="0" indent="0" algn="ctr">
                        <a:lnSpc>
                          <a:spcPct val="100000"/>
                        </a:lnSpc>
                        <a:spcBef>
                          <a:spcPts val="295"/>
                        </a:spcBef>
                      </a:pPr>
                      <a:r>
                        <a:rPr lang="en-US" sz="1800" b="1">
                          <a:ln>
                            <a:noFill/>
                          </a:ln>
                          <a:solidFill>
                            <a:schemeClr val="tx1"/>
                          </a:solidFill>
                          <a:latin typeface="Lub Dub Bold" panose="020B0803030403020204" pitchFamily="34" charset="0"/>
                          <a:cs typeface="Arial" panose="020B0604020202020204" pitchFamily="34" charset="0"/>
                        </a:rPr>
                        <a:t>B-R</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59BC2"/>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i="0" u="none" strike="noStrike" kern="1200" baseline="0">
                          <a:solidFill>
                            <a:schemeClr val="dk1"/>
                          </a:solidFill>
                          <a:latin typeface="Lub Dub Condensed" panose="020B0506030403020204" pitchFamily="34" charset="0"/>
                          <a:ea typeface="+mn-ea"/>
                          <a:cs typeface="Arial" panose="020B0604020202020204" pitchFamily="34" charset="0"/>
                        </a:rPr>
                        <a:t>BP should be maintained at &lt;180/105 mm Hg for at least the first 24 hours after IVT treatment.</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r h="1705094">
                <a:tc>
                  <a:txBody>
                    <a:bodyPr/>
                    <a:lstStyle/>
                    <a:p>
                      <a:pPr marL="0" indent="0" algn="ctr">
                        <a:lnSpc>
                          <a:spcPct val="100000"/>
                        </a:lnSpc>
                        <a:spcBef>
                          <a:spcPts val="295"/>
                        </a:spcBef>
                      </a:pPr>
                      <a:r>
                        <a:rPr lang="en-US" sz="1800" b="1">
                          <a:ln>
                            <a:noFill/>
                          </a:ln>
                          <a:solidFill>
                            <a:schemeClr val="bg1"/>
                          </a:solidFill>
                          <a:latin typeface="Lub Dub Bold" panose="020B0803030403020204" pitchFamily="34" charset="0"/>
                          <a:cs typeface="Arial" panose="020B0604020202020204" pitchFamily="34" charset="0"/>
                        </a:rPr>
                        <a:t>4.3</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D4D4F"/>
                    </a:solidFill>
                  </a:tcPr>
                </a:tc>
                <a:tc>
                  <a:txBody>
                    <a:bodyPr/>
                    <a:lstStyle/>
                    <a:p>
                      <a:pPr marL="0" indent="0" algn="ctr">
                        <a:lnSpc>
                          <a:spcPct val="100000"/>
                        </a:lnSpc>
                        <a:spcBef>
                          <a:spcPts val="295"/>
                        </a:spcBef>
                      </a:pPr>
                      <a:r>
                        <a:rPr lang="en-US" sz="2400" b="1">
                          <a:ln>
                            <a:noFill/>
                          </a:ln>
                          <a:solidFill>
                            <a:schemeClr val="tx1"/>
                          </a:solidFill>
                          <a:latin typeface="Lub Dub Bold" panose="020B0803030403020204" pitchFamily="34" charset="0"/>
                          <a:cs typeface="Arial" panose="020B0604020202020204" pitchFamily="34" charset="0"/>
                        </a:rPr>
                        <a:t>3</a:t>
                      </a:r>
                      <a:br>
                        <a:rPr lang="en-US" sz="2400" b="1">
                          <a:ln>
                            <a:noFill/>
                          </a:ln>
                          <a:solidFill>
                            <a:schemeClr val="tx1"/>
                          </a:solidFill>
                          <a:latin typeface="Lub Dub Bold" panose="020B0803030403020204" pitchFamily="34" charset="0"/>
                          <a:cs typeface="Arial" panose="020B0604020202020204" pitchFamily="34" charset="0"/>
                        </a:rPr>
                      </a:br>
                      <a:r>
                        <a:rPr lang="en-US" sz="1200" b="1">
                          <a:ln>
                            <a:noFill/>
                          </a:ln>
                          <a:solidFill>
                            <a:schemeClr val="tx1"/>
                          </a:solidFill>
                          <a:latin typeface="Lub Dub Condensed" panose="020B0506030403020204" pitchFamily="34" charset="0"/>
                          <a:cs typeface="Arial" panose="020B0604020202020204" pitchFamily="34" charset="0"/>
                        </a:rPr>
                        <a:t>No Benefit</a:t>
                      </a:r>
                      <a:endParaRPr lang="en-US" sz="2400" b="1">
                        <a:ln>
                          <a:noFill/>
                        </a:ln>
                        <a:solidFill>
                          <a:schemeClr val="tx1"/>
                        </a:solidFill>
                        <a:latin typeface="Lub Dub Condensed" panose="020B050603040302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7F7F"/>
                    </a:solidFill>
                  </a:tcPr>
                </a:tc>
                <a:tc>
                  <a:txBody>
                    <a:bodyPr/>
                    <a:lstStyle/>
                    <a:p>
                      <a:pPr marL="0" indent="0" algn="ctr">
                        <a:lnSpc>
                          <a:spcPct val="100000"/>
                        </a:lnSpc>
                        <a:spcBef>
                          <a:spcPts val="295"/>
                        </a:spcBef>
                      </a:pPr>
                      <a:r>
                        <a:rPr lang="en-US" sz="1800" b="1">
                          <a:ln>
                            <a:noFill/>
                          </a:ln>
                          <a:solidFill>
                            <a:schemeClr val="tx1"/>
                          </a:solidFill>
                          <a:latin typeface="Lub Dub Bold" panose="020B0803030403020204" pitchFamily="34" charset="0"/>
                          <a:cs typeface="Arial" panose="020B0604020202020204" pitchFamily="34" charset="0"/>
                        </a:rPr>
                        <a:t>B-R</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59BC2"/>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mild to moderate severity AIS who have been treated with IVT, intensive SBP reduction (target of &lt;140 mm Hg compared with &lt;180 mm Hg) is not recommended because it is not associated with an improvement in functional outcome.</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366148088"/>
                  </a:ext>
                </a:extLst>
              </a:tr>
            </a:tbl>
          </a:graphicData>
        </a:graphic>
      </p:graphicFrame>
      <p:pic>
        <p:nvPicPr>
          <p:cNvPr id="6" name="Picture 5">
            <a:extLst>
              <a:ext uri="{FF2B5EF4-FFF2-40B4-BE49-F238E27FC236}">
                <a16:creationId xmlns:a16="http://schemas.microsoft.com/office/drawing/2014/main" id="{AD19BAE8-FB4B-8DCA-34B7-6CACC40A3897}"/>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7507111" y="1912426"/>
            <a:ext cx="3702756" cy="3197927"/>
          </a:xfrm>
          <a:prstGeom prst="rect">
            <a:avLst/>
          </a:prstGeom>
        </p:spPr>
      </p:pic>
    </p:spTree>
    <p:extLst>
      <p:ext uri="{BB962C8B-B14F-4D97-AF65-F5344CB8AC3E}">
        <p14:creationId xmlns:p14="http://schemas.microsoft.com/office/powerpoint/2010/main" val="7591075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6" name="Title 5">
            <a:extLst>
              <a:ext uri="{FF2B5EF4-FFF2-40B4-BE49-F238E27FC236}">
                <a16:creationId xmlns:a16="http://schemas.microsoft.com/office/drawing/2014/main" id="{6035506A-F775-5DC1-9095-EB203FC35E05}"/>
              </a:ext>
            </a:extLst>
          </p:cNvPr>
          <p:cNvSpPr>
            <a:spLocks noGrp="1"/>
          </p:cNvSpPr>
          <p:nvPr>
            <p:ph type="title"/>
          </p:nvPr>
        </p:nvSpPr>
        <p:spPr>
          <a:xfrm>
            <a:off x="838199" y="363539"/>
            <a:ext cx="11135497" cy="867384"/>
          </a:xfrm>
        </p:spPr>
        <p:txBody>
          <a:bodyPr>
            <a:noAutofit/>
          </a:bodyPr>
          <a:lstStyle/>
          <a:p>
            <a:r>
              <a:rPr lang="en-US" sz="2500" b="0" dirty="0">
                <a:solidFill>
                  <a:srgbClr val="D12A31"/>
                </a:solidFill>
              </a:rPr>
              <a:t>Adult </a:t>
            </a:r>
            <a:r>
              <a:rPr lang="en-US" sz="2500" b="0" dirty="0"/>
              <a:t>– Blood pressure management after acute treatments </a:t>
            </a:r>
            <a:r>
              <a:rPr lang="en-US" sz="2500" b="0" dirty="0">
                <a:solidFill>
                  <a:schemeClr val="bg1"/>
                </a:solidFill>
              </a:rPr>
              <a:t>continued</a:t>
            </a:r>
            <a:endParaRPr lang="en-US" sz="2500" dirty="0">
              <a:solidFill>
                <a:schemeClr val="bg1"/>
              </a:solidFill>
            </a:endParaRPr>
          </a:p>
        </p:txBody>
      </p:sp>
      <p:pic>
        <p:nvPicPr>
          <p:cNvPr id="2" name="Google Shape;135;p3">
            <a:extLst>
              <a:ext uri="{FF2B5EF4-FFF2-40B4-BE49-F238E27FC236}">
                <a16:creationId xmlns:a16="http://schemas.microsoft.com/office/drawing/2014/main" id="{4CED1716-6A0B-5A16-E2F7-E9C5470C7B3C}"/>
              </a:ext>
              <a:ext uri="{C183D7F6-B498-43B3-948B-1728B52AA6E4}">
                <adec:decorative xmlns:adec="http://schemas.microsoft.com/office/drawing/2017/decorative" val="1"/>
              </a:ext>
            </a:extLst>
          </p:cNvPr>
          <p:cNvPicPr preferRelativeResize="0"/>
          <p:nvPr/>
        </p:nvPicPr>
        <p:blipFill>
          <a:blip r:embed="rId3" cstate="print">
            <a:clrChange>
              <a:clrFrom>
                <a:srgbClr val="FFFFFF"/>
              </a:clrFrom>
              <a:clrTo>
                <a:srgbClr val="FFFFFF">
                  <a:alpha val="0"/>
                </a:srgbClr>
              </a:clrTo>
            </a:clrChange>
            <a:alphaModFix/>
            <a:duotone>
              <a:schemeClr val="bg2">
                <a:shade val="45000"/>
                <a:satMod val="135000"/>
              </a:schemeClr>
              <a:prstClr val="white"/>
            </a:duotone>
            <a:extLst>
              <a:ext uri="{28A0092B-C50C-407E-A947-70E740481C1C}">
                <a14:useLocalDpi xmlns:a14="http://schemas.microsoft.com/office/drawing/2010/main"/>
              </a:ext>
            </a:extLst>
          </a:blip>
          <a:srcRect l="-1651"/>
          <a:stretch>
            <a:fillRect/>
          </a:stretch>
        </p:blipFill>
        <p:spPr>
          <a:xfrm>
            <a:off x="4658386" y="1067762"/>
            <a:ext cx="5940163" cy="2824776"/>
          </a:xfrm>
          <a:prstGeom prst="rect">
            <a:avLst/>
          </a:prstGeom>
          <a:noFill/>
          <a:ln>
            <a:noFill/>
          </a:ln>
        </p:spPr>
      </p:pic>
      <p:sp>
        <p:nvSpPr>
          <p:cNvPr id="8" name="Oval 7">
            <a:extLst>
              <a:ext uri="{FF2B5EF4-FFF2-40B4-BE49-F238E27FC236}">
                <a16:creationId xmlns:a16="http://schemas.microsoft.com/office/drawing/2014/main" id="{94CA6848-471A-DA78-4EFD-10C593B3C67E}"/>
              </a:ext>
              <a:ext uri="{C183D7F6-B498-43B3-948B-1728B52AA6E4}">
                <adec:decorative xmlns:adec="http://schemas.microsoft.com/office/drawing/2017/decorative" val="1"/>
              </a:ext>
            </a:extLst>
          </p:cNvPr>
          <p:cNvSpPr/>
          <p:nvPr/>
        </p:nvSpPr>
        <p:spPr>
          <a:xfrm>
            <a:off x="8714074" y="2562990"/>
            <a:ext cx="1350859" cy="119346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Content Placeholder 5">
            <a:extLst>
              <a:ext uri="{FF2B5EF4-FFF2-40B4-BE49-F238E27FC236}">
                <a16:creationId xmlns:a16="http://schemas.microsoft.com/office/drawing/2014/main" id="{7E1507ED-5AD2-92FB-2322-04E82CF58198}"/>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474838643"/>
              </p:ext>
            </p:extLst>
          </p:nvPr>
        </p:nvGraphicFramePr>
        <p:xfrm>
          <a:off x="1956634" y="3892538"/>
          <a:ext cx="8278733" cy="1979309"/>
        </p:xfrm>
        <a:graphic>
          <a:graphicData uri="http://schemas.openxmlformats.org/drawingml/2006/table">
            <a:tbl>
              <a:tblPr firstRow="1" bandRow="1">
                <a:tableStyleId>{5C22544A-7EE6-4342-B048-85BDC9FD1C3A}</a:tableStyleId>
              </a:tblPr>
              <a:tblGrid>
                <a:gridCol w="788479">
                  <a:extLst>
                    <a:ext uri="{9D8B030D-6E8A-4147-A177-3AD203B41FA5}">
                      <a16:colId xmlns:a16="http://schemas.microsoft.com/office/drawing/2014/main" val="2649235253"/>
                    </a:ext>
                  </a:extLst>
                </a:gridCol>
                <a:gridCol w="568410">
                  <a:extLst>
                    <a:ext uri="{9D8B030D-6E8A-4147-A177-3AD203B41FA5}">
                      <a16:colId xmlns:a16="http://schemas.microsoft.com/office/drawing/2014/main" val="862284130"/>
                    </a:ext>
                  </a:extLst>
                </a:gridCol>
                <a:gridCol w="564267">
                  <a:extLst>
                    <a:ext uri="{9D8B030D-6E8A-4147-A177-3AD203B41FA5}">
                      <a16:colId xmlns:a16="http://schemas.microsoft.com/office/drawing/2014/main" val="3464337663"/>
                    </a:ext>
                  </a:extLst>
                </a:gridCol>
                <a:gridCol w="6357577">
                  <a:extLst>
                    <a:ext uri="{9D8B030D-6E8A-4147-A177-3AD203B41FA5}">
                      <a16:colId xmlns:a16="http://schemas.microsoft.com/office/drawing/2014/main" val="3265590656"/>
                    </a:ext>
                  </a:extLst>
                </a:gridCol>
              </a:tblGrid>
              <a:tr h="668669">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baseline="0">
                          <a:solidFill>
                            <a:schemeClr val="bg1"/>
                          </a:solidFill>
                          <a:latin typeface="Lub Dub Condensed" panose="020B0506030403020204" pitchFamily="34" charset="0"/>
                          <a:cs typeface="Arial" panose="020B0604020202020204" pitchFamily="34" charset="0"/>
                        </a:rPr>
                        <a:t>Section</a:t>
                      </a:r>
                      <a:endParaRPr lang="en-US" sz="1600" b="1" spc="-50" baseline="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indent="0" algn="ctr">
                        <a:lnSpc>
                          <a:spcPct val="100000"/>
                        </a:lnSpc>
                        <a:spcBef>
                          <a:spcPts val="275"/>
                        </a:spcBef>
                      </a:pPr>
                      <a:r>
                        <a:rPr lang="en-US" sz="1600">
                          <a:solidFill>
                            <a:schemeClr val="bg1"/>
                          </a:solidFill>
                          <a:latin typeface="Lub Dub Condensed" panose="020B0506030403020204" pitchFamily="34" charset="0"/>
                          <a:cs typeface="Arial" panose="020B0604020202020204" pitchFamily="34" charset="0"/>
                        </a:rPr>
                        <a:t>COR</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indent="0" algn="ctr">
                        <a:lnSpc>
                          <a:spcPct val="100000"/>
                        </a:lnSpc>
                        <a:spcBef>
                          <a:spcPts val="275"/>
                        </a:spcBef>
                      </a:pPr>
                      <a:r>
                        <a:rPr lang="en-US" sz="1600">
                          <a:solidFill>
                            <a:schemeClr val="bg1"/>
                          </a:solidFill>
                          <a:latin typeface="Lub Dub Condensed" panose="020B0506030403020204" pitchFamily="34" charset="0"/>
                          <a:cs typeface="Arial" panose="020B0604020202020204" pitchFamily="34" charset="0"/>
                        </a:rPr>
                        <a:t>LOE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a:solidFill>
                            <a:schemeClr val="bg1"/>
                          </a:solidFill>
                          <a:latin typeface="Lub Dub Condensed" panose="020B0506030403020204" pitchFamily="34" charset="0"/>
                          <a:cs typeface="Arial" panose="020B0604020202020204" pitchFamily="34" charset="0"/>
                        </a:rPr>
                        <a:t>RECOMMENDATIONS</a:t>
                      </a:r>
                      <a:endParaRPr lang="en-US" sz="160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851052">
                <a:tc>
                  <a:txBody>
                    <a:bodyPr/>
                    <a:lstStyle/>
                    <a:p>
                      <a:pPr marL="0" indent="0" algn="ctr">
                        <a:lnSpc>
                          <a:spcPct val="100000"/>
                        </a:lnSpc>
                        <a:spcBef>
                          <a:spcPts val="295"/>
                        </a:spcBef>
                      </a:pPr>
                      <a:r>
                        <a:rPr lang="en-US" sz="1800" b="1">
                          <a:ln>
                            <a:noFill/>
                          </a:ln>
                          <a:solidFill>
                            <a:schemeClr val="bg1"/>
                          </a:solidFill>
                          <a:latin typeface="Lub Dub Bold" panose="020B0803030403020204" pitchFamily="34" charset="0"/>
                          <a:cs typeface="Arial" panose="020B0604020202020204" pitchFamily="34" charset="0"/>
                        </a:rPr>
                        <a:t>4.3</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D4D4F"/>
                    </a:solidFill>
                  </a:tcPr>
                </a:tc>
                <a:tc>
                  <a:txBody>
                    <a:bodyPr/>
                    <a:lstStyle/>
                    <a:p>
                      <a:pPr marL="0" indent="0" algn="ctr">
                        <a:lnSpc>
                          <a:spcPct val="100000"/>
                        </a:lnSpc>
                        <a:spcBef>
                          <a:spcPts val="295"/>
                        </a:spcBef>
                      </a:pPr>
                      <a:r>
                        <a:rPr lang="en-US" sz="2400" b="1">
                          <a:ln>
                            <a:noFill/>
                          </a:ln>
                          <a:solidFill>
                            <a:schemeClr val="bg1"/>
                          </a:solidFill>
                          <a:latin typeface="Lub Dub Bold" panose="020B0803030403020204" pitchFamily="34" charset="0"/>
                          <a:cs typeface="Arial" panose="020B0604020202020204" pitchFamily="34" charset="0"/>
                        </a:rPr>
                        <a:t>3</a:t>
                      </a:r>
                      <a:br>
                        <a:rPr lang="en-US" sz="2400" b="1">
                          <a:ln>
                            <a:noFill/>
                          </a:ln>
                          <a:solidFill>
                            <a:schemeClr val="bg1"/>
                          </a:solidFill>
                          <a:latin typeface="Lub Dub Bold" panose="020B0803030403020204" pitchFamily="34" charset="0"/>
                          <a:cs typeface="Arial" panose="020B0604020202020204" pitchFamily="34" charset="0"/>
                        </a:rPr>
                      </a:br>
                      <a:r>
                        <a:rPr lang="en-US" sz="1600" b="1">
                          <a:ln>
                            <a:noFill/>
                          </a:ln>
                          <a:solidFill>
                            <a:schemeClr val="bg1"/>
                          </a:solidFill>
                          <a:latin typeface="Lub Dub Condensed" panose="020B0506030403020204" pitchFamily="34" charset="0"/>
                          <a:cs typeface="Arial" panose="020B0604020202020204" pitchFamily="34" charset="0"/>
                        </a:rPr>
                        <a:t>Harm</a:t>
                      </a:r>
                      <a:endParaRPr lang="en-US" sz="2400" b="1">
                        <a:ln>
                          <a:noFill/>
                        </a:ln>
                        <a:solidFill>
                          <a:schemeClr val="bg1"/>
                        </a:solidFill>
                        <a:latin typeface="Lub Dub Condensed" panose="020B050603040302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C08"/>
                    </a:solidFill>
                  </a:tcPr>
                </a:tc>
                <a:tc>
                  <a:txBody>
                    <a:bodyPr/>
                    <a:lstStyle/>
                    <a:p>
                      <a:pPr marL="0" indent="0" algn="ctr">
                        <a:lnSpc>
                          <a:spcPct val="100000"/>
                        </a:lnSpc>
                        <a:spcBef>
                          <a:spcPts val="295"/>
                        </a:spcBef>
                      </a:pPr>
                      <a:r>
                        <a:rPr lang="en-US" sz="1800" b="1">
                          <a:ln>
                            <a:noFill/>
                          </a:ln>
                          <a:solidFill>
                            <a:schemeClr val="bg1"/>
                          </a:solidFill>
                          <a:latin typeface="Lub Dub Bold" panose="020B0803030403020204" pitchFamily="34" charset="0"/>
                          <a:cs typeface="Arial" panose="020B0604020202020204" pitchFamily="34" charset="0"/>
                        </a:rPr>
                        <a:t>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65D93"/>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AIS with LVO of the anterior circulation who have been successfully recanalized by endovascular therapy (</a:t>
                      </a:r>
                      <a:r>
                        <a:rPr lang="en-US" sz="1600" b="0" i="0" u="none" strike="noStrike" kern="1200" baseline="0" dirty="0" err="1">
                          <a:solidFill>
                            <a:schemeClr val="dk1"/>
                          </a:solidFill>
                          <a:latin typeface="Lub Dub Condensed" panose="020B0506030403020204" pitchFamily="34" charset="0"/>
                          <a:ea typeface="+mn-ea"/>
                          <a:cs typeface="Arial" panose="020B0604020202020204" pitchFamily="34" charset="0"/>
                        </a:rPr>
                        <a:t>mTICI</a:t>
                      </a: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 2b, 2c, or 3) and without other indication for blood pressure management target, intensive SBP reduction target of &lt;140 mm Hg for the first 72 hours is harmful and not recommended.</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366148088"/>
                  </a:ext>
                </a:extLst>
              </a:tr>
            </a:tbl>
          </a:graphicData>
        </a:graphic>
      </p:graphicFrame>
      <p:pic>
        <p:nvPicPr>
          <p:cNvPr id="4" name="Google Shape;135;p3">
            <a:extLst>
              <a:ext uri="{FF2B5EF4-FFF2-40B4-BE49-F238E27FC236}">
                <a16:creationId xmlns:a16="http://schemas.microsoft.com/office/drawing/2014/main" id="{4E67456D-F382-B4A3-5FB5-A78D6C5268BA}"/>
              </a:ext>
              <a:ext uri="{C183D7F6-B498-43B3-948B-1728B52AA6E4}">
                <adec:decorative xmlns:adec="http://schemas.microsoft.com/office/drawing/2017/decorative" val="1"/>
              </a:ext>
            </a:extLst>
          </p:cNvPr>
          <p:cNvPicPr preferRelativeResize="0"/>
          <p:nvPr/>
        </p:nvPicPr>
        <p:blipFill>
          <a:blip r:embed="rId4" cstate="print">
            <a:clrChange>
              <a:clrFrom>
                <a:srgbClr val="FFFFFF"/>
              </a:clrFrom>
              <a:clrTo>
                <a:srgbClr val="FFFFFF">
                  <a:alpha val="0"/>
                </a:srgbClr>
              </a:clrTo>
            </a:clrChange>
            <a:alphaModFix/>
            <a:extLst>
              <a:ext uri="{28A0092B-C50C-407E-A947-70E740481C1C}">
                <a14:useLocalDpi xmlns:a14="http://schemas.microsoft.com/office/drawing/2010/main"/>
              </a:ext>
            </a:extLst>
          </a:blip>
          <a:srcRect/>
          <a:stretch>
            <a:fillRect/>
          </a:stretch>
        </p:blipFill>
        <p:spPr>
          <a:xfrm>
            <a:off x="8714074" y="2562990"/>
            <a:ext cx="1257829" cy="1193464"/>
          </a:xfrm>
          <a:prstGeom prst="octagon">
            <a:avLst/>
          </a:prstGeom>
          <a:noFill/>
          <a:ln>
            <a:noFill/>
          </a:ln>
        </p:spPr>
      </p:pic>
      <p:pic>
        <p:nvPicPr>
          <p:cNvPr id="5" name="Picture 4">
            <a:extLst>
              <a:ext uri="{FF2B5EF4-FFF2-40B4-BE49-F238E27FC236}">
                <a16:creationId xmlns:a16="http://schemas.microsoft.com/office/drawing/2014/main" id="{5EABCEF1-0E72-D4C8-F9EC-AD42EF85DD37}"/>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1289191" y="1181230"/>
            <a:ext cx="3008372" cy="2598214"/>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DEEFA1-E2FA-B21E-2457-9126F40E6A3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72FC86F-5924-5003-2AF4-F79DDEFFF5FC}"/>
              </a:ext>
            </a:extLst>
          </p:cNvPr>
          <p:cNvSpPr>
            <a:spLocks noGrp="1"/>
          </p:cNvSpPr>
          <p:nvPr>
            <p:ph type="title"/>
          </p:nvPr>
        </p:nvSpPr>
        <p:spPr>
          <a:xfrm>
            <a:off x="838200" y="363539"/>
            <a:ext cx="11038242" cy="559408"/>
          </a:xfrm>
        </p:spPr>
        <p:txBody>
          <a:bodyPr>
            <a:normAutofit/>
          </a:bodyPr>
          <a:lstStyle/>
          <a:p>
            <a:r>
              <a:rPr lang="en-US" b="0" dirty="0">
                <a:solidFill>
                  <a:schemeClr val="accent1"/>
                </a:solidFill>
              </a:rPr>
              <a:t>Adult EVT - Basilar Criteria</a:t>
            </a:r>
          </a:p>
        </p:txBody>
      </p:sp>
      <p:graphicFrame>
        <p:nvGraphicFramePr>
          <p:cNvPr id="2" name="Content Placeholder 5">
            <a:extLst>
              <a:ext uri="{FF2B5EF4-FFF2-40B4-BE49-F238E27FC236}">
                <a16:creationId xmlns:a16="http://schemas.microsoft.com/office/drawing/2014/main" id="{390A77CB-AB24-FC21-EE5F-BBD23872B084}"/>
              </a:ext>
              <a:ext uri="{C183D7F6-B498-43B3-948B-1728B52AA6E4}">
                <adec:decorative xmlns:adec="http://schemas.microsoft.com/office/drawing/2017/decorative" val="0"/>
              </a:ext>
            </a:extLst>
          </p:cNvPr>
          <p:cNvGraphicFramePr>
            <a:graphicFrameLocks/>
          </p:cNvGraphicFramePr>
          <p:nvPr/>
        </p:nvGraphicFramePr>
        <p:xfrm>
          <a:off x="1983392" y="3906206"/>
          <a:ext cx="8225216" cy="1736311"/>
        </p:xfrm>
        <a:graphic>
          <a:graphicData uri="http://schemas.openxmlformats.org/drawingml/2006/table">
            <a:tbl>
              <a:tblPr firstRow="1" bandRow="1">
                <a:tableStyleId>{5C22544A-7EE6-4342-B048-85BDC9FD1C3A}</a:tableStyleId>
              </a:tblPr>
              <a:tblGrid>
                <a:gridCol w="673922">
                  <a:extLst>
                    <a:ext uri="{9D8B030D-6E8A-4147-A177-3AD203B41FA5}">
                      <a16:colId xmlns:a16="http://schemas.microsoft.com/office/drawing/2014/main" val="2649235253"/>
                    </a:ext>
                  </a:extLst>
                </a:gridCol>
                <a:gridCol w="571500">
                  <a:extLst>
                    <a:ext uri="{9D8B030D-6E8A-4147-A177-3AD203B41FA5}">
                      <a16:colId xmlns:a16="http://schemas.microsoft.com/office/drawing/2014/main" val="862284130"/>
                    </a:ext>
                  </a:extLst>
                </a:gridCol>
                <a:gridCol w="706581">
                  <a:extLst>
                    <a:ext uri="{9D8B030D-6E8A-4147-A177-3AD203B41FA5}">
                      <a16:colId xmlns:a16="http://schemas.microsoft.com/office/drawing/2014/main" val="3464337663"/>
                    </a:ext>
                  </a:extLst>
                </a:gridCol>
                <a:gridCol w="6273213">
                  <a:extLst>
                    <a:ext uri="{9D8B030D-6E8A-4147-A177-3AD203B41FA5}">
                      <a16:colId xmlns:a16="http://schemas.microsoft.com/office/drawing/2014/main" val="3265590656"/>
                    </a:ext>
                  </a:extLst>
                </a:gridCol>
              </a:tblGrid>
              <a:tr h="488397">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baseline="0">
                          <a:solidFill>
                            <a:schemeClr val="bg1"/>
                          </a:solidFill>
                          <a:latin typeface="Lub Dub Condensed" panose="020B0506030403020204" pitchFamily="34" charset="0"/>
                          <a:cs typeface="Arial" panose="020B0604020202020204" pitchFamily="34" charset="0"/>
                        </a:rPr>
                        <a:t>Section</a:t>
                      </a:r>
                      <a:endParaRPr lang="en-US" sz="1600" b="1" spc="-50" baseline="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indent="0" algn="ctr">
                        <a:lnSpc>
                          <a:spcPct val="100000"/>
                        </a:lnSpc>
                        <a:spcBef>
                          <a:spcPts val="275"/>
                        </a:spcBef>
                      </a:pPr>
                      <a:r>
                        <a:rPr lang="en-US" sz="1600">
                          <a:solidFill>
                            <a:schemeClr val="bg1"/>
                          </a:solidFill>
                          <a:latin typeface="Lub Dub Condensed" panose="020B0506030403020204" pitchFamily="34" charset="0"/>
                          <a:cs typeface="Arial" panose="020B0604020202020204" pitchFamily="34" charset="0"/>
                        </a:rPr>
                        <a:t>COR</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indent="0" algn="ctr">
                        <a:lnSpc>
                          <a:spcPct val="100000"/>
                        </a:lnSpc>
                        <a:spcBef>
                          <a:spcPts val="275"/>
                        </a:spcBef>
                      </a:pPr>
                      <a:r>
                        <a:rPr lang="en-US" sz="1600">
                          <a:solidFill>
                            <a:schemeClr val="bg1"/>
                          </a:solidFill>
                          <a:latin typeface="Lub Dub Condensed" panose="020B0506030403020204" pitchFamily="34" charset="0"/>
                          <a:cs typeface="Arial" panose="020B0604020202020204" pitchFamily="34" charset="0"/>
                        </a:rPr>
                        <a:t>LOE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a:solidFill>
                            <a:schemeClr val="bg1"/>
                          </a:solidFill>
                          <a:latin typeface="Lub Dub Condensed" panose="020B0506030403020204" pitchFamily="34" charset="0"/>
                          <a:cs typeface="Arial" panose="020B0604020202020204" pitchFamily="34" charset="0"/>
                        </a:rPr>
                        <a:t>RECOMMENDATIONS</a:t>
                      </a:r>
                      <a:endParaRPr lang="en-US" sz="160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1247914">
                <a:tc>
                  <a:txBody>
                    <a:bodyPr/>
                    <a:lstStyle/>
                    <a:p>
                      <a:pPr marL="0" indent="0" algn="ctr">
                        <a:lnSpc>
                          <a:spcPct val="100000"/>
                        </a:lnSpc>
                        <a:spcBef>
                          <a:spcPts val="295"/>
                        </a:spcBef>
                      </a:pPr>
                      <a:r>
                        <a:rPr lang="en-US" sz="1800" b="1">
                          <a:ln>
                            <a:noFill/>
                          </a:ln>
                          <a:solidFill>
                            <a:schemeClr val="bg1"/>
                          </a:solidFill>
                          <a:latin typeface="Lub Dub Bold" panose="020B0803030403020204" pitchFamily="34" charset="0"/>
                          <a:cs typeface="Arial" panose="020B0604020202020204" pitchFamily="34" charset="0"/>
                        </a:rPr>
                        <a:t>4.7.3</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D4D4F"/>
                    </a:solidFill>
                  </a:tcPr>
                </a:tc>
                <a:tc>
                  <a:txBody>
                    <a:bodyPr/>
                    <a:lstStyle/>
                    <a:p>
                      <a:pPr marL="0" indent="0" algn="ctr">
                        <a:lnSpc>
                          <a:spcPct val="100000"/>
                        </a:lnSpc>
                        <a:spcBef>
                          <a:spcPts val="295"/>
                        </a:spcBef>
                      </a:pPr>
                      <a:r>
                        <a:rPr lang="en-US" sz="2400" b="1">
                          <a:ln>
                            <a:noFill/>
                          </a:ln>
                          <a:solidFill>
                            <a:schemeClr val="tx1"/>
                          </a:solidFill>
                          <a:latin typeface="Lub Dub Bold" panose="020B0803030403020204" pitchFamily="34" charset="0"/>
                          <a:cs typeface="Arial" panose="020B0604020202020204" pitchFamily="34" charset="0"/>
                        </a:rPr>
                        <a:t>1</a:t>
                      </a:r>
                      <a:endParaRPr lang="en-US" sz="2400" b="1">
                        <a:ln>
                          <a:noFill/>
                        </a:ln>
                        <a:solidFill>
                          <a:schemeClr val="tx1"/>
                        </a:solidFill>
                        <a:latin typeface="Lub Dub Condensed" panose="020B050603040302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9C78D"/>
                    </a:solidFill>
                  </a:tcPr>
                </a:tc>
                <a:tc>
                  <a:txBody>
                    <a:bodyPr/>
                    <a:lstStyle/>
                    <a:p>
                      <a:pPr marL="0" indent="0" algn="ctr">
                        <a:lnSpc>
                          <a:spcPct val="100000"/>
                        </a:lnSpc>
                        <a:spcBef>
                          <a:spcPts val="295"/>
                        </a:spcBef>
                      </a:pPr>
                      <a:r>
                        <a:rPr lang="en-US" sz="1800" b="1">
                          <a:ln>
                            <a:noFill/>
                          </a:ln>
                          <a:solidFill>
                            <a:schemeClr val="bg1"/>
                          </a:solidFill>
                          <a:latin typeface="Lub Dub Bold" panose="020B0803030403020204" pitchFamily="34" charset="0"/>
                          <a:cs typeface="Arial" panose="020B0604020202020204" pitchFamily="34" charset="0"/>
                        </a:rPr>
                        <a:t>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65D93"/>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AIS, with basilar artery occlusion, a baseline </a:t>
                      </a:r>
                      <a:r>
                        <a:rPr lang="en-US" sz="1600" b="0" i="0" u="none" strike="noStrike" kern="1200" baseline="0" dirty="0" err="1">
                          <a:solidFill>
                            <a:schemeClr val="dk1"/>
                          </a:solidFill>
                          <a:latin typeface="Lub Dub Condensed" panose="020B0506030403020204" pitchFamily="34" charset="0"/>
                          <a:ea typeface="+mn-ea"/>
                          <a:cs typeface="Arial" panose="020B0604020202020204" pitchFamily="34" charset="0"/>
                        </a:rPr>
                        <a:t>mRS</a:t>
                      </a: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 score of 0 to 1, NIHSS score ≥10 at presentation, and PC-ASPECTS ≥6 (mild ischemic damage), EVT within 24 hours from onset of symptoms is recommended to achieve better functional outcome and reduce mortality.</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366148088"/>
                  </a:ext>
                </a:extLst>
              </a:tr>
            </a:tbl>
          </a:graphicData>
        </a:graphic>
      </p:graphicFrame>
      <p:pic>
        <p:nvPicPr>
          <p:cNvPr id="5" name="Google Shape;135;p3">
            <a:extLst>
              <a:ext uri="{FF2B5EF4-FFF2-40B4-BE49-F238E27FC236}">
                <a16:creationId xmlns:a16="http://schemas.microsoft.com/office/drawing/2014/main" id="{76638588-783E-BB36-5BC2-75EB7A09DDE5}"/>
              </a:ext>
              <a:ext uri="{C183D7F6-B498-43B3-948B-1728B52AA6E4}">
                <adec:decorative xmlns:adec="http://schemas.microsoft.com/office/drawing/2017/decorative" val="1"/>
              </a:ext>
            </a:extLst>
          </p:cNvPr>
          <p:cNvPicPr preferRelativeResize="0"/>
          <p:nvPr/>
        </p:nvPicPr>
        <p:blipFill>
          <a:blip r:embed="rId3" cstate="print">
            <a:clrChange>
              <a:clrFrom>
                <a:srgbClr val="FFFFFF"/>
              </a:clrFrom>
              <a:clrTo>
                <a:srgbClr val="FFFFFF">
                  <a:alpha val="0"/>
                </a:srgbClr>
              </a:clrTo>
            </a:clrChange>
            <a:alphaModFix/>
            <a:duotone>
              <a:schemeClr val="bg2">
                <a:shade val="45000"/>
                <a:satMod val="135000"/>
              </a:schemeClr>
              <a:prstClr val="white"/>
            </a:duotone>
            <a:extLst>
              <a:ext uri="{28A0092B-C50C-407E-A947-70E740481C1C}">
                <a14:useLocalDpi xmlns:a14="http://schemas.microsoft.com/office/drawing/2010/main"/>
              </a:ext>
            </a:extLst>
          </a:blip>
          <a:srcRect l="-1651"/>
          <a:stretch>
            <a:fillRect/>
          </a:stretch>
        </p:blipFill>
        <p:spPr>
          <a:xfrm>
            <a:off x="2693662" y="938189"/>
            <a:ext cx="5940163" cy="2824776"/>
          </a:xfrm>
          <a:prstGeom prst="rect">
            <a:avLst/>
          </a:prstGeom>
          <a:noFill/>
          <a:ln>
            <a:noFill/>
          </a:ln>
        </p:spPr>
      </p:pic>
      <p:sp>
        <p:nvSpPr>
          <p:cNvPr id="7" name="Oval 6">
            <a:extLst>
              <a:ext uri="{FF2B5EF4-FFF2-40B4-BE49-F238E27FC236}">
                <a16:creationId xmlns:a16="http://schemas.microsoft.com/office/drawing/2014/main" id="{8214BCB7-6A60-3620-2077-D9F8D2769FF6}"/>
              </a:ext>
              <a:ext uri="{C183D7F6-B498-43B3-948B-1728B52AA6E4}">
                <adec:decorative xmlns:adec="http://schemas.microsoft.com/office/drawing/2017/decorative" val="1"/>
              </a:ext>
            </a:extLst>
          </p:cNvPr>
          <p:cNvSpPr/>
          <p:nvPr/>
        </p:nvSpPr>
        <p:spPr>
          <a:xfrm>
            <a:off x="6846848" y="2529899"/>
            <a:ext cx="1349297" cy="1233066"/>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88073F8F-0382-3125-9392-2933E2EC705E}"/>
              </a:ext>
              <a:ext uri="{C183D7F6-B498-43B3-948B-1728B52AA6E4}">
                <adec:decorative xmlns:adec="http://schemas.microsoft.com/office/drawing/2017/decorative" val="1"/>
              </a:ext>
            </a:extLst>
          </p:cNvPr>
          <p:cNvSpPr/>
          <p:nvPr/>
        </p:nvSpPr>
        <p:spPr>
          <a:xfrm>
            <a:off x="6846848" y="2529899"/>
            <a:ext cx="784303" cy="71674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oogle Shape;135;p3">
            <a:extLst>
              <a:ext uri="{FF2B5EF4-FFF2-40B4-BE49-F238E27FC236}">
                <a16:creationId xmlns:a16="http://schemas.microsoft.com/office/drawing/2014/main" id="{19A0286D-FFFE-6A4C-EBAB-C4D252470268}"/>
              </a:ext>
              <a:ext uri="{C183D7F6-B498-43B3-948B-1728B52AA6E4}">
                <adec:decorative xmlns:adec="http://schemas.microsoft.com/office/drawing/2017/decorative" val="1"/>
              </a:ext>
            </a:extLst>
          </p:cNvPr>
          <p:cNvPicPr preferRelativeResize="0"/>
          <p:nvPr/>
        </p:nvPicPr>
        <p:blipFill>
          <a:blip r:embed="rId4" cstate="print">
            <a:clrChange>
              <a:clrFrom>
                <a:srgbClr val="FFFFFF"/>
              </a:clrFrom>
              <a:clrTo>
                <a:srgbClr val="FFFFFF">
                  <a:alpha val="0"/>
                </a:srgbClr>
              </a:clrTo>
            </a:clrChange>
            <a:alphaModFix/>
            <a:extLst>
              <a:ext uri="{28A0092B-C50C-407E-A947-70E740481C1C}">
                <a14:useLocalDpi xmlns:a14="http://schemas.microsoft.com/office/drawing/2010/main"/>
              </a:ext>
            </a:extLst>
          </a:blip>
          <a:srcRect l="-488" t="-6922" r="40412" b="25148"/>
          <a:stretch>
            <a:fillRect/>
          </a:stretch>
        </p:blipFill>
        <p:spPr>
          <a:xfrm>
            <a:off x="6756399" y="2386806"/>
            <a:ext cx="1249681" cy="1341120"/>
          </a:xfrm>
          <a:prstGeom prst="octagon">
            <a:avLst/>
          </a:prstGeom>
          <a:noFill/>
          <a:ln>
            <a:noFill/>
          </a:ln>
        </p:spPr>
      </p:pic>
    </p:spTree>
    <p:extLst>
      <p:ext uri="{BB962C8B-B14F-4D97-AF65-F5344CB8AC3E}">
        <p14:creationId xmlns:p14="http://schemas.microsoft.com/office/powerpoint/2010/main" val="1453405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BAFECE-144C-0305-EB24-2A6954C73398}"/>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2A7023A1-437E-BD24-20F8-D939DC9F3F9C}"/>
              </a:ext>
            </a:extLst>
          </p:cNvPr>
          <p:cNvSpPr>
            <a:spLocks noGrp="1"/>
          </p:cNvSpPr>
          <p:nvPr>
            <p:ph type="ctrTitle"/>
          </p:nvPr>
        </p:nvSpPr>
        <p:spPr>
          <a:xfrm>
            <a:off x="838201" y="2006599"/>
            <a:ext cx="10505682" cy="3074555"/>
          </a:xfrm>
        </p:spPr>
        <p:txBody>
          <a:bodyPr>
            <a:normAutofit fontScale="90000"/>
          </a:bodyPr>
          <a:lstStyle/>
          <a:p>
            <a:pPr>
              <a:spcAft>
                <a:spcPts val="600"/>
              </a:spcAft>
            </a:pPr>
            <a:r>
              <a:rPr lang="en-US" b="0"/>
              <a:t>2026 GUIDELINE FOR THE EARLY MANAGEMENT OF PATIENTS WITH AIS</a:t>
            </a:r>
            <a:br>
              <a:rPr lang="en-US" b="0"/>
            </a:br>
            <a:br>
              <a:rPr lang="en-US" sz="2200" b="0"/>
            </a:br>
            <a:r>
              <a:rPr lang="en-US" b="0" i="1">
                <a:latin typeface="Lub Dub Medium" panose="020B0603030403020204" pitchFamily="34" charset="0"/>
              </a:rPr>
              <a:t>KEY NURSING UPDATES AND REVIEW</a:t>
            </a:r>
            <a:br>
              <a:rPr lang="en-US" sz="4800"/>
            </a:br>
            <a:br>
              <a:rPr lang="en-US" sz="4800"/>
            </a:br>
            <a:br>
              <a:rPr lang="en-US" sz="4800"/>
            </a:br>
            <a:r>
              <a:rPr lang="en-US" sz="5300" b="0" cap="none"/>
              <a:t>Post Acute Recommendations </a:t>
            </a:r>
            <a:endParaRPr lang="en-US" sz="4800" b="0"/>
          </a:p>
        </p:txBody>
      </p:sp>
      <p:cxnSp>
        <p:nvCxnSpPr>
          <p:cNvPr id="10" name="Straight Connector 9">
            <a:extLst>
              <a:ext uri="{FF2B5EF4-FFF2-40B4-BE49-F238E27FC236}">
                <a16:creationId xmlns:a16="http://schemas.microsoft.com/office/drawing/2014/main" id="{B766692E-745D-6D20-5CF9-AE755A6E8D51}"/>
              </a:ext>
              <a:ext uri="{C183D7F6-B498-43B3-948B-1728B52AA6E4}">
                <adec:decorative xmlns:adec="http://schemas.microsoft.com/office/drawing/2017/decorative" val="1"/>
              </a:ext>
            </a:extLst>
          </p:cNvPr>
          <p:cNvCxnSpPr>
            <a:cxnSpLocks/>
          </p:cNvCxnSpPr>
          <p:nvPr/>
        </p:nvCxnSpPr>
        <p:spPr>
          <a:xfrm>
            <a:off x="1691986" y="4069447"/>
            <a:ext cx="880802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59311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D4CD8F-978F-E6D3-FBBF-517722E7A0E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26C0F01-93D5-E55B-947A-92EE9DD73D95}"/>
              </a:ext>
            </a:extLst>
          </p:cNvPr>
          <p:cNvSpPr>
            <a:spLocks noGrp="1"/>
          </p:cNvSpPr>
          <p:nvPr>
            <p:ph type="title"/>
          </p:nvPr>
        </p:nvSpPr>
        <p:spPr>
          <a:xfrm>
            <a:off x="838200" y="363539"/>
            <a:ext cx="11038242" cy="559408"/>
          </a:xfrm>
        </p:spPr>
        <p:txBody>
          <a:bodyPr>
            <a:normAutofit fontScale="90000"/>
          </a:bodyPr>
          <a:lstStyle/>
          <a:p>
            <a:r>
              <a:rPr lang="en-US" b="0">
                <a:solidFill>
                  <a:srgbClr val="D12A31"/>
                </a:solidFill>
              </a:rPr>
              <a:t>DUAL Antiplatelet treatment for Minor AIS and High-Risk TIA</a:t>
            </a:r>
          </a:p>
        </p:txBody>
      </p:sp>
      <p:graphicFrame>
        <p:nvGraphicFramePr>
          <p:cNvPr id="2" name="Content Placeholder 5">
            <a:extLst>
              <a:ext uri="{FF2B5EF4-FFF2-40B4-BE49-F238E27FC236}">
                <a16:creationId xmlns:a16="http://schemas.microsoft.com/office/drawing/2014/main" id="{3E694FB9-429D-6446-F98A-DD5C0B9E71DE}"/>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1283721103"/>
              </p:ext>
            </p:extLst>
          </p:nvPr>
        </p:nvGraphicFramePr>
        <p:xfrm>
          <a:off x="5263095" y="1522432"/>
          <a:ext cx="6203975" cy="3993597"/>
        </p:xfrm>
        <a:graphic>
          <a:graphicData uri="http://schemas.openxmlformats.org/drawingml/2006/table">
            <a:tbl>
              <a:tblPr firstRow="1" bandRow="1">
                <a:tableStyleId>{5C22544A-7EE6-4342-B048-85BDC9FD1C3A}</a:tableStyleId>
              </a:tblPr>
              <a:tblGrid>
                <a:gridCol w="729490">
                  <a:extLst>
                    <a:ext uri="{9D8B030D-6E8A-4147-A177-3AD203B41FA5}">
                      <a16:colId xmlns:a16="http://schemas.microsoft.com/office/drawing/2014/main" val="2649235253"/>
                    </a:ext>
                  </a:extLst>
                </a:gridCol>
                <a:gridCol w="618623">
                  <a:extLst>
                    <a:ext uri="{9D8B030D-6E8A-4147-A177-3AD203B41FA5}">
                      <a16:colId xmlns:a16="http://schemas.microsoft.com/office/drawing/2014/main" val="862284130"/>
                    </a:ext>
                  </a:extLst>
                </a:gridCol>
                <a:gridCol w="764842">
                  <a:extLst>
                    <a:ext uri="{9D8B030D-6E8A-4147-A177-3AD203B41FA5}">
                      <a16:colId xmlns:a16="http://schemas.microsoft.com/office/drawing/2014/main" val="3464337663"/>
                    </a:ext>
                  </a:extLst>
                </a:gridCol>
                <a:gridCol w="4091020">
                  <a:extLst>
                    <a:ext uri="{9D8B030D-6E8A-4147-A177-3AD203B41FA5}">
                      <a16:colId xmlns:a16="http://schemas.microsoft.com/office/drawing/2014/main" val="3265590656"/>
                    </a:ext>
                  </a:extLst>
                </a:gridCol>
              </a:tblGrid>
              <a:tr h="488397">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baseline="0">
                          <a:solidFill>
                            <a:schemeClr val="bg1"/>
                          </a:solidFill>
                          <a:latin typeface="Lub Dub Condensed" panose="020B0506030403020204" pitchFamily="34" charset="0"/>
                          <a:cs typeface="Arial" panose="020B0604020202020204" pitchFamily="34" charset="0"/>
                        </a:rPr>
                        <a:t>Section</a:t>
                      </a:r>
                      <a:endParaRPr lang="en-US" sz="1600" b="1" spc="-50" baseline="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indent="0" algn="ctr">
                        <a:lnSpc>
                          <a:spcPct val="100000"/>
                        </a:lnSpc>
                        <a:spcBef>
                          <a:spcPts val="275"/>
                        </a:spcBef>
                      </a:pPr>
                      <a:r>
                        <a:rPr lang="en-US" sz="1600">
                          <a:solidFill>
                            <a:schemeClr val="bg1"/>
                          </a:solidFill>
                          <a:latin typeface="Lub Dub Condensed" panose="020B0506030403020204" pitchFamily="34" charset="0"/>
                          <a:cs typeface="Arial" panose="020B0604020202020204" pitchFamily="34" charset="0"/>
                        </a:rPr>
                        <a:t>COR</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indent="0" algn="ctr">
                        <a:lnSpc>
                          <a:spcPct val="100000"/>
                        </a:lnSpc>
                        <a:spcBef>
                          <a:spcPts val="275"/>
                        </a:spcBef>
                      </a:pPr>
                      <a:r>
                        <a:rPr lang="en-US" sz="1600">
                          <a:solidFill>
                            <a:schemeClr val="bg1"/>
                          </a:solidFill>
                          <a:latin typeface="Lub Dub Condensed" panose="020B0506030403020204" pitchFamily="34" charset="0"/>
                          <a:cs typeface="Arial" panose="020B0604020202020204" pitchFamily="34" charset="0"/>
                        </a:rPr>
                        <a:t>LOE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a:solidFill>
                            <a:schemeClr val="bg1"/>
                          </a:solidFill>
                          <a:latin typeface="Lub Dub Condensed" panose="020B0506030403020204" pitchFamily="34" charset="0"/>
                          <a:cs typeface="Arial" panose="020B0604020202020204" pitchFamily="34" charset="0"/>
                        </a:rPr>
                        <a:t>RECOMMENDATIONS</a:t>
                      </a:r>
                      <a:endParaRPr lang="en-US" sz="160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2085979">
                <a:tc>
                  <a:txBody>
                    <a:bodyPr/>
                    <a:lstStyle/>
                    <a:p>
                      <a:pPr marL="0" indent="0" algn="ctr">
                        <a:lnSpc>
                          <a:spcPct val="100000"/>
                        </a:lnSpc>
                        <a:spcBef>
                          <a:spcPts val="295"/>
                        </a:spcBef>
                      </a:pPr>
                      <a:r>
                        <a:rPr lang="en-US" sz="1800" b="1">
                          <a:ln>
                            <a:noFill/>
                          </a:ln>
                          <a:solidFill>
                            <a:schemeClr val="bg1"/>
                          </a:solidFill>
                          <a:latin typeface="Lub Dub Bold" panose="020B0803030403020204" pitchFamily="34" charset="0"/>
                          <a:cs typeface="Arial" panose="020B0604020202020204" pitchFamily="34" charset="0"/>
                        </a:rPr>
                        <a:t>4.8</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D4D4F"/>
                    </a:solidFill>
                  </a:tcPr>
                </a:tc>
                <a:tc>
                  <a:txBody>
                    <a:bodyPr/>
                    <a:lstStyle/>
                    <a:p>
                      <a:pPr marL="0" indent="0" algn="ctr">
                        <a:lnSpc>
                          <a:spcPct val="100000"/>
                        </a:lnSpc>
                        <a:spcBef>
                          <a:spcPts val="295"/>
                        </a:spcBef>
                      </a:pPr>
                      <a:r>
                        <a:rPr lang="en-US" sz="2400" b="1">
                          <a:ln>
                            <a:noFill/>
                          </a:ln>
                          <a:solidFill>
                            <a:schemeClr val="tx1"/>
                          </a:solidFill>
                          <a:latin typeface="Lub Dub Bold" panose="020B0803030403020204" pitchFamily="34" charset="0"/>
                          <a:cs typeface="Arial" panose="020B0604020202020204" pitchFamily="34" charset="0"/>
                        </a:rPr>
                        <a:t>2a</a:t>
                      </a:r>
                      <a:endParaRPr lang="en-US" sz="2400" b="1">
                        <a:ln>
                          <a:noFill/>
                        </a:ln>
                        <a:solidFill>
                          <a:schemeClr val="tx1"/>
                        </a:solidFill>
                        <a:latin typeface="Lub Dub Condensed" panose="020B050603040302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A68"/>
                    </a:solidFill>
                  </a:tcPr>
                </a:tc>
                <a:tc>
                  <a:txBody>
                    <a:bodyPr/>
                    <a:lstStyle/>
                    <a:p>
                      <a:pPr marL="0" indent="0" algn="ctr">
                        <a:lnSpc>
                          <a:spcPct val="100000"/>
                        </a:lnSpc>
                        <a:spcBef>
                          <a:spcPts val="295"/>
                        </a:spcBef>
                      </a:pPr>
                      <a:r>
                        <a:rPr lang="en-US" sz="1800" b="1">
                          <a:ln>
                            <a:noFill/>
                          </a:ln>
                          <a:solidFill>
                            <a:schemeClr val="tx1"/>
                          </a:solidFill>
                          <a:latin typeface="Lub Dub Bold" panose="020B0803030403020204" pitchFamily="34" charset="0"/>
                          <a:cs typeface="Arial" panose="020B0604020202020204" pitchFamily="34" charset="0"/>
                        </a:rPr>
                        <a:t>B-R</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59BC2"/>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minor (NIHSS score ≤5) </a:t>
                      </a:r>
                      <a:r>
                        <a:rPr lang="en-US" sz="1600" b="0" i="0" u="none" strike="noStrike" kern="1200" baseline="0" dirty="0" err="1">
                          <a:solidFill>
                            <a:schemeClr val="dk1"/>
                          </a:solidFill>
                          <a:latin typeface="Lub Dub Condensed" panose="020B0506030403020204" pitchFamily="34" charset="0"/>
                          <a:ea typeface="+mn-ea"/>
                          <a:cs typeface="Arial" panose="020B0604020202020204" pitchFamily="34" charset="0"/>
                        </a:rPr>
                        <a:t>noncardioembolic</a:t>
                      </a: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 AIS or high-risk TIA (ABCD2 score &gt;4) within 24 to 72 hours from stroke onset, or NIHSS score of 4 to 5 within 24 hours from onset, who did not receive IVT, with presumed atherosclerotic cause (&gt;50% stenosis of intracranial or extracranial stenosis that was likely to have accounted for clinical presentation or acute new infarctions on imaging of presumed large artery atherosclerosis origin), DAPT (clopidogrel and aspirin) for 21 days followed by SAPT is reasonable to reduce the 90-day risk of recurrent stroke.</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366148088"/>
                  </a:ext>
                </a:extLst>
              </a:tr>
            </a:tbl>
          </a:graphicData>
        </a:graphic>
      </p:graphicFrame>
      <p:pic>
        <p:nvPicPr>
          <p:cNvPr id="5" name="Picture 4">
            <a:extLst>
              <a:ext uri="{FF2B5EF4-FFF2-40B4-BE49-F238E27FC236}">
                <a16:creationId xmlns:a16="http://schemas.microsoft.com/office/drawing/2014/main" id="{33DC143D-F8F8-3C0D-BD54-D2D43C83A218}"/>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961767" y="1994441"/>
            <a:ext cx="3696731" cy="3108900"/>
          </a:xfrm>
          <a:prstGeom prst="rect">
            <a:avLst/>
          </a:prstGeom>
          <a:noFill/>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7171033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021B44-3F52-DAC8-F2FC-57FAE1162A4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144FD27-A713-CE37-D040-E2E0F072C429}"/>
              </a:ext>
            </a:extLst>
          </p:cNvPr>
          <p:cNvSpPr>
            <a:spLocks noGrp="1"/>
          </p:cNvSpPr>
          <p:nvPr>
            <p:ph type="title"/>
          </p:nvPr>
        </p:nvSpPr>
        <p:spPr>
          <a:xfrm>
            <a:off x="341523" y="363539"/>
            <a:ext cx="11534919" cy="559408"/>
          </a:xfrm>
        </p:spPr>
        <p:txBody>
          <a:bodyPr>
            <a:noAutofit/>
          </a:bodyPr>
          <a:lstStyle/>
          <a:p>
            <a:r>
              <a:rPr lang="en-US" sz="2400" b="0">
                <a:solidFill>
                  <a:srgbClr val="D12A31"/>
                </a:solidFill>
              </a:rPr>
              <a:t>dual antiplatelet therapy for minor </a:t>
            </a:r>
            <a:r>
              <a:rPr lang="en-US" sz="2400" b="0" err="1">
                <a:solidFill>
                  <a:srgbClr val="D12A31"/>
                </a:solidFill>
              </a:rPr>
              <a:t>noncardioembolic</a:t>
            </a:r>
            <a:r>
              <a:rPr lang="en-US" sz="2400" b="0">
                <a:solidFill>
                  <a:srgbClr val="D12A31"/>
                </a:solidFill>
              </a:rPr>
              <a:t> ais and high-risk </a:t>
            </a:r>
            <a:r>
              <a:rPr lang="en-US" sz="2400" b="0" err="1">
                <a:solidFill>
                  <a:srgbClr val="D12A31"/>
                </a:solidFill>
              </a:rPr>
              <a:t>tia</a:t>
            </a:r>
            <a:endParaRPr lang="en-US" sz="2400" b="0">
              <a:solidFill>
                <a:srgbClr val="D12A31"/>
              </a:solidFill>
            </a:endParaRPr>
          </a:p>
        </p:txBody>
      </p:sp>
      <p:pic>
        <p:nvPicPr>
          <p:cNvPr id="10" name="Picture 9" descr="Figure 4 presents a clinical decision pathway illustrating how prescribing providers determine the most appropriate antiplatelet therapy for patients with minor noncardioembolic stroke or high-risk TIA. ">
            <a:extLst>
              <a:ext uri="{FF2B5EF4-FFF2-40B4-BE49-F238E27FC236}">
                <a16:creationId xmlns:a16="http://schemas.microsoft.com/office/drawing/2014/main" id="{AF046382-930E-56BB-BF21-E67377950019}"/>
              </a:ext>
            </a:extLst>
          </p:cNvPr>
          <p:cNvPicPr>
            <a:picLocks noChangeAspect="1"/>
          </p:cNvPicPr>
          <p:nvPr/>
        </p:nvPicPr>
        <p:blipFill>
          <a:blip r:embed="rId3">
            <a:clrChange>
              <a:clrFrom>
                <a:srgbClr val="FFFFFF"/>
              </a:clrFrom>
              <a:clrTo>
                <a:srgbClr val="FFFFFF">
                  <a:alpha val="0"/>
                </a:srgbClr>
              </a:clrTo>
            </a:clrChange>
          </a:blip>
          <a:srcRect r="1693"/>
          <a:stretch>
            <a:fillRect/>
          </a:stretch>
        </p:blipFill>
        <p:spPr>
          <a:xfrm>
            <a:off x="1056640" y="591467"/>
            <a:ext cx="6024879" cy="6081332"/>
          </a:xfrm>
          <a:prstGeom prst="rect">
            <a:avLst/>
          </a:prstGeom>
        </p:spPr>
      </p:pic>
      <p:sp>
        <p:nvSpPr>
          <p:cNvPr id="12" name="Rectangle 11">
            <a:extLst>
              <a:ext uri="{FF2B5EF4-FFF2-40B4-BE49-F238E27FC236}">
                <a16:creationId xmlns:a16="http://schemas.microsoft.com/office/drawing/2014/main" id="{90BFA6CF-A25C-1440-AF60-634ABA0E206D}"/>
              </a:ext>
              <a:ext uri="{C183D7F6-B498-43B3-948B-1728B52AA6E4}">
                <adec:decorative xmlns:adec="http://schemas.microsoft.com/office/drawing/2017/decorative" val="1"/>
              </a:ext>
            </a:extLst>
          </p:cNvPr>
          <p:cNvSpPr/>
          <p:nvPr/>
        </p:nvSpPr>
        <p:spPr>
          <a:xfrm>
            <a:off x="5727344" y="482086"/>
            <a:ext cx="1496416" cy="133655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C11B4A5-A8A0-B2DE-7C77-FBC7C5E6C71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585104" y="3484881"/>
            <a:ext cx="6428374" cy="1067464"/>
          </a:xfrm>
          <a:prstGeom prst="rect">
            <a:avLst/>
          </a:prstGeom>
        </p:spPr>
      </p:pic>
      <p:pic>
        <p:nvPicPr>
          <p:cNvPr id="11" name="Picture 10">
            <a:extLst>
              <a:ext uri="{FF2B5EF4-FFF2-40B4-BE49-F238E27FC236}">
                <a16:creationId xmlns:a16="http://schemas.microsoft.com/office/drawing/2014/main" id="{30A47B6E-0034-7773-B4F8-1154CA58D678}"/>
              </a:ext>
              <a:ext uri="{C183D7F6-B498-43B3-948B-1728B52AA6E4}">
                <adec:decorative xmlns:adec="http://schemas.microsoft.com/office/drawing/2017/decorative" val="1"/>
              </a:ext>
            </a:extLst>
          </p:cNvPr>
          <p:cNvPicPr>
            <a:picLocks noChangeAspect="1"/>
          </p:cNvPicPr>
          <p:nvPr/>
        </p:nvPicPr>
        <p:blipFill>
          <a:blip r:embed="rId3">
            <a:clrChange>
              <a:clrFrom>
                <a:srgbClr val="FFFFFF"/>
              </a:clrFrom>
              <a:clrTo>
                <a:srgbClr val="FFFFFF">
                  <a:alpha val="0"/>
                </a:srgbClr>
              </a:clrTo>
            </a:clrChange>
          </a:blip>
          <a:srcRect l="80059" r="1693" b="80699"/>
          <a:stretch>
            <a:fillRect/>
          </a:stretch>
        </p:blipFill>
        <p:spPr>
          <a:xfrm>
            <a:off x="914399" y="922947"/>
            <a:ext cx="1056641" cy="1109053"/>
          </a:xfrm>
          <a:prstGeom prst="rect">
            <a:avLst/>
          </a:prstGeom>
        </p:spPr>
      </p:pic>
    </p:spTree>
    <p:extLst>
      <p:ext uri="{BB962C8B-B14F-4D97-AF65-F5344CB8AC3E}">
        <p14:creationId xmlns:p14="http://schemas.microsoft.com/office/powerpoint/2010/main" val="11144043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BF330D-A367-3ABD-FA2F-B5BFA6C5964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648A150-F85E-C5C6-B9D4-1450220641AA}"/>
              </a:ext>
            </a:extLst>
          </p:cNvPr>
          <p:cNvSpPr>
            <a:spLocks noGrp="1"/>
          </p:cNvSpPr>
          <p:nvPr>
            <p:ph type="title"/>
          </p:nvPr>
        </p:nvSpPr>
        <p:spPr>
          <a:xfrm>
            <a:off x="838200" y="363539"/>
            <a:ext cx="11038242" cy="559408"/>
          </a:xfrm>
        </p:spPr>
        <p:txBody>
          <a:bodyPr>
            <a:normAutofit/>
          </a:bodyPr>
          <a:lstStyle/>
          <a:p>
            <a:r>
              <a:rPr lang="en-US" b="0">
                <a:solidFill>
                  <a:srgbClr val="D12A31"/>
                </a:solidFill>
              </a:rPr>
              <a:t>Early Anticoagulation and Atrial Fibrillation</a:t>
            </a:r>
          </a:p>
        </p:txBody>
      </p:sp>
      <p:graphicFrame>
        <p:nvGraphicFramePr>
          <p:cNvPr id="2" name="Content Placeholder 5">
            <a:extLst>
              <a:ext uri="{FF2B5EF4-FFF2-40B4-BE49-F238E27FC236}">
                <a16:creationId xmlns:a16="http://schemas.microsoft.com/office/drawing/2014/main" id="{EBC9D337-F4DB-E58C-D2CC-E31821217A2F}"/>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840196208"/>
              </p:ext>
            </p:extLst>
          </p:nvPr>
        </p:nvGraphicFramePr>
        <p:xfrm>
          <a:off x="929935" y="2289992"/>
          <a:ext cx="6483236" cy="2574376"/>
        </p:xfrm>
        <a:graphic>
          <a:graphicData uri="http://schemas.openxmlformats.org/drawingml/2006/table">
            <a:tbl>
              <a:tblPr firstRow="1" bandRow="1">
                <a:tableStyleId>{5C22544A-7EE6-4342-B048-85BDC9FD1C3A}</a:tableStyleId>
              </a:tblPr>
              <a:tblGrid>
                <a:gridCol w="714580">
                  <a:extLst>
                    <a:ext uri="{9D8B030D-6E8A-4147-A177-3AD203B41FA5}">
                      <a16:colId xmlns:a16="http://schemas.microsoft.com/office/drawing/2014/main" val="2649235253"/>
                    </a:ext>
                  </a:extLst>
                </a:gridCol>
                <a:gridCol w="605979">
                  <a:extLst>
                    <a:ext uri="{9D8B030D-6E8A-4147-A177-3AD203B41FA5}">
                      <a16:colId xmlns:a16="http://schemas.microsoft.com/office/drawing/2014/main" val="862284130"/>
                    </a:ext>
                  </a:extLst>
                </a:gridCol>
                <a:gridCol w="749209">
                  <a:extLst>
                    <a:ext uri="{9D8B030D-6E8A-4147-A177-3AD203B41FA5}">
                      <a16:colId xmlns:a16="http://schemas.microsoft.com/office/drawing/2014/main" val="3464337663"/>
                    </a:ext>
                  </a:extLst>
                </a:gridCol>
                <a:gridCol w="4413468">
                  <a:extLst>
                    <a:ext uri="{9D8B030D-6E8A-4147-A177-3AD203B41FA5}">
                      <a16:colId xmlns:a16="http://schemas.microsoft.com/office/drawing/2014/main" val="3265590656"/>
                    </a:ext>
                  </a:extLst>
                </a:gridCol>
              </a:tblGrid>
              <a:tr h="488397">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baseline="0">
                          <a:solidFill>
                            <a:schemeClr val="bg1"/>
                          </a:solidFill>
                          <a:latin typeface="Lub Dub Condensed" panose="020B0506030403020204" pitchFamily="34" charset="0"/>
                          <a:cs typeface="Arial" panose="020B0604020202020204" pitchFamily="34" charset="0"/>
                        </a:rPr>
                        <a:t>Section</a:t>
                      </a:r>
                      <a:endParaRPr lang="en-US" sz="1600" b="1" spc="-50" baseline="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indent="0" algn="ctr">
                        <a:lnSpc>
                          <a:spcPct val="100000"/>
                        </a:lnSpc>
                        <a:spcBef>
                          <a:spcPts val="275"/>
                        </a:spcBef>
                      </a:pPr>
                      <a:r>
                        <a:rPr lang="en-US" sz="1600">
                          <a:solidFill>
                            <a:schemeClr val="bg1"/>
                          </a:solidFill>
                          <a:latin typeface="Lub Dub Condensed" panose="020B0506030403020204" pitchFamily="34" charset="0"/>
                          <a:cs typeface="Arial" panose="020B0604020202020204" pitchFamily="34" charset="0"/>
                        </a:rPr>
                        <a:t>COR</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indent="0" algn="ctr">
                        <a:lnSpc>
                          <a:spcPct val="100000"/>
                        </a:lnSpc>
                        <a:spcBef>
                          <a:spcPts val="275"/>
                        </a:spcBef>
                      </a:pPr>
                      <a:r>
                        <a:rPr lang="en-US" sz="1600">
                          <a:solidFill>
                            <a:schemeClr val="bg1"/>
                          </a:solidFill>
                          <a:latin typeface="Lub Dub Condensed" panose="020B0506030403020204" pitchFamily="34" charset="0"/>
                          <a:cs typeface="Arial" panose="020B0604020202020204" pitchFamily="34" charset="0"/>
                        </a:rPr>
                        <a:t>LOE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a:solidFill>
                            <a:schemeClr val="bg1"/>
                          </a:solidFill>
                          <a:latin typeface="Lub Dub Condensed" panose="020B0506030403020204" pitchFamily="34" charset="0"/>
                          <a:cs typeface="Arial" panose="020B0604020202020204" pitchFamily="34" charset="0"/>
                        </a:rPr>
                        <a:t>RECOMMENDATIONS</a:t>
                      </a:r>
                      <a:endParaRPr lang="en-US" sz="160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2085979">
                <a:tc>
                  <a:txBody>
                    <a:bodyPr/>
                    <a:lstStyle/>
                    <a:p>
                      <a:pPr marL="0" indent="0" algn="ctr">
                        <a:lnSpc>
                          <a:spcPct val="100000"/>
                        </a:lnSpc>
                        <a:spcBef>
                          <a:spcPts val="295"/>
                        </a:spcBef>
                      </a:pPr>
                      <a:r>
                        <a:rPr lang="en-US" sz="1800" b="1">
                          <a:ln>
                            <a:noFill/>
                          </a:ln>
                          <a:solidFill>
                            <a:schemeClr val="bg1"/>
                          </a:solidFill>
                          <a:latin typeface="Lub Dub Bold" panose="020B0803030403020204" pitchFamily="34" charset="0"/>
                          <a:cs typeface="Arial" panose="020B0604020202020204" pitchFamily="34" charset="0"/>
                        </a:rPr>
                        <a:t>4.9</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D4D4F"/>
                    </a:solidFill>
                  </a:tcPr>
                </a:tc>
                <a:tc>
                  <a:txBody>
                    <a:bodyPr/>
                    <a:lstStyle/>
                    <a:p>
                      <a:pPr marL="0" indent="0" algn="ctr">
                        <a:lnSpc>
                          <a:spcPct val="100000"/>
                        </a:lnSpc>
                        <a:spcBef>
                          <a:spcPts val="295"/>
                        </a:spcBef>
                      </a:pPr>
                      <a:r>
                        <a:rPr lang="en-US" sz="2400" b="1">
                          <a:ln>
                            <a:noFill/>
                          </a:ln>
                          <a:solidFill>
                            <a:schemeClr val="tx1"/>
                          </a:solidFill>
                          <a:latin typeface="Lub Dub Bold" panose="020B0803030403020204" pitchFamily="34" charset="0"/>
                          <a:cs typeface="Arial" panose="020B0604020202020204" pitchFamily="34" charset="0"/>
                        </a:rPr>
                        <a:t>2a</a:t>
                      </a:r>
                      <a:endParaRPr lang="en-US" sz="2400" b="1">
                        <a:ln>
                          <a:noFill/>
                        </a:ln>
                        <a:solidFill>
                          <a:schemeClr val="tx1"/>
                        </a:solidFill>
                        <a:latin typeface="Lub Dub Condensed" panose="020B050603040302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A68"/>
                    </a:solidFill>
                  </a:tcPr>
                </a:tc>
                <a:tc>
                  <a:txBody>
                    <a:bodyPr/>
                    <a:lstStyle/>
                    <a:p>
                      <a:pPr marL="0" indent="0" algn="ctr">
                        <a:lnSpc>
                          <a:spcPct val="100000"/>
                        </a:lnSpc>
                        <a:spcBef>
                          <a:spcPts val="295"/>
                        </a:spcBef>
                      </a:pPr>
                      <a:r>
                        <a:rPr lang="en-US" sz="1800" b="1">
                          <a:ln>
                            <a:noFill/>
                          </a:ln>
                          <a:solidFill>
                            <a:schemeClr val="bg1"/>
                          </a:solidFill>
                          <a:latin typeface="Lub Dub Bold" panose="020B0803030403020204" pitchFamily="34" charset="0"/>
                          <a:cs typeface="Arial" panose="020B0604020202020204" pitchFamily="34" charset="0"/>
                        </a:rPr>
                        <a:t>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65D93"/>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In carefully selected (</a:t>
                      </a:r>
                      <a:r>
                        <a:rPr lang="en-US" sz="1600" b="0" i="0" u="none" strike="noStrike" kern="1200" baseline="0" dirty="0" err="1">
                          <a:solidFill>
                            <a:schemeClr val="dk1"/>
                          </a:solidFill>
                          <a:latin typeface="Lub Dub Condensed" panose="020B0506030403020204" pitchFamily="34" charset="0"/>
                          <a:ea typeface="+mn-ea"/>
                          <a:cs typeface="Arial" panose="020B0604020202020204" pitchFamily="34" charset="0"/>
                        </a:rPr>
                        <a:t>eg</a:t>
                      </a: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 milder severity) patients with AIS with atrial fibrillation, a strategy of early oral anticoagulation poststroke is low risk and is reasonable compared with a strategy of delayed anticoagulation, although the efficacy of early anticoagulation for prevention of early recurrent stroke is not established.</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366148088"/>
                  </a:ext>
                </a:extLst>
              </a:tr>
            </a:tbl>
          </a:graphicData>
        </a:graphic>
      </p:graphicFrame>
      <p:pic>
        <p:nvPicPr>
          <p:cNvPr id="5" name="Picture 4">
            <a:extLst>
              <a:ext uri="{FF2B5EF4-FFF2-40B4-BE49-F238E27FC236}">
                <a16:creationId xmlns:a16="http://schemas.microsoft.com/office/drawing/2014/main" id="{7237CBF0-0061-94ED-0FF9-143D4934AB5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721002" y="2697478"/>
            <a:ext cx="4155440" cy="1556553"/>
          </a:xfrm>
          <a:prstGeom prst="rect">
            <a:avLst/>
          </a:prstGeom>
        </p:spPr>
      </p:pic>
      <p:sp>
        <p:nvSpPr>
          <p:cNvPr id="6" name="TextBox 5">
            <a:extLst>
              <a:ext uri="{FF2B5EF4-FFF2-40B4-BE49-F238E27FC236}">
                <a16:creationId xmlns:a16="http://schemas.microsoft.com/office/drawing/2014/main" id="{54C53F4C-FB68-E160-547D-F1052DE0AA98}"/>
              </a:ext>
              <a:ext uri="{C183D7F6-B498-43B3-948B-1728B52AA6E4}">
                <adec:decorative xmlns:adec="http://schemas.microsoft.com/office/drawing/2017/decorative" val="1"/>
              </a:ext>
            </a:extLst>
          </p:cNvPr>
          <p:cNvSpPr txBox="1"/>
          <p:nvPr/>
        </p:nvSpPr>
        <p:spPr>
          <a:xfrm>
            <a:off x="7625512" y="4254031"/>
            <a:ext cx="3285066" cy="261610"/>
          </a:xfrm>
          <a:prstGeom prst="rect">
            <a:avLst/>
          </a:prstGeom>
          <a:noFill/>
        </p:spPr>
        <p:txBody>
          <a:bodyPr wrap="square" rtlCol="0">
            <a:spAutoFit/>
          </a:bodyPr>
          <a:lstStyle/>
          <a:p>
            <a:r>
              <a:rPr lang="en-US" sz="1100" b="1">
                <a:latin typeface="Lub Dub Condensed" panose="020B0506030403020204" pitchFamily="34" charset="0"/>
              </a:rPr>
              <a:t>Source: </a:t>
            </a:r>
            <a:r>
              <a:rPr lang="en-US" sz="1100">
                <a:latin typeface="Lub Dub Condensed" panose="020B0506030403020204" pitchFamily="34" charset="0"/>
                <a:hlinkClick r:id="rId4"/>
              </a:rPr>
              <a:t>ACLS Medical Training</a:t>
            </a:r>
            <a:endParaRPr lang="en-US" sz="1400">
              <a:highlight>
                <a:srgbClr val="FFFF00"/>
              </a:highlight>
              <a:latin typeface="Lub Dub Condensed" panose="020B0506030403020204" pitchFamily="34" charset="0"/>
            </a:endParaRPr>
          </a:p>
        </p:txBody>
      </p:sp>
    </p:spTree>
    <p:extLst>
      <p:ext uri="{BB962C8B-B14F-4D97-AF65-F5344CB8AC3E}">
        <p14:creationId xmlns:p14="http://schemas.microsoft.com/office/powerpoint/2010/main" val="20707967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85EDE-E7C5-8CF3-73ED-133532AECD6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02E0E75-7EA4-6A8A-E515-5AF379046BD8}"/>
              </a:ext>
            </a:extLst>
          </p:cNvPr>
          <p:cNvSpPr>
            <a:spLocks noGrp="1"/>
          </p:cNvSpPr>
          <p:nvPr>
            <p:ph type="title"/>
          </p:nvPr>
        </p:nvSpPr>
        <p:spPr>
          <a:xfrm>
            <a:off x="838200" y="363539"/>
            <a:ext cx="11038242" cy="559408"/>
          </a:xfrm>
        </p:spPr>
        <p:txBody>
          <a:bodyPr>
            <a:normAutofit/>
          </a:bodyPr>
          <a:lstStyle/>
          <a:p>
            <a:r>
              <a:rPr lang="en-US" b="0">
                <a:solidFill>
                  <a:srgbClr val="D12A31"/>
                </a:solidFill>
              </a:rPr>
              <a:t>Head Positioning</a:t>
            </a:r>
          </a:p>
        </p:txBody>
      </p:sp>
      <p:graphicFrame>
        <p:nvGraphicFramePr>
          <p:cNvPr id="2" name="Content Placeholder 5">
            <a:extLst>
              <a:ext uri="{FF2B5EF4-FFF2-40B4-BE49-F238E27FC236}">
                <a16:creationId xmlns:a16="http://schemas.microsoft.com/office/drawing/2014/main" id="{0BFA9710-0F97-3516-4DF5-66F0E3BE3821}"/>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647664089"/>
              </p:ext>
            </p:extLst>
          </p:nvPr>
        </p:nvGraphicFramePr>
        <p:xfrm>
          <a:off x="5297940" y="1843943"/>
          <a:ext cx="6183086" cy="3370169"/>
        </p:xfrm>
        <a:graphic>
          <a:graphicData uri="http://schemas.openxmlformats.org/drawingml/2006/table">
            <a:tbl>
              <a:tblPr firstRow="1" bandRow="1">
                <a:tableStyleId>{5C22544A-7EE6-4342-B048-85BDC9FD1C3A}</a:tableStyleId>
              </a:tblPr>
              <a:tblGrid>
                <a:gridCol w="768009">
                  <a:extLst>
                    <a:ext uri="{9D8B030D-6E8A-4147-A177-3AD203B41FA5}">
                      <a16:colId xmlns:a16="http://schemas.microsoft.com/office/drawing/2014/main" val="2649235253"/>
                    </a:ext>
                  </a:extLst>
                </a:gridCol>
                <a:gridCol w="553792">
                  <a:extLst>
                    <a:ext uri="{9D8B030D-6E8A-4147-A177-3AD203B41FA5}">
                      <a16:colId xmlns:a16="http://schemas.microsoft.com/office/drawing/2014/main" val="862284130"/>
                    </a:ext>
                  </a:extLst>
                </a:gridCol>
                <a:gridCol w="652144">
                  <a:extLst>
                    <a:ext uri="{9D8B030D-6E8A-4147-A177-3AD203B41FA5}">
                      <a16:colId xmlns:a16="http://schemas.microsoft.com/office/drawing/2014/main" val="3464337663"/>
                    </a:ext>
                  </a:extLst>
                </a:gridCol>
                <a:gridCol w="4209141">
                  <a:extLst>
                    <a:ext uri="{9D8B030D-6E8A-4147-A177-3AD203B41FA5}">
                      <a16:colId xmlns:a16="http://schemas.microsoft.com/office/drawing/2014/main" val="3265590656"/>
                    </a:ext>
                  </a:extLst>
                </a:gridCol>
              </a:tblGrid>
              <a:tr h="488397">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baseline="0">
                          <a:solidFill>
                            <a:schemeClr val="bg1"/>
                          </a:solidFill>
                          <a:latin typeface="Lub Dub Condensed" panose="020B0506030403020204" pitchFamily="34" charset="0"/>
                          <a:cs typeface="Arial" panose="020B0604020202020204" pitchFamily="34" charset="0"/>
                        </a:rPr>
                        <a:t>Section</a:t>
                      </a:r>
                      <a:endParaRPr lang="en-US" sz="1600" b="1" spc="-50" baseline="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indent="0" algn="ctr">
                        <a:lnSpc>
                          <a:spcPct val="100000"/>
                        </a:lnSpc>
                        <a:spcBef>
                          <a:spcPts val="275"/>
                        </a:spcBef>
                      </a:pPr>
                      <a:r>
                        <a:rPr lang="en-US" sz="1600">
                          <a:solidFill>
                            <a:schemeClr val="bg1"/>
                          </a:solidFill>
                          <a:latin typeface="Lub Dub Condensed" panose="020B0506030403020204" pitchFamily="34" charset="0"/>
                          <a:cs typeface="Arial" panose="020B0604020202020204" pitchFamily="34" charset="0"/>
                        </a:rPr>
                        <a:t>COR</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indent="0" algn="ctr">
                        <a:lnSpc>
                          <a:spcPct val="100000"/>
                        </a:lnSpc>
                        <a:spcBef>
                          <a:spcPts val="275"/>
                        </a:spcBef>
                      </a:pPr>
                      <a:r>
                        <a:rPr lang="en-US" sz="1600">
                          <a:solidFill>
                            <a:schemeClr val="bg1"/>
                          </a:solidFill>
                          <a:latin typeface="Lub Dub Condensed" panose="020B0506030403020204" pitchFamily="34" charset="0"/>
                          <a:cs typeface="Arial" panose="020B0604020202020204" pitchFamily="34" charset="0"/>
                        </a:rPr>
                        <a:t>LOE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a:solidFill>
                            <a:schemeClr val="bg1"/>
                          </a:solidFill>
                          <a:latin typeface="Lub Dub Condensed" panose="020B0506030403020204" pitchFamily="34" charset="0"/>
                          <a:cs typeface="Arial" panose="020B0604020202020204" pitchFamily="34" charset="0"/>
                        </a:rPr>
                        <a:t>RECOMMENDATIONS</a:t>
                      </a:r>
                      <a:endParaRPr lang="en-US" sz="160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1168719">
                <a:tc>
                  <a:txBody>
                    <a:bodyPr/>
                    <a:lstStyle/>
                    <a:p>
                      <a:pPr marL="0" indent="0" algn="ctr">
                        <a:lnSpc>
                          <a:spcPct val="100000"/>
                        </a:lnSpc>
                        <a:spcBef>
                          <a:spcPts val="295"/>
                        </a:spcBef>
                      </a:pPr>
                      <a:r>
                        <a:rPr lang="en-US" sz="1800" b="1">
                          <a:ln>
                            <a:noFill/>
                          </a:ln>
                          <a:solidFill>
                            <a:schemeClr val="bg1"/>
                          </a:solidFill>
                          <a:latin typeface="Lub Dub Bold" panose="020B0803030403020204" pitchFamily="34" charset="0"/>
                          <a:cs typeface="Arial" panose="020B0604020202020204" pitchFamily="34" charset="0"/>
                        </a:rPr>
                        <a:t>4.2</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D4D4F"/>
                    </a:solidFill>
                  </a:tcPr>
                </a:tc>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Lub Dub Bold" panose="020B0803030403020204" pitchFamily="34" charset="0"/>
                          <a:ea typeface="+mn-ea"/>
                          <a:cs typeface="Arial" panose="020B0604020202020204" pitchFamily="34" charset="0"/>
                        </a:rPr>
                        <a:t>3</a:t>
                      </a:r>
                      <a:br>
                        <a:rPr kumimoji="0" lang="en-US" sz="2400" b="1" i="0" u="none" strike="noStrike" kern="1200" cap="none" spc="0" normalizeH="0" baseline="0" noProof="0">
                          <a:ln>
                            <a:noFill/>
                          </a:ln>
                          <a:solidFill>
                            <a:srgbClr val="000000"/>
                          </a:solidFill>
                          <a:effectLst/>
                          <a:uLnTx/>
                          <a:uFillTx/>
                          <a:latin typeface="Lub Dub Bold" panose="020B0803030403020204" pitchFamily="34" charset="0"/>
                          <a:ea typeface="+mn-ea"/>
                          <a:cs typeface="Arial" panose="020B0604020202020204" pitchFamily="34" charset="0"/>
                        </a:rPr>
                      </a:br>
                      <a:r>
                        <a:rPr kumimoji="0" lang="en-US" sz="1200" b="1" i="0" u="none" strike="noStrike" kern="1200" cap="none" spc="0" normalizeH="0" baseline="0" noProof="0">
                          <a:ln>
                            <a:noFill/>
                          </a:ln>
                          <a:solidFill>
                            <a:srgbClr val="000000"/>
                          </a:solidFill>
                          <a:effectLst/>
                          <a:uLnTx/>
                          <a:uFillTx/>
                          <a:latin typeface="Lub Dub Condensed" panose="020B0506030403020204" pitchFamily="34" charset="0"/>
                          <a:ea typeface="+mn-ea"/>
                          <a:cs typeface="Arial" panose="020B0604020202020204" pitchFamily="34" charset="0"/>
                        </a:rPr>
                        <a:t>No Benefit</a:t>
                      </a:r>
                      <a:endParaRPr kumimoji="0" lang="en-US" sz="2400" b="1" i="0" u="none" strike="noStrike" kern="1200" cap="none" spc="0" normalizeH="0" baseline="0" noProof="0">
                        <a:ln>
                          <a:noFill/>
                        </a:ln>
                        <a:solidFill>
                          <a:srgbClr val="000000"/>
                        </a:solidFill>
                        <a:effectLst/>
                        <a:uLnTx/>
                        <a:uFillTx/>
                        <a:latin typeface="Lub Dub Condensed" panose="020B0506030403020204" pitchFamily="34" charset="0"/>
                        <a:ea typeface="+mn-ea"/>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7F7F"/>
                    </a:solidFill>
                  </a:tcPr>
                </a:tc>
                <a:tc>
                  <a:txBody>
                    <a:bodyPr/>
                    <a:lstStyle/>
                    <a:p>
                      <a:pPr marL="0" indent="0" algn="ctr">
                        <a:lnSpc>
                          <a:spcPct val="100000"/>
                        </a:lnSpc>
                        <a:spcBef>
                          <a:spcPts val="295"/>
                        </a:spcBef>
                      </a:pPr>
                      <a:r>
                        <a:rPr lang="en-US" sz="1800" b="1">
                          <a:ln>
                            <a:noFill/>
                          </a:ln>
                          <a:solidFill>
                            <a:schemeClr val="tx1"/>
                          </a:solidFill>
                          <a:latin typeface="Lub Dub Bold" panose="020B0803030403020204" pitchFamily="34" charset="0"/>
                          <a:cs typeface="Arial" panose="020B0604020202020204" pitchFamily="34" charset="0"/>
                        </a:rPr>
                        <a:t>B-R</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59BC2"/>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i="0" u="none" strike="noStrike" kern="1200" baseline="0">
                          <a:solidFill>
                            <a:schemeClr val="dk1"/>
                          </a:solidFill>
                          <a:latin typeface="Lub Dub Condensed" panose="020B0506030403020204" pitchFamily="34" charset="0"/>
                          <a:ea typeface="+mn-ea"/>
                          <a:cs typeface="Arial" panose="020B0604020202020204" pitchFamily="34" charset="0"/>
                        </a:rPr>
                        <a:t>In patients with AIS, there is no benefit of 0-degree head positioning compared with 30 degrees for 24 hours, to improve functional outcome.</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366148088"/>
                  </a:ext>
                </a:extLst>
              </a:tr>
              <a:tr h="1713053">
                <a:tc>
                  <a:txBody>
                    <a:bodyPr/>
                    <a:lstStyle/>
                    <a:p>
                      <a:pPr marL="0" indent="0" algn="ctr">
                        <a:lnSpc>
                          <a:spcPct val="100000"/>
                        </a:lnSpc>
                        <a:spcBef>
                          <a:spcPts val="295"/>
                        </a:spcBef>
                      </a:pPr>
                      <a:r>
                        <a:rPr lang="en-US" sz="1800" b="1">
                          <a:ln>
                            <a:noFill/>
                          </a:ln>
                          <a:solidFill>
                            <a:schemeClr val="bg1"/>
                          </a:solidFill>
                          <a:latin typeface="Lub Dub Bold" panose="020B0803030403020204" pitchFamily="34" charset="0"/>
                          <a:cs typeface="Arial" panose="020B0604020202020204" pitchFamily="34" charset="0"/>
                        </a:rPr>
                        <a:t>4.2</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D4D4F"/>
                    </a:solidFill>
                  </a:tcPr>
                </a:tc>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Lub Dub Bold" panose="020B0803030403020204" pitchFamily="34" charset="0"/>
                          <a:ea typeface="+mn-ea"/>
                          <a:cs typeface="Arial" panose="020B0604020202020204" pitchFamily="34" charset="0"/>
                        </a:rPr>
                        <a:t>3</a:t>
                      </a:r>
                      <a:br>
                        <a:rPr kumimoji="0" lang="en-US" sz="2400" b="1" i="0" u="none" strike="noStrike" kern="1200" cap="none" spc="0" normalizeH="0" baseline="0" noProof="0">
                          <a:ln>
                            <a:noFill/>
                          </a:ln>
                          <a:solidFill>
                            <a:srgbClr val="000000"/>
                          </a:solidFill>
                          <a:effectLst/>
                          <a:uLnTx/>
                          <a:uFillTx/>
                          <a:latin typeface="Lub Dub Bold" panose="020B0803030403020204" pitchFamily="34" charset="0"/>
                          <a:ea typeface="+mn-ea"/>
                          <a:cs typeface="Arial" panose="020B0604020202020204" pitchFamily="34" charset="0"/>
                        </a:rPr>
                      </a:br>
                      <a:r>
                        <a:rPr kumimoji="0" lang="en-US" sz="1200" b="1" i="0" u="none" strike="noStrike" kern="1200" cap="none" spc="0" normalizeH="0" baseline="0" noProof="0">
                          <a:ln>
                            <a:noFill/>
                          </a:ln>
                          <a:solidFill>
                            <a:srgbClr val="000000"/>
                          </a:solidFill>
                          <a:effectLst/>
                          <a:uLnTx/>
                          <a:uFillTx/>
                          <a:latin typeface="Lub Dub Condensed" panose="020B0506030403020204" pitchFamily="34" charset="0"/>
                          <a:ea typeface="+mn-ea"/>
                          <a:cs typeface="Arial" panose="020B0604020202020204" pitchFamily="34" charset="0"/>
                        </a:rPr>
                        <a:t>No Benefit</a:t>
                      </a:r>
                      <a:endParaRPr kumimoji="0" lang="en-US" sz="2400" b="1" i="0" u="none" strike="noStrike" kern="1200" cap="none" spc="0" normalizeH="0" baseline="0" noProof="0">
                        <a:ln>
                          <a:noFill/>
                        </a:ln>
                        <a:solidFill>
                          <a:srgbClr val="000000"/>
                        </a:solidFill>
                        <a:effectLst/>
                        <a:uLnTx/>
                        <a:uFillTx/>
                        <a:latin typeface="Lub Dub Condensed" panose="020B0506030403020204" pitchFamily="34" charset="0"/>
                        <a:ea typeface="+mn-ea"/>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7F7F"/>
                    </a:solidFill>
                  </a:tcPr>
                </a:tc>
                <a:tc>
                  <a:txBody>
                    <a:bodyPr/>
                    <a:lstStyle/>
                    <a:p>
                      <a:pPr marL="0" indent="0" algn="ctr">
                        <a:lnSpc>
                          <a:spcPct val="100000"/>
                        </a:lnSpc>
                        <a:spcBef>
                          <a:spcPts val="295"/>
                        </a:spcBef>
                      </a:pPr>
                      <a:r>
                        <a:rPr lang="en-US" sz="1800" b="1">
                          <a:ln>
                            <a:noFill/>
                          </a:ln>
                          <a:solidFill>
                            <a:schemeClr val="tx1"/>
                          </a:solidFill>
                          <a:latin typeface="Lub Dub Bold" panose="020B0803030403020204" pitchFamily="34" charset="0"/>
                          <a:cs typeface="Arial" panose="020B0604020202020204" pitchFamily="34" charset="0"/>
                        </a:rPr>
                        <a:t>B-R</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59BC2"/>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sym typeface="Calibri"/>
                        </a:rPr>
                        <a:t>In patients with AIS with probable large artery atherosclerosis etiology for whom no reperfusion intervention is available, there is no benefit of routine Trendelenburg positioning (-20 degrees) compared with 0- to-30 degree head positioning to improve functional outcome.</a:t>
                      </a:r>
                      <a:endPar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038396486"/>
                  </a:ext>
                </a:extLst>
              </a:tr>
            </a:tbl>
          </a:graphicData>
        </a:graphic>
      </p:graphicFrame>
      <p:pic>
        <p:nvPicPr>
          <p:cNvPr id="11" name="Picture 10">
            <a:extLst>
              <a:ext uri="{FF2B5EF4-FFF2-40B4-BE49-F238E27FC236}">
                <a16:creationId xmlns:a16="http://schemas.microsoft.com/office/drawing/2014/main" id="{1310A28A-7316-A11A-46A5-B40C52666135}"/>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838200" y="1843943"/>
            <a:ext cx="4175937" cy="3393423"/>
          </a:xfrm>
          <a:prstGeom prst="rect">
            <a:avLst/>
          </a:prstGeom>
          <a:noFill/>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153944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777ACB-5BA4-8B69-C47F-67E41935F36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51FDA2C-F3CA-57D2-BCBB-A7302D13B9D0}"/>
              </a:ext>
            </a:extLst>
          </p:cNvPr>
          <p:cNvSpPr>
            <a:spLocks noGrp="1"/>
          </p:cNvSpPr>
          <p:nvPr>
            <p:ph type="title"/>
          </p:nvPr>
        </p:nvSpPr>
        <p:spPr>
          <a:xfrm>
            <a:off x="838200" y="363539"/>
            <a:ext cx="11038242" cy="559408"/>
          </a:xfrm>
        </p:spPr>
        <p:txBody>
          <a:bodyPr>
            <a:normAutofit/>
          </a:bodyPr>
          <a:lstStyle/>
          <a:p>
            <a:r>
              <a:rPr lang="en-US" b="0">
                <a:solidFill>
                  <a:srgbClr val="D12A31"/>
                </a:solidFill>
              </a:rPr>
              <a:t>Brain Swelling</a:t>
            </a:r>
          </a:p>
        </p:txBody>
      </p:sp>
      <p:graphicFrame>
        <p:nvGraphicFramePr>
          <p:cNvPr id="2" name="Content Placeholder 5">
            <a:extLst>
              <a:ext uri="{FF2B5EF4-FFF2-40B4-BE49-F238E27FC236}">
                <a16:creationId xmlns:a16="http://schemas.microsoft.com/office/drawing/2014/main" id="{2BF0994F-373A-1D8E-8DB8-BB20F8A6FAC9}"/>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450037348"/>
              </p:ext>
            </p:extLst>
          </p:nvPr>
        </p:nvGraphicFramePr>
        <p:xfrm>
          <a:off x="838200" y="1063398"/>
          <a:ext cx="7402287" cy="5166957"/>
        </p:xfrm>
        <a:graphic>
          <a:graphicData uri="http://schemas.openxmlformats.org/drawingml/2006/table">
            <a:tbl>
              <a:tblPr firstRow="1" bandRow="1">
                <a:tableStyleId>{5C22544A-7EE6-4342-B048-85BDC9FD1C3A}</a:tableStyleId>
              </a:tblPr>
              <a:tblGrid>
                <a:gridCol w="694038">
                  <a:extLst>
                    <a:ext uri="{9D8B030D-6E8A-4147-A177-3AD203B41FA5}">
                      <a16:colId xmlns:a16="http://schemas.microsoft.com/office/drawing/2014/main" val="2649235253"/>
                    </a:ext>
                  </a:extLst>
                </a:gridCol>
                <a:gridCol w="631413">
                  <a:extLst>
                    <a:ext uri="{9D8B030D-6E8A-4147-A177-3AD203B41FA5}">
                      <a16:colId xmlns:a16="http://schemas.microsoft.com/office/drawing/2014/main" val="862284130"/>
                    </a:ext>
                  </a:extLst>
                </a:gridCol>
                <a:gridCol w="727830">
                  <a:extLst>
                    <a:ext uri="{9D8B030D-6E8A-4147-A177-3AD203B41FA5}">
                      <a16:colId xmlns:a16="http://schemas.microsoft.com/office/drawing/2014/main" val="3464337663"/>
                    </a:ext>
                  </a:extLst>
                </a:gridCol>
                <a:gridCol w="5349006">
                  <a:extLst>
                    <a:ext uri="{9D8B030D-6E8A-4147-A177-3AD203B41FA5}">
                      <a16:colId xmlns:a16="http://schemas.microsoft.com/office/drawing/2014/main" val="3265590656"/>
                    </a:ext>
                  </a:extLst>
                </a:gridCol>
              </a:tblGrid>
              <a:tr h="488397">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baseline="0">
                          <a:solidFill>
                            <a:schemeClr val="bg1"/>
                          </a:solidFill>
                          <a:latin typeface="Lub Dub Condensed" panose="020B0506030403020204" pitchFamily="34" charset="0"/>
                          <a:cs typeface="Arial" panose="020B0604020202020204" pitchFamily="34" charset="0"/>
                        </a:rPr>
                        <a:t>Section</a:t>
                      </a:r>
                      <a:endParaRPr lang="en-US" sz="1600" b="1" spc="-50" baseline="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indent="0" algn="ctr">
                        <a:lnSpc>
                          <a:spcPct val="100000"/>
                        </a:lnSpc>
                        <a:spcBef>
                          <a:spcPts val="275"/>
                        </a:spcBef>
                      </a:pPr>
                      <a:r>
                        <a:rPr lang="en-US" sz="1600">
                          <a:solidFill>
                            <a:schemeClr val="bg1"/>
                          </a:solidFill>
                          <a:latin typeface="Lub Dub Condensed" panose="020B0506030403020204" pitchFamily="34" charset="0"/>
                          <a:cs typeface="Arial" panose="020B0604020202020204" pitchFamily="34" charset="0"/>
                        </a:rPr>
                        <a:t>COR</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indent="0" algn="ctr">
                        <a:lnSpc>
                          <a:spcPct val="100000"/>
                        </a:lnSpc>
                        <a:spcBef>
                          <a:spcPts val="275"/>
                        </a:spcBef>
                      </a:pPr>
                      <a:r>
                        <a:rPr lang="en-US" sz="1600">
                          <a:solidFill>
                            <a:schemeClr val="bg1"/>
                          </a:solidFill>
                          <a:latin typeface="Lub Dub Condensed" panose="020B0506030403020204" pitchFamily="34" charset="0"/>
                          <a:cs typeface="Arial" panose="020B0604020202020204" pitchFamily="34" charset="0"/>
                        </a:rPr>
                        <a:t>LOE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a:solidFill>
                            <a:schemeClr val="bg1"/>
                          </a:solidFill>
                          <a:latin typeface="Lub Dub Condensed" panose="020B0506030403020204" pitchFamily="34" charset="0"/>
                          <a:cs typeface="Arial" panose="020B0604020202020204" pitchFamily="34" charset="0"/>
                        </a:rPr>
                        <a:t>RECOMMENDATIONS</a:t>
                      </a:r>
                      <a:endParaRPr lang="en-US" sz="160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867778">
                <a:tc>
                  <a:txBody>
                    <a:bodyPr/>
                    <a:lstStyle/>
                    <a:p>
                      <a:pPr marL="0" indent="0" algn="ctr">
                        <a:lnSpc>
                          <a:spcPct val="100000"/>
                        </a:lnSpc>
                        <a:spcBef>
                          <a:spcPts val="295"/>
                        </a:spcBef>
                      </a:pPr>
                      <a:r>
                        <a:rPr lang="en-US" sz="1800" b="1">
                          <a:ln>
                            <a:noFill/>
                          </a:ln>
                          <a:solidFill>
                            <a:schemeClr val="bg1"/>
                          </a:solidFill>
                          <a:latin typeface="Lub Dub Bold" panose="020B0803030403020204" pitchFamily="34" charset="0"/>
                          <a:cs typeface="Arial" panose="020B0604020202020204" pitchFamily="34" charset="0"/>
                        </a:rPr>
                        <a:t>6.1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D4D4F"/>
                    </a:solidFill>
                  </a:tcPr>
                </a:tc>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Lub Dub Bold" panose="020B0803030403020204" pitchFamily="34" charset="0"/>
                          <a:ea typeface="+mn-ea"/>
                          <a:cs typeface="Arial" panose="020B0604020202020204" pitchFamily="34" charset="0"/>
                        </a:rPr>
                        <a:t>1</a:t>
                      </a:r>
                      <a:endParaRPr kumimoji="0" lang="en-US" sz="2400" b="1" i="0" u="none" strike="noStrike" kern="1200" cap="none" spc="0" normalizeH="0" baseline="0" noProof="0">
                        <a:ln>
                          <a:noFill/>
                        </a:ln>
                        <a:solidFill>
                          <a:srgbClr val="000000"/>
                        </a:solidFill>
                        <a:effectLst/>
                        <a:uLnTx/>
                        <a:uFillTx/>
                        <a:latin typeface="Lub Dub Condensed" panose="020B0506030403020204" pitchFamily="34" charset="0"/>
                        <a:ea typeface="+mn-ea"/>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9C78D"/>
                    </a:solidFill>
                  </a:tcPr>
                </a:tc>
                <a:tc>
                  <a:txBody>
                    <a:bodyPr/>
                    <a:lstStyle/>
                    <a:p>
                      <a:pPr marL="0" indent="0" algn="ctr">
                        <a:lnSpc>
                          <a:spcPct val="100000"/>
                        </a:lnSpc>
                        <a:spcBef>
                          <a:spcPts val="295"/>
                        </a:spcBef>
                      </a:pPr>
                      <a:r>
                        <a:rPr lang="en-US" sz="1800" b="1">
                          <a:ln>
                            <a:noFill/>
                          </a:ln>
                          <a:solidFill>
                            <a:schemeClr val="tx1"/>
                          </a:solidFill>
                          <a:latin typeface="Lub Dub Bold" panose="020B0803030403020204" pitchFamily="34" charset="0"/>
                          <a:cs typeface="Arial" panose="020B0604020202020204" pitchFamily="34" charset="0"/>
                        </a:rPr>
                        <a:t>C-EO</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4D9F0"/>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i="0" u="none" strike="noStrike" kern="1200" baseline="0">
                          <a:solidFill>
                            <a:schemeClr val="dk1"/>
                          </a:solidFill>
                          <a:latin typeface="Lub Dub Condensed" panose="020B0506030403020204" pitchFamily="34" charset="0"/>
                          <a:ea typeface="+mn-ea"/>
                          <a:cs typeface="Arial" panose="020B0604020202020204" pitchFamily="34" charset="0"/>
                        </a:rPr>
                        <a:t>In patients with large cerebral or cerebellar infarctions, close monitoring of the patient for signs of neurological worsening during the first days after stroke is recommended to rapidly evaluate the need for potential interventions.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366148088"/>
                  </a:ext>
                </a:extLst>
              </a:tr>
              <a:tr h="1284790">
                <a:tc>
                  <a:txBody>
                    <a:bodyPr/>
                    <a:lstStyle/>
                    <a:p>
                      <a:pPr marL="0" indent="0" algn="ctr">
                        <a:lnSpc>
                          <a:spcPct val="100000"/>
                        </a:lnSpc>
                        <a:spcBef>
                          <a:spcPts val="295"/>
                        </a:spcBef>
                      </a:pPr>
                      <a:r>
                        <a:rPr lang="en-US" sz="1800" b="1">
                          <a:ln>
                            <a:noFill/>
                          </a:ln>
                          <a:solidFill>
                            <a:schemeClr val="bg1"/>
                          </a:solidFill>
                          <a:latin typeface="Lub Dub Bold" panose="020B0803030403020204" pitchFamily="34" charset="0"/>
                          <a:cs typeface="Arial" panose="020B0604020202020204" pitchFamily="34" charset="0"/>
                        </a:rPr>
                        <a:t>6.1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D4D4F"/>
                    </a:solidFill>
                  </a:tcPr>
                </a:tc>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Lub Dub Bold" panose="020B0803030403020204" pitchFamily="34" charset="0"/>
                          <a:ea typeface="+mn-ea"/>
                          <a:cs typeface="Arial" panose="020B0604020202020204" pitchFamily="34" charset="0"/>
                        </a:rPr>
                        <a:t>1</a:t>
                      </a:r>
                      <a:endParaRPr kumimoji="0" lang="en-US" sz="2400" b="1" i="0" u="none" strike="noStrike" kern="1200" cap="none" spc="0" normalizeH="0" baseline="0" noProof="0">
                        <a:ln>
                          <a:noFill/>
                        </a:ln>
                        <a:solidFill>
                          <a:srgbClr val="000000"/>
                        </a:solidFill>
                        <a:effectLst/>
                        <a:uLnTx/>
                        <a:uFillTx/>
                        <a:latin typeface="Lub Dub Condensed" panose="020B0506030403020204" pitchFamily="34" charset="0"/>
                        <a:ea typeface="+mn-ea"/>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9C78D"/>
                    </a:solidFill>
                  </a:tcPr>
                </a:tc>
                <a:tc>
                  <a:txBody>
                    <a:bodyPr/>
                    <a:lstStyle/>
                    <a:p>
                      <a:pPr marL="0" indent="0" algn="ctr">
                        <a:lnSpc>
                          <a:spcPct val="100000"/>
                        </a:lnSpc>
                        <a:spcBef>
                          <a:spcPts val="295"/>
                        </a:spcBef>
                      </a:pPr>
                      <a:r>
                        <a:rPr lang="en-US" sz="1800" b="1">
                          <a:ln>
                            <a:noFill/>
                          </a:ln>
                          <a:solidFill>
                            <a:schemeClr val="tx1"/>
                          </a:solidFill>
                          <a:latin typeface="Lub Dub Bold" panose="020B0803030403020204" pitchFamily="34" charset="0"/>
                          <a:cs typeface="Arial" panose="020B0604020202020204" pitchFamily="34" charset="0"/>
                        </a:rPr>
                        <a:t>C-EO</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4D9F0"/>
                    </a:solidFill>
                  </a:tcPr>
                </a:tc>
                <a:tc>
                  <a:txBody>
                    <a:bodyPr/>
                    <a:lstStyle/>
                    <a:p>
                      <a:pPr marL="57150" marR="0" lvl="0" indent="0" algn="l" rtl="0">
                        <a:spcBef>
                          <a:spcPts val="0"/>
                        </a:spcBef>
                        <a:spcAft>
                          <a:spcPts val="0"/>
                        </a:spcAft>
                        <a:buNone/>
                      </a:pPr>
                      <a:r>
                        <a:rPr lang="en-US" sz="1600" b="0" i="0" u="none" strike="noStrike" kern="1200" baseline="0">
                          <a:solidFill>
                            <a:schemeClr val="dk1"/>
                          </a:solidFill>
                          <a:latin typeface="Lub Dub Condensed" panose="020B0506030403020204" pitchFamily="34" charset="0"/>
                          <a:ea typeface="+mn-ea"/>
                          <a:cs typeface="Arial" panose="020B0604020202020204" pitchFamily="34" charset="0"/>
                          <a:sym typeface="Arial"/>
                        </a:rPr>
                        <a:t>In patients with large cerebral or cerebellar infarctions who are at increased risk for malignant brain swelling, early transfer to an institution with appropriate neurosurgical and critical care expertise is recommended to ensure timely treatment.</a:t>
                      </a:r>
                      <a:endParaRPr sz="1600" b="0" i="0" u="none" strike="noStrike" kern="1200" baseline="0">
                        <a:solidFill>
                          <a:schemeClr val="dk1"/>
                        </a:solidFill>
                        <a:latin typeface="Lub Dub Condensed" panose="020B0506030403020204" pitchFamily="34" charset="0"/>
                        <a:ea typeface="+mn-ea"/>
                        <a:cs typeface="Arial" panose="020B0604020202020204" pitchFamily="34" charset="0"/>
                      </a:endParaRPr>
                    </a:p>
                  </a:txBody>
                  <a:tcPr marL="91450" marR="91450" marT="45725" marB="4572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038396486"/>
                  </a:ext>
                </a:extLst>
              </a:tr>
              <a:tr h="1108917">
                <a:tc>
                  <a:txBody>
                    <a:bodyPr/>
                    <a:lstStyle/>
                    <a:p>
                      <a:pPr marL="0" indent="0" algn="ctr">
                        <a:lnSpc>
                          <a:spcPct val="100000"/>
                        </a:lnSpc>
                        <a:spcBef>
                          <a:spcPts val="295"/>
                        </a:spcBef>
                      </a:pPr>
                      <a:r>
                        <a:rPr lang="en-US" sz="1800" b="1">
                          <a:ln>
                            <a:noFill/>
                          </a:ln>
                          <a:solidFill>
                            <a:schemeClr val="bg1"/>
                          </a:solidFill>
                          <a:latin typeface="Lub Dub Bold" panose="020B0803030403020204" pitchFamily="34" charset="0"/>
                          <a:cs typeface="Arial" panose="020B0604020202020204" pitchFamily="34" charset="0"/>
                        </a:rPr>
                        <a:t>6.2</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D4D4F"/>
                    </a:solidFill>
                  </a:tcPr>
                </a:tc>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Lub Dub Bold" panose="020B0803030403020204" pitchFamily="34" charset="0"/>
                          <a:ea typeface="+mn-ea"/>
                          <a:cs typeface="Arial" panose="020B0604020202020204" pitchFamily="34" charset="0"/>
                        </a:rPr>
                        <a:t>3</a:t>
                      </a:r>
                      <a:br>
                        <a:rPr kumimoji="0" lang="en-US" sz="2400" b="1" i="0" u="none" strike="noStrike" kern="1200" cap="none" spc="0" normalizeH="0" baseline="0" noProof="0">
                          <a:ln>
                            <a:noFill/>
                          </a:ln>
                          <a:solidFill>
                            <a:srgbClr val="FFFFFF"/>
                          </a:solidFill>
                          <a:effectLst/>
                          <a:uLnTx/>
                          <a:uFillTx/>
                          <a:latin typeface="Lub Dub Bold" panose="020B0803030403020204" pitchFamily="34" charset="0"/>
                          <a:ea typeface="+mn-ea"/>
                          <a:cs typeface="Arial" panose="020B0604020202020204" pitchFamily="34" charset="0"/>
                        </a:rPr>
                      </a:br>
                      <a:r>
                        <a:rPr kumimoji="0" lang="en-US" sz="1600" b="1" i="0" u="none" strike="noStrike" kern="1200" cap="none" spc="0" normalizeH="0" baseline="0" noProof="0">
                          <a:ln>
                            <a:noFill/>
                          </a:ln>
                          <a:solidFill>
                            <a:srgbClr val="FFFFFF"/>
                          </a:solidFill>
                          <a:effectLst/>
                          <a:uLnTx/>
                          <a:uFillTx/>
                          <a:latin typeface="Lub Dub Condensed" panose="020B0506030403020204" pitchFamily="34" charset="0"/>
                          <a:ea typeface="+mn-ea"/>
                          <a:cs typeface="Arial" panose="020B0604020202020204" pitchFamily="34" charset="0"/>
                        </a:rPr>
                        <a:t>Harm</a:t>
                      </a:r>
                      <a:endParaRPr kumimoji="0" lang="en-US" sz="2400" b="1" i="0" u="none" strike="noStrike" kern="1200" cap="none" spc="0" normalizeH="0" baseline="0" noProof="0">
                        <a:ln>
                          <a:noFill/>
                        </a:ln>
                        <a:solidFill>
                          <a:srgbClr val="FFFFFF"/>
                        </a:solidFill>
                        <a:effectLst/>
                        <a:uLnTx/>
                        <a:uFillTx/>
                        <a:latin typeface="Lub Dub Condensed" panose="020B0506030403020204" pitchFamily="34" charset="0"/>
                        <a:ea typeface="+mn-ea"/>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C08"/>
                    </a:solidFill>
                  </a:tcPr>
                </a:tc>
                <a:tc>
                  <a:txBody>
                    <a:bodyPr/>
                    <a:lstStyle/>
                    <a:p>
                      <a:pPr marL="0" indent="0" algn="ctr">
                        <a:lnSpc>
                          <a:spcPct val="100000"/>
                        </a:lnSpc>
                        <a:spcBef>
                          <a:spcPts val="295"/>
                        </a:spcBef>
                      </a:pPr>
                      <a:r>
                        <a:rPr lang="en-US" sz="1800" b="1">
                          <a:ln>
                            <a:noFill/>
                          </a:ln>
                          <a:solidFill>
                            <a:schemeClr val="tx1"/>
                          </a:solidFill>
                          <a:latin typeface="Lub Dub Bold" panose="020B0803030403020204" pitchFamily="34" charset="0"/>
                          <a:cs typeface="Arial" panose="020B0604020202020204" pitchFamily="34" charset="0"/>
                        </a:rPr>
                        <a:t>C-LD</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4D9F0"/>
                    </a:solidFill>
                  </a:tcPr>
                </a:tc>
                <a:tc>
                  <a:txBody>
                    <a:bodyPr/>
                    <a:lstStyle/>
                    <a:p>
                      <a:pPr marL="57150" marR="0" lvl="0" indent="0" algn="l" rtl="0">
                        <a:spcBef>
                          <a:spcPts val="0"/>
                        </a:spcBef>
                        <a:spcAft>
                          <a:spcPts val="0"/>
                        </a:spcAft>
                        <a:buNone/>
                        <a:tabLst/>
                      </a:pPr>
                      <a:r>
                        <a:rPr lang="en-US" sz="1600" b="0" i="0" u="none" strike="noStrike" kern="1200" baseline="0">
                          <a:solidFill>
                            <a:schemeClr val="dk1"/>
                          </a:solidFill>
                          <a:latin typeface="Lub Dub Condensed" panose="020B0506030403020204" pitchFamily="34" charset="0"/>
                          <a:ea typeface="+mn-ea"/>
                          <a:cs typeface="Arial" panose="020B0604020202020204" pitchFamily="34" charset="0"/>
                          <a:sym typeface="Arial"/>
                        </a:rPr>
                        <a:t>In patients with large cerebral or cerebellar infarctions and brain swelling, hypothermia, barbiturates, or corticosteroids should not be administered to treat brain swelling due to the lack of evidence of efficacy and potential of increased adverse effects. </a:t>
                      </a:r>
                      <a:endParaRPr sz="1600" b="0" i="0" u="none" strike="noStrike" kern="1200" baseline="0">
                        <a:solidFill>
                          <a:schemeClr val="dk1"/>
                        </a:solidFill>
                        <a:latin typeface="Lub Dub Condensed" panose="020B0506030403020204" pitchFamily="34" charset="0"/>
                        <a:ea typeface="+mn-ea"/>
                        <a:cs typeface="Arial" panose="020B0604020202020204" pitchFamily="34" charset="0"/>
                        <a:sym typeface="Arial"/>
                      </a:endParaRPr>
                    </a:p>
                  </a:txBody>
                  <a:tcPr marL="91450" marR="91450" marT="45725" marB="4572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590575812"/>
                  </a:ext>
                </a:extLst>
              </a:tr>
              <a:tr h="1016320">
                <a:tc>
                  <a:txBody>
                    <a:bodyPr/>
                    <a:lstStyle/>
                    <a:p>
                      <a:pPr marL="0" indent="0" algn="ctr">
                        <a:lnSpc>
                          <a:spcPct val="100000"/>
                        </a:lnSpc>
                        <a:spcBef>
                          <a:spcPts val="295"/>
                        </a:spcBef>
                      </a:pPr>
                      <a:r>
                        <a:rPr lang="en-US" sz="1800" b="1">
                          <a:ln>
                            <a:noFill/>
                          </a:ln>
                          <a:solidFill>
                            <a:schemeClr val="bg1"/>
                          </a:solidFill>
                          <a:latin typeface="Lub Dub Bold" panose="020B0803030403020204" pitchFamily="34" charset="0"/>
                          <a:cs typeface="Arial" panose="020B0604020202020204" pitchFamily="34" charset="0"/>
                        </a:rPr>
                        <a:t>6.2</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D4D4F"/>
                    </a:solidFill>
                  </a:tcPr>
                </a:tc>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Lub Dub Bold" panose="020B0803030403020204" pitchFamily="34" charset="0"/>
                          <a:ea typeface="+mn-ea"/>
                          <a:cs typeface="Arial" panose="020B0604020202020204" pitchFamily="34" charset="0"/>
                        </a:rPr>
                        <a:t>3</a:t>
                      </a:r>
                      <a:br>
                        <a:rPr kumimoji="0" lang="en-US" sz="2400" b="1" i="0" u="none" strike="noStrike" kern="1200" cap="none" spc="0" normalizeH="0" baseline="0" noProof="0">
                          <a:ln>
                            <a:noFill/>
                          </a:ln>
                          <a:solidFill>
                            <a:srgbClr val="000000"/>
                          </a:solidFill>
                          <a:effectLst/>
                          <a:uLnTx/>
                          <a:uFillTx/>
                          <a:latin typeface="Lub Dub Bold" panose="020B0803030403020204" pitchFamily="34" charset="0"/>
                          <a:ea typeface="+mn-ea"/>
                          <a:cs typeface="Arial" panose="020B0604020202020204" pitchFamily="34" charset="0"/>
                        </a:rPr>
                      </a:br>
                      <a:r>
                        <a:rPr kumimoji="0" lang="en-US" sz="1200" b="1" i="0" u="none" strike="noStrike" kern="1200" cap="none" spc="0" normalizeH="0" baseline="0" noProof="0">
                          <a:ln>
                            <a:noFill/>
                          </a:ln>
                          <a:solidFill>
                            <a:srgbClr val="000000"/>
                          </a:solidFill>
                          <a:effectLst/>
                          <a:uLnTx/>
                          <a:uFillTx/>
                          <a:latin typeface="Lub Dub Condensed" panose="020B0506030403020204" pitchFamily="34" charset="0"/>
                          <a:ea typeface="+mn-ea"/>
                          <a:cs typeface="Arial" panose="020B0604020202020204" pitchFamily="34" charset="0"/>
                        </a:rPr>
                        <a:t>No Benefit</a:t>
                      </a:r>
                      <a:endParaRPr kumimoji="0" lang="en-US" sz="2400" b="1" i="0" u="none" strike="noStrike" kern="1200" cap="none" spc="0" normalizeH="0" baseline="0" noProof="0">
                        <a:ln>
                          <a:noFill/>
                        </a:ln>
                        <a:solidFill>
                          <a:srgbClr val="000000"/>
                        </a:solidFill>
                        <a:effectLst/>
                        <a:uLnTx/>
                        <a:uFillTx/>
                        <a:latin typeface="Lub Dub Condensed" panose="020B0506030403020204" pitchFamily="34" charset="0"/>
                        <a:ea typeface="+mn-ea"/>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7F7F"/>
                    </a:solidFill>
                  </a:tcPr>
                </a:tc>
                <a:tc>
                  <a:txBody>
                    <a:bodyPr/>
                    <a:lstStyle/>
                    <a:p>
                      <a:pPr marL="0" indent="0" algn="ctr">
                        <a:lnSpc>
                          <a:spcPct val="100000"/>
                        </a:lnSpc>
                        <a:spcBef>
                          <a:spcPts val="295"/>
                        </a:spcBef>
                      </a:pPr>
                      <a:r>
                        <a:rPr lang="en-US" sz="1800" b="1">
                          <a:ln>
                            <a:noFill/>
                          </a:ln>
                          <a:solidFill>
                            <a:schemeClr val="tx1"/>
                          </a:solidFill>
                          <a:latin typeface="Lub Dub Bold" panose="020B0803030403020204" pitchFamily="34" charset="0"/>
                          <a:cs typeface="Arial" panose="020B0604020202020204" pitchFamily="34" charset="0"/>
                        </a:rPr>
                        <a:t>B-R</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59BC2"/>
                    </a:solidFill>
                  </a:tcPr>
                </a:tc>
                <a:tc>
                  <a:txBody>
                    <a:bodyPr/>
                    <a:lstStyle/>
                    <a:p>
                      <a:pPr marL="57150" marR="0" lvl="0" indent="0" algn="l" rtl="0">
                        <a:spcBef>
                          <a:spcPts val="0"/>
                        </a:spcBef>
                        <a:spcAft>
                          <a:spcPts val="0"/>
                        </a:spcAft>
                        <a:buNone/>
                      </a:pP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sym typeface="Calibri"/>
                        </a:rPr>
                        <a:t>In patients with large hemispheric infarction aged 18 to 70 years, the use of IV </a:t>
                      </a:r>
                      <a:r>
                        <a:rPr lang="en-US" sz="1600" b="0" i="0" u="none" strike="noStrike" kern="1200" baseline="0" dirty="0" err="1">
                          <a:solidFill>
                            <a:schemeClr val="dk1"/>
                          </a:solidFill>
                          <a:latin typeface="Lub Dub Condensed" panose="020B0506030403020204" pitchFamily="34" charset="0"/>
                          <a:ea typeface="+mn-ea"/>
                          <a:cs typeface="Arial" panose="020B0604020202020204" pitchFamily="34" charset="0"/>
                          <a:sym typeface="Calibri"/>
                        </a:rPr>
                        <a:t>glibenclamide</a:t>
                      </a: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sym typeface="Calibri"/>
                        </a:rPr>
                        <a:t> does not result in improved functional outcome and is not recommended.</a:t>
                      </a:r>
                      <a:endParaRPr sz="1600" b="0" i="0" u="none" strike="noStrike" kern="1200" baseline="0" dirty="0">
                        <a:solidFill>
                          <a:schemeClr val="dk1"/>
                        </a:solidFill>
                        <a:latin typeface="Lub Dub Condensed" panose="020B0506030403020204" pitchFamily="34" charset="0"/>
                        <a:ea typeface="+mn-ea"/>
                        <a:cs typeface="Arial" panose="020B0604020202020204" pitchFamily="34" charset="0"/>
                      </a:endParaRPr>
                    </a:p>
                  </a:txBody>
                  <a:tcPr marL="91450" marR="91450" marT="45725" marB="4572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074229423"/>
                  </a:ext>
                </a:extLst>
              </a:tr>
            </a:tbl>
          </a:graphicData>
        </a:graphic>
      </p:graphicFrame>
      <p:sp>
        <p:nvSpPr>
          <p:cNvPr id="13" name="TextBox 12">
            <a:extLst>
              <a:ext uri="{FF2B5EF4-FFF2-40B4-BE49-F238E27FC236}">
                <a16:creationId xmlns:a16="http://schemas.microsoft.com/office/drawing/2014/main" id="{E9618C6B-9C23-10DB-3364-18544914DED2}"/>
              </a:ext>
              <a:ext uri="{C183D7F6-B498-43B3-948B-1728B52AA6E4}">
                <adec:decorative xmlns:adec="http://schemas.microsoft.com/office/drawing/2017/decorative" val="1"/>
              </a:ext>
            </a:extLst>
          </p:cNvPr>
          <p:cNvSpPr txBox="1"/>
          <p:nvPr/>
        </p:nvSpPr>
        <p:spPr>
          <a:xfrm>
            <a:off x="8579556" y="4648200"/>
            <a:ext cx="2926644" cy="1107996"/>
          </a:xfrm>
          <a:prstGeom prst="rect">
            <a:avLst/>
          </a:prstGeom>
          <a:noFill/>
        </p:spPr>
        <p:txBody>
          <a:bodyPr wrap="square" rtlCol="0">
            <a:spAutoFit/>
          </a:bodyPr>
          <a:lstStyle/>
          <a:p>
            <a:r>
              <a:rPr lang="en-US" sz="1100" b="1" dirty="0"/>
              <a:t>Right MCA stroke with cerebral edema and midline shift.</a:t>
            </a:r>
          </a:p>
          <a:p>
            <a:r>
              <a:rPr lang="en-US" sz="1100" dirty="0"/>
              <a:t>Hsu C, </a:t>
            </a:r>
            <a:r>
              <a:rPr lang="en-US" sz="1100" dirty="0" err="1"/>
              <a:t>Subfalcine</a:t>
            </a:r>
            <a:r>
              <a:rPr lang="en-US" sz="1100" dirty="0"/>
              <a:t> herniation from complete MCA infarct, complicated by ACA infarct. Case study, Radiopaedia.org https://doi.org/10.53347/rID-19973</a:t>
            </a:r>
            <a:endParaRPr lang="en-US" sz="1400" dirty="0"/>
          </a:p>
        </p:txBody>
      </p:sp>
      <p:pic>
        <p:nvPicPr>
          <p:cNvPr id="4" name="Picture 3" descr="Right MCA stroke with cerebral edema and midline shift.&#10;Hsu C, Subfalcine herniation from complete MCA infarct, complicated by ACA infarct. Case study, Radiopaedia.org https://doi.org/10.53347/rID-19973&#10;">
            <a:extLst>
              <a:ext uri="{FF2B5EF4-FFF2-40B4-BE49-F238E27FC236}">
                <a16:creationId xmlns:a16="http://schemas.microsoft.com/office/drawing/2014/main" id="{6E60459D-D6BC-9EDD-8A92-1431227D9648}"/>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8675914" y="1129933"/>
            <a:ext cx="2830286" cy="3498667"/>
          </a:xfrm>
          <a:prstGeom prst="rect">
            <a:avLst/>
          </a:prstGeom>
          <a:noFill/>
          <a:ln>
            <a:noFill/>
          </a:ln>
        </p:spPr>
      </p:pic>
    </p:spTree>
    <p:extLst>
      <p:ext uri="{BB962C8B-B14F-4D97-AF65-F5344CB8AC3E}">
        <p14:creationId xmlns:p14="http://schemas.microsoft.com/office/powerpoint/2010/main" val="2091894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2EFC0-A8EA-EEFA-2BF2-BFCDBB3A38E9}"/>
              </a:ext>
            </a:extLst>
          </p:cNvPr>
          <p:cNvSpPr>
            <a:spLocks noGrp="1"/>
          </p:cNvSpPr>
          <p:nvPr>
            <p:ph type="title"/>
          </p:nvPr>
        </p:nvSpPr>
        <p:spPr>
          <a:xfrm>
            <a:off x="838199" y="363538"/>
            <a:ext cx="3482751" cy="3408362"/>
          </a:xfrm>
        </p:spPr>
        <p:txBody>
          <a:bodyPr anchor="t">
            <a:noAutofit/>
          </a:bodyPr>
          <a:lstStyle/>
          <a:p>
            <a:pPr>
              <a:lnSpc>
                <a:spcPct val="100000"/>
              </a:lnSpc>
              <a:spcBef>
                <a:spcPts val="0"/>
              </a:spcBef>
              <a:spcAft>
                <a:spcPts val="1200"/>
              </a:spcAft>
            </a:pPr>
            <a:r>
              <a:rPr lang="en-US" sz="2200" b="0">
                <a:solidFill>
                  <a:srgbClr val="D12A31"/>
                </a:solidFill>
              </a:rPr>
              <a:t>Class (strength) of Recommendation (COR) and Level (quality) of Evidence (LOE)</a:t>
            </a:r>
          </a:p>
        </p:txBody>
      </p:sp>
      <p:sp>
        <p:nvSpPr>
          <p:cNvPr id="6" name="Rectangle 5">
            <a:extLst>
              <a:ext uri="{FF2B5EF4-FFF2-40B4-BE49-F238E27FC236}">
                <a16:creationId xmlns:a16="http://schemas.microsoft.com/office/drawing/2014/main" id="{E2C03707-43C5-B58E-05FE-DF5B3476DB85}"/>
              </a:ext>
              <a:ext uri="{C183D7F6-B498-43B3-948B-1728B52AA6E4}">
                <adec:decorative xmlns:adec="http://schemas.microsoft.com/office/drawing/2017/decorative" val="1"/>
              </a:ext>
            </a:extLst>
          </p:cNvPr>
          <p:cNvSpPr/>
          <p:nvPr/>
        </p:nvSpPr>
        <p:spPr>
          <a:xfrm>
            <a:off x="3574473" y="6244936"/>
            <a:ext cx="5174672" cy="457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0851ED2-FA43-01BF-6A58-139273FED3B1}"/>
              </a:ext>
              <a:ext uri="{C183D7F6-B498-43B3-948B-1728B52AA6E4}">
                <adec:decorative xmlns:adec="http://schemas.microsoft.com/office/drawing/2017/decorative" val="1"/>
              </a:ext>
            </a:extLst>
          </p:cNvPr>
          <p:cNvSpPr/>
          <p:nvPr/>
        </p:nvSpPr>
        <p:spPr>
          <a:xfrm>
            <a:off x="10328564" y="5787736"/>
            <a:ext cx="1787236" cy="9975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oogle Shape;130;p2">
            <a:extLst>
              <a:ext uri="{FF2B5EF4-FFF2-40B4-BE49-F238E27FC236}">
                <a16:creationId xmlns:a16="http://schemas.microsoft.com/office/drawing/2014/main" id="{E4AD99E1-EE5F-EE7D-D260-464A29EA6652}"/>
              </a:ext>
            </a:extLst>
          </p:cNvPr>
          <p:cNvSpPr txBox="1"/>
          <p:nvPr/>
        </p:nvSpPr>
        <p:spPr>
          <a:xfrm>
            <a:off x="838200" y="2382893"/>
            <a:ext cx="3079174" cy="35393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i="0">
                <a:solidFill>
                  <a:srgbClr val="001D35"/>
                </a:solidFill>
                <a:latin typeface="Lub Dub Condensed" panose="020B0506030403020204" pitchFamily="34" charset="0"/>
                <a:ea typeface="Arial"/>
                <a:cs typeface="Arial"/>
                <a:sym typeface="Arial"/>
              </a:rPr>
              <a:t>COR: </a:t>
            </a:r>
            <a:r>
              <a:rPr lang="en-US" sz="1600" b="0" i="0">
                <a:solidFill>
                  <a:srgbClr val="001D35"/>
                </a:solidFill>
                <a:latin typeface="Lub Dub Condensed" panose="020B0506030403020204" pitchFamily="34" charset="0"/>
                <a:ea typeface="Arial"/>
                <a:cs typeface="Arial"/>
                <a:sym typeface="Arial"/>
              </a:rPr>
              <a:t>The </a:t>
            </a:r>
            <a:r>
              <a:rPr lang="en-US" sz="1600" b="1" i="0">
                <a:solidFill>
                  <a:srgbClr val="001D35"/>
                </a:solidFill>
                <a:latin typeface="Lub Dub Condensed" panose="020B0506030403020204" pitchFamily="34" charset="0"/>
                <a:ea typeface="Arial"/>
                <a:cs typeface="Arial"/>
                <a:sym typeface="Arial"/>
              </a:rPr>
              <a:t>C</a:t>
            </a:r>
            <a:r>
              <a:rPr lang="en-US" sz="1600" b="0" i="0">
                <a:solidFill>
                  <a:srgbClr val="001D35"/>
                </a:solidFill>
                <a:latin typeface="Lub Dub Condensed" panose="020B0506030403020204" pitchFamily="34" charset="0"/>
                <a:ea typeface="Arial"/>
                <a:cs typeface="Arial"/>
                <a:sym typeface="Arial"/>
              </a:rPr>
              <a:t>lass </a:t>
            </a:r>
            <a:r>
              <a:rPr lang="en-US" sz="1600" b="1" i="0">
                <a:solidFill>
                  <a:srgbClr val="001D35"/>
                </a:solidFill>
                <a:latin typeface="Lub Dub Condensed" panose="020B0506030403020204" pitchFamily="34" charset="0"/>
                <a:ea typeface="Arial"/>
                <a:cs typeface="Arial"/>
                <a:sym typeface="Arial"/>
              </a:rPr>
              <a:t>o</a:t>
            </a:r>
            <a:r>
              <a:rPr lang="en-US" sz="1600" b="0" i="0">
                <a:solidFill>
                  <a:srgbClr val="001D35"/>
                </a:solidFill>
                <a:latin typeface="Lub Dub Condensed" panose="020B0506030403020204" pitchFamily="34" charset="0"/>
                <a:ea typeface="Arial"/>
                <a:cs typeface="Arial"/>
                <a:sym typeface="Arial"/>
              </a:rPr>
              <a:t>f </a:t>
            </a:r>
            <a:r>
              <a:rPr lang="en-US" sz="1600" b="1" i="0">
                <a:solidFill>
                  <a:srgbClr val="001D35"/>
                </a:solidFill>
                <a:latin typeface="Lub Dub Condensed" panose="020B0506030403020204" pitchFamily="34" charset="0"/>
                <a:ea typeface="Arial"/>
                <a:cs typeface="Arial"/>
                <a:sym typeface="Arial"/>
              </a:rPr>
              <a:t>R</a:t>
            </a:r>
            <a:r>
              <a:rPr lang="en-US" sz="1600" b="0" i="0">
                <a:solidFill>
                  <a:srgbClr val="001D35"/>
                </a:solidFill>
                <a:latin typeface="Lub Dub Condensed" panose="020B0506030403020204" pitchFamily="34" charset="0"/>
                <a:ea typeface="Arial"/>
                <a:cs typeface="Arial"/>
                <a:sym typeface="Arial"/>
              </a:rPr>
              <a:t>ecommendation indicates the </a:t>
            </a:r>
            <a:r>
              <a:rPr lang="en-US" sz="1600" b="1" i="1">
                <a:solidFill>
                  <a:srgbClr val="001D35"/>
                </a:solidFill>
                <a:latin typeface="Lub Dub Condensed" panose="020B0506030403020204" pitchFamily="34" charset="0"/>
                <a:ea typeface="Arial"/>
                <a:cs typeface="Arial"/>
                <a:sym typeface="Arial"/>
              </a:rPr>
              <a:t>strength</a:t>
            </a:r>
            <a:r>
              <a:rPr lang="en-US" sz="1600" b="0" i="0">
                <a:solidFill>
                  <a:srgbClr val="001D35"/>
                </a:solidFill>
                <a:latin typeface="Lub Dub Condensed" panose="020B0506030403020204" pitchFamily="34" charset="0"/>
                <a:ea typeface="Arial"/>
                <a:cs typeface="Arial"/>
                <a:sym typeface="Arial"/>
              </a:rPr>
              <a:t> of a recommendation, based on the benefits of a treatment weighed against its risks. It's essentially a grade for what a clinician should do. </a:t>
            </a:r>
            <a:endParaRPr sz="1600">
              <a:latin typeface="Lub Dub Condensed" panose="020B0506030403020204" pitchFamily="34" charset="0"/>
            </a:endParaRPr>
          </a:p>
          <a:p>
            <a:pPr marL="0" marR="0" lvl="0" indent="0" algn="l" rtl="0">
              <a:spcBef>
                <a:spcPts val="0"/>
              </a:spcBef>
              <a:spcAft>
                <a:spcPts val="0"/>
              </a:spcAft>
              <a:buNone/>
            </a:pPr>
            <a:endParaRPr sz="1600">
              <a:solidFill>
                <a:srgbClr val="001D35"/>
              </a:solidFill>
              <a:latin typeface="Lub Dub Condensed" panose="020B0506030403020204" pitchFamily="34" charset="0"/>
              <a:ea typeface="Arial"/>
              <a:cs typeface="Arial"/>
              <a:sym typeface="Arial"/>
            </a:endParaRPr>
          </a:p>
          <a:p>
            <a:pPr marL="0" marR="0" lvl="0" indent="0" algn="l" rtl="0">
              <a:spcBef>
                <a:spcPts val="0"/>
              </a:spcBef>
              <a:spcAft>
                <a:spcPts val="0"/>
              </a:spcAft>
              <a:buNone/>
            </a:pPr>
            <a:r>
              <a:rPr lang="en-US" sz="1600" b="1">
                <a:solidFill>
                  <a:srgbClr val="001D35"/>
                </a:solidFill>
                <a:latin typeface="Lub Dub Condensed" panose="020B0506030403020204" pitchFamily="34" charset="0"/>
                <a:ea typeface="Arial"/>
                <a:cs typeface="Arial"/>
                <a:sym typeface="Arial"/>
              </a:rPr>
              <a:t>LOE</a:t>
            </a:r>
            <a:r>
              <a:rPr lang="en-US" sz="1600">
                <a:solidFill>
                  <a:srgbClr val="001D35"/>
                </a:solidFill>
                <a:latin typeface="Lub Dub Condensed" panose="020B0506030403020204" pitchFamily="34" charset="0"/>
                <a:ea typeface="Arial"/>
                <a:cs typeface="Arial"/>
                <a:sym typeface="Arial"/>
              </a:rPr>
              <a:t>: </a:t>
            </a:r>
            <a:r>
              <a:rPr lang="en-US" sz="1600" b="0" i="0">
                <a:solidFill>
                  <a:srgbClr val="001D35"/>
                </a:solidFill>
                <a:latin typeface="Lub Dub Condensed" panose="020B0506030403020204" pitchFamily="34" charset="0"/>
                <a:ea typeface="Arial"/>
                <a:cs typeface="Arial"/>
                <a:sym typeface="Arial"/>
              </a:rPr>
              <a:t>The </a:t>
            </a:r>
            <a:r>
              <a:rPr lang="en-US" sz="1600" b="1" i="0">
                <a:solidFill>
                  <a:srgbClr val="001D35"/>
                </a:solidFill>
                <a:latin typeface="Lub Dub Condensed" panose="020B0506030403020204" pitchFamily="34" charset="0"/>
                <a:ea typeface="Arial"/>
                <a:cs typeface="Arial"/>
                <a:sym typeface="Arial"/>
              </a:rPr>
              <a:t>L</a:t>
            </a:r>
            <a:r>
              <a:rPr lang="en-US" sz="1600" b="0" i="0">
                <a:solidFill>
                  <a:srgbClr val="001D35"/>
                </a:solidFill>
                <a:latin typeface="Lub Dub Condensed" panose="020B0506030403020204" pitchFamily="34" charset="0"/>
                <a:ea typeface="Arial"/>
                <a:cs typeface="Arial"/>
                <a:sym typeface="Arial"/>
              </a:rPr>
              <a:t>evel </a:t>
            </a:r>
            <a:r>
              <a:rPr lang="en-US" sz="1600" b="1" i="0">
                <a:solidFill>
                  <a:srgbClr val="001D35"/>
                </a:solidFill>
                <a:latin typeface="Lub Dub Condensed" panose="020B0506030403020204" pitchFamily="34" charset="0"/>
                <a:ea typeface="Arial"/>
                <a:cs typeface="Arial"/>
                <a:sym typeface="Arial"/>
              </a:rPr>
              <a:t>o</a:t>
            </a:r>
            <a:r>
              <a:rPr lang="en-US" sz="1600" b="0" i="0">
                <a:solidFill>
                  <a:srgbClr val="001D35"/>
                </a:solidFill>
                <a:latin typeface="Lub Dub Condensed" panose="020B0506030403020204" pitchFamily="34" charset="0"/>
                <a:ea typeface="Arial"/>
                <a:cs typeface="Arial"/>
                <a:sym typeface="Arial"/>
              </a:rPr>
              <a:t>f </a:t>
            </a:r>
            <a:r>
              <a:rPr lang="en-US" sz="1600" b="1" i="0">
                <a:solidFill>
                  <a:srgbClr val="001D35"/>
                </a:solidFill>
                <a:latin typeface="Lub Dub Condensed" panose="020B0506030403020204" pitchFamily="34" charset="0"/>
                <a:ea typeface="Arial"/>
                <a:cs typeface="Arial"/>
                <a:sym typeface="Arial"/>
              </a:rPr>
              <a:t>E</a:t>
            </a:r>
            <a:r>
              <a:rPr lang="en-US" sz="1600" b="0" i="0">
                <a:solidFill>
                  <a:srgbClr val="001D35"/>
                </a:solidFill>
                <a:latin typeface="Lub Dub Condensed" panose="020B0506030403020204" pitchFamily="34" charset="0"/>
                <a:ea typeface="Arial"/>
                <a:cs typeface="Arial"/>
                <a:sym typeface="Arial"/>
              </a:rPr>
              <a:t>vidence explains the </a:t>
            </a:r>
            <a:r>
              <a:rPr lang="en-US" sz="1600" b="1" i="1">
                <a:solidFill>
                  <a:srgbClr val="001D35"/>
                </a:solidFill>
                <a:latin typeface="Lub Dub Condensed" panose="020B0506030403020204" pitchFamily="34" charset="0"/>
                <a:ea typeface="Arial"/>
                <a:cs typeface="Arial"/>
                <a:sym typeface="Arial"/>
              </a:rPr>
              <a:t>quality</a:t>
            </a:r>
            <a:r>
              <a:rPr lang="en-US" sz="1600" b="0" i="0">
                <a:solidFill>
                  <a:srgbClr val="001D35"/>
                </a:solidFill>
                <a:latin typeface="Lub Dub Condensed" panose="020B0506030403020204" pitchFamily="34" charset="0"/>
                <a:ea typeface="Arial"/>
                <a:cs typeface="Arial"/>
                <a:sym typeface="Arial"/>
              </a:rPr>
              <a:t> of the scientific research that supports the recommendation. It tells you how confident the experts are in the data behind the recommendation. </a:t>
            </a:r>
            <a:endParaRPr sz="1600">
              <a:solidFill>
                <a:schemeClr val="dk1"/>
              </a:solidFill>
              <a:latin typeface="Lub Dub Condensed" panose="020B0506030403020204" pitchFamily="34" charset="0"/>
              <a:ea typeface="Calibri"/>
              <a:cs typeface="Calibri"/>
              <a:sym typeface="Calibri"/>
            </a:endParaRPr>
          </a:p>
        </p:txBody>
      </p:sp>
      <p:graphicFrame>
        <p:nvGraphicFramePr>
          <p:cNvPr id="7" name="Table 9">
            <a:extLst>
              <a:ext uri="{FF2B5EF4-FFF2-40B4-BE49-F238E27FC236}">
                <a16:creationId xmlns:a16="http://schemas.microsoft.com/office/drawing/2014/main" id="{72FEC798-636D-A8C5-49E3-80AD9C38C49B}"/>
              </a:ext>
            </a:extLst>
          </p:cNvPr>
          <p:cNvGraphicFramePr>
            <a:graphicFrameLocks noGrp="1"/>
          </p:cNvGraphicFramePr>
          <p:nvPr>
            <p:extLst>
              <p:ext uri="{D42A27DB-BD31-4B8C-83A1-F6EECF244321}">
                <p14:modId xmlns:p14="http://schemas.microsoft.com/office/powerpoint/2010/main" val="752308418"/>
              </p:ext>
            </p:extLst>
          </p:nvPr>
        </p:nvGraphicFramePr>
        <p:xfrm>
          <a:off x="4291808" y="107451"/>
          <a:ext cx="3940461" cy="5760720"/>
        </p:xfrm>
        <a:graphic>
          <a:graphicData uri="http://schemas.openxmlformats.org/drawingml/2006/table">
            <a:tbl>
              <a:tblPr firstRow="1" bandRow="1">
                <a:tableStyleId>{5C22544A-7EE6-4342-B048-85BDC9FD1C3A}</a:tableStyleId>
              </a:tblPr>
              <a:tblGrid>
                <a:gridCol w="3940461">
                  <a:extLst>
                    <a:ext uri="{9D8B030D-6E8A-4147-A177-3AD203B41FA5}">
                      <a16:colId xmlns:a16="http://schemas.microsoft.com/office/drawing/2014/main" val="1003014637"/>
                    </a:ext>
                  </a:extLst>
                </a:gridCol>
              </a:tblGrid>
              <a:tr h="198818">
                <a:tc>
                  <a:txBody>
                    <a:bodyPr/>
                    <a:lstStyle/>
                    <a:p>
                      <a:r>
                        <a:rPr lang="en-US" sz="1000">
                          <a:solidFill>
                            <a:sysClr val="windowText" lastClr="000000"/>
                          </a:solidFill>
                          <a:latin typeface="Lub Dub Condensed" panose="020B0506030403020204" pitchFamily="34" charset="0"/>
                        </a:rPr>
                        <a:t>CLASS (STRENGTH) OF RECOMMENDATION</a:t>
                      </a:r>
                    </a:p>
                  </a:txBody>
                  <a:tcPr>
                    <a:solidFill>
                      <a:srgbClr val="D2D3D5"/>
                    </a:solidFill>
                  </a:tcPr>
                </a:tc>
                <a:extLst>
                  <a:ext uri="{0D108BD9-81ED-4DB2-BD59-A6C34878D82A}">
                    <a16:rowId xmlns:a16="http://schemas.microsoft.com/office/drawing/2014/main" val="242032595"/>
                  </a:ext>
                </a:extLst>
              </a:tr>
              <a:tr h="138900">
                <a:tc>
                  <a:txBody>
                    <a:bodyPr/>
                    <a:lstStyle/>
                    <a:p>
                      <a:r>
                        <a:rPr lang="en-US" sz="1000" b="1">
                          <a:latin typeface="Lub Dub Condensed" panose="020B0506030403020204" pitchFamily="34" charset="0"/>
                        </a:rPr>
                        <a:t>CLASS 1 (STRONG)                                                                              Benefit &gt;&gt;&gt; Risk</a:t>
                      </a:r>
                    </a:p>
                  </a:txBody>
                  <a:tcPr>
                    <a:lnB w="12700" cap="flat" cmpd="sng" algn="ctr">
                      <a:noFill/>
                      <a:prstDash val="solid"/>
                      <a:round/>
                      <a:headEnd type="none" w="med" len="med"/>
                      <a:tailEnd type="none" w="med" len="med"/>
                    </a:lnB>
                    <a:solidFill>
                      <a:srgbClr val="79C78D"/>
                    </a:solidFill>
                  </a:tcPr>
                </a:tc>
                <a:extLst>
                  <a:ext uri="{0D108BD9-81ED-4DB2-BD59-A6C34878D82A}">
                    <a16:rowId xmlns:a16="http://schemas.microsoft.com/office/drawing/2014/main" val="3318596577"/>
                  </a:ext>
                </a:extLst>
              </a:tr>
              <a:tr h="220606">
                <a:tc>
                  <a:txBody>
                    <a:bodyPr/>
                    <a:lstStyle/>
                    <a:p>
                      <a:pPr marL="0" indent="0">
                        <a:buFont typeface="Arial" panose="020B0604020202020204" pitchFamily="34" charset="0"/>
                        <a:buNone/>
                      </a:pPr>
                      <a:r>
                        <a:rPr lang="en-US" sz="900" b="1">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a:latin typeface="Lub Dub Condensed" panose="020B0506030403020204" pitchFamily="34" charset="0"/>
                        </a:rPr>
                        <a:t>Is recommended</a:t>
                      </a:r>
                    </a:p>
                    <a:p>
                      <a:pPr marL="174625" indent="-114300">
                        <a:buFont typeface="Arial" panose="020B0604020202020204" pitchFamily="34" charset="0"/>
                        <a:buChar char="•"/>
                      </a:pPr>
                      <a:r>
                        <a:rPr lang="en-US" sz="900">
                          <a:latin typeface="Lub Dub Condensed" panose="020B0506030403020204" pitchFamily="34" charset="0"/>
                        </a:rPr>
                        <a:t>Is indicated/useful/effective/beneficial</a:t>
                      </a:r>
                    </a:p>
                    <a:p>
                      <a:pPr marL="174625" indent="-114300">
                        <a:buFont typeface="Arial" panose="020B0604020202020204" pitchFamily="34" charset="0"/>
                        <a:buChar char="•"/>
                      </a:pPr>
                      <a:r>
                        <a:rPr lang="en-US" sz="900">
                          <a:latin typeface="Lub Dub Condensed" panose="020B0506030403020204" pitchFamily="34" charset="0"/>
                        </a:rPr>
                        <a:t>Should be performed/administered/other</a:t>
                      </a:r>
                    </a:p>
                    <a:p>
                      <a:pPr marL="174625" indent="-114300">
                        <a:buFont typeface="Arial" panose="020B0604020202020204" pitchFamily="34" charset="0"/>
                        <a:buChar char="•"/>
                      </a:pPr>
                      <a:r>
                        <a:rPr lang="en-US" sz="900">
                          <a:latin typeface="Lub Dub Condensed" panose="020B0506030403020204" pitchFamily="34" charset="0"/>
                        </a:rPr>
                        <a:t>Comparative-Effectiveness Phrases†:</a:t>
                      </a:r>
                    </a:p>
                    <a:p>
                      <a:pPr marL="342900" indent="-171450">
                        <a:buFont typeface="Lub Dub Condensed" panose="020B0506030403020204" pitchFamily="34" charset="0"/>
                        <a:buChar char="−"/>
                      </a:pPr>
                      <a:r>
                        <a:rPr lang="en-US" sz="900">
                          <a:latin typeface="Lub Dub Condensed" panose="020B0506030403020204" pitchFamily="34" charset="0"/>
                        </a:rPr>
                        <a:t>Treatment/strategy A is recommended/indicated in preference to treatment B</a:t>
                      </a:r>
                    </a:p>
                    <a:p>
                      <a:pPr marL="342900" indent="-171450">
                        <a:buFont typeface="Lub Dub Condensed" panose="020B0506030403020204" pitchFamily="34" charset="0"/>
                        <a:buChar char="−"/>
                      </a:pPr>
                      <a:r>
                        <a:rPr lang="en-US" sz="900">
                          <a:latin typeface="Lub Dub Condensed" panose="020B0506030403020204" pitchFamily="34" charset="0"/>
                        </a:rPr>
                        <a:t>Treatment A should be chosen over treatment B</a:t>
                      </a:r>
                    </a:p>
                  </a:txBody>
                  <a:tcP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79C78D"/>
                    </a:solidFill>
                  </a:tcPr>
                </a:tc>
                <a:extLst>
                  <a:ext uri="{0D108BD9-81ED-4DB2-BD59-A6C34878D82A}">
                    <a16:rowId xmlns:a16="http://schemas.microsoft.com/office/drawing/2014/main" val="1208742902"/>
                  </a:ext>
                </a:extLst>
              </a:tr>
              <a:tr h="138900">
                <a:tc>
                  <a:txBody>
                    <a:bodyPr/>
                    <a:lstStyle/>
                    <a:p>
                      <a:pPr marL="0" algn="l" defTabSz="914400" rtl="0" eaLnBrk="1" latinLnBrk="0" hangingPunct="1">
                        <a:tabLst>
                          <a:tab pos="2857500" algn="r"/>
                        </a:tabLst>
                      </a:pPr>
                      <a:r>
                        <a:rPr lang="en-US" sz="1000" b="1" kern="1200">
                          <a:solidFill>
                            <a:schemeClr val="dk1"/>
                          </a:solidFill>
                          <a:latin typeface="Lub Dub Condensed" panose="020B0506030403020204" pitchFamily="34" charset="0"/>
                          <a:ea typeface="+mn-ea"/>
                          <a:cs typeface="+mn-cs"/>
                        </a:rPr>
                        <a:t>CLASS 2a (MODERATE)                                                                        </a:t>
                      </a:r>
                      <a:r>
                        <a:rPr lang="en-US" sz="1000" b="1">
                          <a:latin typeface="Lub Dub Condensed" panose="020B0506030403020204" pitchFamily="34" charset="0"/>
                        </a:rPr>
                        <a:t>Benefit &gt;&gt; Risk</a:t>
                      </a:r>
                      <a:endParaRPr lang="en-US" sz="1000" b="1" kern="1200">
                        <a:solidFill>
                          <a:schemeClr val="dk1"/>
                        </a:solidFill>
                        <a:latin typeface="Lub Dub Condensed" panose="020B0506030403020204" pitchFamily="34" charset="0"/>
                        <a:ea typeface="+mn-ea"/>
                        <a:cs typeface="+mn-cs"/>
                      </a:endParaRPr>
                    </a:p>
                  </a:txBody>
                  <a:tcPr>
                    <a:lnT w="381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FFDA68"/>
                    </a:solidFill>
                  </a:tcPr>
                </a:tc>
                <a:extLst>
                  <a:ext uri="{0D108BD9-81ED-4DB2-BD59-A6C34878D82A}">
                    <a16:rowId xmlns:a16="http://schemas.microsoft.com/office/drawing/2014/main" val="3747493110"/>
                  </a:ext>
                </a:extLst>
              </a:tr>
              <a:tr h="198818">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dirty="0">
                          <a:latin typeface="Lub Dub Condensed" panose="020B0506030403020204" pitchFamily="34" charset="0"/>
                        </a:rPr>
                        <a:t>Is reasonable</a:t>
                      </a:r>
                    </a:p>
                    <a:p>
                      <a:pPr marL="174625" indent="-114300">
                        <a:buFont typeface="Arial" panose="020B0604020202020204" pitchFamily="34" charset="0"/>
                        <a:buChar char="•"/>
                      </a:pPr>
                      <a:r>
                        <a:rPr lang="en-US" sz="900" dirty="0">
                          <a:latin typeface="Lub Dub Condensed" panose="020B0506030403020204" pitchFamily="34" charset="0"/>
                        </a:rPr>
                        <a:t>Can be useful/effective/beneficial</a:t>
                      </a:r>
                    </a:p>
                    <a:p>
                      <a:pPr marL="174625" indent="-114300">
                        <a:buFont typeface="Arial" panose="020B0604020202020204" pitchFamily="34" charset="0"/>
                        <a:buChar char="•"/>
                      </a:pPr>
                      <a:r>
                        <a:rPr lang="en-US" sz="900" dirty="0">
                          <a:latin typeface="Lub Dub Condensed" panose="020B0506030403020204" pitchFamily="34" charset="0"/>
                        </a:rPr>
                        <a:t>Comparative-Effectiveness Phrases†:</a:t>
                      </a:r>
                    </a:p>
                    <a:p>
                      <a:pPr marL="342900" indent="-171450">
                        <a:buFont typeface="Lub Dub Condensed" panose="020B0506030403020204" pitchFamily="34" charset="0"/>
                        <a:buChar char="−"/>
                      </a:pPr>
                      <a:r>
                        <a:rPr lang="en-US" sz="900" dirty="0">
                          <a:latin typeface="Lub Dub Condensed" panose="020B0506030403020204" pitchFamily="34" charset="0"/>
                        </a:rPr>
                        <a:t>Treatment/strategy A is probably recommended/indicated in preference to treatment B</a:t>
                      </a:r>
                    </a:p>
                    <a:p>
                      <a:pPr marL="342900" indent="-171450">
                        <a:buFont typeface="Lub Dub Condensed" panose="020B0506030403020204" pitchFamily="34" charset="0"/>
                        <a:buChar char="−"/>
                      </a:pPr>
                      <a:r>
                        <a:rPr lang="en-US" sz="900" dirty="0">
                          <a:latin typeface="Lub Dub Condensed" panose="020B0506030403020204" pitchFamily="34" charset="0"/>
                        </a:rPr>
                        <a:t>It is reasonable to choose treatment A over treatment B</a:t>
                      </a:r>
                    </a:p>
                  </a:txBody>
                  <a:tcP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DA68"/>
                    </a:solidFill>
                  </a:tcPr>
                </a:tc>
                <a:extLst>
                  <a:ext uri="{0D108BD9-81ED-4DB2-BD59-A6C34878D82A}">
                    <a16:rowId xmlns:a16="http://schemas.microsoft.com/office/drawing/2014/main" val="473413684"/>
                  </a:ext>
                </a:extLst>
              </a:tr>
              <a:tr h="184678">
                <a:tc>
                  <a:txBody>
                    <a:bodyPr/>
                    <a:lstStyle/>
                    <a:p>
                      <a:pPr marL="0" algn="l" defTabSz="914400" rtl="0" eaLnBrk="1" latinLnBrk="0" hangingPunct="1"/>
                      <a:r>
                        <a:rPr lang="en-US" sz="1000" b="1" kern="1200">
                          <a:solidFill>
                            <a:schemeClr val="dk1"/>
                          </a:solidFill>
                          <a:latin typeface="Lub Dub Condensed" panose="020B0506030403020204" pitchFamily="34" charset="0"/>
                          <a:ea typeface="+mn-ea"/>
                          <a:cs typeface="+mn-cs"/>
                        </a:rPr>
                        <a:t>CLASS 2b (Weak)                                                                                     </a:t>
                      </a:r>
                      <a:r>
                        <a:rPr lang="en-US" sz="1000" b="1">
                          <a:latin typeface="Lub Dub Condensed" panose="020B0506030403020204" pitchFamily="34" charset="0"/>
                        </a:rPr>
                        <a:t>Benefit ≥ Risk</a:t>
                      </a:r>
                      <a:endParaRPr lang="en-US" sz="1000" b="1" kern="1200">
                        <a:solidFill>
                          <a:schemeClr val="dk1"/>
                        </a:solidFill>
                        <a:latin typeface="Lub Dub Condensed" panose="020B0506030403020204" pitchFamily="34" charset="0"/>
                        <a:ea typeface="+mn-ea"/>
                        <a:cs typeface="+mn-cs"/>
                      </a:endParaRPr>
                    </a:p>
                  </a:txBody>
                  <a:tcPr>
                    <a:lnT w="381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FAA74B"/>
                    </a:solidFill>
                  </a:tcPr>
                </a:tc>
                <a:extLst>
                  <a:ext uri="{0D108BD9-81ED-4DB2-BD59-A6C34878D82A}">
                    <a16:rowId xmlns:a16="http://schemas.microsoft.com/office/drawing/2014/main" val="757579678"/>
                  </a:ext>
                </a:extLst>
              </a:tr>
              <a:tr h="220606">
                <a:tc>
                  <a:txBody>
                    <a:bodyPr/>
                    <a:lstStyle/>
                    <a:p>
                      <a:pPr marL="0" indent="0">
                        <a:buFont typeface="Arial" panose="020B0604020202020204" pitchFamily="34" charset="0"/>
                        <a:buNone/>
                      </a:pPr>
                      <a:r>
                        <a:rPr lang="en-US" sz="900" b="1">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a:latin typeface="Lub Dub Condensed" panose="020B0506030403020204" pitchFamily="34" charset="0"/>
                        </a:rPr>
                        <a:t>May/might be reasonable</a:t>
                      </a:r>
                    </a:p>
                    <a:p>
                      <a:pPr marL="174625" indent="-114300">
                        <a:buFont typeface="Arial" panose="020B0604020202020204" pitchFamily="34" charset="0"/>
                        <a:buChar char="•"/>
                      </a:pPr>
                      <a:r>
                        <a:rPr lang="en-US" sz="900">
                          <a:latin typeface="Lub Dub Condensed" panose="020B0506030403020204" pitchFamily="34" charset="0"/>
                        </a:rPr>
                        <a:t>May/might be considered</a:t>
                      </a:r>
                    </a:p>
                    <a:p>
                      <a:pPr marL="174625" indent="-114300">
                        <a:buFont typeface="Arial" panose="020B0604020202020204" pitchFamily="34" charset="0"/>
                        <a:buChar char="•"/>
                      </a:pPr>
                      <a:r>
                        <a:rPr lang="en-US" sz="900">
                          <a:latin typeface="Lub Dub Condensed" panose="020B0506030403020204" pitchFamily="34" charset="0"/>
                        </a:rPr>
                        <a:t>Usefulness/effectiveness is unknown/unclear/uncertain or not well-established</a:t>
                      </a:r>
                    </a:p>
                  </a:txBody>
                  <a:tcP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AA74B"/>
                    </a:solidFill>
                  </a:tcPr>
                </a:tc>
                <a:extLst>
                  <a:ext uri="{0D108BD9-81ED-4DB2-BD59-A6C34878D82A}">
                    <a16:rowId xmlns:a16="http://schemas.microsoft.com/office/drawing/2014/main" val="3998212600"/>
                  </a:ext>
                </a:extLst>
              </a:tr>
              <a:tr h="198818">
                <a:tc>
                  <a:txBody>
                    <a:bodyPr/>
                    <a:lstStyle/>
                    <a:p>
                      <a:r>
                        <a:rPr lang="en-US" sz="1000" b="1" kern="1200">
                          <a:solidFill>
                            <a:schemeClr val="dk1"/>
                          </a:solidFill>
                          <a:latin typeface="Lub Dub Condensed" panose="020B0506030403020204" pitchFamily="34" charset="0"/>
                          <a:ea typeface="+mn-ea"/>
                          <a:cs typeface="+mn-cs"/>
                        </a:rPr>
                        <a:t>CLASS 3: No Benefit (MODERATE)                                                     Benefit = Risk</a:t>
                      </a:r>
                    </a:p>
                  </a:txBody>
                  <a:tcPr>
                    <a:lnT w="381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FF7F7F"/>
                    </a:solidFill>
                  </a:tcPr>
                </a:tc>
                <a:extLst>
                  <a:ext uri="{0D108BD9-81ED-4DB2-BD59-A6C34878D82A}">
                    <a16:rowId xmlns:a16="http://schemas.microsoft.com/office/drawing/2014/main" val="2602536859"/>
                  </a:ext>
                </a:extLst>
              </a:tr>
              <a:tr h="277800">
                <a:tc>
                  <a:txBody>
                    <a:bodyPr/>
                    <a:lstStyle/>
                    <a:p>
                      <a:pPr marL="0" indent="0">
                        <a:buFont typeface="Arial" panose="020B0604020202020204" pitchFamily="34" charset="0"/>
                        <a:buNone/>
                      </a:pPr>
                      <a:r>
                        <a:rPr lang="en-US" sz="900" b="1">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a:latin typeface="Lub Dub Condensed" panose="020B0506030403020204" pitchFamily="34" charset="0"/>
                        </a:rPr>
                        <a:t>Is not recommended</a:t>
                      </a:r>
                    </a:p>
                    <a:p>
                      <a:pPr marL="174625" indent="-114300">
                        <a:buFont typeface="Arial" panose="020B0604020202020204" pitchFamily="34" charset="0"/>
                        <a:buChar char="•"/>
                      </a:pPr>
                      <a:r>
                        <a:rPr lang="en-US" sz="900">
                          <a:latin typeface="Lub Dub Condensed" panose="020B0506030403020204" pitchFamily="34" charset="0"/>
                        </a:rPr>
                        <a:t>Is not indicated/useful/effective/beneficial</a:t>
                      </a:r>
                    </a:p>
                    <a:p>
                      <a:pPr marL="174625" indent="-114300">
                        <a:buFont typeface="Arial" panose="020B0604020202020204" pitchFamily="34" charset="0"/>
                        <a:buChar char="•"/>
                      </a:pPr>
                      <a:r>
                        <a:rPr lang="en-US" sz="900">
                          <a:latin typeface="Lub Dub Condensed" panose="020B0506030403020204" pitchFamily="34" charset="0"/>
                        </a:rPr>
                        <a:t>Should not be performed/administered/other</a:t>
                      </a:r>
                    </a:p>
                  </a:txBody>
                  <a:tcP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7F7F"/>
                    </a:solidFill>
                  </a:tcPr>
                </a:tc>
                <a:extLst>
                  <a:ext uri="{0D108BD9-81ED-4DB2-BD59-A6C34878D82A}">
                    <a16:rowId xmlns:a16="http://schemas.microsoft.com/office/drawing/2014/main" val="2650303985"/>
                  </a:ext>
                </a:extLst>
              </a:tr>
              <a:tr h="198818">
                <a:tc>
                  <a:txBody>
                    <a:bodyPr/>
                    <a:lstStyle/>
                    <a:p>
                      <a:r>
                        <a:rPr lang="en-US" sz="1000" b="1" kern="1200">
                          <a:solidFill>
                            <a:schemeClr val="bg1"/>
                          </a:solidFill>
                          <a:latin typeface="Lub Dub Condensed" panose="020B0506030403020204" pitchFamily="34" charset="0"/>
                          <a:ea typeface="+mn-ea"/>
                          <a:cs typeface="+mn-cs"/>
                        </a:rPr>
                        <a:t>CLASS 3: Harm (STRONG)                                                                     Risk &gt; Benefit</a:t>
                      </a:r>
                    </a:p>
                  </a:txBody>
                  <a:tcPr>
                    <a:lnT w="381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AF1C08"/>
                    </a:solidFill>
                  </a:tcPr>
                </a:tc>
                <a:extLst>
                  <a:ext uri="{0D108BD9-81ED-4DB2-BD59-A6C34878D82A}">
                    <a16:rowId xmlns:a16="http://schemas.microsoft.com/office/drawing/2014/main" val="3322866847"/>
                  </a:ext>
                </a:extLst>
              </a:tr>
              <a:tr h="198818">
                <a:tc>
                  <a:txBody>
                    <a:bodyPr/>
                    <a:lstStyle/>
                    <a:p>
                      <a:pPr marL="0" indent="0">
                        <a:buFont typeface="Arial" panose="020B0604020202020204" pitchFamily="34" charset="0"/>
                        <a:buNone/>
                      </a:pPr>
                      <a:r>
                        <a:rPr lang="en-US" sz="900" b="1" dirty="0">
                          <a:solidFill>
                            <a:schemeClr val="bg1"/>
                          </a:solidFill>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dirty="0">
                          <a:solidFill>
                            <a:schemeClr val="bg1"/>
                          </a:solidFill>
                          <a:latin typeface="Lub Dub Condensed" panose="020B0506030403020204" pitchFamily="34" charset="0"/>
                        </a:rPr>
                        <a:t>Potentially harmful</a:t>
                      </a:r>
                    </a:p>
                    <a:p>
                      <a:pPr marL="174625" indent="-114300">
                        <a:buFont typeface="Arial" panose="020B0604020202020204" pitchFamily="34" charset="0"/>
                        <a:buChar char="•"/>
                      </a:pPr>
                      <a:r>
                        <a:rPr lang="en-US" sz="900" dirty="0">
                          <a:solidFill>
                            <a:schemeClr val="bg1"/>
                          </a:solidFill>
                          <a:latin typeface="Lub Dub Condensed" panose="020B0506030403020204" pitchFamily="34" charset="0"/>
                        </a:rPr>
                        <a:t>Causes harm</a:t>
                      </a:r>
                    </a:p>
                    <a:p>
                      <a:pPr marL="174625" indent="-114300">
                        <a:buFont typeface="Arial" panose="020B0604020202020204" pitchFamily="34" charset="0"/>
                        <a:buChar char="•"/>
                      </a:pPr>
                      <a:r>
                        <a:rPr lang="en-US" sz="900" dirty="0">
                          <a:solidFill>
                            <a:schemeClr val="bg1"/>
                          </a:solidFill>
                          <a:latin typeface="Lub Dub Condensed" panose="020B0506030403020204" pitchFamily="34" charset="0"/>
                        </a:rPr>
                        <a:t>Associated with excess morbidity/mortality</a:t>
                      </a:r>
                    </a:p>
                    <a:p>
                      <a:pPr marL="174625" indent="-114300">
                        <a:buFont typeface="Arial" panose="020B0604020202020204" pitchFamily="34" charset="0"/>
                        <a:buChar char="•"/>
                      </a:pPr>
                      <a:r>
                        <a:rPr lang="en-US" sz="900" dirty="0">
                          <a:solidFill>
                            <a:schemeClr val="bg1"/>
                          </a:solidFill>
                          <a:latin typeface="Lub Dub Condensed" panose="020B0506030403020204" pitchFamily="34" charset="0"/>
                        </a:rPr>
                        <a:t>Should not be performed/administered/other</a:t>
                      </a:r>
                    </a:p>
                  </a:txBody>
                  <a:tcPr>
                    <a:lnT w="12700" cap="flat" cmpd="sng" algn="ctr">
                      <a:noFill/>
                      <a:prstDash val="solid"/>
                      <a:round/>
                      <a:headEnd type="none" w="med" len="med"/>
                      <a:tailEnd type="none" w="med" len="med"/>
                    </a:lnT>
                    <a:solidFill>
                      <a:srgbClr val="AF1C08"/>
                    </a:solidFill>
                  </a:tcPr>
                </a:tc>
                <a:extLst>
                  <a:ext uri="{0D108BD9-81ED-4DB2-BD59-A6C34878D82A}">
                    <a16:rowId xmlns:a16="http://schemas.microsoft.com/office/drawing/2014/main" val="1232743771"/>
                  </a:ext>
                </a:extLst>
              </a:tr>
            </a:tbl>
          </a:graphicData>
        </a:graphic>
      </p:graphicFrame>
      <p:graphicFrame>
        <p:nvGraphicFramePr>
          <p:cNvPr id="8" name="Table 9">
            <a:extLst>
              <a:ext uri="{FF2B5EF4-FFF2-40B4-BE49-F238E27FC236}">
                <a16:creationId xmlns:a16="http://schemas.microsoft.com/office/drawing/2014/main" id="{00774DAC-2431-8AE0-DA7E-9A8B2F355D04}"/>
              </a:ext>
            </a:extLst>
          </p:cNvPr>
          <p:cNvGraphicFramePr>
            <a:graphicFrameLocks noGrp="1"/>
          </p:cNvGraphicFramePr>
          <p:nvPr>
            <p:extLst>
              <p:ext uri="{D42A27DB-BD31-4B8C-83A1-F6EECF244321}">
                <p14:modId xmlns:p14="http://schemas.microsoft.com/office/powerpoint/2010/main" val="1759959638"/>
              </p:ext>
            </p:extLst>
          </p:nvPr>
        </p:nvGraphicFramePr>
        <p:xfrm>
          <a:off x="8335670" y="107451"/>
          <a:ext cx="3401864" cy="3840480"/>
        </p:xfrm>
        <a:graphic>
          <a:graphicData uri="http://schemas.openxmlformats.org/drawingml/2006/table">
            <a:tbl>
              <a:tblPr firstRow="1" bandRow="1">
                <a:tableStyleId>{5C22544A-7EE6-4342-B048-85BDC9FD1C3A}</a:tableStyleId>
              </a:tblPr>
              <a:tblGrid>
                <a:gridCol w="3401864">
                  <a:extLst>
                    <a:ext uri="{9D8B030D-6E8A-4147-A177-3AD203B41FA5}">
                      <a16:colId xmlns:a16="http://schemas.microsoft.com/office/drawing/2014/main" val="1003014637"/>
                    </a:ext>
                  </a:extLst>
                </a:gridCol>
              </a:tblGrid>
              <a:tr h="227160">
                <a:tc>
                  <a:txBody>
                    <a:bodyPr/>
                    <a:lstStyle/>
                    <a:p>
                      <a:r>
                        <a:rPr lang="en-US" sz="1000" dirty="0">
                          <a:solidFill>
                            <a:sysClr val="windowText" lastClr="000000"/>
                          </a:solidFill>
                          <a:latin typeface="Lub Dub Condensed" panose="020B0506030403020204" pitchFamily="34" charset="0"/>
                        </a:rPr>
                        <a:t>LEVEL (QUALITY) OF EVIDENCE‡</a:t>
                      </a:r>
                    </a:p>
                  </a:txBody>
                  <a:tcPr>
                    <a:solidFill>
                      <a:srgbClr val="D2D3D5"/>
                    </a:solidFill>
                  </a:tcPr>
                </a:tc>
                <a:extLst>
                  <a:ext uri="{0D108BD9-81ED-4DB2-BD59-A6C34878D82A}">
                    <a16:rowId xmlns:a16="http://schemas.microsoft.com/office/drawing/2014/main" val="242032595"/>
                  </a:ext>
                </a:extLst>
              </a:tr>
              <a:tr h="227160">
                <a:tc>
                  <a:txBody>
                    <a:bodyPr/>
                    <a:lstStyle/>
                    <a:p>
                      <a:r>
                        <a:rPr lang="en-US" sz="1000" b="1">
                          <a:solidFill>
                            <a:schemeClr val="bg1"/>
                          </a:solidFill>
                          <a:latin typeface="Lub Dub Condensed" panose="020B0506030403020204" pitchFamily="34" charset="0"/>
                        </a:rPr>
                        <a:t>LEVEL A</a:t>
                      </a:r>
                    </a:p>
                  </a:txBody>
                  <a:tcPr>
                    <a:lnB w="12700" cap="flat" cmpd="sng" algn="ctr">
                      <a:noFill/>
                      <a:prstDash val="solid"/>
                      <a:round/>
                      <a:headEnd type="none" w="med" len="med"/>
                      <a:tailEnd type="none" w="med" len="med"/>
                    </a:lnB>
                    <a:solidFill>
                      <a:srgbClr val="065D93"/>
                    </a:solidFill>
                  </a:tcPr>
                </a:tc>
                <a:extLst>
                  <a:ext uri="{0D108BD9-81ED-4DB2-BD59-A6C34878D82A}">
                    <a16:rowId xmlns:a16="http://schemas.microsoft.com/office/drawing/2014/main" val="3318596577"/>
                  </a:ext>
                </a:extLst>
              </a:tr>
              <a:tr h="438094">
                <a:tc>
                  <a:txBody>
                    <a:bodyPr/>
                    <a:lstStyle/>
                    <a:p>
                      <a:pPr marL="174625" indent="-114300">
                        <a:buFont typeface="Arial" panose="020B0604020202020204" pitchFamily="34" charset="0"/>
                        <a:buChar char="•"/>
                      </a:pPr>
                      <a:r>
                        <a:rPr lang="en-US" sz="900">
                          <a:solidFill>
                            <a:schemeClr val="bg1"/>
                          </a:solidFill>
                          <a:latin typeface="Lub Dub Condensed" panose="020B0506030403020204" pitchFamily="34" charset="0"/>
                        </a:rPr>
                        <a:t>High-quality evidence‡ from more than 1 RCT</a:t>
                      </a:r>
                    </a:p>
                    <a:p>
                      <a:pPr marL="174625" indent="-114300">
                        <a:buFont typeface="Arial" panose="020B0604020202020204" pitchFamily="34" charset="0"/>
                        <a:buChar char="•"/>
                      </a:pPr>
                      <a:r>
                        <a:rPr lang="en-US" sz="900">
                          <a:solidFill>
                            <a:schemeClr val="bg1"/>
                          </a:solidFill>
                          <a:latin typeface="Lub Dub Condensed" panose="020B0506030403020204" pitchFamily="34" charset="0"/>
                        </a:rPr>
                        <a:t>Meta-analyses of high-quality RCTs</a:t>
                      </a:r>
                    </a:p>
                    <a:p>
                      <a:pPr marL="174625" indent="-114300">
                        <a:buFont typeface="Arial" panose="020B0604020202020204" pitchFamily="34" charset="0"/>
                        <a:buChar char="•"/>
                      </a:pPr>
                      <a:r>
                        <a:rPr lang="en-US" sz="900">
                          <a:solidFill>
                            <a:schemeClr val="bg1"/>
                          </a:solidFill>
                          <a:latin typeface="Lub Dub Condensed" panose="020B0506030403020204" pitchFamily="34" charset="0"/>
                        </a:rPr>
                        <a:t>One or more RCTs corroborated by high-quality registry studies</a:t>
                      </a:r>
                    </a:p>
                  </a:txBody>
                  <a:tcP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65D93"/>
                    </a:solidFill>
                  </a:tcPr>
                </a:tc>
                <a:extLst>
                  <a:ext uri="{0D108BD9-81ED-4DB2-BD59-A6C34878D82A}">
                    <a16:rowId xmlns:a16="http://schemas.microsoft.com/office/drawing/2014/main" val="1208742902"/>
                  </a:ext>
                </a:extLst>
              </a:tr>
              <a:tr h="227160">
                <a:tc>
                  <a:txBody>
                    <a:bodyPr/>
                    <a:lstStyle/>
                    <a:p>
                      <a:pPr marL="0" algn="l" defTabSz="914400" rtl="0" eaLnBrk="1" latinLnBrk="0" hangingPunct="1">
                        <a:tabLst>
                          <a:tab pos="2857500" algn="r"/>
                        </a:tabLst>
                      </a:pPr>
                      <a:r>
                        <a:rPr lang="en-US" sz="1000" b="1" kern="1200">
                          <a:solidFill>
                            <a:schemeClr val="dk1"/>
                          </a:solidFill>
                          <a:latin typeface="Lub Dub Condensed" panose="020B0506030403020204" pitchFamily="34" charset="0"/>
                          <a:ea typeface="+mn-ea"/>
                          <a:cs typeface="+mn-cs"/>
                        </a:rPr>
                        <a:t>LEVEL B-R                                                                            (Randomized)</a:t>
                      </a:r>
                    </a:p>
                  </a:txBody>
                  <a:tcPr>
                    <a:lnT w="381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659BC2"/>
                    </a:solidFill>
                  </a:tcPr>
                </a:tc>
                <a:extLst>
                  <a:ext uri="{0D108BD9-81ED-4DB2-BD59-A6C34878D82A}">
                    <a16:rowId xmlns:a16="http://schemas.microsoft.com/office/drawing/2014/main" val="3747493110"/>
                  </a:ext>
                </a:extLst>
              </a:tr>
              <a:tr h="324514">
                <a:tc>
                  <a:txBody>
                    <a:bodyPr/>
                    <a:lstStyle/>
                    <a:p>
                      <a:pPr marL="174625" indent="-114300" algn="l" defTabSz="914400" rtl="0" eaLnBrk="1" latinLnBrk="0" hangingPunct="1">
                        <a:buFont typeface="Arial" panose="020B0604020202020204" pitchFamily="34" charset="0"/>
                        <a:buChar char="•"/>
                      </a:pPr>
                      <a:r>
                        <a:rPr lang="en-US" sz="900" kern="1200">
                          <a:solidFill>
                            <a:schemeClr val="dk1"/>
                          </a:solidFill>
                          <a:latin typeface="Lub Dub Condensed" panose="020B0506030403020204" pitchFamily="34" charset="0"/>
                          <a:ea typeface="+mn-ea"/>
                          <a:cs typeface="+mn-cs"/>
                        </a:rPr>
                        <a:t>Moderate-quality evidence</a:t>
                      </a:r>
                      <a:r>
                        <a:rPr lang="en-US" sz="900">
                          <a:latin typeface="Lub Dub Condensed" panose="020B0506030403020204" pitchFamily="34" charset="0"/>
                        </a:rPr>
                        <a:t>‡</a:t>
                      </a:r>
                      <a:r>
                        <a:rPr lang="en-US" sz="900" kern="1200">
                          <a:solidFill>
                            <a:schemeClr val="dk1"/>
                          </a:solidFill>
                          <a:latin typeface="Lub Dub Condensed" panose="020B0506030403020204" pitchFamily="34" charset="0"/>
                          <a:ea typeface="+mn-ea"/>
                          <a:cs typeface="+mn-cs"/>
                        </a:rPr>
                        <a:t> from 1 or more RCTs</a:t>
                      </a:r>
                    </a:p>
                    <a:p>
                      <a:pPr marL="174625" indent="-114300" algn="l" defTabSz="914400" rtl="0" eaLnBrk="1" latinLnBrk="0" hangingPunct="1">
                        <a:buFont typeface="Arial" panose="020B0604020202020204" pitchFamily="34" charset="0"/>
                        <a:buChar char="•"/>
                      </a:pPr>
                      <a:r>
                        <a:rPr lang="en-US" sz="900" kern="1200">
                          <a:solidFill>
                            <a:schemeClr val="dk1"/>
                          </a:solidFill>
                          <a:latin typeface="Lub Dub Condensed" panose="020B0506030403020204" pitchFamily="34" charset="0"/>
                          <a:ea typeface="+mn-ea"/>
                          <a:cs typeface="+mn-cs"/>
                        </a:rPr>
                        <a:t>Meta-analyses of moderate-quality RCTs</a:t>
                      </a:r>
                    </a:p>
                  </a:txBody>
                  <a:tcP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659BC2"/>
                    </a:solidFill>
                  </a:tcPr>
                </a:tc>
                <a:extLst>
                  <a:ext uri="{0D108BD9-81ED-4DB2-BD59-A6C34878D82A}">
                    <a16:rowId xmlns:a16="http://schemas.microsoft.com/office/drawing/2014/main" val="473413684"/>
                  </a:ext>
                </a:extLst>
              </a:tr>
              <a:tr h="227160">
                <a:tc>
                  <a:txBody>
                    <a:bodyPr/>
                    <a:lstStyle/>
                    <a:p>
                      <a:pPr marL="0" algn="l" defTabSz="914400" rtl="0" eaLnBrk="1" latinLnBrk="0" hangingPunct="1"/>
                      <a:r>
                        <a:rPr lang="en-US" sz="1000" b="1" kern="1200">
                          <a:solidFill>
                            <a:schemeClr val="dk1"/>
                          </a:solidFill>
                          <a:latin typeface="Lub Dub Condensed" panose="020B0506030403020204" pitchFamily="34" charset="0"/>
                          <a:ea typeface="+mn-ea"/>
                          <a:cs typeface="+mn-cs"/>
                        </a:rPr>
                        <a:t>LEVEL B-NR                                                                   (Nonrandomized)</a:t>
                      </a:r>
                    </a:p>
                  </a:txBody>
                  <a:tcPr>
                    <a:lnT w="381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659BC2"/>
                    </a:solidFill>
                  </a:tcPr>
                </a:tc>
                <a:extLst>
                  <a:ext uri="{0D108BD9-81ED-4DB2-BD59-A6C34878D82A}">
                    <a16:rowId xmlns:a16="http://schemas.microsoft.com/office/drawing/2014/main" val="757579678"/>
                  </a:ext>
                </a:extLst>
              </a:tr>
              <a:tr h="438094">
                <a:tc>
                  <a:txBody>
                    <a:bodyPr/>
                    <a:lstStyle/>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Moderate-quality evidence</a:t>
                      </a:r>
                      <a:r>
                        <a:rPr lang="en-US" sz="900" dirty="0">
                          <a:latin typeface="Lub Dub Condensed" panose="020B0506030403020204" pitchFamily="34" charset="0"/>
                        </a:rPr>
                        <a:t>‡</a:t>
                      </a:r>
                      <a:r>
                        <a:rPr lang="en-US" sz="900" kern="1200" dirty="0">
                          <a:solidFill>
                            <a:schemeClr val="dk1"/>
                          </a:solidFill>
                          <a:latin typeface="Lub Dub Condensed" panose="020B0506030403020204" pitchFamily="34" charset="0"/>
                          <a:ea typeface="+mn-ea"/>
                          <a:cs typeface="+mn-cs"/>
                        </a:rPr>
                        <a:t> from 1 or more well-designed, well-executed nonrandomized studies, observational studies, or registry studies</a:t>
                      </a:r>
                    </a:p>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Meta-analyses of such studies</a:t>
                      </a:r>
                    </a:p>
                  </a:txBody>
                  <a:tcP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659BC2"/>
                    </a:solidFill>
                  </a:tcPr>
                </a:tc>
                <a:extLst>
                  <a:ext uri="{0D108BD9-81ED-4DB2-BD59-A6C34878D82A}">
                    <a16:rowId xmlns:a16="http://schemas.microsoft.com/office/drawing/2014/main" val="3998212600"/>
                  </a:ext>
                </a:extLst>
              </a:tr>
              <a:tr h="227160">
                <a:tc>
                  <a:txBody>
                    <a:bodyPr/>
                    <a:lstStyle/>
                    <a:p>
                      <a:r>
                        <a:rPr lang="en-US" sz="1000" b="1" kern="1200">
                          <a:solidFill>
                            <a:schemeClr val="dk1"/>
                          </a:solidFill>
                          <a:latin typeface="Lub Dub Condensed" panose="020B0506030403020204" pitchFamily="34" charset="0"/>
                          <a:ea typeface="+mn-ea"/>
                          <a:cs typeface="+mn-cs"/>
                        </a:rPr>
                        <a:t>LEVEL C-LD                                                                          (Limited Data)</a:t>
                      </a:r>
                    </a:p>
                  </a:txBody>
                  <a:tcPr>
                    <a:lnT w="381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C4D9F0"/>
                    </a:solidFill>
                  </a:tcPr>
                </a:tc>
                <a:extLst>
                  <a:ext uri="{0D108BD9-81ED-4DB2-BD59-A6C34878D82A}">
                    <a16:rowId xmlns:a16="http://schemas.microsoft.com/office/drawing/2014/main" val="2602536859"/>
                  </a:ext>
                </a:extLst>
              </a:tr>
              <a:tr h="551674">
                <a:tc>
                  <a:txBody>
                    <a:bodyPr/>
                    <a:lstStyle/>
                    <a:p>
                      <a:pPr marL="174625" indent="-114300" algn="l" defTabSz="914400" rtl="0" eaLnBrk="1" latinLnBrk="0" hangingPunct="1">
                        <a:buFont typeface="Arial" panose="020B0604020202020204" pitchFamily="34" charset="0"/>
                        <a:buChar char="•"/>
                      </a:pPr>
                      <a:r>
                        <a:rPr lang="en-US" sz="900" kern="1200">
                          <a:solidFill>
                            <a:schemeClr val="dk1"/>
                          </a:solidFill>
                          <a:latin typeface="Lub Dub Condensed" panose="020B0506030403020204" pitchFamily="34" charset="0"/>
                          <a:ea typeface="+mn-ea"/>
                          <a:cs typeface="+mn-cs"/>
                        </a:rPr>
                        <a:t>Randomized or nonrandomized observational or registry studies with limitations of design or execution</a:t>
                      </a:r>
                    </a:p>
                    <a:p>
                      <a:pPr marL="174625" indent="-114300" algn="l" defTabSz="914400" rtl="0" eaLnBrk="1" latinLnBrk="0" hangingPunct="1">
                        <a:buFont typeface="Arial" panose="020B0604020202020204" pitchFamily="34" charset="0"/>
                        <a:buChar char="•"/>
                      </a:pPr>
                      <a:r>
                        <a:rPr lang="en-US" sz="900" kern="1200">
                          <a:solidFill>
                            <a:schemeClr val="dk1"/>
                          </a:solidFill>
                          <a:latin typeface="Lub Dub Condensed" panose="020B0506030403020204" pitchFamily="34" charset="0"/>
                          <a:ea typeface="+mn-ea"/>
                          <a:cs typeface="+mn-cs"/>
                        </a:rPr>
                        <a:t>Meta-analyses of such studies</a:t>
                      </a:r>
                    </a:p>
                    <a:p>
                      <a:pPr marL="174625" indent="-114300" algn="l" defTabSz="914400" rtl="0" eaLnBrk="1" latinLnBrk="0" hangingPunct="1">
                        <a:buFont typeface="Arial" panose="020B0604020202020204" pitchFamily="34" charset="0"/>
                        <a:buChar char="•"/>
                      </a:pPr>
                      <a:r>
                        <a:rPr lang="en-US" sz="900" kern="1200">
                          <a:solidFill>
                            <a:schemeClr val="dk1"/>
                          </a:solidFill>
                          <a:latin typeface="Lub Dub Condensed" panose="020B0506030403020204" pitchFamily="34" charset="0"/>
                          <a:ea typeface="+mn-ea"/>
                          <a:cs typeface="+mn-cs"/>
                        </a:rPr>
                        <a:t>Physiological or mechanistic studies in human subjects</a:t>
                      </a:r>
                    </a:p>
                  </a:txBody>
                  <a:tcP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4D9F0"/>
                    </a:solidFill>
                  </a:tcPr>
                </a:tc>
                <a:extLst>
                  <a:ext uri="{0D108BD9-81ED-4DB2-BD59-A6C34878D82A}">
                    <a16:rowId xmlns:a16="http://schemas.microsoft.com/office/drawing/2014/main" val="2650303985"/>
                  </a:ext>
                </a:extLst>
              </a:tr>
              <a:tr h="0">
                <a:tc>
                  <a:txBody>
                    <a:bodyPr/>
                    <a:lstStyle/>
                    <a:p>
                      <a:r>
                        <a:rPr lang="en-US" sz="1000" b="1" kern="1200">
                          <a:solidFill>
                            <a:schemeClr val="dk1"/>
                          </a:solidFill>
                          <a:latin typeface="Lub Dub Condensed" panose="020B0506030403020204" pitchFamily="34" charset="0"/>
                          <a:ea typeface="+mn-ea"/>
                          <a:cs typeface="+mn-cs"/>
                        </a:rPr>
                        <a:t>LEVEL C-EO                                                                      (Expert Opinion)</a:t>
                      </a:r>
                    </a:p>
                  </a:txBody>
                  <a:tcPr>
                    <a:lnT w="381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C4D9F0"/>
                    </a:solidFill>
                  </a:tcPr>
                </a:tc>
                <a:extLst>
                  <a:ext uri="{0D108BD9-81ED-4DB2-BD59-A6C34878D82A}">
                    <a16:rowId xmlns:a16="http://schemas.microsoft.com/office/drawing/2014/main" val="3322866847"/>
                  </a:ext>
                </a:extLst>
              </a:tr>
              <a:tr h="211677">
                <a:tc>
                  <a:txBody>
                    <a:bodyPr/>
                    <a:lstStyle/>
                    <a:p>
                      <a:pPr marL="171450" indent="-111125">
                        <a:buFont typeface="Arial" panose="020B0604020202020204" pitchFamily="34" charset="0"/>
                        <a:buChar char="•"/>
                      </a:pPr>
                      <a:r>
                        <a:rPr lang="en-US" sz="900" dirty="0">
                          <a:latin typeface="Lub Dub Condensed" panose="020B0506030403020204" pitchFamily="34" charset="0"/>
                        </a:rPr>
                        <a:t>Consensus of expert opinion based on clinical experience. </a:t>
                      </a:r>
                    </a:p>
                  </a:txBody>
                  <a:tcPr>
                    <a:lnT w="12700" cap="flat" cmpd="sng" algn="ctr">
                      <a:noFill/>
                      <a:prstDash val="solid"/>
                      <a:round/>
                      <a:headEnd type="none" w="med" len="med"/>
                      <a:tailEnd type="none" w="med" len="med"/>
                    </a:lnT>
                    <a:solidFill>
                      <a:srgbClr val="C4D9F0"/>
                    </a:solidFill>
                  </a:tcPr>
                </a:tc>
                <a:extLst>
                  <a:ext uri="{0D108BD9-81ED-4DB2-BD59-A6C34878D82A}">
                    <a16:rowId xmlns:a16="http://schemas.microsoft.com/office/drawing/2014/main" val="1232743771"/>
                  </a:ext>
                </a:extLst>
              </a:tr>
            </a:tbl>
          </a:graphicData>
        </a:graphic>
      </p:graphicFrame>
      <p:sp>
        <p:nvSpPr>
          <p:cNvPr id="9" name="Text Placeholder 3">
            <a:extLst>
              <a:ext uri="{FF2B5EF4-FFF2-40B4-BE49-F238E27FC236}">
                <a16:creationId xmlns:a16="http://schemas.microsoft.com/office/drawing/2014/main" id="{3404D94E-7E90-119D-5DF4-DE74E08C15CB}"/>
              </a:ext>
            </a:extLst>
          </p:cNvPr>
          <p:cNvSpPr txBox="1">
            <a:spLocks/>
          </p:cNvSpPr>
          <p:nvPr/>
        </p:nvSpPr>
        <p:spPr>
          <a:xfrm>
            <a:off x="8335670" y="4635192"/>
            <a:ext cx="3401864" cy="12264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Clr>
                <a:srgbClr val="000000"/>
              </a:buClr>
              <a:buNone/>
              <a:defRPr/>
            </a:pPr>
            <a:r>
              <a:rPr lang="en-US" sz="700" dirty="0">
                <a:sym typeface="Arial"/>
              </a:rPr>
              <a:t>COR and LOE are determined independently (any COR may be paired with any LOE). </a:t>
            </a:r>
          </a:p>
          <a:p>
            <a:pPr marL="0" indent="0">
              <a:spcBef>
                <a:spcPts val="600"/>
              </a:spcBef>
              <a:buClr>
                <a:srgbClr val="000000"/>
              </a:buClr>
              <a:buNone/>
              <a:defRPr/>
            </a:pPr>
            <a:r>
              <a:rPr lang="en-US" sz="700" dirty="0">
                <a:sym typeface="Arial"/>
              </a:rPr>
              <a:t>A recommendation with LOE C does not imply that the recommendation is weak. Many important clinical questions addressed in guidelines do not lend themselves to clinical trials. Although RCTs are unavailable, there may be a very clear clinical consensus that a particular test or therapy is useful or effective.  </a:t>
            </a:r>
          </a:p>
          <a:p>
            <a:pPr marL="233363" indent="-117475">
              <a:spcBef>
                <a:spcPts val="600"/>
              </a:spcBef>
              <a:buClr>
                <a:srgbClr val="000000"/>
              </a:buClr>
              <a:buNone/>
              <a:tabLst>
                <a:tab pos="233363" algn="l"/>
              </a:tabLst>
              <a:defRPr/>
            </a:pPr>
            <a:r>
              <a:rPr lang="en-US" sz="700" dirty="0">
                <a:sym typeface="Arial"/>
              </a:rPr>
              <a:t>*	The outcome or result of the intervention should be specified (an improved clinical outcome or increased diagnostic accuracy or incremental prognostic information). </a:t>
            </a:r>
          </a:p>
          <a:p>
            <a:pPr marL="233363" indent="-117475">
              <a:spcBef>
                <a:spcPts val="600"/>
              </a:spcBef>
              <a:buClr>
                <a:srgbClr val="000000"/>
              </a:buClr>
              <a:buNone/>
              <a:tabLst>
                <a:tab pos="233363" algn="l"/>
              </a:tabLst>
              <a:defRPr/>
            </a:pPr>
            <a:r>
              <a:rPr lang="en-US" sz="700" dirty="0">
                <a:sym typeface="Arial"/>
              </a:rPr>
              <a:t> </a:t>
            </a:r>
            <a:r>
              <a:rPr lang="en-US" sz="700" b="1" dirty="0">
                <a:sym typeface="Arial"/>
              </a:rPr>
              <a:t>†	</a:t>
            </a:r>
            <a:r>
              <a:rPr lang="en-US" sz="700" dirty="0">
                <a:sym typeface="Arial"/>
              </a:rPr>
              <a:t>For comparative-effectiveness recommendation (COR 1 and 2a; LOE A and B only), studies that support the use of comparator verbs should involve direct comparisons of the treatments or strategies being evaluated. </a:t>
            </a:r>
          </a:p>
          <a:p>
            <a:pPr marL="233363" indent="-117475">
              <a:spcBef>
                <a:spcPts val="600"/>
              </a:spcBef>
              <a:buClr>
                <a:srgbClr val="000000"/>
              </a:buClr>
              <a:buNone/>
              <a:tabLst>
                <a:tab pos="233363" algn="l"/>
              </a:tabLst>
              <a:defRPr/>
            </a:pPr>
            <a:r>
              <a:rPr lang="en-US" sz="700" b="1" dirty="0">
                <a:sym typeface="Arial"/>
              </a:rPr>
              <a:t>‡	</a:t>
            </a:r>
            <a:r>
              <a:rPr lang="en-US" sz="700" dirty="0">
                <a:sym typeface="Arial"/>
              </a:rPr>
              <a:t>The method of assessing quality is evolving, including the application of standardized, widely-used, and preferably validated evidence grading tools; and for systematic reviews, the incorporation of an Evidence Review Committee.  </a:t>
            </a:r>
          </a:p>
          <a:p>
            <a:pPr marL="0" indent="0">
              <a:spcBef>
                <a:spcPts val="600"/>
              </a:spcBef>
              <a:buClr>
                <a:srgbClr val="000000"/>
              </a:buClr>
              <a:buNone/>
              <a:defRPr/>
            </a:pPr>
            <a:r>
              <a:rPr lang="en-US" sz="700" dirty="0">
                <a:sym typeface="Arial"/>
              </a:rPr>
              <a:t>COR indicates Class of Recommendation; EO, expert opinion; LD, limited data; LOE, Level of Evidence; NR, nonrandomized; R, randomized; and RCT, randomized controlled trial. </a:t>
            </a:r>
          </a:p>
        </p:txBody>
      </p:sp>
      <p:sp>
        <p:nvSpPr>
          <p:cNvPr id="5" name="TextBox 4">
            <a:extLst>
              <a:ext uri="{FF2B5EF4-FFF2-40B4-BE49-F238E27FC236}">
                <a16:creationId xmlns:a16="http://schemas.microsoft.com/office/drawing/2014/main" id="{950CBD77-F4D9-4480-CF8C-2F00DBEA6C60}"/>
              </a:ext>
            </a:extLst>
          </p:cNvPr>
          <p:cNvSpPr txBox="1"/>
          <p:nvPr/>
        </p:nvSpPr>
        <p:spPr>
          <a:xfrm>
            <a:off x="909105" y="6397999"/>
            <a:ext cx="2741722" cy="369332"/>
          </a:xfrm>
          <a:prstGeom prst="rect">
            <a:avLst/>
          </a:prstGeom>
          <a:noFill/>
        </p:spPr>
        <p:txBody>
          <a:bodyPr wrap="square">
            <a:spAutoFit/>
          </a:bodyPr>
          <a:lstStyle/>
          <a:p>
            <a:pPr algn="ctr"/>
            <a:r>
              <a:rPr lang="en-US" sz="900" dirty="0">
                <a:solidFill>
                  <a:schemeClr val="tx1">
                    <a:lumMod val="50000"/>
                    <a:lumOff val="50000"/>
                  </a:schemeClr>
                </a:solidFill>
                <a:latin typeface="Lub Dub Condensed" panose="020B0506030403020204" pitchFamily="34" charset="0"/>
                <a:ea typeface="Times New Roman" panose="02020603050405020304" pitchFamily="18" charset="0"/>
                <a:cs typeface="Arial" panose="020B0604020202020204" pitchFamily="34" charset="0"/>
              </a:rPr>
              <a:t>Prabhakaran, S., et al. 2026 AHA/ASA Guideline for the Early Management of Patients with AIS. </a:t>
            </a:r>
            <a:r>
              <a:rPr lang="en-US" sz="900" i="1" dirty="0">
                <a:solidFill>
                  <a:schemeClr val="tx1">
                    <a:lumMod val="50000"/>
                    <a:lumOff val="50000"/>
                  </a:schemeClr>
                </a:solidFill>
                <a:latin typeface="Lub Dub Condensed" panose="020B0506030403020204" pitchFamily="34" charset="0"/>
                <a:ea typeface="Times New Roman" panose="02020603050405020304" pitchFamily="18" charset="0"/>
                <a:cs typeface="Arial" panose="020B0604020202020204" pitchFamily="34" charset="0"/>
              </a:rPr>
              <a:t>Stroke</a:t>
            </a:r>
            <a:r>
              <a:rPr lang="en-US" sz="900" dirty="0">
                <a:solidFill>
                  <a:schemeClr val="tx1">
                    <a:lumMod val="50000"/>
                    <a:lumOff val="50000"/>
                  </a:schemeClr>
                </a:solidFill>
                <a:latin typeface="Lub Dub Condensed" panose="020B0506030403020204" pitchFamily="34" charset="0"/>
                <a:ea typeface="Times New Roman" panose="02020603050405020304" pitchFamily="18" charset="0"/>
                <a:cs typeface="Arial" panose="020B0604020202020204" pitchFamily="34" charset="0"/>
              </a:rPr>
              <a:t>.</a:t>
            </a:r>
          </a:p>
        </p:txBody>
      </p:sp>
    </p:spTree>
    <p:extLst>
      <p:ext uri="{BB962C8B-B14F-4D97-AF65-F5344CB8AC3E}">
        <p14:creationId xmlns:p14="http://schemas.microsoft.com/office/powerpoint/2010/main" val="32387720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28C2B-F6CA-CEA9-639E-6459A6B984BE}"/>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1635F5AC-5428-78B9-E851-14486699AFE4}"/>
              </a:ext>
            </a:extLst>
          </p:cNvPr>
          <p:cNvSpPr>
            <a:spLocks noGrp="1"/>
          </p:cNvSpPr>
          <p:nvPr>
            <p:ph type="ctrTitle"/>
          </p:nvPr>
        </p:nvSpPr>
        <p:spPr>
          <a:xfrm>
            <a:off x="838201" y="2006599"/>
            <a:ext cx="10505682" cy="3074555"/>
          </a:xfrm>
        </p:spPr>
        <p:txBody>
          <a:bodyPr>
            <a:normAutofit fontScale="90000"/>
          </a:bodyPr>
          <a:lstStyle/>
          <a:p>
            <a:pPr>
              <a:spcAft>
                <a:spcPts val="600"/>
              </a:spcAft>
            </a:pPr>
            <a:r>
              <a:rPr lang="en-US" b="0"/>
              <a:t>2026 GUIDELINE FOR THE EARLY MANAGEMENT OF PATIENTS WITH AIS</a:t>
            </a:r>
            <a:br>
              <a:rPr lang="en-US" b="0"/>
            </a:br>
            <a:br>
              <a:rPr lang="en-US" sz="2200" b="0"/>
            </a:br>
            <a:r>
              <a:rPr lang="en-US" b="0" i="1">
                <a:latin typeface="Lub Dub Medium" panose="020B0603030403020204" pitchFamily="34" charset="0"/>
              </a:rPr>
              <a:t>KEY NURSING UPDATES AND REVIEW</a:t>
            </a:r>
            <a:br>
              <a:rPr lang="en-US" sz="4800"/>
            </a:br>
            <a:br>
              <a:rPr lang="en-US" sz="4800"/>
            </a:br>
            <a:br>
              <a:rPr lang="en-US" sz="4800"/>
            </a:br>
            <a:r>
              <a:rPr lang="en-US" sz="5300" b="0" cap="none"/>
              <a:t>General Supportive Care Recommendations </a:t>
            </a:r>
            <a:endParaRPr lang="en-US" sz="4800" b="0"/>
          </a:p>
        </p:txBody>
      </p:sp>
      <p:cxnSp>
        <p:nvCxnSpPr>
          <p:cNvPr id="10" name="Straight Connector 9">
            <a:extLst>
              <a:ext uri="{FF2B5EF4-FFF2-40B4-BE49-F238E27FC236}">
                <a16:creationId xmlns:a16="http://schemas.microsoft.com/office/drawing/2014/main" id="{571F241C-88C8-257E-3170-82EBFD7354E1}"/>
              </a:ext>
              <a:ext uri="{C183D7F6-B498-43B3-948B-1728B52AA6E4}">
                <adec:decorative xmlns:adec="http://schemas.microsoft.com/office/drawing/2017/decorative" val="1"/>
              </a:ext>
            </a:extLst>
          </p:cNvPr>
          <p:cNvCxnSpPr>
            <a:cxnSpLocks/>
          </p:cNvCxnSpPr>
          <p:nvPr/>
        </p:nvCxnSpPr>
        <p:spPr>
          <a:xfrm>
            <a:off x="1691986" y="3875809"/>
            <a:ext cx="880802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34609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DCC29A-8588-7F26-EF3D-5C18A1DDB3E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6A0325F-FFA3-1F2F-6D6E-0040EBDBB7C8}"/>
              </a:ext>
            </a:extLst>
          </p:cNvPr>
          <p:cNvSpPr>
            <a:spLocks noGrp="1"/>
          </p:cNvSpPr>
          <p:nvPr>
            <p:ph type="title"/>
          </p:nvPr>
        </p:nvSpPr>
        <p:spPr>
          <a:xfrm>
            <a:off x="838200" y="363539"/>
            <a:ext cx="11038242" cy="559408"/>
          </a:xfrm>
        </p:spPr>
        <p:txBody>
          <a:bodyPr>
            <a:normAutofit/>
          </a:bodyPr>
          <a:lstStyle/>
          <a:p>
            <a:r>
              <a:rPr lang="en-US" b="0">
                <a:solidFill>
                  <a:srgbClr val="D12A31"/>
                </a:solidFill>
              </a:rPr>
              <a:t>Blood Glucose Monitoring </a:t>
            </a:r>
          </a:p>
        </p:txBody>
      </p:sp>
      <p:pic>
        <p:nvPicPr>
          <p:cNvPr id="7" name="Picture 6">
            <a:extLst>
              <a:ext uri="{FF2B5EF4-FFF2-40B4-BE49-F238E27FC236}">
                <a16:creationId xmlns:a16="http://schemas.microsoft.com/office/drawing/2014/main" id="{28EE2476-17C0-BE15-28A8-063CE741E239}"/>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961767" y="1991359"/>
            <a:ext cx="3435917" cy="2889559"/>
          </a:xfrm>
          <a:prstGeom prst="rect">
            <a:avLst/>
          </a:prstGeom>
          <a:noFill/>
          <a:effectLst>
            <a:outerShdw blurRad="63500" sx="102000" sy="102000" algn="ctr" rotWithShape="0">
              <a:prstClr val="black">
                <a:alpha val="40000"/>
              </a:prstClr>
            </a:outerShdw>
          </a:effectLst>
        </p:spPr>
      </p:pic>
      <p:graphicFrame>
        <p:nvGraphicFramePr>
          <p:cNvPr id="2" name="Content Placeholder 5">
            <a:extLst>
              <a:ext uri="{FF2B5EF4-FFF2-40B4-BE49-F238E27FC236}">
                <a16:creationId xmlns:a16="http://schemas.microsoft.com/office/drawing/2014/main" id="{77F96F61-DF29-EDBA-3E31-1CAA865539F8}"/>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4093269543"/>
              </p:ext>
            </p:extLst>
          </p:nvPr>
        </p:nvGraphicFramePr>
        <p:xfrm>
          <a:off x="4623505" y="1236786"/>
          <a:ext cx="6969055" cy="4397374"/>
        </p:xfrm>
        <a:graphic>
          <a:graphicData uri="http://schemas.openxmlformats.org/drawingml/2006/table">
            <a:tbl>
              <a:tblPr firstRow="1" bandRow="1">
                <a:tableStyleId>{5C22544A-7EE6-4342-B048-85BDC9FD1C3A}</a:tableStyleId>
              </a:tblPr>
              <a:tblGrid>
                <a:gridCol w="691096">
                  <a:extLst>
                    <a:ext uri="{9D8B030D-6E8A-4147-A177-3AD203B41FA5}">
                      <a16:colId xmlns:a16="http://schemas.microsoft.com/office/drawing/2014/main" val="2649235253"/>
                    </a:ext>
                  </a:extLst>
                </a:gridCol>
                <a:gridCol w="586064">
                  <a:extLst>
                    <a:ext uri="{9D8B030D-6E8A-4147-A177-3AD203B41FA5}">
                      <a16:colId xmlns:a16="http://schemas.microsoft.com/office/drawing/2014/main" val="862284130"/>
                    </a:ext>
                  </a:extLst>
                </a:gridCol>
                <a:gridCol w="724587">
                  <a:extLst>
                    <a:ext uri="{9D8B030D-6E8A-4147-A177-3AD203B41FA5}">
                      <a16:colId xmlns:a16="http://schemas.microsoft.com/office/drawing/2014/main" val="3464337663"/>
                    </a:ext>
                  </a:extLst>
                </a:gridCol>
                <a:gridCol w="4967308">
                  <a:extLst>
                    <a:ext uri="{9D8B030D-6E8A-4147-A177-3AD203B41FA5}">
                      <a16:colId xmlns:a16="http://schemas.microsoft.com/office/drawing/2014/main" val="3265590656"/>
                    </a:ext>
                  </a:extLst>
                </a:gridCol>
              </a:tblGrid>
              <a:tr h="488397">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baseline="0">
                          <a:solidFill>
                            <a:schemeClr val="bg1"/>
                          </a:solidFill>
                          <a:latin typeface="Lub Dub Condensed" panose="020B0506030403020204" pitchFamily="34" charset="0"/>
                          <a:cs typeface="Arial" panose="020B0604020202020204" pitchFamily="34" charset="0"/>
                        </a:rPr>
                        <a:t>Section</a:t>
                      </a:r>
                      <a:endParaRPr lang="en-US" sz="1600" b="1" spc="-50" baseline="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indent="0" algn="ctr">
                        <a:lnSpc>
                          <a:spcPct val="100000"/>
                        </a:lnSpc>
                        <a:spcBef>
                          <a:spcPts val="275"/>
                        </a:spcBef>
                      </a:pPr>
                      <a:r>
                        <a:rPr lang="en-US" sz="1600">
                          <a:solidFill>
                            <a:schemeClr val="bg1"/>
                          </a:solidFill>
                          <a:latin typeface="Lub Dub Condensed" panose="020B0506030403020204" pitchFamily="34" charset="0"/>
                          <a:cs typeface="Arial" panose="020B0604020202020204" pitchFamily="34" charset="0"/>
                        </a:rPr>
                        <a:t>COR</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indent="0" algn="ctr">
                        <a:lnSpc>
                          <a:spcPct val="100000"/>
                        </a:lnSpc>
                        <a:spcBef>
                          <a:spcPts val="275"/>
                        </a:spcBef>
                      </a:pPr>
                      <a:r>
                        <a:rPr lang="en-US" sz="1600">
                          <a:solidFill>
                            <a:schemeClr val="bg1"/>
                          </a:solidFill>
                          <a:latin typeface="Lub Dub Condensed" panose="020B0506030403020204" pitchFamily="34" charset="0"/>
                          <a:cs typeface="Arial" panose="020B0604020202020204" pitchFamily="34" charset="0"/>
                        </a:rPr>
                        <a:t>LOE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a:solidFill>
                            <a:schemeClr val="bg1"/>
                          </a:solidFill>
                          <a:latin typeface="Lub Dub Condensed" panose="020B0506030403020204" pitchFamily="34" charset="0"/>
                          <a:cs typeface="Arial" panose="020B0604020202020204" pitchFamily="34" charset="0"/>
                        </a:rPr>
                        <a:t>RECOMMENDATIONS</a:t>
                      </a:r>
                      <a:endParaRPr lang="en-US" sz="160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960143">
                <a:tc>
                  <a:txBody>
                    <a:bodyPr/>
                    <a:lstStyle/>
                    <a:p>
                      <a:pPr marL="0" indent="0" algn="ctr">
                        <a:lnSpc>
                          <a:spcPct val="100000"/>
                        </a:lnSpc>
                        <a:spcBef>
                          <a:spcPts val="295"/>
                        </a:spcBef>
                      </a:pPr>
                      <a:r>
                        <a:rPr lang="en-US" sz="1800" b="1" kern="1200" dirty="0">
                          <a:ln>
                            <a:noFill/>
                          </a:ln>
                          <a:solidFill>
                            <a:schemeClr val="bg1"/>
                          </a:solidFill>
                          <a:latin typeface="Lub Dub Bold" panose="020B0803030403020204" pitchFamily="34" charset="0"/>
                          <a:ea typeface="+mn-ea"/>
                          <a:cs typeface="Arial" panose="020B0604020202020204" pitchFamily="34" charset="0"/>
                        </a:rPr>
                        <a:t>4.5</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D4D4F"/>
                    </a:solidFill>
                  </a:tcPr>
                </a:tc>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Lub Dub Bold" panose="020B0803030403020204" pitchFamily="34" charset="0"/>
                          <a:ea typeface="+mn-ea"/>
                          <a:cs typeface="Arial" panose="020B0604020202020204" pitchFamily="34" charset="0"/>
                        </a:rPr>
                        <a:t>1</a:t>
                      </a:r>
                      <a:endParaRPr kumimoji="0" lang="en-US" sz="2400" b="1" i="0" u="none" strike="noStrike" kern="1200" cap="none" spc="0" normalizeH="0" baseline="0" noProof="0" dirty="0">
                        <a:ln>
                          <a:noFill/>
                        </a:ln>
                        <a:solidFill>
                          <a:srgbClr val="000000"/>
                        </a:solidFill>
                        <a:effectLst/>
                        <a:uLnTx/>
                        <a:uFillTx/>
                        <a:latin typeface="Lub Dub Condensed" panose="020B0506030403020204" pitchFamily="34" charset="0"/>
                        <a:ea typeface="+mn-ea"/>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9C78D"/>
                    </a:solidFill>
                  </a:tcPr>
                </a:tc>
                <a:tc>
                  <a:txBody>
                    <a:bodyPr/>
                    <a:lstStyle/>
                    <a:p>
                      <a:pPr marL="0" indent="0" algn="ctr">
                        <a:lnSpc>
                          <a:spcPct val="100000"/>
                        </a:lnSpc>
                        <a:spcBef>
                          <a:spcPts val="295"/>
                        </a:spcBef>
                      </a:pPr>
                      <a:r>
                        <a:rPr lang="en-US" sz="1800" b="1" dirty="0">
                          <a:ln>
                            <a:noFill/>
                          </a:ln>
                          <a:solidFill>
                            <a:schemeClr val="tx1"/>
                          </a:solidFill>
                          <a:latin typeface="Lub Dub Bold" panose="020B0803030403020204" pitchFamily="34" charset="0"/>
                          <a:cs typeface="Arial" panose="020B0604020202020204" pitchFamily="34" charset="0"/>
                        </a:rPr>
                        <a:t>C-LD</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4D9F0"/>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i="0" u="none" strike="noStrike" kern="1200" baseline="0">
                          <a:solidFill>
                            <a:schemeClr val="dk1"/>
                          </a:solidFill>
                          <a:latin typeface="Lub Dub Condensed" panose="020B0506030403020204" pitchFamily="34" charset="0"/>
                          <a:ea typeface="+mn-ea"/>
                          <a:cs typeface="Arial" panose="020B0604020202020204" pitchFamily="34" charset="0"/>
                        </a:rPr>
                        <a:t>In patients with AIS, hypoglycemia (blood glucose &lt;60 mg/dL) should be treated to avoid complications.</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366148088"/>
                  </a:ext>
                </a:extLst>
              </a:tr>
              <a:tr h="1516284">
                <a:tc>
                  <a:txBody>
                    <a:bodyPr/>
                    <a:lstStyle/>
                    <a:p>
                      <a:pPr marL="0" indent="0" algn="ctr">
                        <a:lnSpc>
                          <a:spcPct val="100000"/>
                        </a:lnSpc>
                        <a:spcBef>
                          <a:spcPts val="295"/>
                        </a:spcBef>
                      </a:pPr>
                      <a:r>
                        <a:rPr lang="en-US" sz="1800" b="1">
                          <a:ln>
                            <a:noFill/>
                          </a:ln>
                          <a:solidFill>
                            <a:schemeClr val="bg1"/>
                          </a:solidFill>
                          <a:latin typeface="Lub Dub Bold" panose="020B0803030403020204" pitchFamily="34" charset="0"/>
                          <a:cs typeface="Arial" panose="020B0604020202020204" pitchFamily="34" charset="0"/>
                        </a:rPr>
                        <a:t>4.5</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D4D4F"/>
                    </a:solidFill>
                  </a:tcPr>
                </a:tc>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Lub Dub Bold" panose="020B0803030403020204" pitchFamily="34" charset="0"/>
                          <a:ea typeface="+mn-ea"/>
                          <a:cs typeface="Arial" panose="020B0604020202020204" pitchFamily="34" charset="0"/>
                        </a:rPr>
                        <a:t>2a</a:t>
                      </a:r>
                      <a:endParaRPr kumimoji="0" lang="en-US" sz="2400" b="1" i="0" u="none" strike="noStrike" kern="1200" cap="none" spc="0" normalizeH="0" baseline="0" noProof="0">
                        <a:ln>
                          <a:noFill/>
                        </a:ln>
                        <a:solidFill>
                          <a:srgbClr val="000000"/>
                        </a:solidFill>
                        <a:effectLst/>
                        <a:uLnTx/>
                        <a:uFillTx/>
                        <a:latin typeface="Lub Dub Condensed" panose="020B0506030403020204" pitchFamily="34" charset="0"/>
                        <a:ea typeface="+mn-ea"/>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A68"/>
                    </a:solidFill>
                  </a:tcPr>
                </a:tc>
                <a:tc>
                  <a:txBody>
                    <a:bodyPr/>
                    <a:lstStyle/>
                    <a:p>
                      <a:pPr marL="0" indent="0" algn="ctr">
                        <a:lnSpc>
                          <a:spcPct val="100000"/>
                        </a:lnSpc>
                        <a:spcBef>
                          <a:spcPts val="295"/>
                        </a:spcBef>
                      </a:pPr>
                      <a:r>
                        <a:rPr lang="en-US" sz="1800" b="1" dirty="0">
                          <a:ln>
                            <a:noFill/>
                          </a:ln>
                          <a:solidFill>
                            <a:schemeClr val="tx1"/>
                          </a:solidFill>
                          <a:latin typeface="Lub Dub Bold" panose="020B0803030403020204" pitchFamily="34" charset="0"/>
                          <a:cs typeface="Arial" panose="020B0604020202020204" pitchFamily="34" charset="0"/>
                        </a:rPr>
                        <a:t>C-LD</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4D9F0"/>
                    </a:solidFill>
                  </a:tcPr>
                </a:tc>
                <a:tc>
                  <a:txBody>
                    <a:bodyPr/>
                    <a:lstStyle/>
                    <a:p>
                      <a:pPr marL="0" marR="0" lvl="0" indent="0" algn="l" rtl="0">
                        <a:spcBef>
                          <a:spcPts val="0"/>
                        </a:spcBef>
                        <a:spcAft>
                          <a:spcPts val="0"/>
                        </a:spcAft>
                        <a:buNone/>
                      </a:pPr>
                      <a:r>
                        <a:rPr lang="en-US" sz="1600" b="0" i="0" u="none" strike="noStrike" kern="1200" baseline="0">
                          <a:solidFill>
                            <a:schemeClr val="dk1"/>
                          </a:solidFill>
                          <a:latin typeface="Lub Dub Condensed" panose="020B0506030403020204" pitchFamily="34" charset="0"/>
                          <a:ea typeface="+mn-ea"/>
                          <a:cs typeface="Arial" panose="020B0604020202020204" pitchFamily="34" charset="0"/>
                          <a:sym typeface="Arial"/>
                        </a:rPr>
                        <a:t>In patients with AIS, it is reasonable to treat persistent hyperglycemia to achieve blood glucose levels in a range of 140 to 180 mg/dL with close monitoring to prevent worse functional outcomes.</a:t>
                      </a:r>
                      <a:endParaRPr sz="1600" b="0" i="0" u="none" strike="noStrike" kern="1200" baseline="0">
                        <a:solidFill>
                          <a:schemeClr val="dk1"/>
                        </a:solidFill>
                        <a:latin typeface="Lub Dub Condensed" panose="020B0506030403020204" pitchFamily="34" charset="0"/>
                        <a:ea typeface="+mn-ea"/>
                        <a:cs typeface="Arial" panose="020B0604020202020204" pitchFamily="34" charset="0"/>
                      </a:endParaRPr>
                    </a:p>
                  </a:txBody>
                  <a:tcPr marL="91450" marR="91450" marT="45725" marB="4572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038396486"/>
                  </a:ext>
                </a:extLst>
              </a:tr>
              <a:tr h="1432550">
                <a:tc>
                  <a:txBody>
                    <a:bodyPr/>
                    <a:lstStyle/>
                    <a:p>
                      <a:pPr marL="0" indent="0" algn="ctr">
                        <a:lnSpc>
                          <a:spcPct val="100000"/>
                        </a:lnSpc>
                        <a:spcBef>
                          <a:spcPts val="295"/>
                        </a:spcBef>
                      </a:pPr>
                      <a:r>
                        <a:rPr lang="en-US" sz="1800" b="1">
                          <a:ln>
                            <a:noFill/>
                          </a:ln>
                          <a:solidFill>
                            <a:schemeClr val="bg1"/>
                          </a:solidFill>
                          <a:latin typeface="Lub Dub Bold" panose="020B0803030403020204" pitchFamily="34" charset="0"/>
                          <a:cs typeface="Arial" panose="020B0604020202020204" pitchFamily="34" charset="0"/>
                        </a:rPr>
                        <a:t>4.5</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D4D4F"/>
                    </a:solidFill>
                  </a:tcPr>
                </a:tc>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Lub Dub Bold" panose="020B0803030403020204" pitchFamily="34" charset="0"/>
                          <a:ea typeface="+mn-ea"/>
                          <a:cs typeface="Arial" panose="020B0604020202020204" pitchFamily="34" charset="0"/>
                        </a:rPr>
                        <a:t>3</a:t>
                      </a:r>
                      <a:br>
                        <a:rPr kumimoji="0" lang="en-US" sz="2400" b="1" i="0" u="none" strike="noStrike" kern="1200" cap="none" spc="0" normalizeH="0" baseline="0" noProof="0">
                          <a:ln>
                            <a:noFill/>
                          </a:ln>
                          <a:solidFill>
                            <a:srgbClr val="000000"/>
                          </a:solidFill>
                          <a:effectLst/>
                          <a:uLnTx/>
                          <a:uFillTx/>
                          <a:latin typeface="Lub Dub Bold" panose="020B0803030403020204" pitchFamily="34" charset="0"/>
                          <a:ea typeface="+mn-ea"/>
                          <a:cs typeface="Arial" panose="020B0604020202020204" pitchFamily="34" charset="0"/>
                        </a:rPr>
                      </a:br>
                      <a:r>
                        <a:rPr kumimoji="0" lang="en-US" sz="1200" b="1" i="0" u="none" strike="noStrike" kern="1200" cap="none" spc="0" normalizeH="0" baseline="0" noProof="0">
                          <a:ln>
                            <a:noFill/>
                          </a:ln>
                          <a:solidFill>
                            <a:srgbClr val="000000"/>
                          </a:solidFill>
                          <a:effectLst/>
                          <a:uLnTx/>
                          <a:uFillTx/>
                          <a:latin typeface="Lub Dub Condensed" panose="020B0506030403020204" pitchFamily="34" charset="0"/>
                          <a:ea typeface="+mn-ea"/>
                          <a:cs typeface="Arial" panose="020B0604020202020204" pitchFamily="34" charset="0"/>
                        </a:rPr>
                        <a:t>No Benefit</a:t>
                      </a:r>
                      <a:endParaRPr kumimoji="0" lang="en-US" sz="2400" b="1" i="0" u="none" strike="noStrike" kern="1200" cap="none" spc="0" normalizeH="0" baseline="0" noProof="0">
                        <a:ln>
                          <a:noFill/>
                        </a:ln>
                        <a:solidFill>
                          <a:srgbClr val="000000"/>
                        </a:solidFill>
                        <a:effectLst/>
                        <a:uLnTx/>
                        <a:uFillTx/>
                        <a:latin typeface="Lub Dub Condensed" panose="020B0506030403020204" pitchFamily="34" charset="0"/>
                        <a:ea typeface="+mn-ea"/>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7F7F"/>
                    </a:solidFill>
                  </a:tcPr>
                </a:tc>
                <a:tc>
                  <a:txBody>
                    <a:bodyPr/>
                    <a:lstStyle/>
                    <a:p>
                      <a:pPr marL="0" indent="0" algn="ctr">
                        <a:lnSpc>
                          <a:spcPct val="100000"/>
                        </a:lnSpc>
                        <a:spcBef>
                          <a:spcPts val="295"/>
                        </a:spcBef>
                      </a:pPr>
                      <a:r>
                        <a:rPr lang="en-US" sz="1800" b="1">
                          <a:ln>
                            <a:noFill/>
                          </a:ln>
                          <a:solidFill>
                            <a:schemeClr val="bg1"/>
                          </a:solidFill>
                          <a:latin typeface="Lub Dub Bold" panose="020B0803030403020204" pitchFamily="34" charset="0"/>
                          <a:cs typeface="Arial" panose="020B0604020202020204" pitchFamily="34" charset="0"/>
                        </a:rPr>
                        <a:t>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65D93"/>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sym typeface="Arial"/>
                        </a:rPr>
                        <a:t>In hospitalized patients with AIS with hyperglycemia, treatment with IV insulin to achieve blood glucose levels in the range of 80 to 130 mg/dL is not recommended to improve 3-month functional outcomes.</a:t>
                      </a:r>
                      <a:endParaRPr sz="1600" b="0" i="0" u="none" strike="noStrike" kern="1200" baseline="0" dirty="0">
                        <a:solidFill>
                          <a:schemeClr val="dk1"/>
                        </a:solidFill>
                        <a:latin typeface="Lub Dub Condensed" panose="020B0506030403020204" pitchFamily="34" charset="0"/>
                        <a:ea typeface="+mn-ea"/>
                        <a:cs typeface="Arial" panose="020B0604020202020204" pitchFamily="34" charset="0"/>
                      </a:endParaRPr>
                    </a:p>
                  </a:txBody>
                  <a:tcPr marL="91450" marR="91450" marT="45725" marB="4572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682990291"/>
                  </a:ext>
                </a:extLst>
              </a:tr>
            </a:tbl>
          </a:graphicData>
        </a:graphic>
      </p:graphicFrame>
    </p:spTree>
    <p:extLst>
      <p:ext uri="{BB962C8B-B14F-4D97-AF65-F5344CB8AC3E}">
        <p14:creationId xmlns:p14="http://schemas.microsoft.com/office/powerpoint/2010/main" val="32334688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970976-B9F3-5A2A-A503-E93B5444057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14D92C1-A7DB-B41F-95CF-AA4695640B10}"/>
              </a:ext>
            </a:extLst>
          </p:cNvPr>
          <p:cNvSpPr>
            <a:spLocks noGrp="1"/>
          </p:cNvSpPr>
          <p:nvPr>
            <p:ph type="title"/>
          </p:nvPr>
        </p:nvSpPr>
        <p:spPr>
          <a:xfrm>
            <a:off x="838200" y="363539"/>
            <a:ext cx="11038242" cy="559408"/>
          </a:xfrm>
        </p:spPr>
        <p:txBody>
          <a:bodyPr>
            <a:normAutofit/>
          </a:bodyPr>
          <a:lstStyle/>
          <a:p>
            <a:r>
              <a:rPr lang="en-US" b="0">
                <a:solidFill>
                  <a:srgbClr val="D12A31"/>
                </a:solidFill>
              </a:rPr>
              <a:t>Depression</a:t>
            </a:r>
          </a:p>
        </p:txBody>
      </p:sp>
      <p:graphicFrame>
        <p:nvGraphicFramePr>
          <p:cNvPr id="2" name="Content Placeholder 5">
            <a:extLst>
              <a:ext uri="{FF2B5EF4-FFF2-40B4-BE49-F238E27FC236}">
                <a16:creationId xmlns:a16="http://schemas.microsoft.com/office/drawing/2014/main" id="{ACB7E01B-0DD8-9F2B-CF05-29B7ADABA827}"/>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929008107"/>
              </p:ext>
            </p:extLst>
          </p:nvPr>
        </p:nvGraphicFramePr>
        <p:xfrm>
          <a:off x="1146220" y="1682625"/>
          <a:ext cx="9775780" cy="3487252"/>
        </p:xfrm>
        <a:graphic>
          <a:graphicData uri="http://schemas.openxmlformats.org/drawingml/2006/table">
            <a:tbl>
              <a:tblPr firstRow="1" bandRow="1">
                <a:tableStyleId>{5C22544A-7EE6-4342-B048-85BDC9FD1C3A}</a:tableStyleId>
              </a:tblPr>
              <a:tblGrid>
                <a:gridCol w="774331">
                  <a:extLst>
                    <a:ext uri="{9D8B030D-6E8A-4147-A177-3AD203B41FA5}">
                      <a16:colId xmlns:a16="http://schemas.microsoft.com/office/drawing/2014/main" val="2649235253"/>
                    </a:ext>
                  </a:extLst>
                </a:gridCol>
                <a:gridCol w="571500">
                  <a:extLst>
                    <a:ext uri="{9D8B030D-6E8A-4147-A177-3AD203B41FA5}">
                      <a16:colId xmlns:a16="http://schemas.microsoft.com/office/drawing/2014/main" val="862284130"/>
                    </a:ext>
                  </a:extLst>
                </a:gridCol>
                <a:gridCol w="706581">
                  <a:extLst>
                    <a:ext uri="{9D8B030D-6E8A-4147-A177-3AD203B41FA5}">
                      <a16:colId xmlns:a16="http://schemas.microsoft.com/office/drawing/2014/main" val="3464337663"/>
                    </a:ext>
                  </a:extLst>
                </a:gridCol>
                <a:gridCol w="7723368">
                  <a:extLst>
                    <a:ext uri="{9D8B030D-6E8A-4147-A177-3AD203B41FA5}">
                      <a16:colId xmlns:a16="http://schemas.microsoft.com/office/drawing/2014/main" val="3265590656"/>
                    </a:ext>
                  </a:extLst>
                </a:gridCol>
              </a:tblGrid>
              <a:tr h="488397">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baseline="0" dirty="0">
                          <a:solidFill>
                            <a:schemeClr val="bg1"/>
                          </a:solidFill>
                          <a:latin typeface="Lub Dub Condensed" panose="020B0506030403020204" pitchFamily="34" charset="0"/>
                          <a:cs typeface="Arial" panose="020B0604020202020204" pitchFamily="34" charset="0"/>
                        </a:rPr>
                        <a:t>Section</a:t>
                      </a:r>
                      <a:endParaRPr lang="en-US" sz="1600" b="1" spc="-50" baseline="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indent="0" algn="ctr">
                        <a:lnSpc>
                          <a:spcPct val="100000"/>
                        </a:lnSpc>
                        <a:spcBef>
                          <a:spcPts val="275"/>
                        </a:spcBef>
                      </a:pPr>
                      <a:r>
                        <a:rPr lang="en-US" sz="1600" dirty="0">
                          <a:solidFill>
                            <a:schemeClr val="bg1"/>
                          </a:solidFill>
                          <a:latin typeface="Lub Dub Condensed" panose="020B0506030403020204" pitchFamily="34" charset="0"/>
                          <a:cs typeface="Arial" panose="020B0604020202020204" pitchFamily="34" charset="0"/>
                        </a:rPr>
                        <a:t>COR</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indent="0" algn="ctr">
                        <a:lnSpc>
                          <a:spcPct val="100000"/>
                        </a:lnSpc>
                        <a:spcBef>
                          <a:spcPts val="275"/>
                        </a:spcBef>
                      </a:pPr>
                      <a:r>
                        <a:rPr lang="en-US" sz="1600">
                          <a:solidFill>
                            <a:schemeClr val="bg1"/>
                          </a:solidFill>
                          <a:latin typeface="Lub Dub Condensed" panose="020B0506030403020204" pitchFamily="34" charset="0"/>
                          <a:cs typeface="Arial" panose="020B0604020202020204" pitchFamily="34" charset="0"/>
                        </a:rPr>
                        <a:t>LOE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1345901">
                <a:tc>
                  <a:txBody>
                    <a:bodyPr/>
                    <a:lstStyle/>
                    <a:p>
                      <a:pPr marL="0" indent="0" algn="ctr">
                        <a:lnSpc>
                          <a:spcPct val="100000"/>
                        </a:lnSpc>
                        <a:spcBef>
                          <a:spcPts val="295"/>
                        </a:spcBef>
                      </a:pPr>
                      <a:r>
                        <a:rPr lang="en-US" sz="1800" b="1" dirty="0">
                          <a:ln>
                            <a:noFill/>
                          </a:ln>
                          <a:solidFill>
                            <a:schemeClr val="bg1"/>
                          </a:solidFill>
                          <a:latin typeface="Lub Dub Bold" panose="020B0803030403020204" pitchFamily="34" charset="0"/>
                          <a:cs typeface="Arial" panose="020B0604020202020204" pitchFamily="34" charset="0"/>
                        </a:rPr>
                        <a:t>5.5</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D4D4F"/>
                    </a:solidFill>
                  </a:tcPr>
                </a:tc>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Lub Dub Bold" panose="020B0803030403020204" pitchFamily="34" charset="0"/>
                          <a:ea typeface="+mn-ea"/>
                          <a:cs typeface="Arial" panose="020B0604020202020204" pitchFamily="34" charset="0"/>
                        </a:rPr>
                        <a:t>1</a:t>
                      </a:r>
                      <a:endParaRPr kumimoji="0" lang="en-US" sz="2400" b="1" i="0" u="none" strike="noStrike" kern="1200" cap="none" spc="0" normalizeH="0" baseline="0" noProof="0">
                        <a:ln>
                          <a:noFill/>
                        </a:ln>
                        <a:solidFill>
                          <a:srgbClr val="000000"/>
                        </a:solidFill>
                        <a:effectLst/>
                        <a:uLnTx/>
                        <a:uFillTx/>
                        <a:latin typeface="Lub Dub Condensed" panose="020B0506030403020204" pitchFamily="34" charset="0"/>
                        <a:ea typeface="+mn-ea"/>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9C78D"/>
                    </a:solidFill>
                  </a:tcPr>
                </a:tc>
                <a:tc>
                  <a:txBody>
                    <a:bodyPr/>
                    <a:lstStyle/>
                    <a:p>
                      <a:pPr marL="0" indent="0" algn="ctr">
                        <a:lnSpc>
                          <a:spcPct val="100000"/>
                        </a:lnSpc>
                        <a:spcBef>
                          <a:spcPts val="295"/>
                        </a:spcBef>
                      </a:pPr>
                      <a:r>
                        <a:rPr lang="en-US" sz="1800" b="1" dirty="0">
                          <a:ln>
                            <a:noFill/>
                          </a:ln>
                          <a:solidFill>
                            <a:schemeClr val="tx1"/>
                          </a:solidFill>
                          <a:latin typeface="Lub Dub Bold" panose="020B0803030403020204" pitchFamily="34" charset="0"/>
                          <a:cs typeface="Arial" panose="020B0604020202020204" pitchFamily="34" charset="0"/>
                        </a:rPr>
                        <a:t>B-NR</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59BC2"/>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AIS, administration of a structured depression inventory is recommended to routinely screen for poststroke depression (PSD), although the optimal timing of screening is uncertain.</a:t>
                      </a:r>
                      <a:r>
                        <a:rPr lang="en-US" sz="1600" b="0" i="0" u="none" strike="noStrike" kern="1200" baseline="30000" dirty="0">
                          <a:solidFill>
                            <a:schemeClr val="dk1"/>
                          </a:solidFill>
                          <a:latin typeface="Lub Dub Condensed" panose="020B0506030403020204" pitchFamily="34" charset="0"/>
                          <a:ea typeface="+mn-ea"/>
                          <a:cs typeface="Arial" panose="020B0604020202020204" pitchFamily="34" charset="0"/>
                        </a:rPr>
                        <a:t>1-4</a:t>
                      </a: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366148088"/>
                  </a:ext>
                </a:extLst>
              </a:tr>
              <a:tr h="1652954">
                <a:tc>
                  <a:txBody>
                    <a:bodyPr/>
                    <a:lstStyle/>
                    <a:p>
                      <a:pPr marL="0" indent="0" algn="ctr">
                        <a:lnSpc>
                          <a:spcPct val="100000"/>
                        </a:lnSpc>
                        <a:spcBef>
                          <a:spcPts val="295"/>
                        </a:spcBef>
                      </a:pPr>
                      <a:r>
                        <a:rPr lang="en-US" sz="1800" b="1" dirty="0">
                          <a:ln>
                            <a:noFill/>
                          </a:ln>
                          <a:solidFill>
                            <a:schemeClr val="bg1"/>
                          </a:solidFill>
                          <a:latin typeface="Lub Dub Bold" panose="020B0803030403020204" pitchFamily="34" charset="0"/>
                          <a:cs typeface="Arial" panose="020B0604020202020204" pitchFamily="34" charset="0"/>
                        </a:rPr>
                        <a:t>5.5</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D4D4F"/>
                    </a:solidFill>
                  </a:tcPr>
                </a:tc>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Lub Dub Bold" panose="020B0803030403020204" pitchFamily="34" charset="0"/>
                          <a:ea typeface="+mn-ea"/>
                          <a:cs typeface="Arial" panose="020B0604020202020204" pitchFamily="34" charset="0"/>
                        </a:rPr>
                        <a:t>1</a:t>
                      </a:r>
                      <a:endParaRPr kumimoji="0" lang="en-US" sz="2400" b="1" i="0" u="none" strike="noStrike" kern="1200" cap="none" spc="0" normalizeH="0" baseline="0" noProof="0">
                        <a:ln>
                          <a:noFill/>
                        </a:ln>
                        <a:solidFill>
                          <a:srgbClr val="000000"/>
                        </a:solidFill>
                        <a:effectLst/>
                        <a:uLnTx/>
                        <a:uFillTx/>
                        <a:latin typeface="Lub Dub Condensed" panose="020B0506030403020204" pitchFamily="34" charset="0"/>
                        <a:ea typeface="+mn-ea"/>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9C78D"/>
                    </a:solidFill>
                  </a:tcPr>
                </a:tc>
                <a:tc>
                  <a:txBody>
                    <a:bodyPr/>
                    <a:lstStyle/>
                    <a:p>
                      <a:pPr marL="0" indent="0" algn="ctr">
                        <a:lnSpc>
                          <a:spcPct val="100000"/>
                        </a:lnSpc>
                        <a:spcBef>
                          <a:spcPts val="295"/>
                        </a:spcBef>
                      </a:pPr>
                      <a:r>
                        <a:rPr lang="en-US" sz="1800" b="1">
                          <a:ln>
                            <a:noFill/>
                          </a:ln>
                          <a:solidFill>
                            <a:schemeClr val="tx1"/>
                          </a:solidFill>
                          <a:latin typeface="Lub Dub Bold" panose="020B0803030403020204" pitchFamily="34" charset="0"/>
                          <a:cs typeface="Arial" panose="020B0604020202020204" pitchFamily="34" charset="0"/>
                        </a:rPr>
                        <a:t>B-NR</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59BC2"/>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sym typeface="Calibri"/>
                        </a:rPr>
                        <a:t>In patients diagnosed with PSD, treatment with antidepressants and/or nonpharmacological interventions (</a:t>
                      </a:r>
                      <a:r>
                        <a:rPr lang="en-US" sz="1600" b="0" i="0" u="none" strike="noStrike" kern="1200" baseline="0" dirty="0" err="1">
                          <a:solidFill>
                            <a:schemeClr val="dk1"/>
                          </a:solidFill>
                          <a:latin typeface="Lub Dub Condensed" panose="020B0506030403020204" pitchFamily="34" charset="0"/>
                          <a:ea typeface="+mn-ea"/>
                          <a:cs typeface="Arial" panose="020B0604020202020204" pitchFamily="34" charset="0"/>
                          <a:sym typeface="Calibri"/>
                        </a:rPr>
                        <a:t>ie</a:t>
                      </a: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sym typeface="Calibri"/>
                        </a:rPr>
                        <a:t>, psychotherapy, noninvasive brain stimulation, acupuncture) is recommended to improve depressive symptoms.</a:t>
                      </a:r>
                      <a:r>
                        <a:rPr lang="en-US" sz="1600" b="0" i="0" u="none" strike="noStrike" kern="1200" baseline="30000" dirty="0">
                          <a:solidFill>
                            <a:schemeClr val="dk1"/>
                          </a:solidFill>
                          <a:latin typeface="Lub Dub Condensed" panose="020B0506030403020204" pitchFamily="34" charset="0"/>
                          <a:ea typeface="+mn-ea"/>
                          <a:cs typeface="Arial" panose="020B0604020202020204" pitchFamily="34" charset="0"/>
                          <a:sym typeface="Calibri"/>
                        </a:rPr>
                        <a:t>5-17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038396486"/>
                  </a:ext>
                </a:extLst>
              </a:tr>
            </a:tbl>
          </a:graphicData>
        </a:graphic>
      </p:graphicFrame>
    </p:spTree>
    <p:extLst>
      <p:ext uri="{BB962C8B-B14F-4D97-AF65-F5344CB8AC3E}">
        <p14:creationId xmlns:p14="http://schemas.microsoft.com/office/powerpoint/2010/main" val="8151681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0C7386-5CC3-1EE3-FF94-131F4821834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AFB9153-0CC3-004E-FDDE-B11236DCE39C}"/>
              </a:ext>
            </a:extLst>
          </p:cNvPr>
          <p:cNvSpPr>
            <a:spLocks noGrp="1"/>
          </p:cNvSpPr>
          <p:nvPr>
            <p:ph type="title"/>
          </p:nvPr>
        </p:nvSpPr>
        <p:spPr>
          <a:xfrm>
            <a:off x="838200" y="363539"/>
            <a:ext cx="11038242" cy="559408"/>
          </a:xfrm>
        </p:spPr>
        <p:txBody>
          <a:bodyPr>
            <a:normAutofit/>
          </a:bodyPr>
          <a:lstStyle/>
          <a:p>
            <a:r>
              <a:rPr lang="en-US" b="0">
                <a:solidFill>
                  <a:srgbClr val="D12A31"/>
                </a:solidFill>
              </a:rPr>
              <a:t>Nutrition</a:t>
            </a:r>
          </a:p>
        </p:txBody>
      </p:sp>
      <p:graphicFrame>
        <p:nvGraphicFramePr>
          <p:cNvPr id="2" name="Content Placeholder 5">
            <a:extLst>
              <a:ext uri="{FF2B5EF4-FFF2-40B4-BE49-F238E27FC236}">
                <a16:creationId xmlns:a16="http://schemas.microsoft.com/office/drawing/2014/main" id="{E4C431ED-5D17-676D-C1C2-45544638C17C}"/>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1380607683"/>
              </p:ext>
            </p:extLst>
          </p:nvPr>
        </p:nvGraphicFramePr>
        <p:xfrm>
          <a:off x="1146220" y="1190256"/>
          <a:ext cx="9775780" cy="3843524"/>
        </p:xfrm>
        <a:graphic>
          <a:graphicData uri="http://schemas.openxmlformats.org/drawingml/2006/table">
            <a:tbl>
              <a:tblPr firstRow="1" bandRow="1">
                <a:tableStyleId>{5C22544A-7EE6-4342-B048-85BDC9FD1C3A}</a:tableStyleId>
              </a:tblPr>
              <a:tblGrid>
                <a:gridCol w="774331">
                  <a:extLst>
                    <a:ext uri="{9D8B030D-6E8A-4147-A177-3AD203B41FA5}">
                      <a16:colId xmlns:a16="http://schemas.microsoft.com/office/drawing/2014/main" val="2649235253"/>
                    </a:ext>
                  </a:extLst>
                </a:gridCol>
                <a:gridCol w="571500">
                  <a:extLst>
                    <a:ext uri="{9D8B030D-6E8A-4147-A177-3AD203B41FA5}">
                      <a16:colId xmlns:a16="http://schemas.microsoft.com/office/drawing/2014/main" val="862284130"/>
                    </a:ext>
                  </a:extLst>
                </a:gridCol>
                <a:gridCol w="706581">
                  <a:extLst>
                    <a:ext uri="{9D8B030D-6E8A-4147-A177-3AD203B41FA5}">
                      <a16:colId xmlns:a16="http://schemas.microsoft.com/office/drawing/2014/main" val="3464337663"/>
                    </a:ext>
                  </a:extLst>
                </a:gridCol>
                <a:gridCol w="7723368">
                  <a:extLst>
                    <a:ext uri="{9D8B030D-6E8A-4147-A177-3AD203B41FA5}">
                      <a16:colId xmlns:a16="http://schemas.microsoft.com/office/drawing/2014/main" val="3265590656"/>
                    </a:ext>
                  </a:extLst>
                </a:gridCol>
              </a:tblGrid>
              <a:tr h="488397">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baseline="0" dirty="0">
                          <a:solidFill>
                            <a:schemeClr val="bg1"/>
                          </a:solidFill>
                          <a:latin typeface="Lub Dub Condensed" panose="020B0506030403020204" pitchFamily="34" charset="0"/>
                          <a:cs typeface="Arial" panose="020B0604020202020204" pitchFamily="34" charset="0"/>
                        </a:rPr>
                        <a:t>Section</a:t>
                      </a:r>
                      <a:endParaRPr lang="en-US" sz="1600" b="1" spc="-50" baseline="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indent="0" algn="ctr">
                        <a:lnSpc>
                          <a:spcPct val="100000"/>
                        </a:lnSpc>
                        <a:spcBef>
                          <a:spcPts val="275"/>
                        </a:spcBef>
                      </a:pPr>
                      <a:r>
                        <a:rPr lang="en-US" sz="1600" dirty="0">
                          <a:solidFill>
                            <a:schemeClr val="bg1"/>
                          </a:solidFill>
                          <a:latin typeface="Lub Dub Condensed" panose="020B0506030403020204" pitchFamily="34" charset="0"/>
                          <a:cs typeface="Arial" panose="020B0604020202020204" pitchFamily="34" charset="0"/>
                        </a:rPr>
                        <a:t>COR</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indent="0" algn="ctr">
                        <a:lnSpc>
                          <a:spcPct val="100000"/>
                        </a:lnSpc>
                        <a:spcBef>
                          <a:spcPts val="275"/>
                        </a:spcBef>
                      </a:pPr>
                      <a:r>
                        <a:rPr lang="en-US" sz="1600">
                          <a:solidFill>
                            <a:schemeClr val="bg1"/>
                          </a:solidFill>
                          <a:latin typeface="Lub Dub Condensed" panose="020B0506030403020204" pitchFamily="34" charset="0"/>
                          <a:cs typeface="Arial" panose="020B0604020202020204" pitchFamily="34" charset="0"/>
                        </a:rPr>
                        <a:t>LOE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781212">
                <a:tc>
                  <a:txBody>
                    <a:bodyPr/>
                    <a:lstStyle/>
                    <a:p>
                      <a:pPr marL="0" indent="0" algn="ctr">
                        <a:lnSpc>
                          <a:spcPct val="100000"/>
                        </a:lnSpc>
                        <a:spcBef>
                          <a:spcPts val="295"/>
                        </a:spcBef>
                      </a:pPr>
                      <a:r>
                        <a:rPr lang="en-US" sz="1800" b="1">
                          <a:ln>
                            <a:noFill/>
                          </a:ln>
                          <a:solidFill>
                            <a:schemeClr val="bg1"/>
                          </a:solidFill>
                          <a:latin typeface="Lub Dub Bold" panose="020B0803030403020204" pitchFamily="34" charset="0"/>
                          <a:cs typeface="Arial" panose="020B0604020202020204" pitchFamily="34" charset="0"/>
                        </a:rPr>
                        <a:t>5.3</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D4D4F"/>
                    </a:solidFill>
                  </a:tcPr>
                </a:tc>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Lub Dub Bold" panose="020B0803030403020204" pitchFamily="34" charset="0"/>
                          <a:ea typeface="+mn-ea"/>
                          <a:cs typeface="Arial" panose="020B0604020202020204" pitchFamily="34" charset="0"/>
                        </a:rPr>
                        <a:t>1</a:t>
                      </a:r>
                      <a:endParaRPr kumimoji="0" lang="en-US" sz="2400" b="1" i="0" u="none" strike="noStrike" kern="1200" cap="none" spc="0" normalizeH="0" baseline="0" noProof="0">
                        <a:ln>
                          <a:noFill/>
                        </a:ln>
                        <a:solidFill>
                          <a:srgbClr val="000000"/>
                        </a:solidFill>
                        <a:effectLst/>
                        <a:uLnTx/>
                        <a:uFillTx/>
                        <a:latin typeface="Lub Dub Condensed" panose="020B0506030403020204" pitchFamily="34" charset="0"/>
                        <a:ea typeface="+mn-ea"/>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9C78D"/>
                    </a:solidFill>
                  </a:tcPr>
                </a:tc>
                <a:tc>
                  <a:txBody>
                    <a:bodyPr/>
                    <a:lstStyle/>
                    <a:p>
                      <a:pPr marL="0" indent="0" algn="ctr">
                        <a:lnSpc>
                          <a:spcPct val="100000"/>
                        </a:lnSpc>
                        <a:spcBef>
                          <a:spcPts val="295"/>
                        </a:spcBef>
                      </a:pPr>
                      <a:r>
                        <a:rPr lang="en-US" sz="1800" b="1">
                          <a:ln>
                            <a:noFill/>
                          </a:ln>
                          <a:solidFill>
                            <a:schemeClr val="tx1"/>
                          </a:solidFill>
                          <a:latin typeface="Lub Dub Bold" panose="020B0803030403020204" pitchFamily="34" charset="0"/>
                          <a:cs typeface="Arial" panose="020B0604020202020204" pitchFamily="34" charset="0"/>
                        </a:rPr>
                        <a:t>B-R</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59BC2"/>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AIS, enteral diet should be started within 7 days of admission after an AIS.</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366148088"/>
                  </a:ext>
                </a:extLst>
              </a:tr>
              <a:tr h="1295901">
                <a:tc>
                  <a:txBody>
                    <a:bodyPr/>
                    <a:lstStyle/>
                    <a:p>
                      <a:pPr marL="0" indent="0" algn="ctr">
                        <a:lnSpc>
                          <a:spcPct val="100000"/>
                        </a:lnSpc>
                        <a:spcBef>
                          <a:spcPts val="295"/>
                        </a:spcBef>
                      </a:pPr>
                      <a:r>
                        <a:rPr lang="en-US" sz="1800" b="1">
                          <a:ln>
                            <a:noFill/>
                          </a:ln>
                          <a:solidFill>
                            <a:schemeClr val="bg1"/>
                          </a:solidFill>
                          <a:latin typeface="Lub Dub Bold" panose="020B0803030403020204" pitchFamily="34" charset="0"/>
                          <a:cs typeface="Arial" panose="020B0604020202020204" pitchFamily="34" charset="0"/>
                        </a:rPr>
                        <a:t>5.3</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D4D4F"/>
                    </a:solidFill>
                  </a:tcPr>
                </a:tc>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Lub Dub Bold" panose="020B0803030403020204" pitchFamily="34" charset="0"/>
                          <a:ea typeface="+mn-ea"/>
                          <a:cs typeface="Arial" panose="020B0604020202020204" pitchFamily="34" charset="0"/>
                        </a:rPr>
                        <a:t>1</a:t>
                      </a:r>
                      <a:endParaRPr kumimoji="0" lang="en-US" sz="2400" b="1" i="0" u="none" strike="noStrike" kern="1200" cap="none" spc="0" normalizeH="0" baseline="0" noProof="0">
                        <a:ln>
                          <a:noFill/>
                        </a:ln>
                        <a:solidFill>
                          <a:srgbClr val="000000"/>
                        </a:solidFill>
                        <a:effectLst/>
                        <a:uLnTx/>
                        <a:uFillTx/>
                        <a:latin typeface="Lub Dub Condensed" panose="020B0506030403020204" pitchFamily="34" charset="0"/>
                        <a:ea typeface="+mn-ea"/>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9C78D"/>
                    </a:solidFill>
                  </a:tcPr>
                </a:tc>
                <a:tc>
                  <a:txBody>
                    <a:bodyPr/>
                    <a:lstStyle/>
                    <a:p>
                      <a:pPr marL="0" indent="0" algn="ctr">
                        <a:lnSpc>
                          <a:spcPct val="100000"/>
                        </a:lnSpc>
                        <a:spcBef>
                          <a:spcPts val="295"/>
                        </a:spcBef>
                      </a:pPr>
                      <a:r>
                        <a:rPr lang="en-US" sz="1800" b="1">
                          <a:ln>
                            <a:noFill/>
                          </a:ln>
                          <a:solidFill>
                            <a:schemeClr val="tx1"/>
                          </a:solidFill>
                          <a:latin typeface="Lub Dub Bold" panose="020B0803030403020204" pitchFamily="34" charset="0"/>
                          <a:cs typeface="Arial" panose="020B0604020202020204" pitchFamily="34" charset="0"/>
                        </a:rPr>
                        <a:t>B-NR</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59BC2"/>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i="0" u="none" strike="noStrike" kern="1200" baseline="0">
                          <a:solidFill>
                            <a:schemeClr val="dk1"/>
                          </a:solidFill>
                          <a:latin typeface="Lub Dub Condensed" panose="020B0506030403020204" pitchFamily="34" charset="0"/>
                          <a:ea typeface="+mn-ea"/>
                          <a:cs typeface="Arial" panose="020B0604020202020204" pitchFamily="34" charset="0"/>
                          <a:sym typeface="Calibri"/>
                        </a:rPr>
                        <a:t>In patients with AIS, nutritional screening is recommended to direct nutritional management early into hospitalization, preferably within 48 hours of admission, with a nutritional screening or assessment tool that has been validated in patients with acute stroke.</a:t>
                      </a:r>
                      <a:endParaRPr lang="en-US" sz="1600" b="0" i="0" u="none" strike="noStrike" kern="1200" baseline="0">
                        <a:solidFill>
                          <a:schemeClr val="dk1"/>
                        </a:solidFill>
                        <a:latin typeface="Lub Dub Condensed" panose="020B0506030403020204" pitchFamily="34" charset="0"/>
                        <a:ea typeface="+mn-ea"/>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038396486"/>
                  </a:ext>
                </a:extLst>
              </a:tr>
              <a:tr h="1278014">
                <a:tc>
                  <a:txBody>
                    <a:bodyPr/>
                    <a:lstStyle/>
                    <a:p>
                      <a:pPr marL="0" indent="0" algn="ctr">
                        <a:lnSpc>
                          <a:spcPct val="100000"/>
                        </a:lnSpc>
                        <a:spcBef>
                          <a:spcPts val="295"/>
                        </a:spcBef>
                      </a:pPr>
                      <a:r>
                        <a:rPr lang="en-US" sz="1800" b="1">
                          <a:ln>
                            <a:noFill/>
                          </a:ln>
                          <a:solidFill>
                            <a:schemeClr val="bg1"/>
                          </a:solidFill>
                          <a:latin typeface="Lub Dub Bold" panose="020B0803030403020204" pitchFamily="34" charset="0"/>
                          <a:cs typeface="Arial" panose="020B0604020202020204" pitchFamily="34" charset="0"/>
                        </a:rPr>
                        <a:t>5.3</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D4D4F"/>
                    </a:solidFill>
                  </a:tcPr>
                </a:tc>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Lub Dub Condensed" panose="020B0506030403020204" pitchFamily="34" charset="0"/>
                          <a:ea typeface="+mn-ea"/>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A68"/>
                    </a:solidFill>
                  </a:tcPr>
                </a:tc>
                <a:tc>
                  <a:txBody>
                    <a:bodyPr/>
                    <a:lstStyle/>
                    <a:p>
                      <a:pPr marL="0" indent="0" algn="ctr">
                        <a:lnSpc>
                          <a:spcPct val="100000"/>
                        </a:lnSpc>
                        <a:spcBef>
                          <a:spcPts val="295"/>
                        </a:spcBef>
                      </a:pPr>
                      <a:r>
                        <a:rPr lang="en-US" sz="1800" b="1">
                          <a:ln>
                            <a:noFill/>
                          </a:ln>
                          <a:solidFill>
                            <a:schemeClr val="tx1"/>
                          </a:solidFill>
                          <a:latin typeface="Lub Dub Bold" panose="020B0803030403020204" pitchFamily="34" charset="0"/>
                          <a:cs typeface="Arial" panose="020B0604020202020204" pitchFamily="34" charset="0"/>
                        </a:rPr>
                        <a:t>B-NR</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59BC2"/>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sym typeface="Calibri"/>
                        </a:rPr>
                        <a:t>In patients with AIS with dysphagia, it is reasonable to use nasogastric tubes initially for feeding within the first 7 days and to place percutaneous gastrostomy tubes in patients with longer anticipated persistent inability to swallow safely (&gt;2–3 weeks).</a:t>
                      </a:r>
                      <a:endPar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23739708"/>
                  </a:ext>
                </a:extLst>
              </a:tr>
            </a:tbl>
          </a:graphicData>
        </a:graphic>
      </p:graphicFrame>
    </p:spTree>
    <p:extLst>
      <p:ext uri="{BB962C8B-B14F-4D97-AF65-F5344CB8AC3E}">
        <p14:creationId xmlns:p14="http://schemas.microsoft.com/office/powerpoint/2010/main" val="13487133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253CFD-685D-EEE8-9AF8-A4AD94A55FD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6719A10-0ECC-E811-D450-E55CD85309C7}"/>
              </a:ext>
            </a:extLst>
          </p:cNvPr>
          <p:cNvSpPr>
            <a:spLocks noGrp="1"/>
          </p:cNvSpPr>
          <p:nvPr>
            <p:ph type="title"/>
          </p:nvPr>
        </p:nvSpPr>
        <p:spPr>
          <a:xfrm>
            <a:off x="838200" y="363539"/>
            <a:ext cx="11038242" cy="559408"/>
          </a:xfrm>
        </p:spPr>
        <p:txBody>
          <a:bodyPr>
            <a:normAutofit/>
          </a:bodyPr>
          <a:lstStyle/>
          <a:p>
            <a:r>
              <a:rPr lang="en-US" b="0">
                <a:solidFill>
                  <a:srgbClr val="D12A31"/>
                </a:solidFill>
              </a:rPr>
              <a:t>Dysphagia</a:t>
            </a:r>
          </a:p>
        </p:txBody>
      </p:sp>
      <p:graphicFrame>
        <p:nvGraphicFramePr>
          <p:cNvPr id="5" name="Content Placeholder 5">
            <a:extLst>
              <a:ext uri="{FF2B5EF4-FFF2-40B4-BE49-F238E27FC236}">
                <a16:creationId xmlns:a16="http://schemas.microsoft.com/office/drawing/2014/main" id="{963BF072-6B61-8337-2912-CAFD3E6C2738}"/>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050025683"/>
              </p:ext>
            </p:extLst>
          </p:nvPr>
        </p:nvGraphicFramePr>
        <p:xfrm>
          <a:off x="1240305" y="2019344"/>
          <a:ext cx="5911552" cy="2375172"/>
        </p:xfrm>
        <a:graphic>
          <a:graphicData uri="http://schemas.openxmlformats.org/drawingml/2006/table">
            <a:tbl>
              <a:tblPr firstRow="1" bandRow="1">
                <a:tableStyleId>{5C22544A-7EE6-4342-B048-85BDC9FD1C3A}</a:tableStyleId>
              </a:tblPr>
              <a:tblGrid>
                <a:gridCol w="721988">
                  <a:extLst>
                    <a:ext uri="{9D8B030D-6E8A-4147-A177-3AD203B41FA5}">
                      <a16:colId xmlns:a16="http://schemas.microsoft.com/office/drawing/2014/main" val="2649235253"/>
                    </a:ext>
                  </a:extLst>
                </a:gridCol>
                <a:gridCol w="568411">
                  <a:extLst>
                    <a:ext uri="{9D8B030D-6E8A-4147-A177-3AD203B41FA5}">
                      <a16:colId xmlns:a16="http://schemas.microsoft.com/office/drawing/2014/main" val="862284130"/>
                    </a:ext>
                  </a:extLst>
                </a:gridCol>
                <a:gridCol w="630290">
                  <a:extLst>
                    <a:ext uri="{9D8B030D-6E8A-4147-A177-3AD203B41FA5}">
                      <a16:colId xmlns:a16="http://schemas.microsoft.com/office/drawing/2014/main" val="3464337663"/>
                    </a:ext>
                  </a:extLst>
                </a:gridCol>
                <a:gridCol w="3990863">
                  <a:extLst>
                    <a:ext uri="{9D8B030D-6E8A-4147-A177-3AD203B41FA5}">
                      <a16:colId xmlns:a16="http://schemas.microsoft.com/office/drawing/2014/main" val="3265590656"/>
                    </a:ext>
                  </a:extLst>
                </a:gridCol>
              </a:tblGrid>
              <a:tr h="493838">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baseline="0">
                          <a:solidFill>
                            <a:schemeClr val="bg1"/>
                          </a:solidFill>
                          <a:latin typeface="Lub Dub Condensed" panose="020B0506030403020204" pitchFamily="34" charset="0"/>
                          <a:cs typeface="Arial" panose="020B0604020202020204" pitchFamily="34" charset="0"/>
                        </a:rPr>
                        <a:t>Section</a:t>
                      </a:r>
                      <a:endParaRPr lang="en-US" sz="1600" b="1" spc="-50" baseline="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indent="0" algn="ctr">
                        <a:lnSpc>
                          <a:spcPct val="100000"/>
                        </a:lnSpc>
                        <a:spcBef>
                          <a:spcPts val="275"/>
                        </a:spcBef>
                      </a:pPr>
                      <a:r>
                        <a:rPr lang="en-US" sz="1600">
                          <a:solidFill>
                            <a:schemeClr val="bg1"/>
                          </a:solidFill>
                          <a:latin typeface="Lub Dub Condensed" panose="020B0506030403020204" pitchFamily="34" charset="0"/>
                          <a:cs typeface="Arial" panose="020B0604020202020204" pitchFamily="34" charset="0"/>
                        </a:rPr>
                        <a:t>COR</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indent="0" algn="ctr">
                        <a:lnSpc>
                          <a:spcPct val="100000"/>
                        </a:lnSpc>
                        <a:spcBef>
                          <a:spcPts val="275"/>
                        </a:spcBef>
                      </a:pPr>
                      <a:r>
                        <a:rPr lang="en-US" sz="1600">
                          <a:solidFill>
                            <a:schemeClr val="bg1"/>
                          </a:solidFill>
                          <a:latin typeface="Lub Dub Condensed" panose="020B0506030403020204" pitchFamily="34" charset="0"/>
                          <a:cs typeface="Arial" panose="020B0604020202020204" pitchFamily="34" charset="0"/>
                        </a:rPr>
                        <a:t>LOE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a:solidFill>
                            <a:schemeClr val="bg1"/>
                          </a:solidFill>
                          <a:latin typeface="Lub Dub Condensed" panose="020B0506030403020204" pitchFamily="34" charset="0"/>
                          <a:cs typeface="Arial" panose="020B0604020202020204" pitchFamily="34" charset="0"/>
                        </a:rPr>
                        <a:t>RECOMMENDATIONS</a:t>
                      </a:r>
                      <a:endParaRPr lang="en-US" sz="160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1881334">
                <a:tc>
                  <a:txBody>
                    <a:bodyPr/>
                    <a:lstStyle/>
                    <a:p>
                      <a:pPr marL="0" indent="0" algn="ctr">
                        <a:lnSpc>
                          <a:spcPct val="100000"/>
                        </a:lnSpc>
                        <a:spcBef>
                          <a:spcPts val="295"/>
                        </a:spcBef>
                      </a:pPr>
                      <a:r>
                        <a:rPr lang="en-US" sz="1800" b="1">
                          <a:ln>
                            <a:noFill/>
                          </a:ln>
                          <a:solidFill>
                            <a:schemeClr val="bg1"/>
                          </a:solidFill>
                          <a:latin typeface="Lub Dub Bold" panose="020B0803030403020204" pitchFamily="34" charset="0"/>
                          <a:cs typeface="Arial" panose="020B0604020202020204" pitchFamily="34" charset="0"/>
                        </a:rPr>
                        <a:t>5.2</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D4D4F"/>
                    </a:solidFill>
                  </a:tcPr>
                </a:tc>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Lub Dub Bold" panose="020B0803030403020204" pitchFamily="34" charset="0"/>
                          <a:ea typeface="+mn-ea"/>
                          <a:cs typeface="Arial" panose="020B0604020202020204" pitchFamily="34" charset="0"/>
                        </a:rPr>
                        <a:t>2a</a:t>
                      </a:r>
                      <a:endParaRPr kumimoji="0" lang="en-US" sz="2400" b="1" i="0" u="none" strike="noStrike" kern="1200" cap="none" spc="0" normalizeH="0" baseline="0" noProof="0">
                        <a:ln>
                          <a:noFill/>
                        </a:ln>
                        <a:solidFill>
                          <a:srgbClr val="000000"/>
                        </a:solidFill>
                        <a:effectLst/>
                        <a:uLnTx/>
                        <a:uFillTx/>
                        <a:latin typeface="Lub Dub Condensed" panose="020B0506030403020204" pitchFamily="34" charset="0"/>
                        <a:ea typeface="+mn-ea"/>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A68"/>
                    </a:solidFill>
                  </a:tcPr>
                </a:tc>
                <a:tc>
                  <a:txBody>
                    <a:bodyPr/>
                    <a:lstStyle/>
                    <a:p>
                      <a:pPr marL="0" indent="0" algn="ctr">
                        <a:lnSpc>
                          <a:spcPct val="100000"/>
                        </a:lnSpc>
                        <a:spcBef>
                          <a:spcPts val="295"/>
                        </a:spcBef>
                      </a:pPr>
                      <a:r>
                        <a:rPr lang="en-US" sz="1800" b="1">
                          <a:ln>
                            <a:noFill/>
                          </a:ln>
                          <a:solidFill>
                            <a:schemeClr val="tx1"/>
                          </a:solidFill>
                          <a:latin typeface="Lub Dub Bold" panose="020B0803030403020204" pitchFamily="34" charset="0"/>
                          <a:cs typeface="Arial" panose="020B0604020202020204" pitchFamily="34" charset="0"/>
                        </a:rPr>
                        <a:t>B-R</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59BC2"/>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stroke with dysphagia, treatment with pharyngeal electrical stimulation (PES), can be beneficial to reduce dysphagia severity and decrease the risk of aspiration.</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366148088"/>
                  </a:ext>
                </a:extLst>
              </a:tr>
            </a:tbl>
          </a:graphicData>
        </a:graphic>
      </p:graphicFrame>
      <p:pic>
        <p:nvPicPr>
          <p:cNvPr id="8" name="Picture 7" descr="Restivo, Domenico &amp; Hamdy, Shaheen. (2018). Pharyngeal electrical stimulation device for the treatment of neurogenic dysphagia: technology update. Medical Devices: Evidence and Research. 11. 21-26. 10.2147/MDER.S122287. &#10;">
            <a:extLst>
              <a:ext uri="{FF2B5EF4-FFF2-40B4-BE49-F238E27FC236}">
                <a16:creationId xmlns:a16="http://schemas.microsoft.com/office/drawing/2014/main" id="{4184D2FA-FC37-8B03-863A-F59B65459392}"/>
              </a:ex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a:ext>
            </a:extLst>
          </a:blip>
          <a:srcRect l="9625" b="7549"/>
          <a:stretch>
            <a:fillRect/>
          </a:stretch>
        </p:blipFill>
        <p:spPr>
          <a:xfrm>
            <a:off x="7995920" y="1750422"/>
            <a:ext cx="3109185" cy="2913017"/>
          </a:xfrm>
          <a:prstGeom prst="rect">
            <a:avLst/>
          </a:prstGeom>
          <a:noFill/>
          <a:effectLst>
            <a:outerShdw blurRad="63500" sx="102000" sy="102000" algn="ctr" rotWithShape="0">
              <a:prstClr val="black">
                <a:alpha val="40000"/>
              </a:prstClr>
            </a:outerShdw>
          </a:effectLst>
        </p:spPr>
      </p:pic>
      <p:sp>
        <p:nvSpPr>
          <p:cNvPr id="7" name="TextBox 6">
            <a:extLst>
              <a:ext uri="{FF2B5EF4-FFF2-40B4-BE49-F238E27FC236}">
                <a16:creationId xmlns:a16="http://schemas.microsoft.com/office/drawing/2014/main" id="{37D13FA6-81A4-164D-3913-58A0BE8C7004}"/>
              </a:ext>
              <a:ext uri="{C183D7F6-B498-43B3-948B-1728B52AA6E4}">
                <adec:decorative xmlns:adec="http://schemas.microsoft.com/office/drawing/2017/decorative" val="1"/>
              </a:ext>
            </a:extLst>
          </p:cNvPr>
          <p:cNvSpPr txBox="1"/>
          <p:nvPr/>
        </p:nvSpPr>
        <p:spPr>
          <a:xfrm>
            <a:off x="7900362" y="4801832"/>
            <a:ext cx="3204743" cy="861774"/>
          </a:xfrm>
          <a:prstGeom prst="rect">
            <a:avLst/>
          </a:prstGeom>
          <a:noFill/>
        </p:spPr>
        <p:txBody>
          <a:bodyPr wrap="square" rtlCol="0">
            <a:spAutoFit/>
          </a:bodyPr>
          <a:lstStyle/>
          <a:p>
            <a:r>
              <a:rPr lang="en-US" sz="1000" dirty="0">
                <a:latin typeface="Lub Dub Condensed" panose="020B0506030403020204" pitchFamily="34" charset="0"/>
              </a:rPr>
              <a:t>Restivo, Domenico &amp; Hamdy, Shaheen. (2018). Pharyngeal electrical stimulation device for the treatment of neurogenic dysphagia: technology update. Medical Devices: Evidence and Research. 11. 21-26. 10.2147/MDER.S122287. </a:t>
            </a:r>
          </a:p>
        </p:txBody>
      </p:sp>
    </p:spTree>
    <p:extLst>
      <p:ext uri="{BB962C8B-B14F-4D97-AF65-F5344CB8AC3E}">
        <p14:creationId xmlns:p14="http://schemas.microsoft.com/office/powerpoint/2010/main" val="18742044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E3087B-B344-4FF7-8BD9-456AA212046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EBFDCEB-73B2-0DB5-4CD9-61F9358488CF}"/>
              </a:ext>
            </a:extLst>
          </p:cNvPr>
          <p:cNvSpPr>
            <a:spLocks noGrp="1"/>
          </p:cNvSpPr>
          <p:nvPr>
            <p:ph type="title"/>
          </p:nvPr>
        </p:nvSpPr>
        <p:spPr>
          <a:xfrm>
            <a:off x="838200" y="363539"/>
            <a:ext cx="11038242" cy="559408"/>
          </a:xfrm>
        </p:spPr>
        <p:txBody>
          <a:bodyPr>
            <a:normAutofit/>
          </a:bodyPr>
          <a:lstStyle/>
          <a:p>
            <a:r>
              <a:rPr lang="en-US" b="0">
                <a:solidFill>
                  <a:srgbClr val="D12A31"/>
                </a:solidFill>
              </a:rPr>
              <a:t>Early Mobilization</a:t>
            </a:r>
          </a:p>
        </p:txBody>
      </p:sp>
      <p:graphicFrame>
        <p:nvGraphicFramePr>
          <p:cNvPr id="2" name="Content Placeholder 5">
            <a:extLst>
              <a:ext uri="{FF2B5EF4-FFF2-40B4-BE49-F238E27FC236}">
                <a16:creationId xmlns:a16="http://schemas.microsoft.com/office/drawing/2014/main" id="{DC7D9660-F8DA-3B44-B5DA-3F87CD8C851A}"/>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4226436926"/>
              </p:ext>
            </p:extLst>
          </p:nvPr>
        </p:nvGraphicFramePr>
        <p:xfrm>
          <a:off x="1436914" y="2504008"/>
          <a:ext cx="9394373" cy="2108632"/>
        </p:xfrm>
        <a:graphic>
          <a:graphicData uri="http://schemas.openxmlformats.org/drawingml/2006/table">
            <a:tbl>
              <a:tblPr firstRow="1" bandRow="1">
                <a:tableStyleId>{5C22544A-7EE6-4342-B048-85BDC9FD1C3A}</a:tableStyleId>
              </a:tblPr>
              <a:tblGrid>
                <a:gridCol w="1035444">
                  <a:extLst>
                    <a:ext uri="{9D8B030D-6E8A-4147-A177-3AD203B41FA5}">
                      <a16:colId xmlns:a16="http://schemas.microsoft.com/office/drawing/2014/main" val="2649235253"/>
                    </a:ext>
                  </a:extLst>
                </a:gridCol>
                <a:gridCol w="878079">
                  <a:extLst>
                    <a:ext uri="{9D8B030D-6E8A-4147-A177-3AD203B41FA5}">
                      <a16:colId xmlns:a16="http://schemas.microsoft.com/office/drawing/2014/main" val="862284130"/>
                    </a:ext>
                  </a:extLst>
                </a:gridCol>
                <a:gridCol w="1085623">
                  <a:extLst>
                    <a:ext uri="{9D8B030D-6E8A-4147-A177-3AD203B41FA5}">
                      <a16:colId xmlns:a16="http://schemas.microsoft.com/office/drawing/2014/main" val="3464337663"/>
                    </a:ext>
                  </a:extLst>
                </a:gridCol>
                <a:gridCol w="6395227">
                  <a:extLst>
                    <a:ext uri="{9D8B030D-6E8A-4147-A177-3AD203B41FA5}">
                      <a16:colId xmlns:a16="http://schemas.microsoft.com/office/drawing/2014/main" val="3265590656"/>
                    </a:ext>
                  </a:extLst>
                </a:gridCol>
              </a:tblGrid>
              <a:tr h="38747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baseline="0">
                          <a:solidFill>
                            <a:schemeClr val="bg1"/>
                          </a:solidFill>
                          <a:latin typeface="Lub Dub Condensed" panose="020B0506030403020204" pitchFamily="34" charset="0"/>
                          <a:cs typeface="Arial" panose="020B0604020202020204" pitchFamily="34" charset="0"/>
                        </a:rPr>
                        <a:t>Section</a:t>
                      </a:r>
                      <a:endParaRPr lang="en-US" sz="1600" b="1" spc="-50" baseline="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indent="0" algn="ctr">
                        <a:lnSpc>
                          <a:spcPct val="100000"/>
                        </a:lnSpc>
                        <a:spcBef>
                          <a:spcPts val="275"/>
                        </a:spcBef>
                      </a:pPr>
                      <a:r>
                        <a:rPr lang="en-US" sz="1600">
                          <a:solidFill>
                            <a:schemeClr val="bg1"/>
                          </a:solidFill>
                          <a:latin typeface="Lub Dub Condensed" panose="020B0506030403020204" pitchFamily="34" charset="0"/>
                          <a:cs typeface="Arial" panose="020B0604020202020204" pitchFamily="34" charset="0"/>
                        </a:rPr>
                        <a:t>COR</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indent="0" algn="ctr">
                        <a:lnSpc>
                          <a:spcPct val="100000"/>
                        </a:lnSpc>
                        <a:spcBef>
                          <a:spcPts val="275"/>
                        </a:spcBef>
                      </a:pPr>
                      <a:r>
                        <a:rPr lang="en-US" sz="1600">
                          <a:solidFill>
                            <a:schemeClr val="bg1"/>
                          </a:solidFill>
                          <a:latin typeface="Lub Dub Condensed" panose="020B0506030403020204" pitchFamily="34" charset="0"/>
                          <a:cs typeface="Arial" panose="020B0604020202020204" pitchFamily="34" charset="0"/>
                        </a:rPr>
                        <a:t>LOE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a:solidFill>
                            <a:schemeClr val="bg1"/>
                          </a:solidFill>
                          <a:latin typeface="Lub Dub Condensed" panose="020B0506030403020204" pitchFamily="34" charset="0"/>
                          <a:cs typeface="Arial" panose="020B0604020202020204" pitchFamily="34" charset="0"/>
                        </a:rPr>
                        <a:t>RECOMMENDATIONS</a:t>
                      </a:r>
                      <a:endParaRPr lang="en-US" sz="160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1721159">
                <a:tc>
                  <a:txBody>
                    <a:bodyPr/>
                    <a:lstStyle/>
                    <a:p>
                      <a:pPr marL="0" indent="0" algn="ctr">
                        <a:lnSpc>
                          <a:spcPct val="100000"/>
                        </a:lnSpc>
                        <a:spcBef>
                          <a:spcPts val="295"/>
                        </a:spcBef>
                      </a:pPr>
                      <a:r>
                        <a:rPr lang="en-US" sz="1800" b="1">
                          <a:ln>
                            <a:noFill/>
                          </a:ln>
                          <a:solidFill>
                            <a:schemeClr val="bg1"/>
                          </a:solidFill>
                          <a:latin typeface="Lub Dub Bold" panose="020B0803030403020204" pitchFamily="34" charset="0"/>
                          <a:cs typeface="Arial" panose="020B0604020202020204" pitchFamily="34" charset="0"/>
                        </a:rPr>
                        <a:t>5.7</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D4D4F"/>
                    </a:solidFill>
                  </a:tcPr>
                </a:tc>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Lub Dub Bold" panose="020B0803030403020204" pitchFamily="34" charset="0"/>
                          <a:ea typeface="+mn-ea"/>
                          <a:cs typeface="Arial" panose="020B0604020202020204" pitchFamily="34" charset="0"/>
                        </a:rPr>
                        <a:t>3</a:t>
                      </a:r>
                      <a:br>
                        <a:rPr kumimoji="0" lang="en-US" sz="2400" b="1" i="0" u="none" strike="noStrike" kern="1200" cap="none" spc="0" normalizeH="0" baseline="0" noProof="0">
                          <a:ln>
                            <a:noFill/>
                          </a:ln>
                          <a:solidFill>
                            <a:srgbClr val="FFFFFF"/>
                          </a:solidFill>
                          <a:effectLst/>
                          <a:uLnTx/>
                          <a:uFillTx/>
                          <a:latin typeface="Lub Dub Bold" panose="020B0803030403020204" pitchFamily="34" charset="0"/>
                          <a:ea typeface="+mn-ea"/>
                          <a:cs typeface="Arial" panose="020B0604020202020204" pitchFamily="34" charset="0"/>
                        </a:rPr>
                      </a:br>
                      <a:r>
                        <a:rPr kumimoji="0" lang="en-US" sz="1600" b="1" i="0" u="none" strike="noStrike" kern="1200" cap="none" spc="0" normalizeH="0" baseline="0" noProof="0">
                          <a:ln>
                            <a:noFill/>
                          </a:ln>
                          <a:solidFill>
                            <a:srgbClr val="FFFFFF"/>
                          </a:solidFill>
                          <a:effectLst/>
                          <a:uLnTx/>
                          <a:uFillTx/>
                          <a:latin typeface="Lub Dub Condensed" panose="020B0506030403020204" pitchFamily="34" charset="0"/>
                          <a:ea typeface="+mn-ea"/>
                          <a:cs typeface="Arial" panose="020B0604020202020204" pitchFamily="34" charset="0"/>
                        </a:rPr>
                        <a:t>Harm</a:t>
                      </a:r>
                      <a:endParaRPr kumimoji="0" lang="en-US" sz="2400" b="1" i="0" u="none" strike="noStrike" kern="1200" cap="none" spc="0" normalizeH="0" baseline="0" noProof="0">
                        <a:ln>
                          <a:noFill/>
                        </a:ln>
                        <a:solidFill>
                          <a:srgbClr val="FFFFFF"/>
                        </a:solidFill>
                        <a:effectLst/>
                        <a:uLnTx/>
                        <a:uFillTx/>
                        <a:latin typeface="Lub Dub Condensed" panose="020B0506030403020204" pitchFamily="34" charset="0"/>
                        <a:ea typeface="+mn-ea"/>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C08"/>
                    </a:solidFill>
                  </a:tcPr>
                </a:tc>
                <a:tc>
                  <a:txBody>
                    <a:bodyPr/>
                    <a:lstStyle/>
                    <a:p>
                      <a:pPr marL="0" indent="0" algn="ctr">
                        <a:lnSpc>
                          <a:spcPct val="100000"/>
                        </a:lnSpc>
                        <a:spcBef>
                          <a:spcPts val="295"/>
                        </a:spcBef>
                      </a:pPr>
                      <a:r>
                        <a:rPr lang="en-US" sz="1800" b="1">
                          <a:ln>
                            <a:noFill/>
                          </a:ln>
                          <a:solidFill>
                            <a:schemeClr val="tx1"/>
                          </a:solidFill>
                          <a:latin typeface="Lub Dub Bold" panose="020B0803030403020204" pitchFamily="34" charset="0"/>
                          <a:cs typeface="Arial" panose="020B0604020202020204" pitchFamily="34" charset="0"/>
                        </a:rPr>
                        <a:t>B-R</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59BC2"/>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AIS, high-dose, very early mobilization within 24 hours of stroke onset is not recommended to improve the odds of a favorable outcome at 3 months and may be harmful.</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366148088"/>
                  </a:ext>
                </a:extLst>
              </a:tr>
            </a:tbl>
          </a:graphicData>
        </a:graphic>
      </p:graphicFrame>
    </p:spTree>
    <p:extLst>
      <p:ext uri="{BB962C8B-B14F-4D97-AF65-F5344CB8AC3E}">
        <p14:creationId xmlns:p14="http://schemas.microsoft.com/office/powerpoint/2010/main" val="41833582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D24E51-DA9D-3F7B-DC4D-6914D38971A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A309C03-F2F1-565D-8663-1285C4AA102E}"/>
              </a:ext>
            </a:extLst>
          </p:cNvPr>
          <p:cNvSpPr>
            <a:spLocks noGrp="1"/>
          </p:cNvSpPr>
          <p:nvPr>
            <p:ph type="title"/>
          </p:nvPr>
        </p:nvSpPr>
        <p:spPr>
          <a:xfrm>
            <a:off x="838200" y="363539"/>
            <a:ext cx="11038242" cy="559408"/>
          </a:xfrm>
        </p:spPr>
        <p:txBody>
          <a:bodyPr>
            <a:normAutofit/>
          </a:bodyPr>
          <a:lstStyle/>
          <a:p>
            <a:r>
              <a:rPr lang="en-US" b="0">
                <a:solidFill>
                  <a:srgbClr val="D12A31"/>
                </a:solidFill>
              </a:rPr>
              <a:t>Palliative Care</a:t>
            </a:r>
          </a:p>
        </p:txBody>
      </p:sp>
      <p:graphicFrame>
        <p:nvGraphicFramePr>
          <p:cNvPr id="6" name="Content Placeholder 5">
            <a:extLst>
              <a:ext uri="{FF2B5EF4-FFF2-40B4-BE49-F238E27FC236}">
                <a16:creationId xmlns:a16="http://schemas.microsoft.com/office/drawing/2014/main" id="{C9CABEF3-49C6-B9A4-2DD3-22A3C20EEFAE}"/>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4107438837"/>
              </p:ext>
            </p:extLst>
          </p:nvPr>
        </p:nvGraphicFramePr>
        <p:xfrm>
          <a:off x="862483" y="2152315"/>
          <a:ext cx="5737609" cy="2108632"/>
        </p:xfrm>
        <a:graphic>
          <a:graphicData uri="http://schemas.openxmlformats.org/drawingml/2006/table">
            <a:tbl>
              <a:tblPr firstRow="1" bandRow="1">
                <a:tableStyleId>{5C22544A-7EE6-4342-B048-85BDC9FD1C3A}</a:tableStyleId>
              </a:tblPr>
              <a:tblGrid>
                <a:gridCol w="1035444">
                  <a:extLst>
                    <a:ext uri="{9D8B030D-6E8A-4147-A177-3AD203B41FA5}">
                      <a16:colId xmlns:a16="http://schemas.microsoft.com/office/drawing/2014/main" val="2649235253"/>
                    </a:ext>
                  </a:extLst>
                </a:gridCol>
                <a:gridCol w="878079">
                  <a:extLst>
                    <a:ext uri="{9D8B030D-6E8A-4147-A177-3AD203B41FA5}">
                      <a16:colId xmlns:a16="http://schemas.microsoft.com/office/drawing/2014/main" val="862284130"/>
                    </a:ext>
                  </a:extLst>
                </a:gridCol>
                <a:gridCol w="1085623">
                  <a:extLst>
                    <a:ext uri="{9D8B030D-6E8A-4147-A177-3AD203B41FA5}">
                      <a16:colId xmlns:a16="http://schemas.microsoft.com/office/drawing/2014/main" val="3464337663"/>
                    </a:ext>
                  </a:extLst>
                </a:gridCol>
                <a:gridCol w="2738463">
                  <a:extLst>
                    <a:ext uri="{9D8B030D-6E8A-4147-A177-3AD203B41FA5}">
                      <a16:colId xmlns:a16="http://schemas.microsoft.com/office/drawing/2014/main" val="3265590656"/>
                    </a:ext>
                  </a:extLst>
                </a:gridCol>
              </a:tblGrid>
              <a:tr h="38747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baseline="0">
                          <a:solidFill>
                            <a:schemeClr val="bg1"/>
                          </a:solidFill>
                          <a:latin typeface="Lub Dub Condensed" panose="020B0506030403020204" pitchFamily="34" charset="0"/>
                          <a:cs typeface="Arial" panose="020B0604020202020204" pitchFamily="34" charset="0"/>
                        </a:rPr>
                        <a:t>Section</a:t>
                      </a:r>
                      <a:endParaRPr lang="en-US" sz="1600" b="1" spc="-50" baseline="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indent="0" algn="ctr">
                        <a:lnSpc>
                          <a:spcPct val="100000"/>
                        </a:lnSpc>
                        <a:spcBef>
                          <a:spcPts val="275"/>
                        </a:spcBef>
                      </a:pPr>
                      <a:r>
                        <a:rPr lang="en-US" sz="1600">
                          <a:solidFill>
                            <a:schemeClr val="bg1"/>
                          </a:solidFill>
                          <a:latin typeface="Lub Dub Condensed" panose="020B0506030403020204" pitchFamily="34" charset="0"/>
                          <a:cs typeface="Arial" panose="020B0604020202020204" pitchFamily="34" charset="0"/>
                        </a:rPr>
                        <a:t>COR</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indent="0" algn="ctr">
                        <a:lnSpc>
                          <a:spcPct val="100000"/>
                        </a:lnSpc>
                        <a:spcBef>
                          <a:spcPts val="275"/>
                        </a:spcBef>
                      </a:pPr>
                      <a:r>
                        <a:rPr lang="en-US" sz="1600">
                          <a:solidFill>
                            <a:schemeClr val="bg1"/>
                          </a:solidFill>
                          <a:latin typeface="Lub Dub Condensed" panose="020B0506030403020204" pitchFamily="34" charset="0"/>
                          <a:cs typeface="Arial" panose="020B0604020202020204" pitchFamily="34" charset="0"/>
                        </a:rPr>
                        <a:t>LOE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1721159">
                <a:tc>
                  <a:txBody>
                    <a:bodyPr/>
                    <a:lstStyle/>
                    <a:p>
                      <a:pPr marL="0" indent="0" algn="ctr">
                        <a:lnSpc>
                          <a:spcPct val="100000"/>
                        </a:lnSpc>
                        <a:spcBef>
                          <a:spcPts val="295"/>
                        </a:spcBef>
                      </a:pPr>
                      <a:r>
                        <a:rPr lang="en-US" sz="1800" b="1" dirty="0">
                          <a:ln>
                            <a:noFill/>
                          </a:ln>
                          <a:solidFill>
                            <a:schemeClr val="bg1"/>
                          </a:solidFill>
                          <a:latin typeface="Lub Dub Bold" panose="020B0803030403020204" pitchFamily="34" charset="0"/>
                          <a:cs typeface="Arial" panose="020B0604020202020204" pitchFamily="34" charset="0"/>
                        </a:rPr>
                        <a:t>5.6</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D4D4F"/>
                    </a:solidFill>
                  </a:tcPr>
                </a:tc>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Lub Dub Bold" panose="020B0803030403020204" pitchFamily="34" charset="0"/>
                          <a:ea typeface="+mn-ea"/>
                          <a:cs typeface="Arial" panose="020B0604020202020204" pitchFamily="34" charset="0"/>
                        </a:rPr>
                        <a:t>2a</a:t>
                      </a:r>
                      <a:endParaRPr kumimoji="0" lang="en-US" sz="2400" b="1" i="0" u="none" strike="noStrike" kern="1200" cap="none" spc="0" normalizeH="0" baseline="0" noProof="0" dirty="0">
                        <a:ln>
                          <a:noFill/>
                        </a:ln>
                        <a:solidFill>
                          <a:schemeClr val="tx1"/>
                        </a:solidFill>
                        <a:effectLst/>
                        <a:uLnTx/>
                        <a:uFillTx/>
                        <a:latin typeface="Lub Dub Condensed" panose="020B0506030403020204" pitchFamily="34" charset="0"/>
                        <a:ea typeface="+mn-ea"/>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A68"/>
                    </a:solidFill>
                  </a:tcPr>
                </a:tc>
                <a:tc>
                  <a:txBody>
                    <a:bodyPr/>
                    <a:lstStyle/>
                    <a:p>
                      <a:pPr marL="0" indent="0" algn="ctr">
                        <a:lnSpc>
                          <a:spcPct val="100000"/>
                        </a:lnSpc>
                        <a:spcBef>
                          <a:spcPts val="295"/>
                        </a:spcBef>
                      </a:pPr>
                      <a:r>
                        <a:rPr lang="en-US" sz="1800" b="1" dirty="0">
                          <a:ln>
                            <a:noFill/>
                          </a:ln>
                          <a:solidFill>
                            <a:schemeClr val="tx1"/>
                          </a:solidFill>
                          <a:latin typeface="Lub Dub Bold" panose="020B0803030403020204" pitchFamily="34" charset="0"/>
                          <a:cs typeface="Arial" panose="020B0604020202020204" pitchFamily="34" charset="0"/>
                        </a:rPr>
                        <a:t>C-EO</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4D9F0"/>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For select patients with AIS and their families, referral to palliative care resources is reasonable as appropriate.</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366148088"/>
                  </a:ext>
                </a:extLst>
              </a:tr>
            </a:tbl>
          </a:graphicData>
        </a:graphic>
      </p:graphicFrame>
      <p:pic>
        <p:nvPicPr>
          <p:cNvPr id="14" name="Google Shape;400;g38df819a367_0_1" descr="Chart detailing the Communication and Goals of Care, including emotional, physical, spiritual or existential and psychosocial.">
            <a:extLst>
              <a:ext uri="{FF2B5EF4-FFF2-40B4-BE49-F238E27FC236}">
                <a16:creationId xmlns:a16="http://schemas.microsoft.com/office/drawing/2014/main" id="{7CB7239D-29CB-0ECE-C1C9-B8449D2E7F36}"/>
              </a:ext>
            </a:extLst>
          </p:cNvPr>
          <p:cNvPicPr preferRelativeResize="0"/>
          <p:nvPr/>
        </p:nvPicPr>
        <p:blipFill>
          <a:blip r:embed="rId3" cstate="print">
            <a:alphaModFix/>
            <a:extLst>
              <a:ext uri="{28A0092B-C50C-407E-A947-70E740481C1C}">
                <a14:useLocalDpi xmlns:a14="http://schemas.microsoft.com/office/drawing/2010/main"/>
              </a:ext>
            </a:extLst>
          </a:blip>
          <a:stretch>
            <a:fillRect/>
          </a:stretch>
        </p:blipFill>
        <p:spPr>
          <a:xfrm>
            <a:off x="6898640" y="844889"/>
            <a:ext cx="4690830" cy="4743111"/>
          </a:xfrm>
          <a:prstGeom prst="ellipse">
            <a:avLst/>
          </a:prstGeom>
          <a:noFill/>
          <a:ln>
            <a:noFill/>
          </a:ln>
        </p:spPr>
      </p:pic>
    </p:spTree>
    <p:extLst>
      <p:ext uri="{BB962C8B-B14F-4D97-AF65-F5344CB8AC3E}">
        <p14:creationId xmlns:p14="http://schemas.microsoft.com/office/powerpoint/2010/main" val="22206572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9B9C66-0D0B-AD03-30AA-E8615AC377B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D1CC6C2-CC28-5C84-16D4-650415023A4F}"/>
              </a:ext>
            </a:extLst>
          </p:cNvPr>
          <p:cNvSpPr>
            <a:spLocks noGrp="1"/>
          </p:cNvSpPr>
          <p:nvPr>
            <p:ph type="title"/>
          </p:nvPr>
        </p:nvSpPr>
        <p:spPr>
          <a:xfrm>
            <a:off x="838200" y="363539"/>
            <a:ext cx="11038242" cy="559408"/>
          </a:xfrm>
        </p:spPr>
        <p:txBody>
          <a:bodyPr>
            <a:normAutofit/>
          </a:bodyPr>
          <a:lstStyle/>
          <a:p>
            <a:r>
              <a:rPr lang="en-US" b="0">
                <a:solidFill>
                  <a:srgbClr val="D12A31"/>
                </a:solidFill>
              </a:rPr>
              <a:t>Multidisciplinary Management</a:t>
            </a:r>
          </a:p>
        </p:txBody>
      </p:sp>
      <p:grpSp>
        <p:nvGrpSpPr>
          <p:cNvPr id="16" name="Group 15">
            <a:extLst>
              <a:ext uri="{FF2B5EF4-FFF2-40B4-BE49-F238E27FC236}">
                <a16:creationId xmlns:a16="http://schemas.microsoft.com/office/drawing/2014/main" id="{DE9A57A1-49D3-956E-3605-4EB1E6F52309}"/>
              </a:ext>
              <a:ext uri="{C183D7F6-B498-43B3-948B-1728B52AA6E4}">
                <adec:decorative xmlns:adec="http://schemas.microsoft.com/office/drawing/2017/decorative" val="1"/>
              </a:ext>
            </a:extLst>
          </p:cNvPr>
          <p:cNvGrpSpPr/>
          <p:nvPr/>
        </p:nvGrpSpPr>
        <p:grpSpPr>
          <a:xfrm>
            <a:off x="649963" y="1284790"/>
            <a:ext cx="11226479" cy="847514"/>
            <a:chOff x="838200" y="1284790"/>
            <a:chExt cx="11226479" cy="752354"/>
          </a:xfrm>
          <a:solidFill>
            <a:srgbClr val="AF1C08"/>
          </a:solidFill>
        </p:grpSpPr>
        <p:sp>
          <p:nvSpPr>
            <p:cNvPr id="11" name="Arrow: Chevron 10">
              <a:extLst>
                <a:ext uri="{FF2B5EF4-FFF2-40B4-BE49-F238E27FC236}">
                  <a16:creationId xmlns:a16="http://schemas.microsoft.com/office/drawing/2014/main" id="{F916C674-63A9-B3AA-090E-C8EFA9B973B4}"/>
                </a:ext>
              </a:extLst>
            </p:cNvPr>
            <p:cNvSpPr/>
            <p:nvPr/>
          </p:nvSpPr>
          <p:spPr>
            <a:xfrm>
              <a:off x="838200" y="1284790"/>
              <a:ext cx="2969871" cy="752354"/>
            </a:xfrm>
            <a:prstGeom prst="chevron">
              <a:avLst/>
            </a:prstGeom>
            <a:solidFill>
              <a:srgbClr val="E6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836E6DE7-39CA-D071-D606-10313BFA6562}"/>
                </a:ext>
              </a:extLst>
            </p:cNvPr>
            <p:cNvSpPr/>
            <p:nvPr/>
          </p:nvSpPr>
          <p:spPr>
            <a:xfrm>
              <a:off x="3590403" y="1284790"/>
              <a:ext cx="2969871" cy="752354"/>
            </a:xfrm>
            <a:prstGeom prst="chevron">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Arrow: Chevron 12">
              <a:extLst>
                <a:ext uri="{FF2B5EF4-FFF2-40B4-BE49-F238E27FC236}">
                  <a16:creationId xmlns:a16="http://schemas.microsoft.com/office/drawing/2014/main" id="{9F07AAF3-C994-63BC-19A2-87B391C941E7}"/>
                </a:ext>
              </a:extLst>
            </p:cNvPr>
            <p:cNvSpPr/>
            <p:nvPr/>
          </p:nvSpPr>
          <p:spPr>
            <a:xfrm>
              <a:off x="6342606" y="1284790"/>
              <a:ext cx="2969871" cy="752354"/>
            </a:xfrm>
            <a:prstGeom prst="chevron">
              <a:avLst/>
            </a:prstGeom>
            <a:solidFill>
              <a:srgbClr val="82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Arrow: Chevron 13">
              <a:extLst>
                <a:ext uri="{FF2B5EF4-FFF2-40B4-BE49-F238E27FC236}">
                  <a16:creationId xmlns:a16="http://schemas.microsoft.com/office/drawing/2014/main" id="{B95E7404-1CD9-8AED-1920-860F08D45D0F}"/>
                </a:ext>
              </a:extLst>
            </p:cNvPr>
            <p:cNvSpPr/>
            <p:nvPr/>
          </p:nvSpPr>
          <p:spPr>
            <a:xfrm>
              <a:off x="9094808" y="1284790"/>
              <a:ext cx="2969871" cy="752354"/>
            </a:xfrm>
            <a:prstGeom prst="chevron">
              <a:avLst/>
            </a:prstGeom>
            <a:solidFill>
              <a:srgbClr val="3E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8" name="TextBox 17">
            <a:extLst>
              <a:ext uri="{FF2B5EF4-FFF2-40B4-BE49-F238E27FC236}">
                <a16:creationId xmlns:a16="http://schemas.microsoft.com/office/drawing/2014/main" id="{3D302867-D19C-4D9F-369D-4A900680311E}"/>
              </a:ext>
            </a:extLst>
          </p:cNvPr>
          <p:cNvSpPr txBox="1"/>
          <p:nvPr/>
        </p:nvSpPr>
        <p:spPr>
          <a:xfrm>
            <a:off x="1278854" y="1416724"/>
            <a:ext cx="1658073" cy="590931"/>
          </a:xfrm>
          <a:prstGeom prst="rect">
            <a:avLst/>
          </a:prstGeom>
          <a:noFill/>
        </p:spPr>
        <p:txBody>
          <a:bodyPr wrap="square">
            <a:spAutoFit/>
          </a:bodyPr>
          <a:lstStyle/>
          <a:p>
            <a:pPr algn="ctr">
              <a:lnSpc>
                <a:spcPct val="90000"/>
              </a:lnSpc>
            </a:pPr>
            <a:r>
              <a:rPr lang="en-US">
                <a:solidFill>
                  <a:schemeClr val="bg1"/>
                </a:solidFill>
                <a:latin typeface="Lub Dub Bold" panose="020B0803030403020204" pitchFamily="34" charset="0"/>
              </a:rPr>
              <a:t>Assessment &amp; Monitoring</a:t>
            </a:r>
          </a:p>
        </p:txBody>
      </p:sp>
      <p:sp>
        <p:nvSpPr>
          <p:cNvPr id="7" name="TextBox 6">
            <a:extLst>
              <a:ext uri="{FF2B5EF4-FFF2-40B4-BE49-F238E27FC236}">
                <a16:creationId xmlns:a16="http://schemas.microsoft.com/office/drawing/2014/main" id="{1DF021AB-DC06-A76D-9675-4DDBBC375765}"/>
              </a:ext>
            </a:extLst>
          </p:cNvPr>
          <p:cNvSpPr txBox="1"/>
          <p:nvPr/>
        </p:nvSpPr>
        <p:spPr>
          <a:xfrm>
            <a:off x="838199" y="2222340"/>
            <a:ext cx="2425861" cy="2657138"/>
          </a:xfrm>
          <a:prstGeom prst="rect">
            <a:avLst/>
          </a:prstGeom>
          <a:noFill/>
        </p:spPr>
        <p:txBody>
          <a:bodyPr wrap="square" rtlCol="0">
            <a:spAutoFit/>
          </a:bodyPr>
          <a:lstStyle/>
          <a:p>
            <a:pPr marL="285750" indent="-285750">
              <a:spcBef>
                <a:spcPts val="1000"/>
              </a:spcBef>
              <a:buFont typeface="Arial" panose="020B0604020202020204" pitchFamily="34" charset="0"/>
              <a:buChar char="•"/>
            </a:pPr>
            <a:r>
              <a:rPr lang="en-US" sz="1500">
                <a:latin typeface="Lub Dub Condensed" panose="020B0506030403020204" pitchFamily="34" charset="0"/>
              </a:rPr>
              <a:t>Assessment of stroke diagnosis/mechanism by specialized stroke provider</a:t>
            </a:r>
          </a:p>
          <a:p>
            <a:pPr marL="285750" indent="-285750">
              <a:spcBef>
                <a:spcPts val="1000"/>
              </a:spcBef>
              <a:buFont typeface="Arial" panose="020B0604020202020204" pitchFamily="34" charset="0"/>
              <a:buChar char="•"/>
            </a:pPr>
            <a:r>
              <a:rPr lang="en-US" sz="1500">
                <a:latin typeface="Lub Dub Condensed" panose="020B0506030403020204" pitchFamily="34" charset="0"/>
              </a:rPr>
              <a:t>Assessment and monitoring by nurses with continuous specialized training in stroke</a:t>
            </a:r>
          </a:p>
          <a:p>
            <a:pPr marL="285750" indent="-285750">
              <a:spcBef>
                <a:spcPts val="1000"/>
              </a:spcBef>
              <a:buFont typeface="Arial" panose="020B0604020202020204" pitchFamily="34" charset="0"/>
              <a:buChar char="•"/>
            </a:pPr>
            <a:r>
              <a:rPr lang="en-US" sz="1500">
                <a:latin typeface="Lub Dub Condensed" panose="020B0506030403020204" pitchFamily="34" charset="0"/>
              </a:rPr>
              <a:t>Stroke mechanism treatment planning</a:t>
            </a:r>
          </a:p>
        </p:txBody>
      </p:sp>
      <p:sp>
        <p:nvSpPr>
          <p:cNvPr id="21" name="TextBox 20">
            <a:extLst>
              <a:ext uri="{FF2B5EF4-FFF2-40B4-BE49-F238E27FC236}">
                <a16:creationId xmlns:a16="http://schemas.microsoft.com/office/drawing/2014/main" id="{CFB5CE0C-332D-A543-61E9-E75F38A50256}"/>
              </a:ext>
            </a:extLst>
          </p:cNvPr>
          <p:cNvSpPr txBox="1"/>
          <p:nvPr/>
        </p:nvSpPr>
        <p:spPr>
          <a:xfrm>
            <a:off x="3619834" y="1292074"/>
            <a:ext cx="2627453" cy="840230"/>
          </a:xfrm>
          <a:prstGeom prst="rect">
            <a:avLst/>
          </a:prstGeom>
          <a:noFill/>
        </p:spPr>
        <p:txBody>
          <a:bodyPr wrap="square">
            <a:spAutoFit/>
          </a:bodyPr>
          <a:lstStyle/>
          <a:p>
            <a:pPr algn="ctr">
              <a:lnSpc>
                <a:spcPct val="90000"/>
              </a:lnSpc>
            </a:pPr>
            <a:r>
              <a:rPr lang="en-US">
                <a:solidFill>
                  <a:schemeClr val="bg1"/>
                </a:solidFill>
                <a:latin typeface="Lub Dub Bold" panose="020B0803030403020204" pitchFamily="34" charset="0"/>
              </a:rPr>
              <a:t>Clinical </a:t>
            </a:r>
            <a:br>
              <a:rPr lang="en-US">
                <a:solidFill>
                  <a:schemeClr val="bg1"/>
                </a:solidFill>
                <a:latin typeface="Lub Dub Bold" panose="020B0803030403020204" pitchFamily="34" charset="0"/>
              </a:rPr>
            </a:br>
            <a:r>
              <a:rPr lang="en-US">
                <a:solidFill>
                  <a:schemeClr val="bg1"/>
                </a:solidFill>
                <a:latin typeface="Lub Dub Bold" panose="020B0803030403020204" pitchFamily="34" charset="0"/>
              </a:rPr>
              <a:t>Management </a:t>
            </a:r>
            <a:br>
              <a:rPr lang="en-US">
                <a:solidFill>
                  <a:schemeClr val="bg1"/>
                </a:solidFill>
                <a:latin typeface="Lub Dub Bold" panose="020B0803030403020204" pitchFamily="34" charset="0"/>
              </a:rPr>
            </a:br>
            <a:r>
              <a:rPr lang="en-US">
                <a:solidFill>
                  <a:schemeClr val="bg1"/>
                </a:solidFill>
                <a:latin typeface="Lub Dub Bold" panose="020B0803030403020204" pitchFamily="34" charset="0"/>
              </a:rPr>
              <a:t>(First 5 days)</a:t>
            </a:r>
          </a:p>
        </p:txBody>
      </p:sp>
      <p:sp>
        <p:nvSpPr>
          <p:cNvPr id="8" name="TextBox 7">
            <a:extLst>
              <a:ext uri="{FF2B5EF4-FFF2-40B4-BE49-F238E27FC236}">
                <a16:creationId xmlns:a16="http://schemas.microsoft.com/office/drawing/2014/main" id="{F5C80F58-A8A9-CB2A-F43F-0D10C2753A48}"/>
              </a:ext>
            </a:extLst>
          </p:cNvPr>
          <p:cNvSpPr txBox="1"/>
          <p:nvPr/>
        </p:nvSpPr>
        <p:spPr>
          <a:xfrm>
            <a:off x="3402167" y="2222340"/>
            <a:ext cx="2500922" cy="3939540"/>
          </a:xfrm>
          <a:prstGeom prst="rect">
            <a:avLst/>
          </a:prstGeom>
          <a:noFill/>
        </p:spPr>
        <p:txBody>
          <a:bodyPr wrap="square" rtlCol="0">
            <a:spAutoFit/>
          </a:bodyPr>
          <a:lstStyle/>
          <a:p>
            <a:pPr marL="285750" indent="-285750">
              <a:spcBef>
                <a:spcPts val="1000"/>
              </a:spcBef>
              <a:buFont typeface="Arial" panose="020B0604020202020204" pitchFamily="34" charset="0"/>
              <a:buChar char="•"/>
            </a:pPr>
            <a:r>
              <a:rPr lang="en-US" sz="1500">
                <a:latin typeface="Lub Dub Condensed" panose="020B0506030403020204" pitchFamily="34" charset="0"/>
              </a:rPr>
              <a:t>Standardized acute stroke care order sets utilization</a:t>
            </a:r>
          </a:p>
          <a:p>
            <a:pPr marL="285750" indent="-285750">
              <a:spcBef>
                <a:spcPts val="1000"/>
              </a:spcBef>
              <a:buFont typeface="Arial" panose="020B0604020202020204" pitchFamily="34" charset="0"/>
              <a:buChar char="•"/>
            </a:pPr>
            <a:r>
              <a:rPr lang="en-US" sz="1500">
                <a:latin typeface="Lub Dub Condensed" panose="020B0506030403020204" pitchFamily="34" charset="0"/>
              </a:rPr>
              <a:t>Physical and medical complications management guided by clinical practice guidelines/protocols</a:t>
            </a:r>
          </a:p>
          <a:p>
            <a:pPr marL="285750" indent="-285750">
              <a:spcBef>
                <a:spcPts val="1000"/>
              </a:spcBef>
              <a:buFont typeface="Arial" panose="020B0604020202020204" pitchFamily="34" charset="0"/>
              <a:buChar char="•"/>
            </a:pPr>
            <a:r>
              <a:rPr lang="en-US" sz="1500">
                <a:latin typeface="Lub Dub Condensed" panose="020B0506030403020204" pitchFamily="34" charset="0"/>
              </a:rPr>
              <a:t>Early rehabilitation assessment and mobilization by the </a:t>
            </a:r>
            <a:br>
              <a:rPr lang="en-US" sz="1500">
                <a:latin typeface="Lub Dub Condensed" panose="020B0506030403020204" pitchFamily="34" charset="0"/>
              </a:rPr>
            </a:br>
            <a:r>
              <a:rPr lang="en-US" sz="1500">
                <a:latin typeface="Lub Dub Condensed" panose="020B0506030403020204" pitchFamily="34" charset="0"/>
              </a:rPr>
              <a:t>stroke team</a:t>
            </a:r>
          </a:p>
          <a:p>
            <a:pPr marL="285750" indent="-285750">
              <a:spcBef>
                <a:spcPts val="1000"/>
              </a:spcBef>
              <a:buFont typeface="Arial" panose="020B0604020202020204" pitchFamily="34" charset="0"/>
              <a:buChar char="•"/>
            </a:pPr>
            <a:r>
              <a:rPr lang="en-US" sz="1500">
                <a:latin typeface="Lub Dub Condensed" panose="020B0506030403020204" pitchFamily="34" charset="0"/>
              </a:rPr>
              <a:t>Multidisciplinary team care to include nursing and caregivers with weekly meetings</a:t>
            </a:r>
          </a:p>
        </p:txBody>
      </p:sp>
      <p:sp>
        <p:nvSpPr>
          <p:cNvPr id="22" name="TextBox 21">
            <a:extLst>
              <a:ext uri="{FF2B5EF4-FFF2-40B4-BE49-F238E27FC236}">
                <a16:creationId xmlns:a16="http://schemas.microsoft.com/office/drawing/2014/main" id="{01684EBA-C30A-2A71-FA3D-0763EDC008DD}"/>
              </a:ext>
            </a:extLst>
          </p:cNvPr>
          <p:cNvSpPr txBox="1"/>
          <p:nvPr/>
        </p:nvSpPr>
        <p:spPr>
          <a:xfrm>
            <a:off x="6783260" y="1541373"/>
            <a:ext cx="1929435" cy="341632"/>
          </a:xfrm>
          <a:prstGeom prst="rect">
            <a:avLst/>
          </a:prstGeom>
          <a:noFill/>
        </p:spPr>
        <p:txBody>
          <a:bodyPr wrap="square">
            <a:spAutoFit/>
          </a:bodyPr>
          <a:lstStyle/>
          <a:p>
            <a:pPr algn="ctr">
              <a:lnSpc>
                <a:spcPct val="90000"/>
              </a:lnSpc>
            </a:pPr>
            <a:r>
              <a:rPr lang="en-US">
                <a:solidFill>
                  <a:schemeClr val="bg1"/>
                </a:solidFill>
                <a:latin typeface="Lub Dub Bold" panose="020B0803030403020204" pitchFamily="34" charset="0"/>
              </a:rPr>
              <a:t>Rehabilitation</a:t>
            </a:r>
          </a:p>
        </p:txBody>
      </p:sp>
      <p:sp>
        <p:nvSpPr>
          <p:cNvPr id="9" name="TextBox 8">
            <a:extLst>
              <a:ext uri="{FF2B5EF4-FFF2-40B4-BE49-F238E27FC236}">
                <a16:creationId xmlns:a16="http://schemas.microsoft.com/office/drawing/2014/main" id="{FFA4248E-C7F1-485A-8E45-AF1029635088}"/>
              </a:ext>
            </a:extLst>
          </p:cNvPr>
          <p:cNvSpPr txBox="1"/>
          <p:nvPr/>
        </p:nvSpPr>
        <p:spPr>
          <a:xfrm>
            <a:off x="6154369" y="2222340"/>
            <a:ext cx="2558326" cy="2657138"/>
          </a:xfrm>
          <a:prstGeom prst="rect">
            <a:avLst/>
          </a:prstGeom>
          <a:noFill/>
        </p:spPr>
        <p:txBody>
          <a:bodyPr wrap="square" rtlCol="0">
            <a:spAutoFit/>
          </a:bodyPr>
          <a:lstStyle/>
          <a:p>
            <a:pPr marL="285750" indent="-285750">
              <a:spcBef>
                <a:spcPts val="1000"/>
              </a:spcBef>
              <a:buFont typeface="Arial" panose="020B0604020202020204" pitchFamily="34" charset="0"/>
              <a:buChar char="•"/>
            </a:pPr>
            <a:r>
              <a:rPr lang="en-US" sz="1500">
                <a:latin typeface="Lub Dub Condensed" panose="020B0506030403020204" pitchFamily="34" charset="0"/>
              </a:rPr>
              <a:t>Early goal setting and onset of rehabilitation by physical, occupational, and speech therapy</a:t>
            </a:r>
          </a:p>
          <a:p>
            <a:pPr marL="285750" indent="-285750">
              <a:spcBef>
                <a:spcPts val="1000"/>
              </a:spcBef>
              <a:buFont typeface="Arial" panose="020B0604020202020204" pitchFamily="34" charset="0"/>
              <a:buChar char="•"/>
            </a:pPr>
            <a:r>
              <a:rPr lang="en-US" sz="1500">
                <a:latin typeface="Lub Dub Condensed" panose="020B0506030403020204" pitchFamily="34" charset="0"/>
              </a:rPr>
              <a:t>Integration with specialized rehabilitation nursing care and caregivers</a:t>
            </a:r>
          </a:p>
          <a:p>
            <a:pPr marL="285750" indent="-285750">
              <a:spcBef>
                <a:spcPts val="1000"/>
              </a:spcBef>
              <a:buFont typeface="Arial" panose="020B0604020202020204" pitchFamily="34" charset="0"/>
              <a:buChar char="•"/>
            </a:pPr>
            <a:r>
              <a:rPr lang="en-US" sz="1500">
                <a:latin typeface="Lub Dub Condensed" panose="020B0506030403020204" pitchFamily="34" charset="0"/>
              </a:rPr>
              <a:t>Collaborative planning with interdisciplinary clinical team</a:t>
            </a:r>
          </a:p>
        </p:txBody>
      </p:sp>
      <p:sp>
        <p:nvSpPr>
          <p:cNvPr id="23" name="TextBox 22">
            <a:extLst>
              <a:ext uri="{FF2B5EF4-FFF2-40B4-BE49-F238E27FC236}">
                <a16:creationId xmlns:a16="http://schemas.microsoft.com/office/drawing/2014/main" id="{4FAD8EFB-2B06-2C68-C94E-4A6A22B41D25}"/>
              </a:ext>
            </a:extLst>
          </p:cNvPr>
          <p:cNvSpPr txBox="1"/>
          <p:nvPr/>
        </p:nvSpPr>
        <p:spPr>
          <a:xfrm>
            <a:off x="9124240" y="1416724"/>
            <a:ext cx="2627453" cy="590931"/>
          </a:xfrm>
          <a:prstGeom prst="rect">
            <a:avLst/>
          </a:prstGeom>
          <a:noFill/>
        </p:spPr>
        <p:txBody>
          <a:bodyPr wrap="square">
            <a:spAutoFit/>
          </a:bodyPr>
          <a:lstStyle/>
          <a:p>
            <a:pPr algn="ctr">
              <a:lnSpc>
                <a:spcPct val="90000"/>
              </a:lnSpc>
            </a:pPr>
            <a:r>
              <a:rPr lang="en-US">
                <a:solidFill>
                  <a:schemeClr val="bg1"/>
                </a:solidFill>
                <a:latin typeface="Lub Dub Bold" panose="020B0803030403020204" pitchFamily="34" charset="0"/>
              </a:rPr>
              <a:t>Discharge </a:t>
            </a:r>
            <a:br>
              <a:rPr lang="en-US">
                <a:solidFill>
                  <a:schemeClr val="bg1"/>
                </a:solidFill>
                <a:latin typeface="Lub Dub Bold" panose="020B0803030403020204" pitchFamily="34" charset="0"/>
              </a:rPr>
            </a:br>
            <a:r>
              <a:rPr lang="en-US">
                <a:solidFill>
                  <a:schemeClr val="bg1"/>
                </a:solidFill>
                <a:latin typeface="Lub Dub Bold" panose="020B0803030403020204" pitchFamily="34" charset="0"/>
              </a:rPr>
              <a:t>Planning</a:t>
            </a:r>
          </a:p>
        </p:txBody>
      </p:sp>
      <p:sp>
        <p:nvSpPr>
          <p:cNvPr id="10" name="TextBox 9">
            <a:extLst>
              <a:ext uri="{FF2B5EF4-FFF2-40B4-BE49-F238E27FC236}">
                <a16:creationId xmlns:a16="http://schemas.microsoft.com/office/drawing/2014/main" id="{61E97A0A-E54D-67A0-95FD-F58BF4312807}"/>
              </a:ext>
            </a:extLst>
          </p:cNvPr>
          <p:cNvSpPr txBox="1"/>
          <p:nvPr/>
        </p:nvSpPr>
        <p:spPr>
          <a:xfrm>
            <a:off x="8906571" y="2222340"/>
            <a:ext cx="2482918" cy="2195473"/>
          </a:xfrm>
          <a:prstGeom prst="rect">
            <a:avLst/>
          </a:prstGeom>
          <a:noFill/>
        </p:spPr>
        <p:txBody>
          <a:bodyPr wrap="square" rtlCol="0">
            <a:spAutoFit/>
          </a:bodyPr>
          <a:lstStyle/>
          <a:p>
            <a:pPr marL="285750" indent="-285750">
              <a:spcBef>
                <a:spcPts val="1000"/>
              </a:spcBef>
              <a:buFont typeface="Arial" panose="020B0604020202020204" pitchFamily="34" charset="0"/>
              <a:buChar char="•"/>
            </a:pPr>
            <a:r>
              <a:rPr lang="en-US" sz="1500">
                <a:latin typeface="Lub Dub Condensed" panose="020B0506030403020204" pitchFamily="34" charset="0"/>
              </a:rPr>
              <a:t>Early assessment of discharge needs</a:t>
            </a:r>
          </a:p>
          <a:p>
            <a:pPr marL="285750" indent="-285750">
              <a:spcBef>
                <a:spcPts val="1000"/>
              </a:spcBef>
              <a:buFont typeface="Arial" panose="020B0604020202020204" pitchFamily="34" charset="0"/>
              <a:buChar char="•"/>
            </a:pPr>
            <a:r>
              <a:rPr lang="en-US" sz="1500">
                <a:latin typeface="Lub Dub Condensed" panose="020B0506030403020204" pitchFamily="34" charset="0"/>
              </a:rPr>
              <a:t>Integration of patient and caregivers with a focus on continued education support</a:t>
            </a:r>
          </a:p>
          <a:p>
            <a:pPr marL="285750" indent="-285750">
              <a:spcBef>
                <a:spcPts val="1000"/>
              </a:spcBef>
              <a:buFont typeface="Arial" panose="020B0604020202020204" pitchFamily="34" charset="0"/>
              <a:buChar char="•"/>
            </a:pPr>
            <a:r>
              <a:rPr lang="en-US" sz="1500">
                <a:latin typeface="Lub Dub Condensed" panose="020B0506030403020204" pitchFamily="34" charset="0"/>
              </a:rPr>
              <a:t>Coordination of follow-up care</a:t>
            </a:r>
          </a:p>
        </p:txBody>
      </p:sp>
    </p:spTree>
    <p:extLst>
      <p:ext uri="{BB962C8B-B14F-4D97-AF65-F5344CB8AC3E}">
        <p14:creationId xmlns:p14="http://schemas.microsoft.com/office/powerpoint/2010/main" val="1693441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3383C0-FBFB-B8EF-6956-1285DF1BFD85}"/>
              </a:ext>
            </a:extLst>
          </p:cNvPr>
          <p:cNvSpPr>
            <a:spLocks noGrp="1"/>
          </p:cNvSpPr>
          <p:nvPr>
            <p:ph type="title"/>
          </p:nvPr>
        </p:nvSpPr>
        <p:spPr>
          <a:xfrm>
            <a:off x="804041" y="147145"/>
            <a:ext cx="10549759" cy="578069"/>
          </a:xfrm>
        </p:spPr>
        <p:txBody>
          <a:bodyPr/>
          <a:lstStyle/>
          <a:p>
            <a:r>
              <a:rPr lang="en-US" b="0" dirty="0">
                <a:solidFill>
                  <a:srgbClr val="D12A31"/>
                </a:solidFill>
              </a:rPr>
              <a:t>Purpose Statement</a:t>
            </a:r>
          </a:p>
        </p:txBody>
      </p:sp>
      <p:sp>
        <p:nvSpPr>
          <p:cNvPr id="5" name="Content Placeholder 4">
            <a:extLst>
              <a:ext uri="{FF2B5EF4-FFF2-40B4-BE49-F238E27FC236}">
                <a16:creationId xmlns:a16="http://schemas.microsoft.com/office/drawing/2014/main" id="{4A1791CE-4288-32ED-2D9E-07D8DA21B99C}"/>
              </a:ext>
            </a:extLst>
          </p:cNvPr>
          <p:cNvSpPr>
            <a:spLocks noGrp="1"/>
          </p:cNvSpPr>
          <p:nvPr>
            <p:ph idx="1"/>
          </p:nvPr>
        </p:nvSpPr>
        <p:spPr>
          <a:xfrm>
            <a:off x="872359" y="924910"/>
            <a:ext cx="10515600" cy="5442516"/>
          </a:xfrm>
        </p:spPr>
        <p:txBody>
          <a:bodyPr>
            <a:normAutofit/>
          </a:bodyPr>
          <a:lstStyle/>
          <a:p>
            <a:r>
              <a:rPr lang="en-US" sz="1900" cap="none" dirty="0">
                <a:solidFill>
                  <a:schemeClr val="tx1"/>
                </a:solidFill>
                <a:latin typeface="Lub Dub Condensed" panose="020B0506030403020204" pitchFamily="34" charset="0"/>
              </a:rPr>
              <a:t>This presentation highlights key recommendations from the </a:t>
            </a:r>
            <a:r>
              <a:rPr lang="en-US" sz="1900" i="1" cap="none" dirty="0">
                <a:solidFill>
                  <a:schemeClr val="tx1"/>
                </a:solidFill>
                <a:latin typeface="Lub Dub Condensed" panose="020B0506030403020204" pitchFamily="34" charset="0"/>
              </a:rPr>
              <a:t>2026 Guideline for the Early Management of Patients with Acute Ischemic Stroke </a:t>
            </a:r>
            <a:r>
              <a:rPr lang="en-US" sz="1900" cap="none" dirty="0">
                <a:solidFill>
                  <a:schemeClr val="tx1"/>
                </a:solidFill>
                <a:latin typeface="Lub Dub Condensed" panose="020B0506030403020204" pitchFamily="34" charset="0"/>
              </a:rPr>
              <a:t>that are particularly relevant to nursing practice and can be used by individual organizations to standardize clinical practice for the care of acute ischemic stroke.  Nurses are integral in developing congruent, evidence-based systems of care for stroke patients across care settings.  While the entire guideline informs quality care delivery, nurses are uniquely positioned to identify, monitor, and respond to specific clinical situations that directly impact patient outcomes on a daily basis</a:t>
            </a:r>
            <a:r>
              <a:rPr lang="en-US" sz="1900" cap="none">
                <a:solidFill>
                  <a:schemeClr val="tx1"/>
                </a:solidFill>
                <a:latin typeface="Lub Dub Condensed" panose="020B0506030403020204" pitchFamily="34" charset="0"/>
              </a:rPr>
              <a:t>. </a:t>
            </a:r>
          </a:p>
          <a:p>
            <a:r>
              <a:rPr lang="en-US" sz="1900" cap="none">
                <a:solidFill>
                  <a:schemeClr val="tx1"/>
                </a:solidFill>
                <a:latin typeface="Lub Dub Condensed" panose="020B0506030403020204" pitchFamily="34" charset="0"/>
              </a:rPr>
              <a:t>The </a:t>
            </a:r>
            <a:r>
              <a:rPr lang="en-US" sz="1900" cap="none" dirty="0">
                <a:solidFill>
                  <a:schemeClr val="tx1"/>
                </a:solidFill>
                <a:latin typeface="Lub Dub Condensed" panose="020B0506030403020204" pitchFamily="34" charset="0"/>
              </a:rPr>
              <a:t>topics presented here reflect the clinical decisions and assessments that nurses routinely encounter during their shifts—from recognizing early warning signs and implementing preventive measures to collaborating with the interdisciplinary team and advocating for patient safety. This slide deck includes neuroscience nursing clinical practice care assessments specific to the acute stroke population, emphasizing those points of care where nursing knowledge, vigilance, and clinical judgment make a tangible difference in patient recovery and well-being.  </a:t>
            </a:r>
          </a:p>
          <a:p>
            <a:r>
              <a:rPr lang="en-US" sz="1900" cap="none" dirty="0">
                <a:solidFill>
                  <a:schemeClr val="tx1"/>
                </a:solidFill>
                <a:latin typeface="Lub Dub Condensed" panose="020B0506030403020204" pitchFamily="34" charset="0"/>
              </a:rPr>
              <a:t>By focusing on these specific areas, we aim to strengthen nurses' understanding of evidence-based practices that support organizational efforts to standardize stroke care and empower nurses to deliver the highest standard of care in their everyday practice. </a:t>
            </a:r>
          </a:p>
          <a:p>
            <a:r>
              <a:rPr lang="en-US" sz="1900" cap="none" dirty="0">
                <a:solidFill>
                  <a:schemeClr val="tx1"/>
                </a:solidFill>
                <a:latin typeface="Lub Dub Condensed" panose="020B0506030403020204" pitchFamily="34" charset="0"/>
              </a:rPr>
              <a:t> This slide deck was adapted from the 2026 AHA/ASA for the Early Management of Patients with </a:t>
            </a:r>
          </a:p>
          <a:p>
            <a:pPr>
              <a:lnSpc>
                <a:spcPct val="110000"/>
              </a:lnSpc>
              <a:spcBef>
                <a:spcPts val="0"/>
              </a:spcBef>
            </a:pPr>
            <a:r>
              <a:rPr lang="en-US" sz="1900" cap="none" dirty="0">
                <a:solidFill>
                  <a:schemeClr val="tx1"/>
                </a:solidFill>
                <a:latin typeface="Lub Dub Condensed" panose="020B0506030403020204" pitchFamily="34" charset="0"/>
              </a:rPr>
              <a:t>Acute Ischemic Stroke.</a:t>
            </a:r>
          </a:p>
          <a:p>
            <a:endParaRPr lang="en-US" cap="none" dirty="0">
              <a:solidFill>
                <a:schemeClr val="tx1"/>
              </a:solidFill>
              <a:latin typeface="Lub Dub Condensed" panose="020B0506030403020204" pitchFamily="34" charset="0"/>
            </a:endParaRPr>
          </a:p>
        </p:txBody>
      </p:sp>
    </p:spTree>
    <p:extLst>
      <p:ext uri="{BB962C8B-B14F-4D97-AF65-F5344CB8AC3E}">
        <p14:creationId xmlns:p14="http://schemas.microsoft.com/office/powerpoint/2010/main" val="467464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77A9E-0B06-82F1-F869-73AC1023D7B9}"/>
              </a:ext>
            </a:extLst>
          </p:cNvPr>
          <p:cNvSpPr>
            <a:spLocks noGrp="1"/>
          </p:cNvSpPr>
          <p:nvPr>
            <p:ph type="title"/>
          </p:nvPr>
        </p:nvSpPr>
        <p:spPr>
          <a:xfrm>
            <a:off x="838200" y="363538"/>
            <a:ext cx="4266235" cy="863378"/>
          </a:xfrm>
        </p:spPr>
        <p:txBody>
          <a:bodyPr>
            <a:noAutofit/>
          </a:bodyPr>
          <a:lstStyle/>
          <a:p>
            <a:r>
              <a:rPr lang="en-US" b="0">
                <a:solidFill>
                  <a:srgbClr val="D12A31"/>
                </a:solidFill>
              </a:rPr>
              <a:t>JOURNEY OF A PATIENT WITH AIS</a:t>
            </a:r>
          </a:p>
        </p:txBody>
      </p:sp>
      <p:pic>
        <p:nvPicPr>
          <p:cNvPr id="5" name="Google Shape;135;p3">
            <a:extLst>
              <a:ext uri="{FF2B5EF4-FFF2-40B4-BE49-F238E27FC236}">
                <a16:creationId xmlns:a16="http://schemas.microsoft.com/office/drawing/2014/main" id="{FE2DAB01-C961-B0E3-AD91-869B4346FD42}"/>
              </a:ext>
              <a:ext uri="{C183D7F6-B498-43B3-948B-1728B52AA6E4}">
                <adec:decorative xmlns:adec="http://schemas.microsoft.com/office/drawing/2017/decorative" val="1"/>
              </a:ext>
            </a:extLst>
          </p:cNvPr>
          <p:cNvPicPr preferRelativeResize="0"/>
          <p:nvPr/>
        </p:nvPicPr>
        <p:blipFill rotWithShape="1">
          <a:blip r:embed="rId3">
            <a:clrChange>
              <a:clrFrom>
                <a:srgbClr val="FFFFFF"/>
              </a:clrFrom>
              <a:clrTo>
                <a:srgbClr val="FFFFFF">
                  <a:alpha val="0"/>
                </a:srgbClr>
              </a:clrTo>
            </a:clrChange>
            <a:alphaModFix/>
          </a:blip>
          <a:srcRect/>
          <a:stretch/>
        </p:blipFill>
        <p:spPr>
          <a:xfrm>
            <a:off x="1088020" y="0"/>
            <a:ext cx="9780608" cy="6340721"/>
          </a:xfrm>
          <a:prstGeom prst="rect">
            <a:avLst/>
          </a:prstGeom>
          <a:noFill/>
          <a:ln>
            <a:noFill/>
          </a:ln>
        </p:spPr>
      </p:pic>
      <p:sp>
        <p:nvSpPr>
          <p:cNvPr id="9" name="Rectangle 8" descr="Graphic showing the how the 2026 Guideline for Acute Management of AIS spans from stroke awareness, through prehospital care, telemedicine facilitation and care, acute diagnostic imaging and treatment upon arrival to the hospital, to post acute treatments, nutrition, dysphagia, palliative care and more, and address both pediatric and adult care.">
            <a:extLst>
              <a:ext uri="{FF2B5EF4-FFF2-40B4-BE49-F238E27FC236}">
                <a16:creationId xmlns:a16="http://schemas.microsoft.com/office/drawing/2014/main" id="{0D135951-F34D-5E29-B544-B284918BE37E}"/>
              </a:ext>
            </a:extLst>
          </p:cNvPr>
          <p:cNvSpPr/>
          <p:nvPr/>
        </p:nvSpPr>
        <p:spPr>
          <a:xfrm>
            <a:off x="838200" y="624468"/>
            <a:ext cx="10692161" cy="563136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0360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077AB5B-9698-A8A8-0F43-659F01157307}"/>
              </a:ext>
            </a:extLst>
          </p:cNvPr>
          <p:cNvSpPr>
            <a:spLocks noGrp="1"/>
          </p:cNvSpPr>
          <p:nvPr>
            <p:ph type="title"/>
          </p:nvPr>
        </p:nvSpPr>
        <p:spPr>
          <a:xfrm>
            <a:off x="838200" y="162817"/>
            <a:ext cx="10515600" cy="1286841"/>
          </a:xfrm>
        </p:spPr>
        <p:txBody>
          <a:bodyPr>
            <a:normAutofit/>
          </a:bodyPr>
          <a:lstStyle/>
          <a:p>
            <a:r>
              <a:rPr lang="en-US" b="0">
                <a:solidFill>
                  <a:srgbClr val="D12A31"/>
                </a:solidFill>
              </a:rPr>
              <a:t>KEY NURSING TOPICS FOR REVIEW</a:t>
            </a:r>
            <a:br>
              <a:rPr lang="en-US" b="0"/>
            </a:br>
            <a:r>
              <a:rPr lang="en-US" b="0" i="1" cap="none">
                <a:latin typeface="Lub Dub Condensed" panose="020B0506030403020204" pitchFamily="34" charset="0"/>
              </a:rPr>
              <a:t>From the 2026 Guideline for the Early Management of Patients with Acute Ischemic Stroke</a:t>
            </a:r>
            <a:endParaRPr lang="en-US"/>
          </a:p>
        </p:txBody>
      </p:sp>
      <p:graphicFrame>
        <p:nvGraphicFramePr>
          <p:cNvPr id="10" name="Content Placeholder 9">
            <a:extLst>
              <a:ext uri="{FF2B5EF4-FFF2-40B4-BE49-F238E27FC236}">
                <a16:creationId xmlns:a16="http://schemas.microsoft.com/office/drawing/2014/main" id="{98F38084-D960-C72C-1C10-F57826A0AB34}"/>
              </a:ext>
            </a:extLst>
          </p:cNvPr>
          <p:cNvGraphicFramePr>
            <a:graphicFrameLocks noGrp="1"/>
          </p:cNvGraphicFramePr>
          <p:nvPr>
            <p:ph idx="1"/>
            <p:extLst>
              <p:ext uri="{D42A27DB-BD31-4B8C-83A1-F6EECF244321}">
                <p14:modId xmlns:p14="http://schemas.microsoft.com/office/powerpoint/2010/main" val="44960116"/>
              </p:ext>
            </p:extLst>
          </p:nvPr>
        </p:nvGraphicFramePr>
        <p:xfrm>
          <a:off x="904875" y="1647996"/>
          <a:ext cx="10515600" cy="4001346"/>
        </p:xfrm>
        <a:graphic>
          <a:graphicData uri="http://schemas.openxmlformats.org/drawingml/2006/table">
            <a:tbl>
              <a:tblPr firstRow="1" bandRow="1">
                <a:tableStyleId>{5C22544A-7EE6-4342-B048-85BDC9FD1C3A}</a:tableStyleId>
              </a:tblPr>
              <a:tblGrid>
                <a:gridCol w="3568271">
                  <a:extLst>
                    <a:ext uri="{9D8B030D-6E8A-4147-A177-3AD203B41FA5}">
                      <a16:colId xmlns:a16="http://schemas.microsoft.com/office/drawing/2014/main" val="1548092163"/>
                    </a:ext>
                  </a:extLst>
                </a:gridCol>
                <a:gridCol w="6947329">
                  <a:extLst>
                    <a:ext uri="{9D8B030D-6E8A-4147-A177-3AD203B41FA5}">
                      <a16:colId xmlns:a16="http://schemas.microsoft.com/office/drawing/2014/main" val="4201394284"/>
                    </a:ext>
                  </a:extLst>
                </a:gridCol>
              </a:tblGrid>
              <a:tr h="510346">
                <a:tc>
                  <a:txBody>
                    <a:bodyPr/>
                    <a:lstStyle/>
                    <a:p>
                      <a:r>
                        <a:rPr lang="en-US">
                          <a:latin typeface="Lub Dub Bold" panose="020B0803030403020204" pitchFamily="34" charset="0"/>
                        </a:rPr>
                        <a:t>Recommendation Categories</a:t>
                      </a:r>
                    </a:p>
                  </a:txBody>
                  <a:tcPr>
                    <a:solidFill>
                      <a:srgbClr val="D12A31"/>
                    </a:solidFill>
                  </a:tcPr>
                </a:tc>
                <a:tc>
                  <a:txBody>
                    <a:bodyPr/>
                    <a:lstStyle/>
                    <a:p>
                      <a:r>
                        <a:rPr lang="en-US">
                          <a:latin typeface="Lub Dub Bold" panose="020B0803030403020204" pitchFamily="34" charset="0"/>
                        </a:rPr>
                        <a:t>Topics for Review</a:t>
                      </a:r>
                    </a:p>
                  </a:txBody>
                  <a:tcPr>
                    <a:solidFill>
                      <a:srgbClr val="D12A31"/>
                    </a:solidFill>
                  </a:tcPr>
                </a:tc>
                <a:extLst>
                  <a:ext uri="{0D108BD9-81ED-4DB2-BD59-A6C34878D82A}">
                    <a16:rowId xmlns:a16="http://schemas.microsoft.com/office/drawing/2014/main" val="3358781437"/>
                  </a:ext>
                </a:extLst>
              </a:tr>
              <a:tr h="510346">
                <a:tc>
                  <a:txBody>
                    <a:bodyPr/>
                    <a:lstStyle/>
                    <a:p>
                      <a:r>
                        <a:rPr lang="en-US" sz="2000" b="1">
                          <a:latin typeface="Lub Dub Condensed" panose="020B0506030403020204" pitchFamily="34" charset="0"/>
                        </a:rPr>
                        <a:t>Pediatric</a:t>
                      </a:r>
                    </a:p>
                  </a:txBody>
                  <a:tcPr>
                    <a:solidFill>
                      <a:srgbClr val="E9CCCC"/>
                    </a:solidFill>
                  </a:tcPr>
                </a:tc>
                <a:tc>
                  <a:txBody>
                    <a:bodyPr/>
                    <a:lstStyle/>
                    <a:p>
                      <a:r>
                        <a:rPr lang="en-US">
                          <a:latin typeface="Lub Dub Condensed" panose="020B0506030403020204" pitchFamily="34" charset="0"/>
                        </a:rPr>
                        <a:t>General Summary of Updates</a:t>
                      </a:r>
                    </a:p>
                  </a:txBody>
                  <a:tcPr>
                    <a:solidFill>
                      <a:srgbClr val="E9CCCC"/>
                    </a:solidFill>
                  </a:tcPr>
                </a:tc>
                <a:extLst>
                  <a:ext uri="{0D108BD9-81ED-4DB2-BD59-A6C34878D82A}">
                    <a16:rowId xmlns:a16="http://schemas.microsoft.com/office/drawing/2014/main" val="3479435664"/>
                  </a:ext>
                </a:extLst>
              </a:tr>
              <a:tr h="510346">
                <a:tc>
                  <a:txBody>
                    <a:bodyPr/>
                    <a:lstStyle/>
                    <a:p>
                      <a:r>
                        <a:rPr lang="en-US" sz="2000" b="1">
                          <a:latin typeface="Lub Dub Condensed" panose="020B0506030403020204" pitchFamily="34" charset="0"/>
                        </a:rPr>
                        <a:t>Prehospital</a:t>
                      </a:r>
                    </a:p>
                  </a:txBody>
                  <a:tcPr>
                    <a:solidFill>
                      <a:srgbClr val="F4E7E7"/>
                    </a:solidFill>
                  </a:tcPr>
                </a:tc>
                <a:tc>
                  <a:txBody>
                    <a:bodyPr/>
                    <a:lstStyle/>
                    <a:p>
                      <a:r>
                        <a:rPr lang="en-US">
                          <a:latin typeface="Lub Dub Condensed" panose="020B0506030403020204" pitchFamily="34" charset="0"/>
                        </a:rPr>
                        <a:t>EMS Destination Management , Mobile Stroke Units,  Interhospital Transfers</a:t>
                      </a:r>
                    </a:p>
                  </a:txBody>
                  <a:tcPr>
                    <a:solidFill>
                      <a:srgbClr val="F4E7E7"/>
                    </a:solidFill>
                  </a:tcPr>
                </a:tc>
                <a:extLst>
                  <a:ext uri="{0D108BD9-81ED-4DB2-BD59-A6C34878D82A}">
                    <a16:rowId xmlns:a16="http://schemas.microsoft.com/office/drawing/2014/main" val="4133979250"/>
                  </a:ext>
                </a:extLst>
              </a:tr>
              <a:tr h="713087">
                <a:tc>
                  <a:txBody>
                    <a:bodyPr/>
                    <a:lstStyle/>
                    <a:p>
                      <a:r>
                        <a:rPr lang="en-US" sz="2000" b="1">
                          <a:latin typeface="Lub Dub Condensed" panose="020B0506030403020204" pitchFamily="34" charset="0"/>
                        </a:rPr>
                        <a:t>Acute Treatment </a:t>
                      </a:r>
                    </a:p>
                  </a:txBody>
                  <a:tcPr/>
                </a:tc>
                <a:tc>
                  <a:txBody>
                    <a:bodyPr/>
                    <a:lstStyle/>
                    <a:p>
                      <a:r>
                        <a:rPr lang="en-US">
                          <a:latin typeface="Lub Dub Condensed" panose="020B0506030403020204" pitchFamily="34" charset="0"/>
                        </a:rPr>
                        <a:t>Thrombolysis and Management Review, Wake Up and 4.5 – 9 hour strokes, Telestroke and Thrombolysis, BP Management after Acute Treatments, Basilar EVT</a:t>
                      </a:r>
                    </a:p>
                  </a:txBody>
                  <a:tcPr/>
                </a:tc>
                <a:extLst>
                  <a:ext uri="{0D108BD9-81ED-4DB2-BD59-A6C34878D82A}">
                    <a16:rowId xmlns:a16="http://schemas.microsoft.com/office/drawing/2014/main" val="921509424"/>
                  </a:ext>
                </a:extLst>
              </a:tr>
              <a:tr h="713087">
                <a:tc>
                  <a:txBody>
                    <a:bodyPr/>
                    <a:lstStyle/>
                    <a:p>
                      <a:r>
                        <a:rPr lang="en-US" sz="2000" b="1">
                          <a:latin typeface="Lub Dub Condensed" panose="020B0506030403020204" pitchFamily="34" charset="0"/>
                        </a:rPr>
                        <a:t>Post Acute</a:t>
                      </a:r>
                    </a:p>
                  </a:txBody>
                  <a:tcPr/>
                </a:tc>
                <a:tc>
                  <a:txBody>
                    <a:bodyPr/>
                    <a:lstStyle/>
                    <a:p>
                      <a:r>
                        <a:rPr lang="en-US">
                          <a:latin typeface="Lub Dub Condensed" panose="020B0506030403020204" pitchFamily="34" charset="0"/>
                        </a:rPr>
                        <a:t>Dual Antiplatelets for Minor AIS and High-Risk TIA, Early Anticoagulation and AF, Head Positioning, Brain Swelling, </a:t>
                      </a:r>
                    </a:p>
                  </a:txBody>
                  <a:tcPr/>
                </a:tc>
                <a:extLst>
                  <a:ext uri="{0D108BD9-81ED-4DB2-BD59-A6C34878D82A}">
                    <a16:rowId xmlns:a16="http://schemas.microsoft.com/office/drawing/2014/main" val="2739524954"/>
                  </a:ext>
                </a:extLst>
              </a:tr>
              <a:tr h="713087">
                <a:tc>
                  <a:txBody>
                    <a:bodyPr/>
                    <a:lstStyle/>
                    <a:p>
                      <a:r>
                        <a:rPr lang="en-US" sz="2000" b="1">
                          <a:latin typeface="Lub Dub Condensed" panose="020B0506030403020204" pitchFamily="34" charset="0"/>
                        </a:rPr>
                        <a:t>General Supportive Care</a:t>
                      </a:r>
                    </a:p>
                  </a:txBody>
                  <a:tcPr/>
                </a:tc>
                <a:tc>
                  <a:txBody>
                    <a:bodyPr/>
                    <a:lstStyle/>
                    <a:p>
                      <a:r>
                        <a:rPr lang="en-US" dirty="0">
                          <a:latin typeface="Lub Dub Condensed" panose="020B0506030403020204" pitchFamily="34" charset="0"/>
                        </a:rPr>
                        <a:t>Blood Glucose Monitoring, Depression, Nutrition, Dysphagia, Early Mobilization, Palliative Care, Multidisciplinary Management</a:t>
                      </a:r>
                    </a:p>
                  </a:txBody>
                  <a:tcPr/>
                </a:tc>
                <a:extLst>
                  <a:ext uri="{0D108BD9-81ED-4DB2-BD59-A6C34878D82A}">
                    <a16:rowId xmlns:a16="http://schemas.microsoft.com/office/drawing/2014/main" val="1276012274"/>
                  </a:ext>
                </a:extLst>
              </a:tr>
            </a:tbl>
          </a:graphicData>
        </a:graphic>
      </p:graphicFrame>
    </p:spTree>
    <p:extLst>
      <p:ext uri="{BB962C8B-B14F-4D97-AF65-F5344CB8AC3E}">
        <p14:creationId xmlns:p14="http://schemas.microsoft.com/office/powerpoint/2010/main" val="581180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5ED7E9B-E500-32B5-F1B8-795762ACAA42}"/>
              </a:ext>
            </a:extLst>
          </p:cNvPr>
          <p:cNvSpPr>
            <a:spLocks noGrp="1"/>
          </p:cNvSpPr>
          <p:nvPr>
            <p:ph type="ctrTitle"/>
          </p:nvPr>
        </p:nvSpPr>
        <p:spPr/>
        <p:txBody>
          <a:bodyPr>
            <a:normAutofit fontScale="90000"/>
          </a:bodyPr>
          <a:lstStyle/>
          <a:p>
            <a:pPr>
              <a:spcAft>
                <a:spcPts val="600"/>
              </a:spcAft>
            </a:pPr>
            <a:r>
              <a:rPr lang="en-US" b="0"/>
              <a:t>2026 GUIDELINE FOR THE EARLY MANAGEMENT OF PATIENTS WITH AIS</a:t>
            </a:r>
            <a:br>
              <a:rPr lang="en-US" b="0"/>
            </a:br>
            <a:br>
              <a:rPr lang="en-US" sz="2200" b="0"/>
            </a:br>
            <a:r>
              <a:rPr lang="en-US" b="0" i="1">
                <a:latin typeface="Lub Dub Medium" panose="020B0603030403020204" pitchFamily="34" charset="0"/>
              </a:rPr>
              <a:t>KEY NURSING UPDATES AND REVIEW</a:t>
            </a:r>
            <a:br>
              <a:rPr lang="en-US" sz="4800"/>
            </a:br>
            <a:br>
              <a:rPr lang="en-US" sz="4800"/>
            </a:br>
            <a:br>
              <a:rPr lang="en-US" sz="4800"/>
            </a:br>
            <a:r>
              <a:rPr lang="en-US" sz="5300" b="0" cap="none"/>
              <a:t>Pediatric Recommendations </a:t>
            </a:r>
            <a:endParaRPr lang="en-US" sz="4800" b="0"/>
          </a:p>
        </p:txBody>
      </p:sp>
      <p:cxnSp>
        <p:nvCxnSpPr>
          <p:cNvPr id="10" name="Straight Connector 9">
            <a:extLst>
              <a:ext uri="{FF2B5EF4-FFF2-40B4-BE49-F238E27FC236}">
                <a16:creationId xmlns:a16="http://schemas.microsoft.com/office/drawing/2014/main" id="{DFE0E80B-75FB-2487-D969-5D03F85B819D}"/>
              </a:ext>
              <a:ext uri="{C183D7F6-B498-43B3-948B-1728B52AA6E4}">
                <adec:decorative xmlns:adec="http://schemas.microsoft.com/office/drawing/2017/decorative" val="1"/>
              </a:ext>
            </a:extLst>
          </p:cNvPr>
          <p:cNvCxnSpPr>
            <a:cxnSpLocks/>
          </p:cNvCxnSpPr>
          <p:nvPr/>
        </p:nvCxnSpPr>
        <p:spPr>
          <a:xfrm>
            <a:off x="1691986" y="4104409"/>
            <a:ext cx="880802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0055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E2C068-9E1A-CA43-5DB5-3BEE7F154615}"/>
              </a:ext>
            </a:extLst>
          </p:cNvPr>
          <p:cNvSpPr>
            <a:spLocks noGrp="1"/>
          </p:cNvSpPr>
          <p:nvPr>
            <p:ph type="title"/>
          </p:nvPr>
        </p:nvSpPr>
        <p:spPr/>
        <p:txBody>
          <a:bodyPr/>
          <a:lstStyle/>
          <a:p>
            <a:r>
              <a:rPr lang="en-US" dirty="0">
                <a:solidFill>
                  <a:srgbClr val="C10E21"/>
                </a:solidFill>
              </a:rPr>
              <a:t>Pediatrics – General Summary</a:t>
            </a:r>
          </a:p>
        </p:txBody>
      </p:sp>
      <p:sp>
        <p:nvSpPr>
          <p:cNvPr id="4" name="Content Placeholder 3">
            <a:extLst>
              <a:ext uri="{FF2B5EF4-FFF2-40B4-BE49-F238E27FC236}">
                <a16:creationId xmlns:a16="http://schemas.microsoft.com/office/drawing/2014/main" id="{5E832C55-98A6-E613-F11E-BF11216A3385}"/>
              </a:ext>
            </a:extLst>
          </p:cNvPr>
          <p:cNvSpPr>
            <a:spLocks noGrp="1"/>
          </p:cNvSpPr>
          <p:nvPr>
            <p:ph idx="1"/>
          </p:nvPr>
        </p:nvSpPr>
        <p:spPr>
          <a:xfrm>
            <a:off x="838199" y="1122218"/>
            <a:ext cx="10810010" cy="5143499"/>
          </a:xfrm>
        </p:spPr>
        <p:txBody>
          <a:bodyPr>
            <a:noAutofit/>
          </a:bodyPr>
          <a:lstStyle/>
          <a:p>
            <a:pPr marL="285750" lvl="0" indent="-285750">
              <a:spcBef>
                <a:spcPts val="600"/>
              </a:spcBef>
              <a:spcAft>
                <a:spcPts val="1200"/>
              </a:spcAft>
              <a:buClr>
                <a:srgbClr val="C10E21"/>
              </a:buClr>
              <a:buSzPts val="1800"/>
              <a:buFont typeface="Arial"/>
              <a:buChar char="•"/>
            </a:pPr>
            <a:r>
              <a:rPr lang="en-US" cap="none">
                <a:solidFill>
                  <a:schemeClr val="dk1"/>
                </a:solidFill>
                <a:latin typeface="Lub Dub Medium" panose="020B0603030403020204" pitchFamily="34" charset="0"/>
              </a:rPr>
              <a:t>More research is needed on tools to identify pediatric stroke in the EMS setting. </a:t>
            </a:r>
            <a:r>
              <a:rPr lang="en-US" sz="1400" cap="none">
                <a:solidFill>
                  <a:schemeClr val="accent3">
                    <a:lumMod val="75000"/>
                  </a:schemeClr>
                </a:solidFill>
                <a:latin typeface="Lub Dub Condensed" panose="020B0506030403020204" pitchFamily="34" charset="0"/>
              </a:rPr>
              <a:t>(COR: 2b; LOE: B-NR)</a:t>
            </a:r>
            <a:endParaRPr lang="en-US" sz="1400">
              <a:solidFill>
                <a:schemeClr val="accent3">
                  <a:lumMod val="75000"/>
                </a:schemeClr>
              </a:solidFill>
              <a:latin typeface="Lub Dub Condensed" panose="020B0506030403020204" pitchFamily="34" charset="0"/>
            </a:endParaRPr>
          </a:p>
          <a:p>
            <a:pPr marL="285750" indent="-285750">
              <a:lnSpc>
                <a:spcPct val="100000"/>
              </a:lnSpc>
              <a:spcBef>
                <a:spcPts val="600"/>
              </a:spcBef>
              <a:spcAft>
                <a:spcPts val="1200"/>
              </a:spcAft>
              <a:buClr>
                <a:srgbClr val="C10E21"/>
              </a:buClr>
              <a:buSzPts val="1800"/>
              <a:buFont typeface="Arial"/>
              <a:buChar char="•"/>
            </a:pPr>
            <a:r>
              <a:rPr lang="en-US" cap="none">
                <a:solidFill>
                  <a:schemeClr val="dk1"/>
                </a:solidFill>
                <a:latin typeface="Lub Dub Medium" panose="020B0603030403020204" pitchFamily="34" charset="0"/>
              </a:rPr>
              <a:t>Nursing should facilitate </a:t>
            </a:r>
            <a:r>
              <a:rPr lang="en-US" cap="none">
                <a:solidFill>
                  <a:schemeClr val="dk1"/>
                </a:solidFill>
                <a:latin typeface="Lub Dub Bold" panose="020B0803030403020204" pitchFamily="34" charset="0"/>
              </a:rPr>
              <a:t>rapid imaging </a:t>
            </a:r>
            <a:r>
              <a:rPr lang="en-US" cap="none">
                <a:solidFill>
                  <a:schemeClr val="dk1"/>
                </a:solidFill>
                <a:latin typeface="Lub Dub Medium" panose="020B0603030403020204" pitchFamily="34" charset="0"/>
              </a:rPr>
              <a:t>on all suspected pediatric AIS patients utilizing an MRI/MRA of the brain if it can be performed in 25 minutes, or a CT/CTA, in order to diagnose LVO, hemorrhagic stroke, or other stroke mimics.  </a:t>
            </a:r>
            <a:r>
              <a:rPr lang="en-US" sz="1400" cap="none">
                <a:solidFill>
                  <a:schemeClr val="accent3">
                    <a:lumMod val="75000"/>
                  </a:schemeClr>
                </a:solidFill>
                <a:latin typeface="Lub Dub Condensed" panose="020B0506030403020204" pitchFamily="34" charset="0"/>
              </a:rPr>
              <a:t>(COR: 2a; LOE: C-LD)</a:t>
            </a:r>
          </a:p>
          <a:p>
            <a:pPr marL="285750" lvl="0" indent="-285750">
              <a:lnSpc>
                <a:spcPct val="100000"/>
              </a:lnSpc>
              <a:spcBef>
                <a:spcPts val="600"/>
              </a:spcBef>
              <a:spcAft>
                <a:spcPts val="1200"/>
              </a:spcAft>
              <a:buClr>
                <a:srgbClr val="C10E21"/>
              </a:buClr>
              <a:buSzPts val="1800"/>
              <a:buFont typeface="Arial"/>
              <a:buChar char="•"/>
            </a:pPr>
            <a:r>
              <a:rPr lang="en-US" cap="none">
                <a:solidFill>
                  <a:schemeClr val="dk1"/>
                </a:solidFill>
                <a:latin typeface="Lub Dub Medium" panose="020B0603030403020204" pitchFamily="34" charset="0"/>
              </a:rPr>
              <a:t>Alteplase </a:t>
            </a:r>
            <a:r>
              <a:rPr lang="en-US" cap="none">
                <a:solidFill>
                  <a:schemeClr val="dk1"/>
                </a:solidFill>
                <a:latin typeface="Lub Dub Bold" panose="020B0803030403020204" pitchFamily="34" charset="0"/>
              </a:rPr>
              <a:t>(tPA) may be considered </a:t>
            </a:r>
            <a:r>
              <a:rPr lang="en-US" cap="none">
                <a:solidFill>
                  <a:schemeClr val="dk1"/>
                </a:solidFill>
                <a:latin typeface="Lub Dub Medium" panose="020B0603030403020204" pitchFamily="34" charset="0"/>
              </a:rPr>
              <a:t>by the provider to treat pediatric ischemic stroke within 4.5 hours of onset, but efficacy is unknown. </a:t>
            </a:r>
            <a:r>
              <a:rPr lang="en-US" sz="1400" cap="none">
                <a:solidFill>
                  <a:schemeClr val="accent3">
                    <a:lumMod val="75000"/>
                  </a:schemeClr>
                </a:solidFill>
                <a:latin typeface="Lub Dub Condensed" panose="020B0506030403020204" pitchFamily="34" charset="0"/>
              </a:rPr>
              <a:t>(COR: 2b; LOE: C-LD)</a:t>
            </a:r>
            <a:endParaRPr lang="en-US" sz="1600" cap="none">
              <a:solidFill>
                <a:schemeClr val="accent3">
                  <a:lumMod val="75000"/>
                </a:schemeClr>
              </a:solidFill>
              <a:latin typeface="Lub Dub Condensed" panose="020B0506030403020204" pitchFamily="34" charset="0"/>
            </a:endParaRPr>
          </a:p>
          <a:p>
            <a:pPr marL="285750" lvl="0" indent="-285750">
              <a:spcBef>
                <a:spcPts val="600"/>
              </a:spcBef>
              <a:spcAft>
                <a:spcPts val="1200"/>
              </a:spcAft>
              <a:buClr>
                <a:srgbClr val="C10E21"/>
              </a:buClr>
              <a:buSzPts val="1800"/>
              <a:buFont typeface="Arial"/>
              <a:buChar char="•"/>
            </a:pPr>
            <a:r>
              <a:rPr lang="en-US" sz="2000" cap="none">
                <a:solidFill>
                  <a:schemeClr val="dk1"/>
                </a:solidFill>
                <a:latin typeface="Lub Dub Medium" panose="020B0603030403020204" pitchFamily="34" charset="0"/>
              </a:rPr>
              <a:t>If experienced pediatric </a:t>
            </a:r>
            <a:r>
              <a:rPr lang="en-US" sz="2000" cap="none" err="1">
                <a:solidFill>
                  <a:schemeClr val="dk1"/>
                </a:solidFill>
                <a:latin typeface="Lub Dub Medium" panose="020B0603030403020204" pitchFamily="34" charset="0"/>
              </a:rPr>
              <a:t>neurointerventionalists</a:t>
            </a:r>
            <a:r>
              <a:rPr lang="en-US" sz="2000" cap="none">
                <a:solidFill>
                  <a:schemeClr val="dk1"/>
                </a:solidFill>
                <a:latin typeface="Lub Dub Medium" panose="020B0603030403020204" pitchFamily="34" charset="0"/>
              </a:rPr>
              <a:t> are available:</a:t>
            </a:r>
            <a:endParaRPr lang="en-US" sz="2000">
              <a:latin typeface="Lub Dub Medium" panose="020B0603030403020204" pitchFamily="34" charset="0"/>
            </a:endParaRPr>
          </a:p>
          <a:p>
            <a:pPr marL="571500" lvl="1" indent="-285750">
              <a:spcBef>
                <a:spcPts val="0"/>
              </a:spcBef>
              <a:spcAft>
                <a:spcPts val="1200"/>
              </a:spcAft>
              <a:buClr>
                <a:srgbClr val="4D4D4F"/>
              </a:buClr>
              <a:buSzPct val="100000"/>
              <a:buFont typeface="Aptos" panose="020B0004020202020204" pitchFamily="34" charset="0"/>
              <a:buChar char="–"/>
            </a:pPr>
            <a:r>
              <a:rPr lang="en-US" sz="1600">
                <a:solidFill>
                  <a:schemeClr val="dk1"/>
                </a:solidFill>
                <a:latin typeface="Lub Dub Medium" panose="020B0603030403020204" pitchFamily="34" charset="0"/>
              </a:rPr>
              <a:t>for patients </a:t>
            </a:r>
            <a:r>
              <a:rPr lang="en-US" sz="1600">
                <a:solidFill>
                  <a:schemeClr val="dk1"/>
                </a:solidFill>
                <a:latin typeface="Lub Dub Bold" panose="020B0803030403020204" pitchFamily="34" charset="0"/>
              </a:rPr>
              <a:t>≥ 6 years </a:t>
            </a:r>
            <a:r>
              <a:rPr lang="en-US" sz="1600">
                <a:solidFill>
                  <a:schemeClr val="dk1"/>
                </a:solidFill>
                <a:latin typeface="Lub Dub Medium" panose="020B0603030403020204" pitchFamily="34" charset="0"/>
              </a:rPr>
              <a:t>of age, and an LVO confirmed </a:t>
            </a:r>
            <a:r>
              <a:rPr lang="en-US" sz="1600">
                <a:solidFill>
                  <a:schemeClr val="dk1"/>
                </a:solidFill>
                <a:latin typeface="Lub Dub Bold" panose="020B0803030403020204" pitchFamily="34" charset="0"/>
              </a:rPr>
              <a:t>within 6 hours </a:t>
            </a:r>
            <a:r>
              <a:rPr lang="en-US" sz="1600">
                <a:solidFill>
                  <a:schemeClr val="dk1"/>
                </a:solidFill>
                <a:latin typeface="Lub Dub Medium" panose="020B0603030403020204" pitchFamily="34" charset="0"/>
              </a:rPr>
              <a:t>of symptom onset, </a:t>
            </a:r>
            <a:r>
              <a:rPr lang="en-US" sz="1600">
                <a:solidFill>
                  <a:schemeClr val="dk1"/>
                </a:solidFill>
                <a:latin typeface="Lub Dub Bold" panose="020B0803030403020204" pitchFamily="34" charset="0"/>
              </a:rPr>
              <a:t>EVT is reasonable</a:t>
            </a:r>
            <a:r>
              <a:rPr lang="en-US" sz="1600">
                <a:solidFill>
                  <a:schemeClr val="dk1"/>
                </a:solidFill>
                <a:latin typeface="Lub Dub Medium" panose="020B0603030403020204" pitchFamily="34" charset="0"/>
              </a:rPr>
              <a:t> to consider and can be effective to improve functional outcomes. </a:t>
            </a:r>
            <a:r>
              <a:rPr lang="en-US" sz="1200">
                <a:solidFill>
                  <a:schemeClr val="accent3">
                    <a:lumMod val="75000"/>
                  </a:schemeClr>
                </a:solidFill>
                <a:latin typeface="Lub Dub Condensed" panose="020B0506030403020204" pitchFamily="34" charset="0"/>
              </a:rPr>
              <a:t>(COR: 2a; LOE: B-NR)</a:t>
            </a:r>
          </a:p>
          <a:p>
            <a:pPr marL="571500" lvl="1" indent="-285750">
              <a:spcBef>
                <a:spcPts val="0"/>
              </a:spcBef>
              <a:spcAft>
                <a:spcPts val="1200"/>
              </a:spcAft>
              <a:buClr>
                <a:srgbClr val="4D4D4F"/>
              </a:buClr>
              <a:buSzPct val="100000"/>
              <a:buFont typeface="Aptos" panose="020B0004020202020204" pitchFamily="34" charset="0"/>
              <a:buChar char="–"/>
            </a:pPr>
            <a:r>
              <a:rPr lang="en-US" sz="1600">
                <a:solidFill>
                  <a:schemeClr val="dk1"/>
                </a:solidFill>
                <a:latin typeface="Lub Dub Medium" panose="020B0603030403020204" pitchFamily="34" charset="0"/>
              </a:rPr>
              <a:t>for patients </a:t>
            </a:r>
            <a:r>
              <a:rPr lang="en-US" sz="1600">
                <a:solidFill>
                  <a:schemeClr val="dk1"/>
                </a:solidFill>
                <a:latin typeface="Lub Dub Bold" panose="020B0803030403020204" pitchFamily="34" charset="0"/>
              </a:rPr>
              <a:t>≥ 6 years</a:t>
            </a:r>
            <a:r>
              <a:rPr lang="en-US" sz="1600">
                <a:solidFill>
                  <a:schemeClr val="dk1"/>
                </a:solidFill>
                <a:latin typeface="Lub Dub Medium" panose="020B0603030403020204" pitchFamily="34" charset="0"/>
              </a:rPr>
              <a:t> of age, and an LVO confirmed </a:t>
            </a:r>
            <a:r>
              <a:rPr lang="en-US" sz="1600">
                <a:solidFill>
                  <a:schemeClr val="dk1"/>
                </a:solidFill>
                <a:latin typeface="Lub Dub Bold" panose="020B0803030403020204" pitchFamily="34" charset="0"/>
              </a:rPr>
              <a:t>between 6 – 24 hours </a:t>
            </a:r>
            <a:r>
              <a:rPr lang="en-US" sz="1600">
                <a:solidFill>
                  <a:schemeClr val="dk1"/>
                </a:solidFill>
                <a:latin typeface="Lub Dub Medium" panose="020B0603030403020204" pitchFamily="34" charset="0"/>
              </a:rPr>
              <a:t>of symptom onset, with imaging that suggests potentially salvageable brain, </a:t>
            </a:r>
            <a:r>
              <a:rPr lang="en-US" sz="1600">
                <a:solidFill>
                  <a:schemeClr val="dk1"/>
                </a:solidFill>
                <a:latin typeface="Lub Dub Bold" panose="020B0803030403020204" pitchFamily="34" charset="0"/>
              </a:rPr>
              <a:t>EVT is reasonable</a:t>
            </a:r>
            <a:r>
              <a:rPr lang="en-US" sz="1600">
                <a:solidFill>
                  <a:schemeClr val="dk1"/>
                </a:solidFill>
                <a:latin typeface="Lub Dub Medium" panose="020B0603030403020204" pitchFamily="34" charset="0"/>
              </a:rPr>
              <a:t> to consider and can be effective to improve functional outcomes. </a:t>
            </a:r>
            <a:r>
              <a:rPr lang="en-US" sz="1200">
                <a:solidFill>
                  <a:schemeClr val="accent3">
                    <a:lumMod val="75000"/>
                  </a:schemeClr>
                </a:solidFill>
                <a:latin typeface="Lub Dub Condensed" panose="020B0506030403020204" pitchFamily="34" charset="0"/>
              </a:rPr>
              <a:t>(COR: 2a; LOE: B-NR)</a:t>
            </a:r>
          </a:p>
          <a:p>
            <a:pPr marL="571500" lvl="1" indent="-285750">
              <a:spcBef>
                <a:spcPts val="0"/>
              </a:spcBef>
              <a:spcAft>
                <a:spcPts val="1200"/>
              </a:spcAft>
              <a:buClr>
                <a:srgbClr val="4D4D4F"/>
              </a:buClr>
              <a:buSzPct val="100000"/>
              <a:buFont typeface="Aptos" panose="020B0004020202020204" pitchFamily="34" charset="0"/>
              <a:buChar char="–"/>
            </a:pPr>
            <a:r>
              <a:rPr lang="en-US" sz="1600">
                <a:solidFill>
                  <a:schemeClr val="dk1"/>
                </a:solidFill>
                <a:latin typeface="Lub Dub Medium" panose="020B0603030403020204" pitchFamily="34" charset="0"/>
              </a:rPr>
              <a:t>for patients aged </a:t>
            </a:r>
            <a:r>
              <a:rPr lang="en-US" sz="1600">
                <a:solidFill>
                  <a:schemeClr val="dk1"/>
                </a:solidFill>
                <a:latin typeface="Lub Dub Bold" panose="020B0803030403020204" pitchFamily="34" charset="0"/>
              </a:rPr>
              <a:t>28 days to 6 years</a:t>
            </a:r>
            <a:r>
              <a:rPr lang="en-US" sz="1600">
                <a:solidFill>
                  <a:schemeClr val="dk1"/>
                </a:solidFill>
                <a:latin typeface="Lub Dub Medium" panose="020B0603030403020204" pitchFamily="34" charset="0"/>
              </a:rPr>
              <a:t>, and an LVO confirmed </a:t>
            </a:r>
            <a:r>
              <a:rPr lang="en-US" sz="1600">
                <a:solidFill>
                  <a:schemeClr val="dk1"/>
                </a:solidFill>
                <a:latin typeface="Lub Dub Bold" panose="020B0803030403020204" pitchFamily="34" charset="0"/>
              </a:rPr>
              <a:t>within 24 hours</a:t>
            </a:r>
            <a:r>
              <a:rPr lang="en-US" sz="1600">
                <a:solidFill>
                  <a:schemeClr val="dk1"/>
                </a:solidFill>
                <a:latin typeface="Lub Dub Medium" panose="020B0603030403020204" pitchFamily="34" charset="0"/>
              </a:rPr>
              <a:t>, with imaging that suggests potentially salvageable brain, </a:t>
            </a:r>
            <a:r>
              <a:rPr lang="en-US" sz="1600">
                <a:solidFill>
                  <a:schemeClr val="dk1"/>
                </a:solidFill>
                <a:latin typeface="Lub Dub Bold" panose="020B0803030403020204" pitchFamily="34" charset="0"/>
              </a:rPr>
              <a:t>EVT may be reasonable </a:t>
            </a:r>
            <a:r>
              <a:rPr lang="en-US" sz="1600">
                <a:solidFill>
                  <a:schemeClr val="dk1"/>
                </a:solidFill>
                <a:latin typeface="Lub Dub Medium" panose="020B0603030403020204" pitchFamily="34" charset="0"/>
              </a:rPr>
              <a:t>to consider to improve functional outcomes. </a:t>
            </a:r>
            <a:r>
              <a:rPr lang="en-US" sz="1200">
                <a:solidFill>
                  <a:schemeClr val="accent3">
                    <a:lumMod val="75000"/>
                  </a:schemeClr>
                </a:solidFill>
                <a:latin typeface="Lub Dub Condensed" panose="020B0506030403020204" pitchFamily="34" charset="0"/>
              </a:rPr>
              <a:t>(COR: 2b; LOE: B-NR)</a:t>
            </a:r>
          </a:p>
          <a:p>
            <a:endParaRPr lang="en-US"/>
          </a:p>
        </p:txBody>
      </p:sp>
    </p:spTree>
    <p:extLst>
      <p:ext uri="{BB962C8B-B14F-4D97-AF65-F5344CB8AC3E}">
        <p14:creationId xmlns:p14="http://schemas.microsoft.com/office/powerpoint/2010/main" val="1622120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1388BC-6D04-9CC8-6415-4FE61F1974CE}"/>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A10EB227-55CD-4E6E-193E-B8259131F5EC}"/>
              </a:ext>
            </a:extLst>
          </p:cNvPr>
          <p:cNvSpPr>
            <a:spLocks noGrp="1"/>
          </p:cNvSpPr>
          <p:nvPr>
            <p:ph type="ctrTitle"/>
          </p:nvPr>
        </p:nvSpPr>
        <p:spPr/>
        <p:txBody>
          <a:bodyPr>
            <a:normAutofit fontScale="90000"/>
          </a:bodyPr>
          <a:lstStyle/>
          <a:p>
            <a:pPr>
              <a:spcAft>
                <a:spcPts val="600"/>
              </a:spcAft>
            </a:pPr>
            <a:r>
              <a:rPr lang="en-US" b="0"/>
              <a:t>2026 GUIDELINE FOR THE EARLY MANAGEMENT OF PATIENTS WITH AIS</a:t>
            </a:r>
            <a:br>
              <a:rPr lang="en-US" b="0"/>
            </a:br>
            <a:br>
              <a:rPr lang="en-US" sz="2200" b="0"/>
            </a:br>
            <a:r>
              <a:rPr lang="en-US" b="0" i="1">
                <a:latin typeface="Lub Dub Medium" panose="020B0603030403020204" pitchFamily="34" charset="0"/>
              </a:rPr>
              <a:t>KEY NURSING UPDATES AND REVIEW</a:t>
            </a:r>
            <a:br>
              <a:rPr lang="en-US" sz="4800"/>
            </a:br>
            <a:br>
              <a:rPr lang="en-US" sz="4800"/>
            </a:br>
            <a:br>
              <a:rPr lang="en-US" sz="4800"/>
            </a:br>
            <a:r>
              <a:rPr lang="en-US" sz="5300" b="0" cap="none"/>
              <a:t>Prehospital Recommendations</a:t>
            </a:r>
            <a:endParaRPr lang="en-US" sz="4800" b="0"/>
          </a:p>
        </p:txBody>
      </p:sp>
      <p:cxnSp>
        <p:nvCxnSpPr>
          <p:cNvPr id="10" name="Straight Connector 9">
            <a:extLst>
              <a:ext uri="{FF2B5EF4-FFF2-40B4-BE49-F238E27FC236}">
                <a16:creationId xmlns:a16="http://schemas.microsoft.com/office/drawing/2014/main" id="{E6F47617-9B30-6862-CE94-7FBFAA62D092}"/>
              </a:ext>
              <a:ext uri="{C183D7F6-B498-43B3-948B-1728B52AA6E4}">
                <adec:decorative xmlns:adec="http://schemas.microsoft.com/office/drawing/2017/decorative" val="1"/>
              </a:ext>
            </a:extLst>
          </p:cNvPr>
          <p:cNvCxnSpPr>
            <a:cxnSpLocks/>
          </p:cNvCxnSpPr>
          <p:nvPr/>
        </p:nvCxnSpPr>
        <p:spPr>
          <a:xfrm>
            <a:off x="1691986" y="4104409"/>
            <a:ext cx="880802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6597584"/>
      </p:ext>
    </p:extLst>
  </p:cSld>
  <p:clrMapOvr>
    <a:masterClrMapping/>
  </p:clrMapOvr>
</p:sld>
</file>

<file path=ppt/theme/theme1.xml><?xml version="1.0" encoding="utf-8"?>
<a:theme xmlns:a="http://schemas.openxmlformats.org/drawingml/2006/main" name="AHA titles">
  <a:themeElements>
    <a:clrScheme name="AHA">
      <a:dk1>
        <a:srgbClr val="000000"/>
      </a:dk1>
      <a:lt1>
        <a:srgbClr val="FFFFFF"/>
      </a:lt1>
      <a:dk2>
        <a:srgbClr val="4D4D4F"/>
      </a:dk2>
      <a:lt2>
        <a:srgbClr val="FFFFFF"/>
      </a:lt2>
      <a:accent1>
        <a:srgbClr val="C10E20"/>
      </a:accent1>
      <a:accent2>
        <a:srgbClr val="990000"/>
      </a:accent2>
      <a:accent3>
        <a:srgbClr val="636466"/>
      </a:accent3>
      <a:accent4>
        <a:srgbClr val="000000"/>
      </a:accent4>
      <a:accent5>
        <a:srgbClr val="000000"/>
      </a:accent5>
      <a:accent6>
        <a:srgbClr val="000000"/>
      </a:accent6>
      <a:hlink>
        <a:srgbClr val="C10E20"/>
      </a:hlink>
      <a:folHlink>
        <a:srgbClr val="99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HA Corporate Presentation Template 2018_Widescreen_16x9" id="{C7430437-95A4-49A3-890D-D7EA49766727}" vid="{30901790-15FF-4B02-8FB1-8459DA37EAF0}"/>
    </a:ext>
  </a:extLst>
</a:theme>
</file>

<file path=ppt/theme/theme2.xml><?xml version="1.0" encoding="utf-8"?>
<a:theme xmlns:a="http://schemas.openxmlformats.org/drawingml/2006/main" name="AHA text 01">
  <a:themeElements>
    <a:clrScheme name="AHA">
      <a:dk1>
        <a:srgbClr val="000000"/>
      </a:dk1>
      <a:lt1>
        <a:srgbClr val="FFFFFF"/>
      </a:lt1>
      <a:dk2>
        <a:srgbClr val="4D4D4F"/>
      </a:dk2>
      <a:lt2>
        <a:srgbClr val="FFFFFF"/>
      </a:lt2>
      <a:accent1>
        <a:srgbClr val="C10E20"/>
      </a:accent1>
      <a:accent2>
        <a:srgbClr val="990000"/>
      </a:accent2>
      <a:accent3>
        <a:srgbClr val="636466"/>
      </a:accent3>
      <a:accent4>
        <a:srgbClr val="000000"/>
      </a:accent4>
      <a:accent5>
        <a:srgbClr val="000000"/>
      </a:accent5>
      <a:accent6>
        <a:srgbClr val="000000"/>
      </a:accent6>
      <a:hlink>
        <a:srgbClr val="0070C0"/>
      </a:hlink>
      <a:folHlink>
        <a:srgbClr val="99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HA Corporate Presentation Template 2018_Widescreen_16x9" id="{C7430437-95A4-49A3-890D-D7EA49766727}" vid="{B793034C-7C5D-4AD6-B1C2-B890C16E81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f4f22ede-e726-4d3d-b195-8dfd25ae0d91" ContentTypeId="0x01" PreviousValue="false"/>
</file>

<file path=customXml/item3.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Description0 xmlns="64940433-79d5-41bc-a35f-464b2f72126e" xsi:nil="true"/>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37C8DF61C1164547A8EB6BDF01DE2F0B" ma:contentTypeVersion="36" ma:contentTypeDescription="Create a new document." ma:contentTypeScope="" ma:versionID="27805eb28396b2544cdaa850c82be4a0">
  <xsd:schema xmlns:xsd="http://www.w3.org/2001/XMLSchema" xmlns:xs="http://www.w3.org/2001/XMLSchema" xmlns:p="http://schemas.microsoft.com/office/2006/metadata/properties" xmlns:ns2="78037a7d-fd1a-4270-bbfc-87b485c7ab3a" xmlns:ns3="http://schemas.microsoft.com/sharepoint/v4" xmlns:ns4="64940433-79d5-41bc-a35f-464b2f72126e" targetNamespace="http://schemas.microsoft.com/office/2006/metadata/properties" ma:root="true" ma:fieldsID="8ba4e7147941f164863f41bcb82b1768" ns2:_="" ns3:_="" ns4:_="">
    <xsd:import namespace="78037a7d-fd1a-4270-bbfc-87b485c7ab3a"/>
    <xsd:import namespace="http://schemas.microsoft.com/sharepoint/v4"/>
    <xsd:import namespace="64940433-79d5-41bc-a35f-464b2f72126e"/>
    <xsd:element name="properties">
      <xsd:complexType>
        <xsd:sequence>
          <xsd:element name="documentManagement">
            <xsd:complexType>
              <xsd:all>
                <xsd:element ref="ns2:SharedWithUsers" minOccurs="0"/>
                <xsd:element ref="ns2:SharingHintHash" minOccurs="0"/>
                <xsd:element ref="ns2:SharedWithDetails" minOccurs="0"/>
                <xsd:element ref="ns3:IconOverlay" minOccurs="0"/>
                <xsd:element ref="ns4:Description0"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EventHashCode" minOccurs="0"/>
                <xsd:element ref="ns4: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037a7d-fd1a-4270-bbfc-87b485c7ab3a" elementFormDefault="qualified">
    <xsd:import namespace="http://schemas.microsoft.com/office/2006/documentManagement/types"/>
    <xsd:import namespace="http://schemas.microsoft.com/office/infopath/2007/PartnerControls"/>
    <xsd:element name="SharedWithUsers" ma:index="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8" nillable="true" ma:displayName="Sharing Hint Hash" ma:internalName="SharingHintHash" ma:readOnly="true">
      <xsd:simpleType>
        <xsd:restriction base="dms:Text"/>
      </xsd:simple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0"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4940433-79d5-41bc-a35f-464b2f72126e" elementFormDefault="qualified">
    <xsd:import namespace="http://schemas.microsoft.com/office/2006/documentManagement/types"/>
    <xsd:import namespace="http://schemas.microsoft.com/office/infopath/2007/PartnerControls"/>
    <xsd:element name="Description0" ma:index="11" nillable="true" ma:displayName="Description" ma:internalName="Description0">
      <xsd:simpleType>
        <xsd:restriction base="dms:Note">
          <xsd:maxLength value="255"/>
        </xsd:restriction>
      </xsd:simpleType>
    </xsd:element>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MediaServiceAutoTags"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0"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85B829D-F04C-4CB5-98D2-BE4A0FB47FF3}">
  <ds:schemaRefs>
    <ds:schemaRef ds:uri="http://schemas.microsoft.com/sharepoint/v3/contenttype/forms"/>
  </ds:schemaRefs>
</ds:datastoreItem>
</file>

<file path=customXml/itemProps2.xml><?xml version="1.0" encoding="utf-8"?>
<ds:datastoreItem xmlns:ds="http://schemas.openxmlformats.org/officeDocument/2006/customXml" ds:itemID="{1EDB0317-E6D9-49E3-8177-0DA8F54868A7}">
  <ds:schemaRefs>
    <ds:schemaRef ds:uri="Microsoft.SharePoint.Taxonomy.ContentTypeSync"/>
  </ds:schemaRefs>
</ds:datastoreItem>
</file>

<file path=customXml/itemProps3.xml><?xml version="1.0" encoding="utf-8"?>
<ds:datastoreItem xmlns:ds="http://schemas.openxmlformats.org/officeDocument/2006/customXml" ds:itemID="{D0EEB463-A4E7-4941-98A7-D9A46CFB50CE}">
  <ds:schemaRefs>
    <ds:schemaRef ds:uri="64940433-79d5-41bc-a35f-464b2f72126e"/>
    <ds:schemaRef ds:uri="http://www.w3.org/XML/1998/namespace"/>
    <ds:schemaRef ds:uri="http://purl.org/dc/dcmitype/"/>
    <ds:schemaRef ds:uri="http://schemas.microsoft.com/sharepoint/v4"/>
    <ds:schemaRef ds:uri="http://schemas.microsoft.com/office/infopath/2007/PartnerControls"/>
    <ds:schemaRef ds:uri="http://schemas.microsoft.com/office/2006/documentManagement/types"/>
    <ds:schemaRef ds:uri="http://purl.org/dc/terms/"/>
    <ds:schemaRef ds:uri="http://purl.org/dc/elements/1.1/"/>
    <ds:schemaRef ds:uri="http://schemas.openxmlformats.org/package/2006/metadata/core-properties"/>
    <ds:schemaRef ds:uri="78037a7d-fd1a-4270-bbfc-87b485c7ab3a"/>
    <ds:schemaRef ds:uri="http://schemas.microsoft.com/office/2006/metadata/properties"/>
  </ds:schemaRefs>
</ds:datastoreItem>
</file>

<file path=customXml/itemProps4.xml><?xml version="1.0" encoding="utf-8"?>
<ds:datastoreItem xmlns:ds="http://schemas.openxmlformats.org/officeDocument/2006/customXml" ds:itemID="{11EB33CA-112F-4BEA-BBF8-EB1D77B71496}">
  <ds:schemaRefs>
    <ds:schemaRef ds:uri="64940433-79d5-41bc-a35f-464b2f72126e"/>
    <ds:schemaRef ds:uri="78037a7d-fd1a-4270-bbfc-87b485c7ab3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4"/>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AHA Corporate Presentation Template 2018_Widescreen_16x9</Template>
  <TotalTime>164</TotalTime>
  <Words>7315</Words>
  <Application>Microsoft Office PowerPoint</Application>
  <PresentationFormat>Widescreen</PresentationFormat>
  <Paragraphs>523</Paragraphs>
  <Slides>37</Slides>
  <Notes>36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37</vt:i4>
      </vt:variant>
    </vt:vector>
  </HeadingPairs>
  <TitlesOfParts>
    <vt:vector size="47" baseType="lpstr">
      <vt:lpstr>Aptos</vt:lpstr>
      <vt:lpstr>Arial</vt:lpstr>
      <vt:lpstr>Calibri</vt:lpstr>
      <vt:lpstr>Lub Dub</vt:lpstr>
      <vt:lpstr>Lub Dub Bold</vt:lpstr>
      <vt:lpstr>Lub Dub Condensed</vt:lpstr>
      <vt:lpstr>Lub Dub Medium</vt:lpstr>
      <vt:lpstr>Times New Roman</vt:lpstr>
      <vt:lpstr>AHA titles</vt:lpstr>
      <vt:lpstr>AHA text 01</vt:lpstr>
      <vt:lpstr>2026 Guideline for the Early Management of Patients with Acute Ischemic Stroke</vt:lpstr>
      <vt:lpstr>Slide set developed by   Karen Rapp, BSN, RN  Mary Rodgers, DHA, MS, RN Anne Leonard, MPH, bsn, RN   on  behalf of the STROKE SCILL/Professional Education Committee </vt:lpstr>
      <vt:lpstr>Class (strength) of Recommendation (COR) and Level (quality) of Evidence (LOE)</vt:lpstr>
      <vt:lpstr>Purpose Statement</vt:lpstr>
      <vt:lpstr>JOURNEY OF A PATIENT WITH AIS</vt:lpstr>
      <vt:lpstr>KEY NURSING TOPICS FOR REVIEW From the 2026 Guideline for the Early Management of Patients with Acute Ischemic Stroke</vt:lpstr>
      <vt:lpstr>2026 GUIDELINE FOR THE EARLY MANAGEMENT OF PATIENTS WITH AIS  KEY NURSING UPDATES AND REVIEW   Pediatric Recommendations </vt:lpstr>
      <vt:lpstr>Pediatrics – General Summary</vt:lpstr>
      <vt:lpstr>2026 GUIDELINE FOR THE EARLY MANAGEMENT OF PATIENTS WITH AIS  KEY NURSING UPDATES AND REVIEW   Prehospital Recommendations</vt:lpstr>
      <vt:lpstr>EMS Destination Management</vt:lpstr>
      <vt:lpstr>EMS – Areas with Mobile Stroke Units (MSU)</vt:lpstr>
      <vt:lpstr>Interhospital transfers</vt:lpstr>
      <vt:lpstr>2026 GUIDELINE FOR THE EARLY MANAGEMENT OF PATIENTS WITH AIS  KEY NURSING UPDATES AND REVIEW   Acute Treatment Recommendations </vt:lpstr>
      <vt:lpstr>  Adult Thrombolysis </vt:lpstr>
      <vt:lpstr>ADULT Thrombolysis – Nursing Review</vt:lpstr>
      <vt:lpstr>Adult thrombolysis - Nursing Review Symptomatic intracranial hemorrhage (SICH)</vt:lpstr>
      <vt:lpstr>Thrombolysis – Nursing Review</vt:lpstr>
      <vt:lpstr>Adult Thrombolysis</vt:lpstr>
      <vt:lpstr>Adult Thrombolysis – TELESTROKE</vt:lpstr>
      <vt:lpstr>Adult Thrombolysis – TELESTROKE continued</vt:lpstr>
      <vt:lpstr>Adult – Blood pressure management after acute treatments</vt:lpstr>
      <vt:lpstr>Adult – Blood pressure management after acute treatments continued</vt:lpstr>
      <vt:lpstr>Adult EVT - Basilar Criteria</vt:lpstr>
      <vt:lpstr>2026 GUIDELINE FOR THE EARLY MANAGEMENT OF PATIENTS WITH AIS  KEY NURSING UPDATES AND REVIEW   Post Acute Recommendations </vt:lpstr>
      <vt:lpstr>DUAL Antiplatelet treatment for Minor AIS and High-Risk TIA</vt:lpstr>
      <vt:lpstr>dual antiplatelet therapy for minor noncardioembolic ais and high-risk tia</vt:lpstr>
      <vt:lpstr>Early Anticoagulation and Atrial Fibrillation</vt:lpstr>
      <vt:lpstr>Head Positioning</vt:lpstr>
      <vt:lpstr>Brain Swelling</vt:lpstr>
      <vt:lpstr>2026 GUIDELINE FOR THE EARLY MANAGEMENT OF PATIENTS WITH AIS  KEY NURSING UPDATES AND REVIEW   General Supportive Care Recommendations </vt:lpstr>
      <vt:lpstr>Blood Glucose Monitoring </vt:lpstr>
      <vt:lpstr>Depression</vt:lpstr>
      <vt:lpstr>Nutrition</vt:lpstr>
      <vt:lpstr>Dysphagia</vt:lpstr>
      <vt:lpstr>Early Mobilization</vt:lpstr>
      <vt:lpstr>Palliative Care</vt:lpstr>
      <vt:lpstr>Multidisciplinary Management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2026 Guideline for the Early Management of Patients with Acute Ischemic Stroke</dc:title>
  <dc:creator>Ashley Hall</dc:creator>
  <cp:lastModifiedBy>Anne Leonard</cp:lastModifiedBy>
  <cp:revision>13</cp:revision>
  <cp:lastPrinted>2018-04-11T17:00:49Z</cp:lastPrinted>
  <dcterms:created xsi:type="dcterms:W3CDTF">2025-12-30T16:23:24Z</dcterms:created>
  <dcterms:modified xsi:type="dcterms:W3CDTF">2026-01-23T22:01:49Z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0x01010037C8DF61C1164547A8EB6BDF01DE2F0B</vt:lpwstr>
  </property>
</Properties>
</file>