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49"/>
  </p:notesMasterIdLst>
  <p:handoutMasterIdLst>
    <p:handoutMasterId r:id="rId150"/>
  </p:handoutMasterIdLst>
  <p:sldIdLst>
    <p:sldId id="256"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9" r:id="rId27"/>
    <p:sldId id="280" r:id="rId28"/>
    <p:sldId id="281" r:id="rId29"/>
    <p:sldId id="282" r:id="rId30"/>
    <p:sldId id="274" r:id="rId31"/>
    <p:sldId id="275" r:id="rId32"/>
    <p:sldId id="276" r:id="rId33"/>
    <p:sldId id="277" r:id="rId34"/>
    <p:sldId id="278" r:id="rId35"/>
    <p:sldId id="283" r:id="rId36"/>
    <p:sldId id="284" r:id="rId37"/>
    <p:sldId id="285" r:id="rId38"/>
    <p:sldId id="286" r:id="rId39"/>
    <p:sldId id="385"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86" r:id="rId55"/>
    <p:sldId id="301" r:id="rId56"/>
    <p:sldId id="302" r:id="rId57"/>
    <p:sldId id="303" r:id="rId58"/>
    <p:sldId id="304" r:id="rId59"/>
    <p:sldId id="305" r:id="rId60"/>
    <p:sldId id="307" r:id="rId61"/>
    <p:sldId id="308" r:id="rId62"/>
    <p:sldId id="306" r:id="rId63"/>
    <p:sldId id="387" r:id="rId64"/>
    <p:sldId id="309" r:id="rId65"/>
    <p:sldId id="310" r:id="rId66"/>
    <p:sldId id="311" r:id="rId67"/>
    <p:sldId id="312" r:id="rId68"/>
    <p:sldId id="313" r:id="rId69"/>
    <p:sldId id="317" r:id="rId70"/>
    <p:sldId id="314" r:id="rId71"/>
    <p:sldId id="315" r:id="rId72"/>
    <p:sldId id="316"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8" r:id="rId89"/>
    <p:sldId id="333" r:id="rId90"/>
    <p:sldId id="334" r:id="rId91"/>
    <p:sldId id="335" r:id="rId92"/>
    <p:sldId id="336" r:id="rId93"/>
    <p:sldId id="337" r:id="rId94"/>
    <p:sldId id="339" r:id="rId95"/>
    <p:sldId id="340" r:id="rId96"/>
    <p:sldId id="341" r:id="rId97"/>
    <p:sldId id="342" r:id="rId98"/>
    <p:sldId id="343" r:id="rId99"/>
    <p:sldId id="344" r:id="rId100"/>
    <p:sldId id="345" r:id="rId101"/>
    <p:sldId id="346" r:id="rId102"/>
    <p:sldId id="347" r:id="rId103"/>
    <p:sldId id="348" r:id="rId104"/>
    <p:sldId id="388" r:id="rId105"/>
    <p:sldId id="349" r:id="rId106"/>
    <p:sldId id="350" r:id="rId107"/>
    <p:sldId id="351" r:id="rId108"/>
    <p:sldId id="352" r:id="rId109"/>
    <p:sldId id="353" r:id="rId110"/>
    <p:sldId id="354" r:id="rId111"/>
    <p:sldId id="355" r:id="rId112"/>
    <p:sldId id="356" r:id="rId113"/>
    <p:sldId id="357" r:id="rId114"/>
    <p:sldId id="358" r:id="rId115"/>
    <p:sldId id="359" r:id="rId116"/>
    <p:sldId id="360" r:id="rId117"/>
    <p:sldId id="361" r:id="rId118"/>
    <p:sldId id="362" r:id="rId119"/>
    <p:sldId id="363" r:id="rId120"/>
    <p:sldId id="364" r:id="rId121"/>
    <p:sldId id="365" r:id="rId122"/>
    <p:sldId id="366" r:id="rId123"/>
    <p:sldId id="367" r:id="rId124"/>
    <p:sldId id="368" r:id="rId125"/>
    <p:sldId id="461" r:id="rId126"/>
    <p:sldId id="369" r:id="rId127"/>
    <p:sldId id="370" r:id="rId128"/>
    <p:sldId id="371" r:id="rId129"/>
    <p:sldId id="372" r:id="rId130"/>
    <p:sldId id="373" r:id="rId131"/>
    <p:sldId id="374" r:id="rId132"/>
    <p:sldId id="462" r:id="rId133"/>
    <p:sldId id="375" r:id="rId134"/>
    <p:sldId id="376" r:id="rId135"/>
    <p:sldId id="377" r:id="rId136"/>
    <p:sldId id="378" r:id="rId137"/>
    <p:sldId id="379" r:id="rId138"/>
    <p:sldId id="463" r:id="rId139"/>
    <p:sldId id="380" r:id="rId140"/>
    <p:sldId id="381" r:id="rId141"/>
    <p:sldId id="382" r:id="rId142"/>
    <p:sldId id="383" r:id="rId143"/>
    <p:sldId id="384" r:id="rId144"/>
    <p:sldId id="389" r:id="rId145"/>
    <p:sldId id="390" r:id="rId146"/>
    <p:sldId id="391" r:id="rId147"/>
    <p:sldId id="392" r:id="rId14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C26435-3876-AB2F-E1E2-D1828672A19A}" name="Rachel Schunder" initials="RS" userId="Rachel Schund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68" autoAdjust="0"/>
    <p:restoredTop sz="85169" autoAdjust="0"/>
  </p:normalViewPr>
  <p:slideViewPr>
    <p:cSldViewPr>
      <p:cViewPr varScale="1">
        <p:scale>
          <a:sx n="76" d="100"/>
          <a:sy n="76" d="100"/>
        </p:scale>
        <p:origin x="456" y="84"/>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notesMaster" Target="notesMasters/notesMaster1.xml"/><Relationship Id="rId5" Type="http://schemas.openxmlformats.org/officeDocument/2006/relationships/slideMaster" Target="slideMasters/slideMaster2.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commentAuthors" Target="commentAuthors.xml"/><Relationship Id="rId156" Type="http://schemas.microsoft.com/office/2018/10/relationships/authors" Target="author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viewProps" Target="view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theme" Target="theme/theme1.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6/2/2026</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6/2/2026</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65</a:t>
            </a:fld>
            <a:endParaRPr lang="en-US" dirty="0"/>
          </a:p>
        </p:txBody>
      </p:sp>
    </p:spTree>
    <p:extLst>
      <p:ext uri="{BB962C8B-B14F-4D97-AF65-F5344CB8AC3E}">
        <p14:creationId xmlns:p14="http://schemas.microsoft.com/office/powerpoint/2010/main" val="241734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609600" y="1164154"/>
            <a:ext cx="13411200" cy="2889122"/>
          </a:xfrm>
        </p:spPr>
        <p:txBody>
          <a:bodyPr/>
          <a:lstStyle/>
          <a:p>
            <a:pPr algn="ctr"/>
            <a:r>
              <a:rPr lang="en-US" sz="4000" dirty="0"/>
              <a:t>2026 AHA/ACC/ADA/ASN Guideline for the Prevention, Detection, Evaluation, and Management of Cardiovascular-Kidney-Metabolic Syndrome</a:t>
            </a:r>
          </a:p>
        </p:txBody>
      </p:sp>
      <p:sp>
        <p:nvSpPr>
          <p:cNvPr id="2" name="Subtitle 6">
            <a:extLst>
              <a:ext uri="{FF2B5EF4-FFF2-40B4-BE49-F238E27FC236}">
                <a16:creationId xmlns:a16="http://schemas.microsoft.com/office/drawing/2014/main" id="{CCD8C55F-C106-E83F-2C6C-F2C5DDCC3ED8}"/>
              </a:ext>
            </a:extLst>
          </p:cNvPr>
          <p:cNvSpPr>
            <a:spLocks noGrp="1"/>
          </p:cNvSpPr>
          <p:nvPr>
            <p:ph type="subTitle" idx="1"/>
          </p:nvPr>
        </p:nvSpPr>
        <p:spPr>
          <a:xfrm>
            <a:off x="584200" y="4150925"/>
            <a:ext cx="13792200" cy="1311016"/>
          </a:xfrm>
        </p:spPr>
        <p:txBody>
          <a:bodyPr/>
          <a:lstStyle/>
          <a:p>
            <a:r>
              <a:rPr lang="en-US" dirty="0"/>
              <a:t>A Report of the American College of Cardiology/American Heart Association Joint Committee on Clinical Practice Guidelines</a:t>
            </a:r>
          </a:p>
        </p:txBody>
      </p:sp>
      <p:sp>
        <p:nvSpPr>
          <p:cNvPr id="3" name="TextBox 2">
            <a:extLst>
              <a:ext uri="{FF2B5EF4-FFF2-40B4-BE49-F238E27FC236}">
                <a16:creationId xmlns:a16="http://schemas.microsoft.com/office/drawing/2014/main" id="{E9EE7001-92D8-0CE4-6253-BC8798FD2F68}"/>
              </a:ext>
            </a:extLst>
          </p:cNvPr>
          <p:cNvSpPr txBox="1"/>
          <p:nvPr/>
        </p:nvSpPr>
        <p:spPr>
          <a:xfrm>
            <a:off x="359375" y="6019800"/>
            <a:ext cx="13623325" cy="646331"/>
          </a:xfrm>
          <a:prstGeom prst="rect">
            <a:avLst/>
          </a:prstGeom>
          <a:noFill/>
        </p:spPr>
        <p:txBody>
          <a:bodyPr wrap="square">
            <a:spAutoFit/>
          </a:bodyPr>
          <a:lstStyle/>
          <a:p>
            <a:r>
              <a:rPr lang="en-US" i="1" dirty="0">
                <a:latin typeface="Lub Dub Medium" panose="020B0603030403020204" pitchFamily="34" charset="0"/>
              </a:rPr>
              <a:t>Developed in Collaboration With and Endorsed by the American Diabetes Association, the Obesity Association, a division of the American Diabetes Association, and the American Society of Nephrology </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53476D6-894A-8997-746F-505911C796BB}"/>
              </a:ext>
            </a:extLst>
          </p:cNvPr>
          <p:cNvSpPr>
            <a:spLocks noGrp="1"/>
          </p:cNvSpPr>
          <p:nvPr/>
        </p:nvSpPr>
        <p:spPr>
          <a:xfrm>
            <a:off x="4400550" y="1600200"/>
            <a:ext cx="61150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7CE61A0F-2C07-2D4C-C185-166EC76F15B5}"/>
              </a:ext>
            </a:extLst>
          </p:cNvPr>
          <p:cNvSpPr txBox="1"/>
          <p:nvPr/>
        </p:nvSpPr>
        <p:spPr>
          <a:xfrm>
            <a:off x="2209800" y="2590800"/>
            <a:ext cx="10210800" cy="4401205"/>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6. Assess and Treat Overweight and Obesity: </a:t>
            </a:r>
            <a:r>
              <a:rPr lang="en-US" sz="2800" dirty="0">
                <a:effectLst/>
                <a:latin typeface="Lub Dub Medium" panose="020B0603030403020204" pitchFamily="34" charset="0"/>
                <a:ea typeface="Aptos" panose="020B0004020202020204" pitchFamily="34" charset="0"/>
                <a:cs typeface="Arial" panose="020B0604020202020204" pitchFamily="34" charset="0"/>
              </a:rPr>
              <a:t>Assessments for overweight/obesity and abdominal adiposity with both </a:t>
            </a:r>
            <a:r>
              <a:rPr lang="en-US" sz="2800" dirty="0">
                <a:solidFill>
                  <a:srgbClr val="000000"/>
                </a:solidFill>
                <a:effectLst/>
                <a:latin typeface="Lub Dub Medium" panose="020B0603030403020204" pitchFamily="34" charset="0"/>
                <a:ea typeface="Aptos" panose="020B0004020202020204" pitchFamily="34" charset="0"/>
                <a:cs typeface="Arial" panose="020B0604020202020204" pitchFamily="34" charset="0"/>
              </a:rPr>
              <a:t>body mass index (</a:t>
            </a:r>
            <a:r>
              <a:rPr lang="en-US" sz="2800" dirty="0">
                <a:effectLst/>
                <a:latin typeface="Lub Dub Medium" panose="020B0603030403020204" pitchFamily="34" charset="0"/>
                <a:ea typeface="Aptos" panose="020B0004020202020204" pitchFamily="34" charset="0"/>
                <a:cs typeface="Arial" panose="020B0604020202020204" pitchFamily="34" charset="0"/>
              </a:rPr>
              <a:t>BMI) and waist circumference are recommended to characterize risk related to excess adiposity. Overweight and obesity should be addressed to prevent CKM syndrome progression and to promote CKM syndrome regression. Support for lifestyle modification is emphasized, with adjunctive use of obesity pharmacotherapies and metabolic and bariatric surgery as needed to facilitate weight loss.</a:t>
            </a:r>
          </a:p>
        </p:txBody>
      </p:sp>
    </p:spTree>
    <p:extLst>
      <p:ext uri="{BB962C8B-B14F-4D97-AF65-F5344CB8AC3E}">
        <p14:creationId xmlns:p14="http://schemas.microsoft.com/office/powerpoint/2010/main" val="623599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905F56-322F-3297-F07B-83D50BFBDF39}"/>
              </a:ext>
            </a:extLst>
          </p:cNvPr>
          <p:cNvSpPr txBox="1"/>
          <p:nvPr/>
        </p:nvSpPr>
        <p:spPr>
          <a:xfrm>
            <a:off x="304800" y="1371600"/>
            <a:ext cx="2590800" cy="5262979"/>
          </a:xfrm>
          <a:prstGeom prst="rect">
            <a:avLst/>
          </a:prstGeom>
          <a:noFill/>
        </p:spPr>
        <p:txBody>
          <a:bodyPr wrap="square">
            <a:spAutoFit/>
          </a:bodyPr>
          <a:lstStyle/>
          <a:p>
            <a:r>
              <a:rPr lang="en-US" sz="2800" dirty="0">
                <a:latin typeface="Lub Dub Medium" panose="020B0603030403020204" pitchFamily="34" charset="0"/>
              </a:rPr>
              <a:t>Figure 15. ICER of Semaglutide for the Secondary Prevention of CVD in U.S. Adults With Overweight/Obesity and Without Diabetes.</a:t>
            </a:r>
          </a:p>
        </p:txBody>
      </p:sp>
      <p:pic>
        <p:nvPicPr>
          <p:cNvPr id="3" name="Picture 2">
            <a:extLst>
              <a:ext uri="{FF2B5EF4-FFF2-40B4-BE49-F238E27FC236}">
                <a16:creationId xmlns:a16="http://schemas.microsoft.com/office/drawing/2014/main" id="{348E75CE-C2AC-8538-D0B1-3EC9F729999C}"/>
              </a:ext>
            </a:extLst>
          </p:cNvPr>
          <p:cNvPicPr>
            <a:picLocks noChangeAspect="1"/>
          </p:cNvPicPr>
          <p:nvPr/>
        </p:nvPicPr>
        <p:blipFill>
          <a:blip r:embed="rId2"/>
          <a:stretch>
            <a:fillRect/>
          </a:stretch>
        </p:blipFill>
        <p:spPr>
          <a:xfrm>
            <a:off x="2908300" y="0"/>
            <a:ext cx="9917168" cy="7518400"/>
          </a:xfrm>
          <a:prstGeom prst="rect">
            <a:avLst/>
          </a:prstGeom>
        </p:spPr>
      </p:pic>
    </p:spTree>
    <p:extLst>
      <p:ext uri="{BB962C8B-B14F-4D97-AF65-F5344CB8AC3E}">
        <p14:creationId xmlns:p14="http://schemas.microsoft.com/office/powerpoint/2010/main" val="16676051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101</a:t>
            </a:fld>
            <a:endParaRPr lang="en-US" dirty="0"/>
          </a:p>
        </p:txBody>
      </p:sp>
      <p:sp>
        <p:nvSpPr>
          <p:cNvPr id="2" name="TextBox 1">
            <a:extLst>
              <a:ext uri="{FF2B5EF4-FFF2-40B4-BE49-F238E27FC236}">
                <a16:creationId xmlns:a16="http://schemas.microsoft.com/office/drawing/2014/main" id="{6637F874-E757-6314-F137-93A7A16013D7}"/>
              </a:ext>
            </a:extLst>
          </p:cNvPr>
          <p:cNvSpPr txBox="1"/>
          <p:nvPr/>
        </p:nvSpPr>
        <p:spPr>
          <a:xfrm>
            <a:off x="2190750" y="1371600"/>
            <a:ext cx="10248900" cy="1384995"/>
          </a:xfrm>
          <a:prstGeom prst="rect">
            <a:avLst/>
          </a:prstGeom>
          <a:noFill/>
        </p:spPr>
        <p:txBody>
          <a:bodyPr wrap="square">
            <a:spAutoFit/>
          </a:bodyPr>
          <a:lstStyle/>
          <a:p>
            <a:r>
              <a:rPr lang="en-US" sz="2800" dirty="0">
                <a:latin typeface="Lub Dub Medium" panose="020B0603030403020204" pitchFamily="34" charset="0"/>
              </a:rPr>
              <a:t>Figure 15. ICER of Semaglutide for the Secondary Prevention of CVD in U.S. Adults With Overweight/Obesity and Without Diabetes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DE3D6031-6F00-40EA-845B-2C86E06A79FC}"/>
              </a:ext>
            </a:extLst>
          </p:cNvPr>
          <p:cNvSpPr txBox="1"/>
          <p:nvPr/>
        </p:nvSpPr>
        <p:spPr>
          <a:xfrm>
            <a:off x="2190750" y="3048000"/>
            <a:ext cx="10248900" cy="5078313"/>
          </a:xfrm>
          <a:prstGeom prst="rect">
            <a:avLst/>
          </a:prstGeom>
          <a:noFill/>
        </p:spPr>
        <p:txBody>
          <a:bodyPr wrap="square">
            <a:spAutoFit/>
          </a:bodyPr>
          <a:lstStyle/>
          <a:p>
            <a:pPr marL="0" marR="0">
              <a:spcAft>
                <a:spcPts val="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Adapted with permission from Hennessy et al.</a:t>
            </a:r>
            <a:r>
              <a:rPr lang="en-US" b="1" dirty="0">
                <a:solidFill>
                  <a:srgbClr val="000000"/>
                </a:solidFill>
                <a:effectLst/>
                <a:latin typeface="Lub Dub Medium" panose="020B0603030403020204" pitchFamily="34" charset="0"/>
                <a:ea typeface="Aptos" panose="020B0004020202020204" pitchFamily="34" charset="0"/>
                <a:cs typeface="Arial" panose="020B0604020202020204" pitchFamily="34" charset="0"/>
              </a:rPr>
              <a:t> </a:t>
            </a:r>
            <a:r>
              <a:rPr lang="en-US" dirty="0">
                <a:solidFill>
                  <a:srgbClr val="000000"/>
                </a:solidFill>
                <a:effectLst/>
                <a:latin typeface="Lub Dub Medium" panose="020B0603030403020204" pitchFamily="34" charset="0"/>
                <a:ea typeface="Aptos" panose="020B0004020202020204" pitchFamily="34" charset="0"/>
                <a:cs typeface="Arial" panose="020B0604020202020204" pitchFamily="34" charset="0"/>
              </a:rPr>
              <a:t>Copyright 2026 American Medical Association. All rights reserved, including those for text and data mining, AI training, and similar technologies.</a:t>
            </a:r>
          </a:p>
          <a:p>
            <a:pPr marL="0" marR="0">
              <a:spcAft>
                <a:spcPts val="0"/>
              </a:spcAft>
              <a:buNone/>
            </a:pPr>
            <a:endParaRPr lang="en-US" b="1" dirty="0">
              <a:solidFill>
                <a:srgbClr val="000000"/>
              </a:solidFill>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0"/>
              </a:spcAft>
              <a:buNone/>
            </a:pPr>
            <a:endParaRPr lang="en-US" b="1" dirty="0">
              <a:solidFill>
                <a:srgbClr val="000000"/>
              </a:solidFill>
              <a:latin typeface="Lub Dub Medium" panose="020B0603030403020204" pitchFamily="34" charset="0"/>
              <a:ea typeface="Aptos" panose="020B0004020202020204" pitchFamily="34" charset="0"/>
              <a:cs typeface="Arial" panose="020B0604020202020204" pitchFamily="34" charset="0"/>
            </a:endParaRPr>
          </a:p>
          <a:p>
            <a:pPr marL="0" marR="0">
              <a:spcAft>
                <a:spcPts val="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The ICER for injectable semaglutide therapy increases with the annual cost of the drug; at the 2023 U.S. price net of rebates and discounts ($8604), the ICER relative to usual care is $148 100 per QALY gained. The vertical lines indicate the cost at which semaglutide would become cost-effective in the United States at cost-effectiveness thresholds of $50 000 per QALY gained ($3295), $100 000 per QALY gained ($5940), $120 000 per QALY gained ($7055), and $150 000 per QALY gained ($8710). Note that if the current U.S. cash price (</a:t>
            </a:r>
            <a:r>
              <a:rPr lang="en-US" dirty="0" err="1">
                <a:effectLst/>
                <a:latin typeface="Lub Dub Medium" panose="020B0603030403020204" pitchFamily="34" charset="0"/>
                <a:ea typeface="Aptos" panose="020B0004020202020204" pitchFamily="34" charset="0"/>
                <a:cs typeface="Arial" panose="020B0604020202020204" pitchFamily="34" charset="0"/>
              </a:rPr>
              <a:t>ie</a:t>
            </a:r>
            <a:r>
              <a:rPr lang="en-US" dirty="0">
                <a:effectLst/>
                <a:latin typeface="Lub Dub Medium" panose="020B0603030403020204" pitchFamily="34" charset="0"/>
                <a:ea typeface="Aptos" panose="020B0004020202020204" pitchFamily="34" charset="0"/>
                <a:cs typeface="Arial" panose="020B0604020202020204" pitchFamily="34" charset="0"/>
              </a:rPr>
              <a:t>, the price for patients who pay for the therapy themselves instead of through insurance, $5988 per year) were available to all patients, semaglutide therapy would be cost-effective for the secondary prevention of cardiovascular disease, with an ICER of $99 610 per QALY gained.</a:t>
            </a:r>
          </a:p>
          <a:p>
            <a:pPr marL="0" marR="0">
              <a:spcAft>
                <a:spcPts val="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CVD indicates cardiovascular disease; ICER, incremental cost-effectiveness ratio; QALY, quality-adjusted life-year; and USD, U.S. dollars.</a:t>
            </a:r>
          </a:p>
        </p:txBody>
      </p:sp>
    </p:spTree>
    <p:extLst>
      <p:ext uri="{BB962C8B-B14F-4D97-AF65-F5344CB8AC3E}">
        <p14:creationId xmlns:p14="http://schemas.microsoft.com/office/powerpoint/2010/main" val="1384175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B4EEF-42BD-2802-9FB6-C8CEB21EEBA2}"/>
              </a:ext>
            </a:extLst>
          </p:cNvPr>
          <p:cNvSpPr txBox="1"/>
          <p:nvPr/>
        </p:nvSpPr>
        <p:spPr>
          <a:xfrm>
            <a:off x="5154034" y="914400"/>
            <a:ext cx="4322331" cy="954107"/>
          </a:xfrm>
          <a:prstGeom prst="rect">
            <a:avLst/>
          </a:prstGeom>
          <a:noFill/>
        </p:spPr>
        <p:txBody>
          <a:bodyPr wrap="square">
            <a:spAutoFit/>
          </a:bodyPr>
          <a:lstStyle/>
          <a:p>
            <a:r>
              <a:rPr lang="en-US" sz="2800" dirty="0">
                <a:latin typeface="Lub Dub Medium" panose="020B0603030403020204" pitchFamily="34" charset="0"/>
              </a:rPr>
              <a:t> CKM Syndrome Stage 4 With T2D and ASCVD</a:t>
            </a:r>
          </a:p>
        </p:txBody>
      </p:sp>
      <p:graphicFrame>
        <p:nvGraphicFramePr>
          <p:cNvPr id="3" name="Table 2">
            <a:extLst>
              <a:ext uri="{FF2B5EF4-FFF2-40B4-BE49-F238E27FC236}">
                <a16:creationId xmlns:a16="http://schemas.microsoft.com/office/drawing/2014/main" id="{9F1B514D-0154-BFE3-B406-E2C34595538F}"/>
              </a:ext>
            </a:extLst>
          </p:cNvPr>
          <p:cNvGraphicFramePr>
            <a:graphicFrameLocks noGrp="1"/>
          </p:cNvGraphicFramePr>
          <p:nvPr>
            <p:extLst>
              <p:ext uri="{D42A27DB-BD31-4B8C-83A1-F6EECF244321}">
                <p14:modId xmlns:p14="http://schemas.microsoft.com/office/powerpoint/2010/main" val="3238158546"/>
              </p:ext>
            </p:extLst>
          </p:nvPr>
        </p:nvGraphicFramePr>
        <p:xfrm>
          <a:off x="2933700" y="2209800"/>
          <a:ext cx="8763000" cy="4455287"/>
        </p:xfrm>
        <a:graphic>
          <a:graphicData uri="http://schemas.openxmlformats.org/drawingml/2006/table">
            <a:tbl>
              <a:tblPr firstRow="1" firstCol="1" bandRow="1"/>
              <a:tblGrid>
                <a:gridCol w="1460500">
                  <a:extLst>
                    <a:ext uri="{9D8B030D-6E8A-4147-A177-3AD203B41FA5}">
                      <a16:colId xmlns:a16="http://schemas.microsoft.com/office/drawing/2014/main" val="336248132"/>
                    </a:ext>
                  </a:extLst>
                </a:gridCol>
                <a:gridCol w="1460500">
                  <a:extLst>
                    <a:ext uri="{9D8B030D-6E8A-4147-A177-3AD203B41FA5}">
                      <a16:colId xmlns:a16="http://schemas.microsoft.com/office/drawing/2014/main" val="2706102119"/>
                    </a:ext>
                  </a:extLst>
                </a:gridCol>
                <a:gridCol w="5842000">
                  <a:extLst>
                    <a:ext uri="{9D8B030D-6E8A-4147-A177-3AD203B41FA5}">
                      <a16:colId xmlns:a16="http://schemas.microsoft.com/office/drawing/2014/main" val="2584685830"/>
                    </a:ext>
                  </a:extLst>
                </a:gridCol>
              </a:tblGrid>
              <a:tr h="857621">
                <a:tc>
                  <a:txBody>
                    <a:bodyPr/>
                    <a:lstStyle/>
                    <a:p>
                      <a:pPr marL="219710" marR="0" indent="-228600" algn="l">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19710" marR="0" indent="-22860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CKM Syndrome Stage 4 With T2D and ASCVD</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61745010"/>
                  </a:ext>
                </a:extLst>
              </a:tr>
              <a:tr h="209048">
                <a:tc>
                  <a:txBody>
                    <a:bodyPr/>
                    <a:lstStyle/>
                    <a:p>
                      <a:pPr marL="219710" marR="0" indent="-22860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200929"/>
                  </a:ext>
                </a:extLst>
              </a:tr>
              <a:tr h="1585582">
                <a:tc>
                  <a:txBody>
                    <a:bodyPr/>
                    <a:lstStyle/>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indent="-22860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For adults with CKM syndrome stage 4 with T2D and ASCVD, a tailored lifestyle modification plan focusing on a heart-healthy dietary pattern and physical activity is recommended to improve glycemic control, to achieve and maintain a healthy weight, and improve other ASCVD risk factors.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510992"/>
                  </a:ext>
                </a:extLst>
              </a:tr>
              <a:tr h="1386350">
                <a:tc>
                  <a:txBody>
                    <a:bodyPr/>
                    <a:lstStyle/>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indent="-22860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For adults with CKM syndrome stage 4 with T2D and ASCVD, the use of either an SGLT2i or a GLP-1–based therapy with proven cardiovascular benefit is recommended to reduce the risk of cardiovascular events and cardiovascular mortality.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8305707"/>
                  </a:ext>
                </a:extLst>
              </a:tr>
            </a:tbl>
          </a:graphicData>
        </a:graphic>
      </p:graphicFrame>
    </p:spTree>
    <p:extLst>
      <p:ext uri="{BB962C8B-B14F-4D97-AF65-F5344CB8AC3E}">
        <p14:creationId xmlns:p14="http://schemas.microsoft.com/office/powerpoint/2010/main" val="37529759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103</a:t>
            </a:fld>
            <a:endParaRPr lang="en-US" dirty="0"/>
          </a:p>
        </p:txBody>
      </p:sp>
      <p:sp>
        <p:nvSpPr>
          <p:cNvPr id="2" name="TextBox 1">
            <a:extLst>
              <a:ext uri="{FF2B5EF4-FFF2-40B4-BE49-F238E27FC236}">
                <a16:creationId xmlns:a16="http://schemas.microsoft.com/office/drawing/2014/main" id="{C24D565D-D27A-95EC-7348-464D961518AE}"/>
              </a:ext>
            </a:extLst>
          </p:cNvPr>
          <p:cNvSpPr txBox="1"/>
          <p:nvPr/>
        </p:nvSpPr>
        <p:spPr>
          <a:xfrm>
            <a:off x="4288269" y="914400"/>
            <a:ext cx="6053861" cy="954107"/>
          </a:xfrm>
          <a:prstGeom prst="rect">
            <a:avLst/>
          </a:prstGeom>
          <a:noFill/>
        </p:spPr>
        <p:txBody>
          <a:bodyPr wrap="square">
            <a:spAutoFit/>
          </a:bodyPr>
          <a:lstStyle/>
          <a:p>
            <a:r>
              <a:rPr lang="en-US" sz="2800" dirty="0">
                <a:latin typeface="Lub Dub Medium" panose="020B0603030403020204" pitchFamily="34" charset="0"/>
              </a:rPr>
              <a:t> CKM Syndrome Stage 4 With T2D and ASCVD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524A810-C28E-F8E0-4816-5D3F280E28CB}"/>
              </a:ext>
            </a:extLst>
          </p:cNvPr>
          <p:cNvGraphicFramePr>
            <a:graphicFrameLocks noGrp="1"/>
          </p:cNvGraphicFramePr>
          <p:nvPr>
            <p:extLst>
              <p:ext uri="{D42A27DB-BD31-4B8C-83A1-F6EECF244321}">
                <p14:modId xmlns:p14="http://schemas.microsoft.com/office/powerpoint/2010/main" val="3866520174"/>
              </p:ext>
            </p:extLst>
          </p:nvPr>
        </p:nvGraphicFramePr>
        <p:xfrm>
          <a:off x="2819400" y="2315654"/>
          <a:ext cx="8991600" cy="3598291"/>
        </p:xfrm>
        <a:graphic>
          <a:graphicData uri="http://schemas.openxmlformats.org/drawingml/2006/table">
            <a:tbl>
              <a:tblPr firstRow="1" firstCol="1" bandRow="1"/>
              <a:tblGrid>
                <a:gridCol w="1273810">
                  <a:extLst>
                    <a:ext uri="{9D8B030D-6E8A-4147-A177-3AD203B41FA5}">
                      <a16:colId xmlns:a16="http://schemas.microsoft.com/office/drawing/2014/main" val="3479771693"/>
                    </a:ext>
                  </a:extLst>
                </a:gridCol>
                <a:gridCol w="1273810">
                  <a:extLst>
                    <a:ext uri="{9D8B030D-6E8A-4147-A177-3AD203B41FA5}">
                      <a16:colId xmlns:a16="http://schemas.microsoft.com/office/drawing/2014/main" val="3399702264"/>
                    </a:ext>
                  </a:extLst>
                </a:gridCol>
                <a:gridCol w="6443980">
                  <a:extLst>
                    <a:ext uri="{9D8B030D-6E8A-4147-A177-3AD203B41FA5}">
                      <a16:colId xmlns:a16="http://schemas.microsoft.com/office/drawing/2014/main" val="3255590177"/>
                    </a:ext>
                  </a:extLst>
                </a:gridCol>
              </a:tblGrid>
              <a:tr h="1112277">
                <a:tc gridSpan="2">
                  <a:txBody>
                    <a:bodyPr/>
                    <a:lstStyle/>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Cost-Effective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(Moderate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T2D and ASCVD, treatment with SGLT2i at 2025 U.S. prices is projected to be cost-effective compared with usual care.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398466"/>
                  </a:ext>
                </a:extLst>
              </a:tr>
              <a:tr h="873119">
                <a:tc gridSpan="2">
                  <a:txBody>
                    <a:bodyPr/>
                    <a:lstStyle/>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Indeterminate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(Insufficient Evidence)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gn="l">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T2D and ASCVD, treatment with GLP-1–based therapy at 2025 U.S. prices is indeterminate.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267462"/>
                  </a:ext>
                </a:extLst>
              </a:tr>
              <a:tr h="946698">
                <a:tc>
                  <a:txBody>
                    <a:bodyPr/>
                    <a:lstStyle/>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219710" marR="0" indent="-22860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C-LD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Arial" panose="020B0604020202020204" pitchFamily="34" charset="0"/>
                        </a:rPr>
                        <a:t>For adults with CKM syndrome stage 4 with T2D and ASCVD, the use of a combination of SGLT2i and a GLP-1–based therapy can be beneficial to improve cardiovascular outcomes.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539241"/>
                  </a:ext>
                </a:extLst>
              </a:tr>
            </a:tbl>
          </a:graphicData>
        </a:graphic>
      </p:graphicFrame>
      <p:sp>
        <p:nvSpPr>
          <p:cNvPr id="6" name="TextBox 5">
            <a:extLst>
              <a:ext uri="{FF2B5EF4-FFF2-40B4-BE49-F238E27FC236}">
                <a16:creationId xmlns:a16="http://schemas.microsoft.com/office/drawing/2014/main" id="{6D3666B9-E225-310A-66BF-8172AA93CD9D}"/>
              </a:ext>
            </a:extLst>
          </p:cNvPr>
          <p:cNvSpPr txBox="1"/>
          <p:nvPr/>
        </p:nvSpPr>
        <p:spPr>
          <a:xfrm>
            <a:off x="2819400" y="6361092"/>
            <a:ext cx="8991600"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a:t>
            </a:r>
          </a:p>
        </p:txBody>
      </p:sp>
    </p:spTree>
    <p:extLst>
      <p:ext uri="{BB962C8B-B14F-4D97-AF65-F5344CB8AC3E}">
        <p14:creationId xmlns:p14="http://schemas.microsoft.com/office/powerpoint/2010/main" val="8581335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AD5E01-02B3-9BA3-7BA1-E487BDE5537B}"/>
              </a:ext>
            </a:extLst>
          </p:cNvPr>
          <p:cNvPicPr>
            <a:picLocks noChangeAspect="1"/>
          </p:cNvPicPr>
          <p:nvPr/>
        </p:nvPicPr>
        <p:blipFill>
          <a:blip r:embed="rId2"/>
          <a:stretch>
            <a:fillRect/>
          </a:stretch>
        </p:blipFill>
        <p:spPr>
          <a:xfrm>
            <a:off x="3771900" y="0"/>
            <a:ext cx="7086600" cy="7557416"/>
          </a:xfrm>
          <a:prstGeom prst="rect">
            <a:avLst/>
          </a:prstGeom>
        </p:spPr>
      </p:pic>
      <p:sp>
        <p:nvSpPr>
          <p:cNvPr id="3" name="TextBox 2">
            <a:extLst>
              <a:ext uri="{FF2B5EF4-FFF2-40B4-BE49-F238E27FC236}">
                <a16:creationId xmlns:a16="http://schemas.microsoft.com/office/drawing/2014/main" id="{4EAE3AA0-6AA7-99FC-F524-5FB56C782A2C}"/>
              </a:ext>
            </a:extLst>
          </p:cNvPr>
          <p:cNvSpPr txBox="1"/>
          <p:nvPr/>
        </p:nvSpPr>
        <p:spPr>
          <a:xfrm>
            <a:off x="304800" y="1371600"/>
            <a:ext cx="2590800" cy="3108543"/>
          </a:xfrm>
          <a:prstGeom prst="rect">
            <a:avLst/>
          </a:prstGeom>
          <a:noFill/>
        </p:spPr>
        <p:txBody>
          <a:bodyPr wrap="square">
            <a:spAutoFit/>
          </a:bodyPr>
          <a:lstStyle/>
          <a:p>
            <a:r>
              <a:rPr lang="en-US" sz="2800" dirty="0">
                <a:latin typeface="Lub Dub Medium" panose="020B0603030403020204" pitchFamily="34" charset="0"/>
              </a:rPr>
              <a:t>Figure 16. Management of Comorbid Type 2 Diabetes and ASCVD in CKM.</a:t>
            </a:r>
          </a:p>
        </p:txBody>
      </p:sp>
      <p:sp>
        <p:nvSpPr>
          <p:cNvPr id="5" name="TextBox 4">
            <a:extLst>
              <a:ext uri="{FF2B5EF4-FFF2-40B4-BE49-F238E27FC236}">
                <a16:creationId xmlns:a16="http://schemas.microsoft.com/office/drawing/2014/main" id="{6E5254DA-F4BD-8DFA-0625-6F76C6533DD8}"/>
              </a:ext>
            </a:extLst>
          </p:cNvPr>
          <p:cNvSpPr txBox="1"/>
          <p:nvPr/>
        </p:nvSpPr>
        <p:spPr>
          <a:xfrm>
            <a:off x="304800" y="5249092"/>
            <a:ext cx="2794000" cy="2308324"/>
          </a:xfrm>
          <a:prstGeom prst="rect">
            <a:avLst/>
          </a:prstGeom>
          <a:noFill/>
        </p:spPr>
        <p:txBody>
          <a:bodyPr wrap="square">
            <a:spAutoFit/>
          </a:bodyPr>
          <a:lstStyle/>
          <a:p>
            <a:r>
              <a:rPr lang="en-US" sz="1200" dirty="0">
                <a:latin typeface="Lub Dub Medium" panose="020B0603030403020204" pitchFamily="34" charset="0"/>
              </a:rPr>
              <a:t>ASCVD indicates atherosclerotic cardiovascular disease; CKM, cardiovascular-kidney-metabolic; COR, ; Class of Recommendation; GLP-1, glucagon-like peptide-1; HbA1c, glycated hemoglobin A1C; HF, heart failure; MASLD, metabolic dysfunction–associated </a:t>
            </a:r>
            <a:r>
              <a:rPr lang="en-US" sz="1200" dirty="0" err="1">
                <a:latin typeface="Lub Dub Medium" panose="020B0603030403020204" pitchFamily="34" charset="0"/>
              </a:rPr>
              <a:t>steatotic</a:t>
            </a:r>
            <a:r>
              <a:rPr lang="en-US" sz="1200" dirty="0">
                <a:latin typeface="Lub Dub Medium" panose="020B0603030403020204" pitchFamily="34" charset="0"/>
              </a:rPr>
              <a:t> liver disease; SGLT2i, sodium–glucose cotransporter-2 inhibitors; and T2D, type 2 diabetes.</a:t>
            </a:r>
          </a:p>
        </p:txBody>
      </p:sp>
    </p:spTree>
    <p:extLst>
      <p:ext uri="{BB962C8B-B14F-4D97-AF65-F5344CB8AC3E}">
        <p14:creationId xmlns:p14="http://schemas.microsoft.com/office/powerpoint/2010/main" val="26800486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105</a:t>
            </a:fld>
            <a:endParaRPr lang="en-US" dirty="0"/>
          </a:p>
        </p:txBody>
      </p:sp>
      <p:pic>
        <p:nvPicPr>
          <p:cNvPr id="2" name="Picture 1">
            <a:extLst>
              <a:ext uri="{FF2B5EF4-FFF2-40B4-BE49-F238E27FC236}">
                <a16:creationId xmlns:a16="http://schemas.microsoft.com/office/drawing/2014/main" id="{2603CA6A-BB2C-C4F7-43BA-09A15CA63105}"/>
              </a:ext>
            </a:extLst>
          </p:cNvPr>
          <p:cNvPicPr>
            <a:picLocks noChangeAspect="1"/>
          </p:cNvPicPr>
          <p:nvPr/>
        </p:nvPicPr>
        <p:blipFill>
          <a:blip r:embed="rId2"/>
          <a:stretch>
            <a:fillRect/>
          </a:stretch>
        </p:blipFill>
        <p:spPr>
          <a:xfrm>
            <a:off x="3505200" y="0"/>
            <a:ext cx="7620000" cy="7587261"/>
          </a:xfrm>
          <a:prstGeom prst="rect">
            <a:avLst/>
          </a:prstGeom>
        </p:spPr>
      </p:pic>
      <p:sp>
        <p:nvSpPr>
          <p:cNvPr id="3" name="TextBox 2">
            <a:extLst>
              <a:ext uri="{FF2B5EF4-FFF2-40B4-BE49-F238E27FC236}">
                <a16:creationId xmlns:a16="http://schemas.microsoft.com/office/drawing/2014/main" id="{525CC35A-EA9D-37F8-2FCC-E8219788819E}"/>
              </a:ext>
            </a:extLst>
          </p:cNvPr>
          <p:cNvSpPr txBox="1"/>
          <p:nvPr/>
        </p:nvSpPr>
        <p:spPr>
          <a:xfrm>
            <a:off x="304800" y="1371600"/>
            <a:ext cx="2590800" cy="3108543"/>
          </a:xfrm>
          <a:prstGeom prst="rect">
            <a:avLst/>
          </a:prstGeom>
          <a:noFill/>
        </p:spPr>
        <p:txBody>
          <a:bodyPr wrap="square">
            <a:spAutoFit/>
          </a:bodyPr>
          <a:lstStyle/>
          <a:p>
            <a:r>
              <a:rPr lang="en-US" sz="2800" dirty="0">
                <a:latin typeface="Lub Dub Medium" panose="020B0603030403020204" pitchFamily="34" charset="0"/>
              </a:rPr>
              <a:t>Figure 17. Overview of HF Management in CKM Syndrome Stage 4.</a:t>
            </a:r>
          </a:p>
        </p:txBody>
      </p:sp>
      <p:sp>
        <p:nvSpPr>
          <p:cNvPr id="6" name="TextBox 5">
            <a:extLst>
              <a:ext uri="{FF2B5EF4-FFF2-40B4-BE49-F238E27FC236}">
                <a16:creationId xmlns:a16="http://schemas.microsoft.com/office/drawing/2014/main" id="{3095CDCC-A830-2E4E-0ACF-EBAD9795F0B8}"/>
              </a:ext>
            </a:extLst>
          </p:cNvPr>
          <p:cNvSpPr txBox="1"/>
          <p:nvPr/>
        </p:nvSpPr>
        <p:spPr>
          <a:xfrm>
            <a:off x="11430000" y="4062948"/>
            <a:ext cx="2895600" cy="3785652"/>
          </a:xfrm>
          <a:prstGeom prst="rect">
            <a:avLst/>
          </a:prstGeom>
          <a:noFill/>
        </p:spPr>
        <p:txBody>
          <a:bodyPr wrap="square">
            <a:spAutoFit/>
          </a:bodyPr>
          <a:lstStyle/>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inhibitors; ARNI, angiotensin receptor/neprilysin inhibitors; CHW indicates community health worker; CKM, cardiovascular-kidney-metabolic; CVD, cardiovascular disease; eGFR, estimated glomerular filtration rate; GDMT, guideline-directed medical therapy; GLP-1, glucagon-like peptide-1; HF, heart failure; HFpEF, heart failure with preserved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MRA, mineralocorticoid receptor antagonist; SDOH, social determinants of health; SGLT2i, sodium–glucose cotransporter-2 inhibitors; and T2D, type 2 diabetes.</a:t>
            </a:r>
          </a:p>
          <a:p>
            <a:endParaRPr lang="en-US" sz="1200" dirty="0">
              <a:latin typeface="Lub Dub Medium" panose="020B0603030403020204" pitchFamily="34" charset="0"/>
            </a:endParaRPr>
          </a:p>
        </p:txBody>
      </p:sp>
      <p:sp>
        <p:nvSpPr>
          <p:cNvPr id="8" name="TextBox 7">
            <a:extLst>
              <a:ext uri="{FF2B5EF4-FFF2-40B4-BE49-F238E27FC236}">
                <a16:creationId xmlns:a16="http://schemas.microsoft.com/office/drawing/2014/main" id="{FE6A85A9-6441-B041-B198-DD2531A836AC}"/>
              </a:ext>
            </a:extLst>
          </p:cNvPr>
          <p:cNvSpPr txBox="1"/>
          <p:nvPr/>
        </p:nvSpPr>
        <p:spPr>
          <a:xfrm>
            <a:off x="304800" y="5648269"/>
            <a:ext cx="2590800"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The approach to CKM syndrome management in patients with HF in CKM syndrome stage 4 should involve use of first-line GDMT for HF, applying general principles of CKM syndrome management and additional therapeutic approaches for the individual CKM risk factors, as depicted.</a:t>
            </a:r>
          </a:p>
        </p:txBody>
      </p:sp>
    </p:spTree>
    <p:extLst>
      <p:ext uri="{BB962C8B-B14F-4D97-AF65-F5344CB8AC3E}">
        <p14:creationId xmlns:p14="http://schemas.microsoft.com/office/powerpoint/2010/main" val="26084121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6DDC5A-9188-FE16-DDC4-5BA49CD6139D}"/>
              </a:ext>
            </a:extLst>
          </p:cNvPr>
          <p:cNvSpPr txBox="1"/>
          <p:nvPr/>
        </p:nvSpPr>
        <p:spPr>
          <a:xfrm>
            <a:off x="5154034" y="304800"/>
            <a:ext cx="4322331" cy="954107"/>
          </a:xfrm>
          <a:prstGeom prst="rect">
            <a:avLst/>
          </a:prstGeom>
          <a:noFill/>
        </p:spPr>
        <p:txBody>
          <a:bodyPr wrap="square">
            <a:spAutoFit/>
          </a:bodyPr>
          <a:lstStyle/>
          <a:p>
            <a:r>
              <a:rPr lang="en-US" sz="2800" dirty="0">
                <a:latin typeface="Lub Dub Medium" panose="020B0603030403020204" pitchFamily="34" charset="0"/>
              </a:rPr>
              <a:t>CKM Syndrome Stage 4 With Obesity and HF</a:t>
            </a:r>
          </a:p>
        </p:txBody>
      </p:sp>
      <p:graphicFrame>
        <p:nvGraphicFramePr>
          <p:cNvPr id="3" name="Table 2">
            <a:extLst>
              <a:ext uri="{FF2B5EF4-FFF2-40B4-BE49-F238E27FC236}">
                <a16:creationId xmlns:a16="http://schemas.microsoft.com/office/drawing/2014/main" id="{444E6720-6AA6-AABD-45C4-BBD1C9A0FC13}"/>
              </a:ext>
            </a:extLst>
          </p:cNvPr>
          <p:cNvGraphicFramePr>
            <a:graphicFrameLocks noGrp="1"/>
          </p:cNvGraphicFramePr>
          <p:nvPr>
            <p:extLst>
              <p:ext uri="{D42A27DB-BD31-4B8C-83A1-F6EECF244321}">
                <p14:modId xmlns:p14="http://schemas.microsoft.com/office/powerpoint/2010/main" val="2508047683"/>
              </p:ext>
            </p:extLst>
          </p:nvPr>
        </p:nvGraphicFramePr>
        <p:xfrm>
          <a:off x="2362200" y="1504251"/>
          <a:ext cx="9906000" cy="5221097"/>
        </p:xfrm>
        <a:graphic>
          <a:graphicData uri="http://schemas.openxmlformats.org/drawingml/2006/table">
            <a:tbl>
              <a:tblPr firstRow="1" firstCol="1" bandRow="1"/>
              <a:tblGrid>
                <a:gridCol w="1146710">
                  <a:extLst>
                    <a:ext uri="{9D8B030D-6E8A-4147-A177-3AD203B41FA5}">
                      <a16:colId xmlns:a16="http://schemas.microsoft.com/office/drawing/2014/main" val="2022692385"/>
                    </a:ext>
                  </a:extLst>
                </a:gridCol>
                <a:gridCol w="1240218">
                  <a:extLst>
                    <a:ext uri="{9D8B030D-6E8A-4147-A177-3AD203B41FA5}">
                      <a16:colId xmlns:a16="http://schemas.microsoft.com/office/drawing/2014/main" val="1934102689"/>
                    </a:ext>
                  </a:extLst>
                </a:gridCol>
                <a:gridCol w="7519072">
                  <a:extLst>
                    <a:ext uri="{9D8B030D-6E8A-4147-A177-3AD203B41FA5}">
                      <a16:colId xmlns:a16="http://schemas.microsoft.com/office/drawing/2014/main" val="643694701"/>
                    </a:ext>
                  </a:extLst>
                </a:gridCol>
              </a:tblGrid>
              <a:tr h="581406">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CKM Syndrome Stage 4 With Obesity and HF</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44857159"/>
                  </a:ext>
                </a:extLst>
              </a:tr>
              <a:tr h="168628">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643183"/>
                  </a:ext>
                </a:extLst>
              </a:tr>
              <a:tr h="872376">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CKM syndrome stage 4, obesity, and symptomatic HFpEF, a GLP-1–based therapy with proven cardiovascular benefit is indicated to improve CKM risk profile, functional capacity, and HF symptoms, and prevent worsening HF events.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04739"/>
                  </a:ext>
                </a:extLst>
              </a:tr>
              <a:tr h="818248">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Indeterminate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(Insufficient Evidence)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CKM syndrome stage 4, obesity, and symptomatic HFpEF, the cost effectiveness of adding a GLP-1–based therapy with proven cardiovascular benefit to GDMT is indeterminate.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443247"/>
                  </a:ext>
                </a:extLst>
              </a:tr>
              <a:tr h="520502">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CKM syndrome stage 4, obesity, and HFpEF, a combination of exercise training and a caloric deficit diet can be beneficial for improving functional capacity.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782883"/>
                  </a:ext>
                </a:extLst>
              </a:tr>
              <a:tr h="69643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select adults with CKM syndrome stage 4, obesity, and symptomatic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HFrEF</a:t>
                      </a:r>
                      <a:r>
                        <a:rPr lang="en-US" sz="1800" b="1" dirty="0">
                          <a:effectLst/>
                          <a:latin typeface="Times New Roman" panose="02020603050405020304" pitchFamily="18" charset="0"/>
                          <a:ea typeface="Aptos" panose="020B0004020202020204" pitchFamily="34" charset="0"/>
                          <a:cs typeface="Arial" panose="020B0604020202020204" pitchFamily="34" charset="0"/>
                        </a:rPr>
                        <a:t>, treatment of obesity may be considered to improve functional capacity and facilitate heart transplantation in otherwise eligible patients.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1671941"/>
                  </a:ext>
                </a:extLst>
              </a:tr>
            </a:tbl>
          </a:graphicData>
        </a:graphic>
      </p:graphicFrame>
      <p:sp>
        <p:nvSpPr>
          <p:cNvPr id="5" name="TextBox 4">
            <a:extLst>
              <a:ext uri="{FF2B5EF4-FFF2-40B4-BE49-F238E27FC236}">
                <a16:creationId xmlns:a16="http://schemas.microsoft.com/office/drawing/2014/main" id="{0F6BCDB0-6A3B-ECE8-2E9E-F0B6E9A82A0A}"/>
              </a:ext>
            </a:extLst>
          </p:cNvPr>
          <p:cNvSpPr txBox="1"/>
          <p:nvPr/>
        </p:nvSpPr>
        <p:spPr>
          <a:xfrm>
            <a:off x="2362200" y="6858000"/>
            <a:ext cx="9906000"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 </a:t>
            </a:r>
          </a:p>
        </p:txBody>
      </p:sp>
    </p:spTree>
    <p:extLst>
      <p:ext uri="{BB962C8B-B14F-4D97-AF65-F5344CB8AC3E}">
        <p14:creationId xmlns:p14="http://schemas.microsoft.com/office/powerpoint/2010/main" val="27589856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107</a:t>
            </a:fld>
            <a:endParaRPr lang="en-US" dirty="0"/>
          </a:p>
        </p:txBody>
      </p:sp>
      <p:pic>
        <p:nvPicPr>
          <p:cNvPr id="2" name="Picture 1">
            <a:extLst>
              <a:ext uri="{FF2B5EF4-FFF2-40B4-BE49-F238E27FC236}">
                <a16:creationId xmlns:a16="http://schemas.microsoft.com/office/drawing/2014/main" id="{B87B1EBD-D51B-FB09-3D27-E8BA67CADDAD}"/>
              </a:ext>
            </a:extLst>
          </p:cNvPr>
          <p:cNvPicPr>
            <a:picLocks noChangeAspect="1"/>
          </p:cNvPicPr>
          <p:nvPr/>
        </p:nvPicPr>
        <p:blipFill>
          <a:blip r:embed="rId2"/>
          <a:stretch>
            <a:fillRect/>
          </a:stretch>
        </p:blipFill>
        <p:spPr>
          <a:xfrm>
            <a:off x="2743200" y="403907"/>
            <a:ext cx="10088563" cy="6454093"/>
          </a:xfrm>
          <a:prstGeom prst="rect">
            <a:avLst/>
          </a:prstGeom>
        </p:spPr>
      </p:pic>
      <p:sp>
        <p:nvSpPr>
          <p:cNvPr id="3" name="TextBox 2">
            <a:extLst>
              <a:ext uri="{FF2B5EF4-FFF2-40B4-BE49-F238E27FC236}">
                <a16:creationId xmlns:a16="http://schemas.microsoft.com/office/drawing/2014/main" id="{2850B354-6496-F7C8-8CF0-15D9B25C7EBA}"/>
              </a:ext>
            </a:extLst>
          </p:cNvPr>
          <p:cNvSpPr txBox="1"/>
          <p:nvPr/>
        </p:nvSpPr>
        <p:spPr>
          <a:xfrm>
            <a:off x="228600" y="1219200"/>
            <a:ext cx="2590800" cy="2677656"/>
          </a:xfrm>
          <a:prstGeom prst="rect">
            <a:avLst/>
          </a:prstGeom>
          <a:noFill/>
        </p:spPr>
        <p:txBody>
          <a:bodyPr wrap="square">
            <a:spAutoFit/>
          </a:bodyPr>
          <a:lstStyle/>
          <a:p>
            <a:r>
              <a:rPr lang="en-US" sz="2800" dirty="0">
                <a:latin typeface="Lub Dub Medium" panose="020B0603030403020204" pitchFamily="34" charset="0"/>
              </a:rPr>
              <a:t>Figure 18. Management of Obesity and HF According to HF Subtype</a:t>
            </a:r>
          </a:p>
        </p:txBody>
      </p:sp>
      <p:sp>
        <p:nvSpPr>
          <p:cNvPr id="6" name="TextBox 5">
            <a:extLst>
              <a:ext uri="{FF2B5EF4-FFF2-40B4-BE49-F238E27FC236}">
                <a16:creationId xmlns:a16="http://schemas.microsoft.com/office/drawing/2014/main" id="{660EFA5F-4227-8441-E22E-F4A7554C69DD}"/>
              </a:ext>
            </a:extLst>
          </p:cNvPr>
          <p:cNvSpPr txBox="1"/>
          <p:nvPr/>
        </p:nvSpPr>
        <p:spPr>
          <a:xfrm>
            <a:off x="160338" y="6231404"/>
            <a:ext cx="2659062" cy="1384995"/>
          </a:xfrm>
          <a:prstGeom prst="rect">
            <a:avLst/>
          </a:prstGeom>
          <a:noFill/>
        </p:spPr>
        <p:txBody>
          <a:bodyPr wrap="square">
            <a:spAutoFit/>
          </a:bodyPr>
          <a:lstStyle/>
          <a:p>
            <a:r>
              <a:rPr lang="en-US" sz="1200" dirty="0">
                <a:latin typeface="Lub Dub Medium" panose="020B0603030403020204" pitchFamily="34" charset="0"/>
              </a:rPr>
              <a:t>Adapted with permission from Heidenreich et al.</a:t>
            </a:r>
          </a:p>
          <a:p>
            <a:r>
              <a:rPr lang="en-US" sz="1200" dirty="0">
                <a:latin typeface="Lub Dub Medium" panose="020B0603030403020204" pitchFamily="34" charset="0"/>
              </a:rPr>
              <a:t> </a:t>
            </a:r>
          </a:p>
          <a:p>
            <a:r>
              <a:rPr lang="en-US" sz="1200" dirty="0">
                <a:latin typeface="Lub Dub Medium" panose="020B0603030403020204" pitchFamily="34" charset="0"/>
              </a:rPr>
              <a:t>Copyright 2022 American Heart Association, Inc. and American College of Cardiology Foundation. </a:t>
            </a:r>
          </a:p>
        </p:txBody>
      </p:sp>
      <p:sp>
        <p:nvSpPr>
          <p:cNvPr id="8" name="TextBox 7">
            <a:extLst>
              <a:ext uri="{FF2B5EF4-FFF2-40B4-BE49-F238E27FC236}">
                <a16:creationId xmlns:a16="http://schemas.microsoft.com/office/drawing/2014/main" id="{F2643519-A4A1-0858-2CAE-348DAE67E1A4}"/>
              </a:ext>
            </a:extLst>
          </p:cNvPr>
          <p:cNvSpPr txBox="1"/>
          <p:nvPr/>
        </p:nvSpPr>
        <p:spPr>
          <a:xfrm>
            <a:off x="2819400" y="6923901"/>
            <a:ext cx="958850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COR indicates Class of Recommendation; GDMT, guideline-directed medical therapy; GLP-1, glucagon-like peptide-1; HF, heart failure; HFpEF, heart failure with preserved ejection fraction;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HFrEF</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heart failure with reduced ejection fraction; and SGLT2i, sodium–glucose cotransporter-2 inhibitors.</a:t>
            </a:r>
          </a:p>
        </p:txBody>
      </p:sp>
      <p:sp>
        <p:nvSpPr>
          <p:cNvPr id="10" name="TextBox 9">
            <a:extLst>
              <a:ext uri="{FF2B5EF4-FFF2-40B4-BE49-F238E27FC236}">
                <a16:creationId xmlns:a16="http://schemas.microsoft.com/office/drawing/2014/main" id="{9F5B0676-DD5D-D8AE-4D42-17D16513EDF1}"/>
              </a:ext>
            </a:extLst>
          </p:cNvPr>
          <p:cNvSpPr txBox="1"/>
          <p:nvPr/>
        </p:nvSpPr>
        <p:spPr>
          <a:xfrm>
            <a:off x="228600" y="4279300"/>
            <a:ext cx="2514600"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With the exception of the SGLT2i COR for HFpEF, which is anticipated to be updated in the next 2022 HF guideline iteration, GDMT is concordant with the 2022 HF guideline per HF subtype, which is highlighted in gray. </a:t>
            </a:r>
          </a:p>
        </p:txBody>
      </p:sp>
    </p:spTree>
    <p:extLst>
      <p:ext uri="{BB962C8B-B14F-4D97-AF65-F5344CB8AC3E}">
        <p14:creationId xmlns:p14="http://schemas.microsoft.com/office/powerpoint/2010/main" val="39915908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DE052B-AA7F-DC9F-6FDF-744D1B458178}"/>
              </a:ext>
            </a:extLst>
          </p:cNvPr>
          <p:cNvSpPr txBox="1"/>
          <p:nvPr/>
        </p:nvSpPr>
        <p:spPr>
          <a:xfrm>
            <a:off x="5154034" y="914400"/>
            <a:ext cx="4322331" cy="954107"/>
          </a:xfrm>
          <a:prstGeom prst="rect">
            <a:avLst/>
          </a:prstGeom>
          <a:noFill/>
        </p:spPr>
        <p:txBody>
          <a:bodyPr wrap="square">
            <a:spAutoFit/>
          </a:bodyPr>
          <a:lstStyle/>
          <a:p>
            <a:r>
              <a:rPr lang="en-US" sz="2800" dirty="0">
                <a:latin typeface="Lub Dub Medium" panose="020B0603030403020204" pitchFamily="34" charset="0"/>
              </a:rPr>
              <a:t>CKM Syndrome Stage 4 With T2D and HF</a:t>
            </a:r>
          </a:p>
        </p:txBody>
      </p:sp>
      <p:graphicFrame>
        <p:nvGraphicFramePr>
          <p:cNvPr id="3" name="Table 2">
            <a:extLst>
              <a:ext uri="{FF2B5EF4-FFF2-40B4-BE49-F238E27FC236}">
                <a16:creationId xmlns:a16="http://schemas.microsoft.com/office/drawing/2014/main" id="{3537823C-5C4B-E22B-5CCC-F231ACFD0CA7}"/>
              </a:ext>
            </a:extLst>
          </p:cNvPr>
          <p:cNvGraphicFramePr>
            <a:graphicFrameLocks noGrp="1"/>
          </p:cNvGraphicFramePr>
          <p:nvPr>
            <p:extLst>
              <p:ext uri="{D42A27DB-BD31-4B8C-83A1-F6EECF244321}">
                <p14:modId xmlns:p14="http://schemas.microsoft.com/office/powerpoint/2010/main" val="3676233171"/>
              </p:ext>
            </p:extLst>
          </p:nvPr>
        </p:nvGraphicFramePr>
        <p:xfrm>
          <a:off x="2713037" y="2168542"/>
          <a:ext cx="9204325" cy="3892515"/>
        </p:xfrm>
        <a:graphic>
          <a:graphicData uri="http://schemas.openxmlformats.org/drawingml/2006/table">
            <a:tbl>
              <a:tblPr firstRow="1" firstCol="1" bandRow="1"/>
              <a:tblGrid>
                <a:gridCol w="1656037">
                  <a:extLst>
                    <a:ext uri="{9D8B030D-6E8A-4147-A177-3AD203B41FA5}">
                      <a16:colId xmlns:a16="http://schemas.microsoft.com/office/drawing/2014/main" val="1169363145"/>
                    </a:ext>
                  </a:extLst>
                </a:gridCol>
                <a:gridCol w="1389682">
                  <a:extLst>
                    <a:ext uri="{9D8B030D-6E8A-4147-A177-3AD203B41FA5}">
                      <a16:colId xmlns:a16="http://schemas.microsoft.com/office/drawing/2014/main" val="1584058738"/>
                    </a:ext>
                  </a:extLst>
                </a:gridCol>
                <a:gridCol w="6158606">
                  <a:extLst>
                    <a:ext uri="{9D8B030D-6E8A-4147-A177-3AD203B41FA5}">
                      <a16:colId xmlns:a16="http://schemas.microsoft.com/office/drawing/2014/main" val="2908784337"/>
                    </a:ext>
                  </a:extLst>
                </a:gridCol>
              </a:tblGrid>
              <a:tr h="735406">
                <a:tc>
                  <a:txBody>
                    <a:bodyPr/>
                    <a:lstStyle/>
                    <a:p>
                      <a:pPr marL="21971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CKM Syndrome Stage 4 With T2D and HF</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57005573"/>
                  </a:ext>
                </a:extLst>
              </a:tr>
              <a:tr h="305844">
                <a:tc>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0577346"/>
                  </a:ext>
                </a:extLst>
              </a:tr>
              <a:tr h="944042">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274320" marR="0" indent="-342900">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patients with CKM syndrome stage 4 with T2D and HF, SGLT2i should be prioritized as the first-line cardioprotective glucose-lowering medications to reduce cardiovascular death and HF hospitalizations.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4979871"/>
                  </a:ext>
                </a:extLst>
              </a:tr>
              <a:tr h="1262797">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Cost-Effective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(High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274320" marR="0" indent="-342900">
                        <a:lnSpc>
                          <a:spcPct val="107000"/>
                        </a:lnSpc>
                        <a:spcAft>
                          <a:spcPts val="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patients with CKM syndrome stage 4 with T2D and symptomatic HF with LVEF ≤40%, addition of an SGLT2i to prior GDMT at 2025 U.S. prices is projected to be cost-effective compared with prior GDMT (incremental cost-effectiveness ratio &lt;$120</a:t>
                      </a:r>
                      <a:r>
                        <a:rPr lang="en-US" sz="1800" dirty="0">
                          <a:effectLst/>
                          <a:latin typeface="Times New Roman" panose="02020603050405020304" pitchFamily="18" charset="0"/>
                          <a:ea typeface="Aptos" panose="020B0004020202020204" pitchFamily="34" charset="0"/>
                          <a:cs typeface="Arial" panose="020B0604020202020204" pitchFamily="34" charset="0"/>
                        </a:rPr>
                        <a:t> </a:t>
                      </a:r>
                      <a:r>
                        <a:rPr lang="en-US" sz="1800" b="1" dirty="0">
                          <a:effectLst/>
                          <a:latin typeface="Times New Roman" panose="02020603050405020304" pitchFamily="18" charset="0"/>
                          <a:ea typeface="Aptos" panose="020B0004020202020204" pitchFamily="34" charset="0"/>
                          <a:cs typeface="Arial" panose="020B0604020202020204" pitchFamily="34" charset="0"/>
                        </a:rPr>
                        <a:t>000 per QALY gained).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795054"/>
                  </a:ext>
                </a:extLst>
              </a:tr>
            </a:tbl>
          </a:graphicData>
        </a:graphic>
      </p:graphicFrame>
      <p:sp>
        <p:nvSpPr>
          <p:cNvPr id="4" name="TextBox 3">
            <a:extLst>
              <a:ext uri="{FF2B5EF4-FFF2-40B4-BE49-F238E27FC236}">
                <a16:creationId xmlns:a16="http://schemas.microsoft.com/office/drawing/2014/main" id="{2346AFC6-0ED1-F495-8CA3-E1225124EA9E}"/>
              </a:ext>
            </a:extLst>
          </p:cNvPr>
          <p:cNvSpPr txBox="1"/>
          <p:nvPr/>
        </p:nvSpPr>
        <p:spPr>
          <a:xfrm>
            <a:off x="2713037" y="6361092"/>
            <a:ext cx="9204325"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 </a:t>
            </a:r>
          </a:p>
        </p:txBody>
      </p:sp>
    </p:spTree>
    <p:extLst>
      <p:ext uri="{BB962C8B-B14F-4D97-AF65-F5344CB8AC3E}">
        <p14:creationId xmlns:p14="http://schemas.microsoft.com/office/powerpoint/2010/main" val="33266867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109</a:t>
            </a:fld>
            <a:endParaRPr lang="en-US" dirty="0"/>
          </a:p>
        </p:txBody>
      </p:sp>
      <p:sp>
        <p:nvSpPr>
          <p:cNvPr id="2" name="TextBox 1">
            <a:extLst>
              <a:ext uri="{FF2B5EF4-FFF2-40B4-BE49-F238E27FC236}">
                <a16:creationId xmlns:a16="http://schemas.microsoft.com/office/drawing/2014/main" id="{C2577BD2-024E-4A2A-FCCE-2D37114A15E5}"/>
              </a:ext>
            </a:extLst>
          </p:cNvPr>
          <p:cNvSpPr txBox="1"/>
          <p:nvPr/>
        </p:nvSpPr>
        <p:spPr>
          <a:xfrm>
            <a:off x="5053517" y="914400"/>
            <a:ext cx="4523366" cy="954107"/>
          </a:xfrm>
          <a:prstGeom prst="rect">
            <a:avLst/>
          </a:prstGeom>
          <a:noFill/>
        </p:spPr>
        <p:txBody>
          <a:bodyPr wrap="square">
            <a:spAutoFit/>
          </a:bodyPr>
          <a:lstStyle/>
          <a:p>
            <a:r>
              <a:rPr lang="en-US" sz="2800" dirty="0">
                <a:latin typeface="Lub Dub Medium" panose="020B0603030403020204" pitchFamily="34" charset="0"/>
              </a:rPr>
              <a:t>CKM Syndrome Stage 4 With T2D and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77EF7AE-C3E8-6934-3DBB-6280ADE73C6E}"/>
              </a:ext>
            </a:extLst>
          </p:cNvPr>
          <p:cNvGraphicFramePr>
            <a:graphicFrameLocks noGrp="1"/>
          </p:cNvGraphicFramePr>
          <p:nvPr>
            <p:extLst>
              <p:ext uri="{D42A27DB-BD31-4B8C-83A1-F6EECF244321}">
                <p14:modId xmlns:p14="http://schemas.microsoft.com/office/powerpoint/2010/main" val="1254826230"/>
              </p:ext>
            </p:extLst>
          </p:nvPr>
        </p:nvGraphicFramePr>
        <p:xfrm>
          <a:off x="2636837" y="2186768"/>
          <a:ext cx="9356726" cy="3856064"/>
        </p:xfrm>
        <a:graphic>
          <a:graphicData uri="http://schemas.openxmlformats.org/drawingml/2006/table">
            <a:tbl>
              <a:tblPr firstRow="1" firstCol="1" bandRow="1"/>
              <a:tblGrid>
                <a:gridCol w="1344412">
                  <a:extLst>
                    <a:ext uri="{9D8B030D-6E8A-4147-A177-3AD203B41FA5}">
                      <a16:colId xmlns:a16="http://schemas.microsoft.com/office/drawing/2014/main" val="1400090028"/>
                    </a:ext>
                  </a:extLst>
                </a:gridCol>
                <a:gridCol w="1299676">
                  <a:extLst>
                    <a:ext uri="{9D8B030D-6E8A-4147-A177-3AD203B41FA5}">
                      <a16:colId xmlns:a16="http://schemas.microsoft.com/office/drawing/2014/main" val="3328293675"/>
                    </a:ext>
                  </a:extLst>
                </a:gridCol>
                <a:gridCol w="6712638">
                  <a:extLst>
                    <a:ext uri="{9D8B030D-6E8A-4147-A177-3AD203B41FA5}">
                      <a16:colId xmlns:a16="http://schemas.microsoft.com/office/drawing/2014/main" val="2159589476"/>
                    </a:ext>
                  </a:extLst>
                </a:gridCol>
              </a:tblGrid>
              <a:tr h="1238975">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Indeterminate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(Conflicting Evidence)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274320" marR="0" indent="-342900">
                        <a:lnSpc>
                          <a:spcPct val="107000"/>
                        </a:lnSpc>
                        <a:spcAft>
                          <a:spcPts val="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In patients with CKM syndrome stage 4 with T2D and symptomatic HFpEF, cost-effectiveness of adding an SGLT2i at 2025 U.S. prices is indeterminate.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2488754"/>
                  </a:ext>
                </a:extLst>
              </a:tr>
              <a:tr h="1348305">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274320" marR="0" indent="-342900">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patients with CKM syndrome stage 4 with T2D, HFpEF, and other CKM risk factors, the addition of GLP-1–based therapy with proven cardiovascular benefit to foundational SGLT2i therapy can be beneficial to improve HF symptomology and reduce CKM-related adverse outcomes.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9288994"/>
                  </a:ext>
                </a:extLst>
              </a:tr>
              <a:tr h="1122009">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274320" marR="0" indent="-342900">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Arial" panose="020B0604020202020204" pitchFamily="34" charset="0"/>
                        </a:rPr>
                        <a:t>In patients with CKM syndrome stage 4 with T2D, stable HF, eGFR ≥30 mL/min/1.73m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A1c levels above their individualized glycemic goal, the addition of metformin therapy to SGLT2i can be beneficial to help achieve glycemic targets.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8409432"/>
                  </a:ext>
                </a:extLst>
              </a:tr>
            </a:tbl>
          </a:graphicData>
        </a:graphic>
      </p:graphicFrame>
      <p:sp>
        <p:nvSpPr>
          <p:cNvPr id="6" name="TextBox 5">
            <a:extLst>
              <a:ext uri="{FF2B5EF4-FFF2-40B4-BE49-F238E27FC236}">
                <a16:creationId xmlns:a16="http://schemas.microsoft.com/office/drawing/2014/main" id="{37583F7B-7145-7E87-A7CA-D95E3D3838F5}"/>
              </a:ext>
            </a:extLst>
          </p:cNvPr>
          <p:cNvSpPr txBox="1"/>
          <p:nvPr/>
        </p:nvSpPr>
        <p:spPr>
          <a:xfrm>
            <a:off x="2636836" y="6361093"/>
            <a:ext cx="9356725"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 </a:t>
            </a:r>
          </a:p>
        </p:txBody>
      </p:sp>
    </p:spTree>
    <p:extLst>
      <p:ext uri="{BB962C8B-B14F-4D97-AF65-F5344CB8AC3E}">
        <p14:creationId xmlns:p14="http://schemas.microsoft.com/office/powerpoint/2010/main" val="60398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3" name="Title 3">
            <a:extLst>
              <a:ext uri="{FF2B5EF4-FFF2-40B4-BE49-F238E27FC236}">
                <a16:creationId xmlns:a16="http://schemas.microsoft.com/office/drawing/2014/main" id="{A1429B9D-1EF8-7C49-773C-45A22896B2CA}"/>
              </a:ext>
            </a:extLst>
          </p:cNvPr>
          <p:cNvSpPr>
            <a:spLocks noGrp="1"/>
          </p:cNvSpPr>
          <p:nvPr/>
        </p:nvSpPr>
        <p:spPr>
          <a:xfrm>
            <a:off x="4400550" y="160020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3DE7DE42-444D-ACC3-41DF-62C7FA088D48}"/>
              </a:ext>
            </a:extLst>
          </p:cNvPr>
          <p:cNvSpPr txBox="1"/>
          <p:nvPr/>
        </p:nvSpPr>
        <p:spPr>
          <a:xfrm>
            <a:off x="2019300" y="2438400"/>
            <a:ext cx="10591800" cy="4832092"/>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7. Utilize Cardioprotective Antihyperglycemic Therapies in Diabetes</a:t>
            </a:r>
            <a:r>
              <a:rPr lang="en-US" sz="2800" dirty="0">
                <a:effectLst/>
                <a:latin typeface="Lub Dub Medium" panose="020B0603030403020204" pitchFamily="34" charset="0"/>
                <a:ea typeface="Aptos" panose="020B0004020202020204" pitchFamily="34" charset="0"/>
                <a:cs typeface="Arial" panose="020B0604020202020204" pitchFamily="34" charset="0"/>
              </a:rPr>
              <a:t>: Among patients with T2D with CVD or at increased risk for CVD, in addition to lifestyle modification, weight management, and risk factor control, utilization of cardioprotective antihyperglycemic GDMT is recommended, including sodium–glucose cotransporter-2 inhibitors (SGLT2i), glucagon-like peptide-1 (GLP-1)–based therapy, or both, to improve cardiovascular and kidney outcomes. The choice of agent should be guided by clinical comorbidities such as CKD, ASCVD, HF, obesity, severe hyperglycemia, and MASLD.</a:t>
            </a:r>
          </a:p>
        </p:txBody>
      </p:sp>
    </p:spTree>
    <p:extLst>
      <p:ext uri="{BB962C8B-B14F-4D97-AF65-F5344CB8AC3E}">
        <p14:creationId xmlns:p14="http://schemas.microsoft.com/office/powerpoint/2010/main" val="42010065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EAE0E6-D474-29B9-3E5C-82EB26F8BCFE}"/>
              </a:ext>
            </a:extLst>
          </p:cNvPr>
          <p:cNvPicPr>
            <a:picLocks noChangeAspect="1"/>
          </p:cNvPicPr>
          <p:nvPr/>
        </p:nvPicPr>
        <p:blipFill>
          <a:blip r:embed="rId2"/>
          <a:stretch>
            <a:fillRect/>
          </a:stretch>
        </p:blipFill>
        <p:spPr>
          <a:xfrm>
            <a:off x="2971799" y="12700"/>
            <a:ext cx="8769805" cy="7531100"/>
          </a:xfrm>
          <a:prstGeom prst="rect">
            <a:avLst/>
          </a:prstGeom>
        </p:spPr>
      </p:pic>
      <p:sp>
        <p:nvSpPr>
          <p:cNvPr id="3" name="TextBox 2">
            <a:extLst>
              <a:ext uri="{FF2B5EF4-FFF2-40B4-BE49-F238E27FC236}">
                <a16:creationId xmlns:a16="http://schemas.microsoft.com/office/drawing/2014/main" id="{88559930-2949-0F4C-4D6D-570B7D8D5BEA}"/>
              </a:ext>
            </a:extLst>
          </p:cNvPr>
          <p:cNvSpPr txBox="1"/>
          <p:nvPr/>
        </p:nvSpPr>
        <p:spPr>
          <a:xfrm>
            <a:off x="228600" y="1219200"/>
            <a:ext cx="2590800" cy="3108543"/>
          </a:xfrm>
          <a:prstGeom prst="rect">
            <a:avLst/>
          </a:prstGeom>
          <a:noFill/>
        </p:spPr>
        <p:txBody>
          <a:bodyPr wrap="square">
            <a:spAutoFit/>
          </a:bodyPr>
          <a:lstStyle/>
          <a:p>
            <a:r>
              <a:rPr lang="en-US" sz="2800" dirty="0">
                <a:latin typeface="Lub Dub Medium" panose="020B0603030403020204" pitchFamily="34" charset="0"/>
              </a:rPr>
              <a:t>Figure 19. Management of Type 2 Diabetes and HF According to HF Subtype.</a:t>
            </a:r>
          </a:p>
        </p:txBody>
      </p:sp>
      <p:sp>
        <p:nvSpPr>
          <p:cNvPr id="5" name="TextBox 4">
            <a:extLst>
              <a:ext uri="{FF2B5EF4-FFF2-40B4-BE49-F238E27FC236}">
                <a16:creationId xmlns:a16="http://schemas.microsoft.com/office/drawing/2014/main" id="{DE468541-20E3-7708-269A-5329DA684D1E}"/>
              </a:ext>
            </a:extLst>
          </p:cNvPr>
          <p:cNvSpPr txBox="1"/>
          <p:nvPr/>
        </p:nvSpPr>
        <p:spPr>
          <a:xfrm>
            <a:off x="228600" y="5235476"/>
            <a:ext cx="2590800" cy="2308324"/>
          </a:xfrm>
          <a:prstGeom prst="rect">
            <a:avLst/>
          </a:prstGeom>
          <a:noFill/>
        </p:spPr>
        <p:txBody>
          <a:bodyPr wrap="square">
            <a:spAutoFit/>
          </a:bodyPr>
          <a:lstStyle/>
          <a:p>
            <a:r>
              <a:rPr lang="en-US" sz="1200" dirty="0">
                <a:latin typeface="Lub Dub Medium" panose="020B0603030403020204" pitchFamily="34" charset="0"/>
              </a:rPr>
              <a:t>Adapted with permission from Heidenreich et al. Copyright 2022 American Heart Association, Inc. and American College of Cardiology Foundation. </a:t>
            </a:r>
          </a:p>
          <a:p>
            <a:endParaRPr lang="en-US" sz="1200" dirty="0">
              <a:latin typeface="Lub Dub Medium" panose="020B0603030403020204" pitchFamily="34" charset="0"/>
            </a:endParaRPr>
          </a:p>
          <a:p>
            <a:r>
              <a:rPr lang="en-US" sz="1200" dirty="0">
                <a:latin typeface="Lub Dub Medium" panose="020B0603030403020204" pitchFamily="34" charset="0"/>
              </a:rPr>
              <a:t>Management of patients with comorbid T2D and HF according to HF subtype, with HF GDMT as recommended by the 2022 HF guidelines highlighted in gray. </a:t>
            </a:r>
          </a:p>
        </p:txBody>
      </p:sp>
      <p:sp>
        <p:nvSpPr>
          <p:cNvPr id="7" name="TextBox 6">
            <a:extLst>
              <a:ext uri="{FF2B5EF4-FFF2-40B4-BE49-F238E27FC236}">
                <a16:creationId xmlns:a16="http://schemas.microsoft.com/office/drawing/2014/main" id="{6E5ADF48-B54A-00D2-6ECC-5BA00303FAFD}"/>
              </a:ext>
            </a:extLst>
          </p:cNvPr>
          <p:cNvSpPr txBox="1"/>
          <p:nvPr/>
        </p:nvSpPr>
        <p:spPr>
          <a:xfrm>
            <a:off x="11894003" y="3019485"/>
            <a:ext cx="2507797" cy="452431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ACEi</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indicates angiotensin-converting enzyme inhibitors; ARB, angiotensin II receptor blockers; ARNI, angiotensin receptor/neprilysin inhibitors; ASCVD, atherosclerotic cardiovascular disease; CKD, chronic kidney disease; COR, Class of Recommendation; GDMT indicates guideline directed medical therapy; GLP-1, glucagon-like peptide-1; HF, heart failure; HFpEF, heart failure with preserved ejection fraction;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HFrEF</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heart failure with reduced ejection fraction; MASLD, metabolic dysfunction–associated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steatotic</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liver disease; MRA, mineralocorticoid receptor antagonist; SGLT2i, sodium–glucose cotransporter-2 inhibitors; and T2D, type 2 diabetes.</a:t>
            </a:r>
          </a:p>
        </p:txBody>
      </p:sp>
    </p:spTree>
    <p:extLst>
      <p:ext uri="{BB962C8B-B14F-4D97-AF65-F5344CB8AC3E}">
        <p14:creationId xmlns:p14="http://schemas.microsoft.com/office/powerpoint/2010/main" val="26148483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111</a:t>
            </a:fld>
            <a:endParaRPr lang="en-US" dirty="0"/>
          </a:p>
        </p:txBody>
      </p:sp>
      <p:sp>
        <p:nvSpPr>
          <p:cNvPr id="2" name="TextBox 1">
            <a:extLst>
              <a:ext uri="{FF2B5EF4-FFF2-40B4-BE49-F238E27FC236}">
                <a16:creationId xmlns:a16="http://schemas.microsoft.com/office/drawing/2014/main" id="{D80434CA-5AE0-18FB-E0B4-83B59B1A4D19}"/>
              </a:ext>
            </a:extLst>
          </p:cNvPr>
          <p:cNvSpPr txBox="1"/>
          <p:nvPr/>
        </p:nvSpPr>
        <p:spPr>
          <a:xfrm>
            <a:off x="5154034" y="685800"/>
            <a:ext cx="4322331" cy="954107"/>
          </a:xfrm>
          <a:prstGeom prst="rect">
            <a:avLst/>
          </a:prstGeom>
          <a:noFill/>
        </p:spPr>
        <p:txBody>
          <a:bodyPr wrap="square">
            <a:spAutoFit/>
          </a:bodyPr>
          <a:lstStyle/>
          <a:p>
            <a:r>
              <a:rPr lang="en-US" sz="2800" dirty="0">
                <a:latin typeface="Lub Dub Medium" panose="020B0603030403020204" pitchFamily="34" charset="0"/>
              </a:rPr>
              <a:t>CKM Syndrome Stage 4 With CKD and HF </a:t>
            </a:r>
          </a:p>
        </p:txBody>
      </p:sp>
      <p:graphicFrame>
        <p:nvGraphicFramePr>
          <p:cNvPr id="3" name="Table 2">
            <a:extLst>
              <a:ext uri="{FF2B5EF4-FFF2-40B4-BE49-F238E27FC236}">
                <a16:creationId xmlns:a16="http://schemas.microsoft.com/office/drawing/2014/main" id="{F400BDFE-A974-252E-D80C-E5B81A1C56D6}"/>
              </a:ext>
            </a:extLst>
          </p:cNvPr>
          <p:cNvGraphicFramePr>
            <a:graphicFrameLocks noGrp="1"/>
          </p:cNvGraphicFramePr>
          <p:nvPr>
            <p:extLst>
              <p:ext uri="{D42A27DB-BD31-4B8C-83A1-F6EECF244321}">
                <p14:modId xmlns:p14="http://schemas.microsoft.com/office/powerpoint/2010/main" val="1830382399"/>
              </p:ext>
            </p:extLst>
          </p:nvPr>
        </p:nvGraphicFramePr>
        <p:xfrm>
          <a:off x="2598736" y="1828800"/>
          <a:ext cx="9432928" cy="5323586"/>
        </p:xfrm>
        <a:graphic>
          <a:graphicData uri="http://schemas.openxmlformats.org/drawingml/2006/table">
            <a:tbl>
              <a:tblPr firstRow="1" firstCol="1" bandRow="1"/>
              <a:tblGrid>
                <a:gridCol w="1363664">
                  <a:extLst>
                    <a:ext uri="{9D8B030D-6E8A-4147-A177-3AD203B41FA5}">
                      <a16:colId xmlns:a16="http://schemas.microsoft.com/office/drawing/2014/main" val="1575238376"/>
                    </a:ext>
                  </a:extLst>
                </a:gridCol>
                <a:gridCol w="1415893">
                  <a:extLst>
                    <a:ext uri="{9D8B030D-6E8A-4147-A177-3AD203B41FA5}">
                      <a16:colId xmlns:a16="http://schemas.microsoft.com/office/drawing/2014/main" val="2654552528"/>
                    </a:ext>
                  </a:extLst>
                </a:gridCol>
                <a:gridCol w="6653371">
                  <a:extLst>
                    <a:ext uri="{9D8B030D-6E8A-4147-A177-3AD203B41FA5}">
                      <a16:colId xmlns:a16="http://schemas.microsoft.com/office/drawing/2014/main" val="3085963609"/>
                    </a:ext>
                  </a:extLst>
                </a:gridCol>
              </a:tblGrid>
              <a:tr h="673222">
                <a:tc>
                  <a:txBody>
                    <a:bodyPr/>
                    <a:lstStyle/>
                    <a:p>
                      <a:pPr marL="219710" marR="0" algn="l">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CKM Syndrome Stage 4 with CKD and HF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94038098"/>
                  </a:ext>
                </a:extLst>
              </a:tr>
              <a:tr h="279983">
                <a:tc>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0766400"/>
                  </a:ext>
                </a:extLst>
              </a:tr>
              <a:tr h="1160570">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CKD, eGFR ≥30 mL/min/1.73 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HFrEF</a:t>
                      </a:r>
                      <a:r>
                        <a:rPr lang="en-US" sz="1800" b="1" dirty="0">
                          <a:effectLst/>
                          <a:latin typeface="Times New Roman" panose="02020603050405020304" pitchFamily="18" charset="0"/>
                          <a:ea typeface="Aptos" panose="020B0004020202020204" pitchFamily="34" charset="0"/>
                          <a:cs typeface="Arial" panose="020B0604020202020204" pitchFamily="34" charset="0"/>
                        </a:rPr>
                        <a:t>, the initiation of an angiotensin receptor-neprilysin inhibitor (ARNI), or other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RASi</a:t>
                      </a:r>
                      <a:r>
                        <a:rPr lang="en-US" sz="1800" b="1" dirty="0">
                          <a:effectLst/>
                          <a:latin typeface="Times New Roman" panose="02020603050405020304" pitchFamily="18" charset="0"/>
                          <a:ea typeface="Aptos" panose="020B0004020202020204" pitchFamily="34" charset="0"/>
                          <a:cs typeface="Arial" panose="020B0604020202020204" pitchFamily="34" charset="0"/>
                        </a:rPr>
                        <a:t> if an ARNI cannot be initiated, is recommended to reduce the risk of cardiovascular death or HF hospitalization and loss of kidney function.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051195"/>
                  </a:ext>
                </a:extLst>
              </a:tr>
              <a:tr h="864217">
                <a:tc gridSpan="2">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Cost</a:t>
                      </a: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-Effective (Moderate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CKD, eGFR ≥30 mL/min/1.73 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HFrEF</a:t>
                      </a:r>
                      <a:r>
                        <a:rPr lang="en-US" sz="1800" b="1" dirty="0">
                          <a:effectLst/>
                          <a:latin typeface="Times New Roman" panose="02020603050405020304" pitchFamily="18" charset="0"/>
                          <a:ea typeface="Aptos" panose="020B0004020202020204" pitchFamily="34" charset="0"/>
                          <a:cs typeface="Arial" panose="020B0604020202020204" pitchFamily="34" charset="0"/>
                        </a:rPr>
                        <a:t>, treatment with an ARNI is projected to be cost-effective compared with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RASi</a:t>
                      </a:r>
                      <a:r>
                        <a:rPr lang="en-US" sz="1800" b="1" dirty="0">
                          <a:effectLst/>
                          <a:latin typeface="Times New Roman" panose="02020603050405020304" pitchFamily="18" charset="0"/>
                          <a:ea typeface="Aptos" panose="020B0004020202020204" pitchFamily="34" charset="0"/>
                          <a:cs typeface="Arial" panose="020B0604020202020204" pitchFamily="34" charset="0"/>
                        </a:rPr>
                        <a:t> therapy.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4673495"/>
                  </a:ext>
                </a:extLst>
              </a:tr>
              <a:tr h="1156335">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 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CKD and HF with any ejection fraction, who have eGFR ≥20 mL/min/1.73 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initiation of a SGLT2i is recommended to reduce cardiovascular mortality, HF hospitalization, and possibly, loss of kidney function.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4008122"/>
                  </a:ext>
                </a:extLst>
              </a:tr>
            </a:tbl>
          </a:graphicData>
        </a:graphic>
      </p:graphicFrame>
      <p:sp>
        <p:nvSpPr>
          <p:cNvPr id="4" name="TextBox 3">
            <a:extLst>
              <a:ext uri="{FF2B5EF4-FFF2-40B4-BE49-F238E27FC236}">
                <a16:creationId xmlns:a16="http://schemas.microsoft.com/office/drawing/2014/main" id="{6B3F9A11-3357-BC73-C12E-3A24B46EC2B6}"/>
              </a:ext>
            </a:extLst>
          </p:cNvPr>
          <p:cNvSpPr txBox="1"/>
          <p:nvPr/>
        </p:nvSpPr>
        <p:spPr>
          <a:xfrm>
            <a:off x="12306298" y="5582726"/>
            <a:ext cx="2019302" cy="1569660"/>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a:t>
            </a:r>
          </a:p>
        </p:txBody>
      </p:sp>
    </p:spTree>
    <p:extLst>
      <p:ext uri="{BB962C8B-B14F-4D97-AF65-F5344CB8AC3E}">
        <p14:creationId xmlns:p14="http://schemas.microsoft.com/office/powerpoint/2010/main" val="20334355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A824D-0F0A-1E57-9D4F-1C02DE800441}"/>
              </a:ext>
            </a:extLst>
          </p:cNvPr>
          <p:cNvSpPr txBox="1"/>
          <p:nvPr/>
        </p:nvSpPr>
        <p:spPr>
          <a:xfrm>
            <a:off x="5053517" y="838200"/>
            <a:ext cx="4523366" cy="954107"/>
          </a:xfrm>
          <a:prstGeom prst="rect">
            <a:avLst/>
          </a:prstGeom>
          <a:noFill/>
        </p:spPr>
        <p:txBody>
          <a:bodyPr wrap="square">
            <a:spAutoFit/>
          </a:bodyPr>
          <a:lstStyle/>
          <a:p>
            <a:r>
              <a:rPr lang="en-US" sz="2800" dirty="0">
                <a:latin typeface="Lub Dub Medium" panose="020B0603030403020204" pitchFamily="34" charset="0"/>
              </a:rPr>
              <a:t>CKM Syndrome Stage 4 With CKD and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3DA211C-6B8A-1F56-897D-B12036671238}"/>
              </a:ext>
            </a:extLst>
          </p:cNvPr>
          <p:cNvGraphicFramePr>
            <a:graphicFrameLocks noGrp="1"/>
          </p:cNvGraphicFramePr>
          <p:nvPr>
            <p:extLst>
              <p:ext uri="{D42A27DB-BD31-4B8C-83A1-F6EECF244321}">
                <p14:modId xmlns:p14="http://schemas.microsoft.com/office/powerpoint/2010/main" val="2159587547"/>
              </p:ext>
            </p:extLst>
          </p:nvPr>
        </p:nvGraphicFramePr>
        <p:xfrm>
          <a:off x="2789237" y="2140965"/>
          <a:ext cx="9051925" cy="3947670"/>
        </p:xfrm>
        <a:graphic>
          <a:graphicData uri="http://schemas.openxmlformats.org/drawingml/2006/table">
            <a:tbl>
              <a:tblPr firstRow="1" firstCol="1" bandRow="1"/>
              <a:tblGrid>
                <a:gridCol w="1355283">
                  <a:extLst>
                    <a:ext uri="{9D8B030D-6E8A-4147-A177-3AD203B41FA5}">
                      <a16:colId xmlns:a16="http://schemas.microsoft.com/office/drawing/2014/main" val="1563733046"/>
                    </a:ext>
                  </a:extLst>
                </a:gridCol>
                <a:gridCol w="1312005">
                  <a:extLst>
                    <a:ext uri="{9D8B030D-6E8A-4147-A177-3AD203B41FA5}">
                      <a16:colId xmlns:a16="http://schemas.microsoft.com/office/drawing/2014/main" val="3206301188"/>
                    </a:ext>
                  </a:extLst>
                </a:gridCol>
                <a:gridCol w="6384637">
                  <a:extLst>
                    <a:ext uri="{9D8B030D-6E8A-4147-A177-3AD203B41FA5}">
                      <a16:colId xmlns:a16="http://schemas.microsoft.com/office/drawing/2014/main" val="1787885172"/>
                    </a:ext>
                  </a:extLst>
                </a:gridCol>
              </a:tblGrid>
              <a:tr h="1276679">
                <a:tc gridSpan="2">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a:t>
                      </a: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Cost-Effective (Moderate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gn="l">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syndrome with CKD and symptomatic HF with LVEF ≤40%, addition of an SGLT2i prior to GDMT at 2025 U.S. prices is projected to be cost effective compared with prior GDMT.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660189"/>
                  </a:ext>
                </a:extLst>
              </a:tr>
              <a:tr h="1142419">
                <a:tc gridSpan="2">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a:t>
                      </a: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Indeterminate (Conflicting Evidence)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gn="l">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syndrome with CKD and symptomatic HFpEF, the cost effectiveness of adding a SGLT2i prior to GDMT at 2025 U.S. prices is indeterminate.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290478"/>
                  </a:ext>
                </a:extLst>
              </a:tr>
              <a:tr h="1528572">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6"/>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CKD, T2D, UACR ≥30 mg/g and HF with LVEF &gt;40%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HFmrEF</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HFpEF), who have eGFR ≥25 ml/min/1.73m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initiation of a nonsteroidal MRA is reasonable to reduce risk of HF hospitalization and loss of kidney function.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7467910"/>
                  </a:ext>
                </a:extLst>
              </a:tr>
            </a:tbl>
          </a:graphicData>
        </a:graphic>
      </p:graphicFrame>
      <p:sp>
        <p:nvSpPr>
          <p:cNvPr id="4" name="TextBox 3">
            <a:extLst>
              <a:ext uri="{FF2B5EF4-FFF2-40B4-BE49-F238E27FC236}">
                <a16:creationId xmlns:a16="http://schemas.microsoft.com/office/drawing/2014/main" id="{5C352DE3-AEA6-2D36-2EE0-AF7629AA51AD}"/>
              </a:ext>
            </a:extLst>
          </p:cNvPr>
          <p:cNvSpPr txBox="1"/>
          <p:nvPr/>
        </p:nvSpPr>
        <p:spPr>
          <a:xfrm>
            <a:off x="2789237" y="6437293"/>
            <a:ext cx="8998743"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a:t>
            </a:r>
          </a:p>
        </p:txBody>
      </p:sp>
    </p:spTree>
    <p:extLst>
      <p:ext uri="{BB962C8B-B14F-4D97-AF65-F5344CB8AC3E}">
        <p14:creationId xmlns:p14="http://schemas.microsoft.com/office/powerpoint/2010/main" val="27860139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113</a:t>
            </a:fld>
            <a:endParaRPr lang="en-US" dirty="0"/>
          </a:p>
        </p:txBody>
      </p:sp>
      <p:sp>
        <p:nvSpPr>
          <p:cNvPr id="2" name="TextBox 1">
            <a:extLst>
              <a:ext uri="{FF2B5EF4-FFF2-40B4-BE49-F238E27FC236}">
                <a16:creationId xmlns:a16="http://schemas.microsoft.com/office/drawing/2014/main" id="{F0354E92-E1F3-3C07-7751-D752B3FE6B76}"/>
              </a:ext>
            </a:extLst>
          </p:cNvPr>
          <p:cNvSpPr txBox="1"/>
          <p:nvPr/>
        </p:nvSpPr>
        <p:spPr>
          <a:xfrm>
            <a:off x="5053517" y="838200"/>
            <a:ext cx="4523366" cy="954107"/>
          </a:xfrm>
          <a:prstGeom prst="rect">
            <a:avLst/>
          </a:prstGeom>
          <a:noFill/>
        </p:spPr>
        <p:txBody>
          <a:bodyPr wrap="square">
            <a:spAutoFit/>
          </a:bodyPr>
          <a:lstStyle/>
          <a:p>
            <a:r>
              <a:rPr lang="en-US" sz="2800" dirty="0">
                <a:latin typeface="Lub Dub Medium" panose="020B0603030403020204" pitchFamily="34" charset="0"/>
              </a:rPr>
              <a:t>CKM Syndrome Stage 4 With CKD and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C768117-926A-8E0B-94CD-2A65DC27428E}"/>
              </a:ext>
            </a:extLst>
          </p:cNvPr>
          <p:cNvGraphicFramePr>
            <a:graphicFrameLocks noGrp="1"/>
          </p:cNvGraphicFramePr>
          <p:nvPr>
            <p:extLst>
              <p:ext uri="{D42A27DB-BD31-4B8C-83A1-F6EECF244321}">
                <p14:modId xmlns:p14="http://schemas.microsoft.com/office/powerpoint/2010/main" val="3447302739"/>
              </p:ext>
            </p:extLst>
          </p:nvPr>
        </p:nvGraphicFramePr>
        <p:xfrm>
          <a:off x="2636837" y="2340419"/>
          <a:ext cx="9356725" cy="3548762"/>
        </p:xfrm>
        <a:graphic>
          <a:graphicData uri="http://schemas.openxmlformats.org/drawingml/2006/table">
            <a:tbl>
              <a:tblPr firstRow="1" firstCol="1" bandRow="1"/>
              <a:tblGrid>
                <a:gridCol w="1554163">
                  <a:extLst>
                    <a:ext uri="{9D8B030D-6E8A-4147-A177-3AD203B41FA5}">
                      <a16:colId xmlns:a16="http://schemas.microsoft.com/office/drawing/2014/main" val="2888258292"/>
                    </a:ext>
                  </a:extLst>
                </a:gridCol>
                <a:gridCol w="1541985">
                  <a:extLst>
                    <a:ext uri="{9D8B030D-6E8A-4147-A177-3AD203B41FA5}">
                      <a16:colId xmlns:a16="http://schemas.microsoft.com/office/drawing/2014/main" val="2488093079"/>
                    </a:ext>
                  </a:extLst>
                </a:gridCol>
                <a:gridCol w="6260577">
                  <a:extLst>
                    <a:ext uri="{9D8B030D-6E8A-4147-A177-3AD203B41FA5}">
                      <a16:colId xmlns:a16="http://schemas.microsoft.com/office/drawing/2014/main" val="3969544439"/>
                    </a:ext>
                  </a:extLst>
                </a:gridCol>
              </a:tblGrid>
              <a:tr h="1181376">
                <a:tc gridSpan="2">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Value:*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Indeterminate (Insufficient Evidence)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gn="l">
                        <a:lnSpc>
                          <a:spcPct val="107000"/>
                        </a:lnSpc>
                        <a:spcAft>
                          <a:spcPts val="800"/>
                        </a:spcAft>
                        <a:buFont typeface="+mj-lt"/>
                        <a:buAutoNum type="arabicPeriod" startAt="7"/>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CKD and eGFR ≥25 mL/min/1.73 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T2D, and HF with LVEF &gt;40%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HFmrEF</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HFpEF), the cost effectiveness of adding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nsMRA</a:t>
                      </a:r>
                      <a:r>
                        <a:rPr lang="en-US" sz="1800" b="1" dirty="0">
                          <a:effectLst/>
                          <a:latin typeface="Times New Roman" panose="02020603050405020304" pitchFamily="18" charset="0"/>
                          <a:ea typeface="Aptos" panose="020B0004020202020204" pitchFamily="34" charset="0"/>
                          <a:cs typeface="Arial" panose="020B0604020202020204" pitchFamily="34" charset="0"/>
                        </a:rPr>
                        <a:t> to other GDMT is indeterminate.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5229146"/>
                  </a:ext>
                </a:extLst>
              </a:tr>
              <a:tr h="1181376">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2b</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8"/>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CKD and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HFrEF</a:t>
                      </a:r>
                      <a:r>
                        <a:rPr lang="en-US" sz="1800" b="1" dirty="0">
                          <a:effectLst/>
                          <a:latin typeface="Times New Roman" panose="02020603050405020304" pitchFamily="18" charset="0"/>
                          <a:ea typeface="Aptos" panose="020B0004020202020204" pitchFamily="34" charset="0"/>
                          <a:cs typeface="Arial" panose="020B0604020202020204" pitchFamily="34" charset="0"/>
                        </a:rPr>
                        <a:t>, who have eGFR &gt;30 mL/min/1.73 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use of novel oral potassium-binding agents may be reasonable to reduce risk of hyperkalemia and allow use of RAAS inhibition.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3185402"/>
                  </a:ext>
                </a:extLst>
              </a:tr>
              <a:tr h="1186010">
                <a:tc gridSpan="2">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Indeterminate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(Insufficient Evidence)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gn="l">
                        <a:lnSpc>
                          <a:spcPct val="107000"/>
                        </a:lnSpc>
                        <a:spcAft>
                          <a:spcPts val="800"/>
                        </a:spcAft>
                        <a:buFont typeface="+mj-lt"/>
                        <a:buAutoNum type="arabicPeriod" startAt="9"/>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CKD, and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HFrEF</a:t>
                      </a:r>
                      <a:r>
                        <a:rPr lang="en-US" sz="1800" b="1" dirty="0">
                          <a:effectLst/>
                          <a:latin typeface="Times New Roman" panose="02020603050405020304" pitchFamily="18" charset="0"/>
                          <a:ea typeface="Aptos" panose="020B0004020202020204" pitchFamily="34" charset="0"/>
                          <a:cs typeface="Arial" panose="020B0604020202020204" pitchFamily="34" charset="0"/>
                        </a:rPr>
                        <a:t> who have eGFR &gt;30 mL/min/1.73 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the cost effectiveness of adding newer oral potassium-binding agents to GDMT is uncertain.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9151926"/>
                  </a:ext>
                </a:extLst>
              </a:tr>
            </a:tbl>
          </a:graphicData>
        </a:graphic>
      </p:graphicFrame>
      <p:sp>
        <p:nvSpPr>
          <p:cNvPr id="6" name="TextBox 5">
            <a:extLst>
              <a:ext uri="{FF2B5EF4-FFF2-40B4-BE49-F238E27FC236}">
                <a16:creationId xmlns:a16="http://schemas.microsoft.com/office/drawing/2014/main" id="{9EE57B92-335E-1CFC-54FC-87DBB74F6AEA}"/>
              </a:ext>
            </a:extLst>
          </p:cNvPr>
          <p:cNvSpPr txBox="1"/>
          <p:nvPr/>
        </p:nvSpPr>
        <p:spPr>
          <a:xfrm>
            <a:off x="2636836" y="6206460"/>
            <a:ext cx="9356725"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a:t>
            </a:r>
          </a:p>
        </p:txBody>
      </p:sp>
    </p:spTree>
    <p:extLst>
      <p:ext uri="{BB962C8B-B14F-4D97-AF65-F5344CB8AC3E}">
        <p14:creationId xmlns:p14="http://schemas.microsoft.com/office/powerpoint/2010/main" val="6966895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ED6410-2321-37FE-93BE-FF83D863A50D}"/>
              </a:ext>
            </a:extLst>
          </p:cNvPr>
          <p:cNvPicPr>
            <a:picLocks noChangeAspect="1"/>
          </p:cNvPicPr>
          <p:nvPr/>
        </p:nvPicPr>
        <p:blipFill>
          <a:blip r:embed="rId2"/>
          <a:stretch>
            <a:fillRect/>
          </a:stretch>
        </p:blipFill>
        <p:spPr>
          <a:xfrm>
            <a:off x="3292298" y="0"/>
            <a:ext cx="8045803" cy="7543800"/>
          </a:xfrm>
          <a:prstGeom prst="rect">
            <a:avLst/>
          </a:prstGeom>
        </p:spPr>
      </p:pic>
      <p:sp>
        <p:nvSpPr>
          <p:cNvPr id="3" name="TextBox 2">
            <a:extLst>
              <a:ext uri="{FF2B5EF4-FFF2-40B4-BE49-F238E27FC236}">
                <a16:creationId xmlns:a16="http://schemas.microsoft.com/office/drawing/2014/main" id="{69FC1751-2588-F271-E77E-A23D5783A724}"/>
              </a:ext>
            </a:extLst>
          </p:cNvPr>
          <p:cNvSpPr txBox="1"/>
          <p:nvPr/>
        </p:nvSpPr>
        <p:spPr>
          <a:xfrm>
            <a:off x="228600" y="1219200"/>
            <a:ext cx="2590800" cy="2677656"/>
          </a:xfrm>
          <a:prstGeom prst="rect">
            <a:avLst/>
          </a:prstGeom>
          <a:noFill/>
        </p:spPr>
        <p:txBody>
          <a:bodyPr wrap="square">
            <a:spAutoFit/>
          </a:bodyPr>
          <a:lstStyle/>
          <a:p>
            <a:r>
              <a:rPr lang="en-US" sz="2800" dirty="0">
                <a:latin typeface="Lub Dub Medium" panose="020B0603030403020204" pitchFamily="34" charset="0"/>
              </a:rPr>
              <a:t>Figure 20. Management of CKD and HF According to HF Subtype.</a:t>
            </a:r>
          </a:p>
        </p:txBody>
      </p:sp>
      <p:sp>
        <p:nvSpPr>
          <p:cNvPr id="5" name="TextBox 4">
            <a:extLst>
              <a:ext uri="{FF2B5EF4-FFF2-40B4-BE49-F238E27FC236}">
                <a16:creationId xmlns:a16="http://schemas.microsoft.com/office/drawing/2014/main" id="{D3BA8453-79F3-3C47-035B-4BB967332F00}"/>
              </a:ext>
            </a:extLst>
          </p:cNvPr>
          <p:cNvSpPr txBox="1"/>
          <p:nvPr/>
        </p:nvSpPr>
        <p:spPr>
          <a:xfrm>
            <a:off x="228600" y="5210076"/>
            <a:ext cx="2895600" cy="2308324"/>
          </a:xfrm>
          <a:prstGeom prst="rect">
            <a:avLst/>
          </a:prstGeom>
          <a:noFill/>
        </p:spPr>
        <p:txBody>
          <a:bodyPr wrap="square">
            <a:spAutoFit/>
          </a:bodyPr>
          <a:lstStyle/>
          <a:p>
            <a:r>
              <a:rPr lang="en-US" sz="1200" dirty="0">
                <a:latin typeface="Lub Dub Medium" panose="020B0603030403020204" pitchFamily="34" charset="0"/>
              </a:rPr>
              <a:t>Adapted with permission from Heidenreich et al. Copyright 2022 American Heart Association, Inc. and American College of Cardiology Foundation. </a:t>
            </a:r>
          </a:p>
          <a:p>
            <a:endParaRPr lang="en-US" sz="1200" dirty="0">
              <a:latin typeface="Lub Dub Medium" panose="020B0603030403020204" pitchFamily="34" charset="0"/>
            </a:endParaRPr>
          </a:p>
          <a:p>
            <a:r>
              <a:rPr lang="en-US" sz="1200" dirty="0">
                <a:latin typeface="Lub Dub Medium" panose="020B0603030403020204" pitchFamily="34" charset="0"/>
              </a:rPr>
              <a:t>Management of patients with comorbid CKD and HF according to HF subtype with HF GDMT as recommended by the 2022 Heart Failure Guidelines highlighted in gray. </a:t>
            </a:r>
          </a:p>
        </p:txBody>
      </p:sp>
      <p:sp>
        <p:nvSpPr>
          <p:cNvPr id="7" name="TextBox 6">
            <a:extLst>
              <a:ext uri="{FF2B5EF4-FFF2-40B4-BE49-F238E27FC236}">
                <a16:creationId xmlns:a16="http://schemas.microsoft.com/office/drawing/2014/main" id="{E7AC5201-794C-868D-1B96-FCFA3CCAA577}"/>
              </a:ext>
            </a:extLst>
          </p:cNvPr>
          <p:cNvSpPr txBox="1"/>
          <p:nvPr/>
        </p:nvSpPr>
        <p:spPr>
          <a:xfrm>
            <a:off x="11582400" y="4815344"/>
            <a:ext cx="2819400" cy="267765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CKD indicates chronic kidney disease; GDMT, guideline-directed medical therapy; eGFR, estimated glomerular filtration rate; HF, heart failure; HFpEF, heart failure with preserved ejection fraction;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HFrEF</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heart failure with reduced ejection fraction;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HFmrEF</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heart failure with mildly reduced ejection fraction;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nsMRA</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nonsteroidal mineralocorticoid receptor antagonist; SGLT2i, sodium–glucose cotransporter-2 inhibitors; and T2D, type 2 diabetes.</a:t>
            </a:r>
          </a:p>
        </p:txBody>
      </p:sp>
    </p:spTree>
    <p:extLst>
      <p:ext uri="{BB962C8B-B14F-4D97-AF65-F5344CB8AC3E}">
        <p14:creationId xmlns:p14="http://schemas.microsoft.com/office/powerpoint/2010/main" val="19013713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115</a:t>
            </a:fld>
            <a:endParaRPr lang="en-US" dirty="0"/>
          </a:p>
        </p:txBody>
      </p:sp>
      <p:sp>
        <p:nvSpPr>
          <p:cNvPr id="2" name="TextBox 1">
            <a:extLst>
              <a:ext uri="{FF2B5EF4-FFF2-40B4-BE49-F238E27FC236}">
                <a16:creationId xmlns:a16="http://schemas.microsoft.com/office/drawing/2014/main" id="{B3B56DB2-B964-6329-E983-BCACAF234A72}"/>
              </a:ext>
            </a:extLst>
          </p:cNvPr>
          <p:cNvSpPr txBox="1"/>
          <p:nvPr/>
        </p:nvSpPr>
        <p:spPr>
          <a:xfrm>
            <a:off x="4736558" y="1371600"/>
            <a:ext cx="5157283" cy="954107"/>
          </a:xfrm>
          <a:prstGeom prst="rect">
            <a:avLst/>
          </a:prstGeom>
          <a:noFill/>
        </p:spPr>
        <p:txBody>
          <a:bodyPr wrap="square">
            <a:spAutoFit/>
          </a:bodyPr>
          <a:lstStyle/>
          <a:p>
            <a:r>
              <a:rPr lang="en-US" sz="2800" dirty="0">
                <a:latin typeface="Lub Dub Medium" panose="020B0603030403020204" pitchFamily="34" charset="0"/>
              </a:rPr>
              <a:t>Treating CKM Syndrome in Patients With Advanced CKD</a:t>
            </a:r>
          </a:p>
        </p:txBody>
      </p:sp>
      <p:graphicFrame>
        <p:nvGraphicFramePr>
          <p:cNvPr id="3" name="Table 2">
            <a:extLst>
              <a:ext uri="{FF2B5EF4-FFF2-40B4-BE49-F238E27FC236}">
                <a16:creationId xmlns:a16="http://schemas.microsoft.com/office/drawing/2014/main" id="{7B9DD1B9-2294-DC31-688C-4C60919FA7F7}"/>
              </a:ext>
            </a:extLst>
          </p:cNvPr>
          <p:cNvGraphicFramePr>
            <a:graphicFrameLocks noGrp="1"/>
          </p:cNvGraphicFramePr>
          <p:nvPr>
            <p:extLst>
              <p:ext uri="{D42A27DB-BD31-4B8C-83A1-F6EECF244321}">
                <p14:modId xmlns:p14="http://schemas.microsoft.com/office/powerpoint/2010/main" val="1028520944"/>
              </p:ext>
            </p:extLst>
          </p:nvPr>
        </p:nvGraphicFramePr>
        <p:xfrm>
          <a:off x="2897236" y="2807182"/>
          <a:ext cx="8835928" cy="3134812"/>
        </p:xfrm>
        <a:graphic>
          <a:graphicData uri="http://schemas.openxmlformats.org/drawingml/2006/table">
            <a:tbl>
              <a:tblPr firstRow="1" firstCol="1" bandRow="1"/>
              <a:tblGrid>
                <a:gridCol w="1510923">
                  <a:extLst>
                    <a:ext uri="{9D8B030D-6E8A-4147-A177-3AD203B41FA5}">
                      <a16:colId xmlns:a16="http://schemas.microsoft.com/office/drawing/2014/main" val="2775127666"/>
                    </a:ext>
                  </a:extLst>
                </a:gridCol>
                <a:gridCol w="1429269">
                  <a:extLst>
                    <a:ext uri="{9D8B030D-6E8A-4147-A177-3AD203B41FA5}">
                      <a16:colId xmlns:a16="http://schemas.microsoft.com/office/drawing/2014/main" val="1727938644"/>
                    </a:ext>
                  </a:extLst>
                </a:gridCol>
                <a:gridCol w="5895736">
                  <a:extLst>
                    <a:ext uri="{9D8B030D-6E8A-4147-A177-3AD203B41FA5}">
                      <a16:colId xmlns:a16="http://schemas.microsoft.com/office/drawing/2014/main" val="2199350486"/>
                    </a:ext>
                  </a:extLst>
                </a:gridCol>
              </a:tblGrid>
              <a:tr h="1169028">
                <a:tc>
                  <a:txBody>
                    <a:bodyPr/>
                    <a:lstStyle/>
                    <a:p>
                      <a:pPr marL="0" marR="0" algn="ctr">
                        <a:lnSpc>
                          <a:spcPct val="107000"/>
                        </a:lnSpc>
                        <a:spcAft>
                          <a:spcPts val="800"/>
                        </a:spcAft>
                        <a:buNone/>
                      </a:pPr>
                      <a:endParaRPr lang="en-US" sz="1800" dirty="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Recommendation for Treating CKM Syndrome in Patients With Advanced CKD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the recommendation are summarized in the evidence 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38635122"/>
                  </a:ext>
                </a:extLst>
              </a:tr>
              <a:tr h="356085">
                <a:tc>
                  <a:txBody>
                    <a:bodyPr/>
                    <a:lstStyle/>
                    <a:p>
                      <a:pPr marL="0" marR="0" algn="ctr">
                        <a:lnSpc>
                          <a:spcPct val="107000"/>
                        </a:lnSpc>
                        <a:spcAft>
                          <a:spcPts val="800"/>
                        </a:spcAft>
                        <a:buNone/>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COR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3464961"/>
                  </a:ext>
                </a:extLst>
              </a:tr>
              <a:tr h="152288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SzPct val="100000"/>
                        <a:buFont typeface="+mj-lt"/>
                        <a:buAutoNum type="arabicPeriod"/>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Among adults with CKD who are being treated with kidney-protective therapies for both kidney and cardiovascular benefit and whose eGFR falls below drug-specific initiation thresholds, it is reasonable to continue those treatments as safely tolerated.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4047049"/>
                  </a:ext>
                </a:extLst>
              </a:tr>
            </a:tbl>
          </a:graphicData>
        </a:graphic>
      </p:graphicFrame>
    </p:spTree>
    <p:extLst>
      <p:ext uri="{BB962C8B-B14F-4D97-AF65-F5344CB8AC3E}">
        <p14:creationId xmlns:p14="http://schemas.microsoft.com/office/powerpoint/2010/main" val="635949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53B16-D066-34F5-25F8-4959450B9AD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40DCB-FB21-903D-C216-B1C9FEEBFBC1}"/>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extBox 5">
            <a:extLst>
              <a:ext uri="{FF2B5EF4-FFF2-40B4-BE49-F238E27FC236}">
                <a16:creationId xmlns:a16="http://schemas.microsoft.com/office/drawing/2014/main" id="{4013CDC9-9E78-965F-C6E0-2038456384A3}"/>
              </a:ext>
            </a:extLst>
          </p:cNvPr>
          <p:cNvSpPr txBox="1"/>
          <p:nvPr/>
        </p:nvSpPr>
        <p:spPr>
          <a:xfrm>
            <a:off x="3063073" y="3683913"/>
            <a:ext cx="8504254" cy="86177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rPr>
              <a:t>Important Considerations</a:t>
            </a:r>
          </a:p>
        </p:txBody>
      </p:sp>
    </p:spTree>
    <p:extLst>
      <p:ext uri="{BB962C8B-B14F-4D97-AF65-F5344CB8AC3E}">
        <p14:creationId xmlns:p14="http://schemas.microsoft.com/office/powerpoint/2010/main" val="1449365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E4421-B712-9DD8-4892-4A594F1EB7E2}"/>
              </a:ext>
            </a:extLst>
          </p:cNvPr>
          <p:cNvSpPr txBox="1"/>
          <p:nvPr/>
        </p:nvSpPr>
        <p:spPr>
          <a:xfrm>
            <a:off x="4311378" y="284946"/>
            <a:ext cx="6007642" cy="954107"/>
          </a:xfrm>
          <a:prstGeom prst="rect">
            <a:avLst/>
          </a:prstGeom>
          <a:noFill/>
        </p:spPr>
        <p:txBody>
          <a:bodyPr wrap="square">
            <a:spAutoFit/>
          </a:bodyPr>
          <a:lstStyle/>
          <a:p>
            <a:r>
              <a:rPr lang="en-US" sz="2800" dirty="0">
                <a:latin typeface="Lub Dub Medium" panose="020B0603030403020204" pitchFamily="34" charset="0"/>
              </a:rPr>
              <a:t>Metabolic Dysfunction–Associated </a:t>
            </a:r>
            <a:r>
              <a:rPr lang="en-US" sz="2800" dirty="0" err="1">
                <a:latin typeface="Lub Dub Medium" panose="020B0603030403020204" pitchFamily="34" charset="0"/>
              </a:rPr>
              <a:t>Steatotic</a:t>
            </a:r>
            <a:r>
              <a:rPr lang="en-US" sz="2800" dirty="0">
                <a:latin typeface="Lub Dub Medium" panose="020B0603030403020204" pitchFamily="34" charset="0"/>
              </a:rPr>
              <a:t> Liver Disease</a:t>
            </a:r>
          </a:p>
        </p:txBody>
      </p:sp>
      <p:graphicFrame>
        <p:nvGraphicFramePr>
          <p:cNvPr id="3" name="Table 2">
            <a:extLst>
              <a:ext uri="{FF2B5EF4-FFF2-40B4-BE49-F238E27FC236}">
                <a16:creationId xmlns:a16="http://schemas.microsoft.com/office/drawing/2014/main" id="{99D58D22-4A64-F1DA-2C3C-0A8F63525A1D}"/>
              </a:ext>
            </a:extLst>
          </p:cNvPr>
          <p:cNvGraphicFramePr>
            <a:graphicFrameLocks noGrp="1"/>
          </p:cNvGraphicFramePr>
          <p:nvPr>
            <p:extLst>
              <p:ext uri="{D42A27DB-BD31-4B8C-83A1-F6EECF244321}">
                <p14:modId xmlns:p14="http://schemas.microsoft.com/office/powerpoint/2010/main" val="1873871657"/>
              </p:ext>
            </p:extLst>
          </p:nvPr>
        </p:nvGraphicFramePr>
        <p:xfrm>
          <a:off x="2076449" y="1447800"/>
          <a:ext cx="10477501" cy="5810033"/>
        </p:xfrm>
        <a:graphic>
          <a:graphicData uri="http://schemas.openxmlformats.org/drawingml/2006/table">
            <a:tbl>
              <a:tblPr firstRow="1" firstCol="1" bandRow="1"/>
              <a:tblGrid>
                <a:gridCol w="1441232">
                  <a:extLst>
                    <a:ext uri="{9D8B030D-6E8A-4147-A177-3AD203B41FA5}">
                      <a16:colId xmlns:a16="http://schemas.microsoft.com/office/drawing/2014/main" val="576503892"/>
                    </a:ext>
                  </a:extLst>
                </a:gridCol>
                <a:gridCol w="1435319">
                  <a:extLst>
                    <a:ext uri="{9D8B030D-6E8A-4147-A177-3AD203B41FA5}">
                      <a16:colId xmlns:a16="http://schemas.microsoft.com/office/drawing/2014/main" val="2135923559"/>
                    </a:ext>
                  </a:extLst>
                </a:gridCol>
                <a:gridCol w="7600950">
                  <a:extLst>
                    <a:ext uri="{9D8B030D-6E8A-4147-A177-3AD203B41FA5}">
                      <a16:colId xmlns:a16="http://schemas.microsoft.com/office/drawing/2014/main" val="2667049780"/>
                    </a:ext>
                  </a:extLst>
                </a:gridCol>
              </a:tblGrid>
              <a:tr h="1175041">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dirty="0">
                          <a:effectLst/>
                          <a:latin typeface="Times New Roman" panose="02020603050405020304" pitchFamily="18" charset="0"/>
                          <a:cs typeface="Arial" panose="020B0604020202020204" pitchFamily="34" charset="0"/>
                        </a:rPr>
                        <a:t>	Recommendations for Metabolic Dysfunction–Associated </a:t>
                      </a:r>
                      <a:r>
                        <a:rPr lang="en-US" sz="1800" b="1" dirty="0" err="1">
                          <a:effectLst/>
                          <a:latin typeface="Times New Roman" panose="02020603050405020304" pitchFamily="18" charset="0"/>
                          <a:cs typeface="Arial" panose="020B0604020202020204" pitchFamily="34" charset="0"/>
                        </a:rPr>
                        <a:t>Steatotic</a:t>
                      </a:r>
                      <a:r>
                        <a:rPr lang="en-US" sz="1800" b="1" dirty="0">
                          <a:effectLst/>
                          <a:latin typeface="Times New Roman" panose="02020603050405020304" pitchFamily="18" charset="0"/>
                          <a:cs typeface="Arial" panose="020B0604020202020204" pitchFamily="34" charset="0"/>
                        </a:rPr>
                        <a:t> Liver Disease</a:t>
                      </a:r>
                      <a:endParaRPr lang="en-US" sz="1800" dirty="0">
                        <a:effectLst/>
                        <a:latin typeface="Aptos" panose="020B0004020202020204" pitchFamily="34" charset="0"/>
                        <a:cs typeface="Arial" panose="020B0604020202020204" pitchFamily="34" charset="0"/>
                      </a:endParaRPr>
                    </a:p>
                    <a:p>
                      <a:pPr marL="0" marR="0" algn="ctr">
                        <a:lnSpc>
                          <a:spcPct val="107000"/>
                        </a:lnSpc>
                        <a:spcAft>
                          <a:spcPts val="800"/>
                        </a:spcAft>
                        <a:buNone/>
                      </a:pPr>
                      <a:r>
                        <a:rPr lang="en-US" sz="1800" dirty="0">
                          <a:effectLst/>
                          <a:latin typeface="Times New Roman" panose="02020603050405020304" pitchFamily="18" charset="0"/>
                          <a:cs typeface="Arial" panose="020B0604020202020204" pitchFamily="34" charset="0"/>
                        </a:rPr>
                        <a:t>Referenced studies that support recommendations are summarized in the evidence table</a:t>
                      </a:r>
                      <a:r>
                        <a:rPr lang="en-US" sz="1800" b="1" dirty="0">
                          <a:effectLst/>
                          <a:latin typeface="Times New Roman" panose="02020603050405020304" pitchFamily="18" charset="0"/>
                          <a:cs typeface="Arial" panose="020B0604020202020204" pitchFamily="34" charset="0"/>
                        </a:rPr>
                        <a:t>.</a:t>
                      </a:r>
                      <a:endParaRPr lang="en-US" sz="1800" dirty="0">
                        <a:effectLst/>
                        <a:latin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0605864"/>
                  </a:ext>
                </a:extLst>
              </a:tr>
              <a:tr h="261632">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7282778"/>
                  </a:ext>
                </a:extLst>
              </a:tr>
              <a:tr h="807575">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CKM syndrome and diabetes or ≥ 2 cardiometabolic risk factors, calculation of the Fibrosis-4 (FIB-4) index is recommended every 1 to 2 years to assess risk for liver fibrosis related to MASLD.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712612"/>
                  </a:ext>
                </a:extLst>
              </a:tr>
              <a:tr h="807575">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C-LD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CKM stage 1 due to prediabetes, it is reasonable to calculate the fibrosis-4 (FIB-4) index every 2-3 years to assess risk for liver fibrosis related to MASLD.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41540"/>
                  </a:ext>
                </a:extLst>
              </a:tr>
              <a:tr h="1353518">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For adults with CKM syndrome and MASLD, lifestyle modification through physical activity and dietary approaches for weight loss, with adjunctive use of obesity pharmacotherapy and/or MBS as needed, is recommended to reduce MASLD severity, reduce risk of MASLD progression, and improve CKM risk profiles.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1608264"/>
                  </a:ext>
                </a:extLst>
              </a:tr>
              <a:tr h="1080546">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and MASLD with T2D or MASH with evidence of clinically significant liver fibrosis, treatment with a GLP-1–based therapy with proven benefit is indicated to facilitate histologic improvements in MASLD.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275634"/>
                  </a:ext>
                </a:extLst>
              </a:tr>
            </a:tbl>
          </a:graphicData>
        </a:graphic>
      </p:graphicFrame>
    </p:spTree>
    <p:extLst>
      <p:ext uri="{BB962C8B-B14F-4D97-AF65-F5344CB8AC3E}">
        <p14:creationId xmlns:p14="http://schemas.microsoft.com/office/powerpoint/2010/main" val="40163347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118</a:t>
            </a:fld>
            <a:endParaRPr lang="en-US" dirty="0"/>
          </a:p>
        </p:txBody>
      </p:sp>
      <p:sp>
        <p:nvSpPr>
          <p:cNvPr id="2" name="TextBox 1">
            <a:extLst>
              <a:ext uri="{FF2B5EF4-FFF2-40B4-BE49-F238E27FC236}">
                <a16:creationId xmlns:a16="http://schemas.microsoft.com/office/drawing/2014/main" id="{B4C65C80-0CE4-A79B-D1E9-475FCBBF2E37}"/>
              </a:ext>
            </a:extLst>
          </p:cNvPr>
          <p:cNvSpPr txBox="1"/>
          <p:nvPr/>
        </p:nvSpPr>
        <p:spPr>
          <a:xfrm>
            <a:off x="4213088" y="1219200"/>
            <a:ext cx="6204222" cy="523220"/>
          </a:xfrm>
          <a:prstGeom prst="rect">
            <a:avLst/>
          </a:prstGeom>
          <a:noFill/>
        </p:spPr>
        <p:txBody>
          <a:bodyPr wrap="square">
            <a:spAutoFit/>
          </a:bodyPr>
          <a:lstStyle/>
          <a:p>
            <a:r>
              <a:rPr lang="en-US" sz="2800" dirty="0">
                <a:latin typeface="Lub Dub Medium" panose="020B0603030403020204" pitchFamily="34" charset="0"/>
              </a:rPr>
              <a:t>Table 17. Increased Risk of MASLD*</a:t>
            </a:r>
          </a:p>
        </p:txBody>
      </p:sp>
      <p:graphicFrame>
        <p:nvGraphicFramePr>
          <p:cNvPr id="3" name="Table 2">
            <a:extLst>
              <a:ext uri="{FF2B5EF4-FFF2-40B4-BE49-F238E27FC236}">
                <a16:creationId xmlns:a16="http://schemas.microsoft.com/office/drawing/2014/main" id="{A9D1ACA2-1B10-70A5-155C-B0C490633F47}"/>
              </a:ext>
            </a:extLst>
          </p:cNvPr>
          <p:cNvGraphicFramePr>
            <a:graphicFrameLocks noGrp="1"/>
          </p:cNvGraphicFramePr>
          <p:nvPr>
            <p:extLst>
              <p:ext uri="{D42A27DB-BD31-4B8C-83A1-F6EECF244321}">
                <p14:modId xmlns:p14="http://schemas.microsoft.com/office/powerpoint/2010/main" val="2732570132"/>
              </p:ext>
            </p:extLst>
          </p:nvPr>
        </p:nvGraphicFramePr>
        <p:xfrm>
          <a:off x="4289424" y="2109089"/>
          <a:ext cx="6051551" cy="4011422"/>
        </p:xfrm>
        <a:graphic>
          <a:graphicData uri="http://schemas.openxmlformats.org/drawingml/2006/table">
            <a:tbl>
              <a:tblPr firstRow="1" firstCol="1" bandRow="1"/>
              <a:tblGrid>
                <a:gridCol w="1832893">
                  <a:extLst>
                    <a:ext uri="{9D8B030D-6E8A-4147-A177-3AD203B41FA5}">
                      <a16:colId xmlns:a16="http://schemas.microsoft.com/office/drawing/2014/main" val="2635354643"/>
                    </a:ext>
                  </a:extLst>
                </a:gridCol>
                <a:gridCol w="2109329">
                  <a:extLst>
                    <a:ext uri="{9D8B030D-6E8A-4147-A177-3AD203B41FA5}">
                      <a16:colId xmlns:a16="http://schemas.microsoft.com/office/drawing/2014/main" val="3571284224"/>
                    </a:ext>
                  </a:extLst>
                </a:gridCol>
                <a:gridCol w="2109329">
                  <a:extLst>
                    <a:ext uri="{9D8B030D-6E8A-4147-A177-3AD203B41FA5}">
                      <a16:colId xmlns:a16="http://schemas.microsoft.com/office/drawing/2014/main" val="1897663725"/>
                    </a:ext>
                  </a:extLst>
                </a:gridCol>
              </a:tblGrid>
              <a:tr h="107315">
                <a:tc>
                  <a:txBody>
                    <a:bodyPr/>
                    <a:lstStyle/>
                    <a:p>
                      <a:pPr marL="0" marR="0" indent="30607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Age (Years)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6070" algn="ctr">
                        <a:lnSpc>
                          <a:spcPct val="107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FIB-4</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6070" algn="ctr">
                        <a:lnSpc>
                          <a:spcPct val="107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Follow-Up</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8632920"/>
                  </a:ext>
                </a:extLst>
              </a:tr>
              <a:tr h="50165">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&lt;35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Not applicable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40201282"/>
                  </a:ext>
                </a:extLst>
              </a:tr>
              <a:tr h="50165">
                <a:tc rowSpan="3">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35-64</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&lt;1.3</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Routine monitoring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5216451"/>
                  </a:ext>
                </a:extLst>
              </a:tr>
              <a:tr h="0">
                <a:tc vMerge="1">
                  <a:txBody>
                    <a:bodyPr/>
                    <a:lstStyle/>
                    <a:p>
                      <a:endParaRPr lang="en-US"/>
                    </a:p>
                  </a:txBody>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1.3-2.67</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Refer for VCTE or ELF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9660203"/>
                  </a:ext>
                </a:extLst>
              </a:tr>
              <a:tr h="0">
                <a:tc vMerge="1">
                  <a:txBody>
                    <a:bodyPr/>
                    <a:lstStyle/>
                    <a:p>
                      <a:endParaRPr lang="en-US"/>
                    </a:p>
                  </a:txBody>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&gt;2.67</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Refer to hepatology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1862510"/>
                  </a:ext>
                </a:extLst>
              </a:tr>
              <a:tr h="0">
                <a:tc rowSpan="3">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&lt;2.0</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4800" algn="ctr">
                        <a:lnSpc>
                          <a:spcPct val="107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Routine monitoring</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7240450"/>
                  </a:ext>
                </a:extLst>
              </a:tr>
              <a:tr h="0">
                <a:tc vMerge="1">
                  <a:txBody>
                    <a:bodyPr/>
                    <a:lstStyle/>
                    <a:p>
                      <a:endParaRPr lang="en-US"/>
                    </a:p>
                  </a:txBody>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2.0-2.67</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480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Refer for VCTE or ELF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0115178"/>
                  </a:ext>
                </a:extLst>
              </a:tr>
              <a:tr h="0">
                <a:tc vMerge="1">
                  <a:txBody>
                    <a:bodyPr/>
                    <a:lstStyle/>
                    <a:p>
                      <a:endParaRPr lang="en-US"/>
                    </a:p>
                  </a:txBody>
                  <a:tcPr/>
                </a:tc>
                <a:tc>
                  <a:txBody>
                    <a:bodyPr/>
                    <a:lstStyle/>
                    <a:p>
                      <a:pPr marL="0" marR="0" indent="304800" algn="ctr">
                        <a:lnSpc>
                          <a:spcPct val="107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&gt;2.67</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304800" algn="ctr">
                        <a:lnSpc>
                          <a:spcPct val="107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Refer to hepatology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471824"/>
                  </a:ext>
                </a:extLst>
              </a:tr>
            </a:tbl>
          </a:graphicData>
        </a:graphic>
      </p:graphicFrame>
      <p:sp>
        <p:nvSpPr>
          <p:cNvPr id="6" name="TextBox 5">
            <a:extLst>
              <a:ext uri="{FF2B5EF4-FFF2-40B4-BE49-F238E27FC236}">
                <a16:creationId xmlns:a16="http://schemas.microsoft.com/office/drawing/2014/main" id="{FF141012-59D7-4116-672A-C35B25BC2DA3}"/>
              </a:ext>
            </a:extLst>
          </p:cNvPr>
          <p:cNvSpPr txBox="1"/>
          <p:nvPr/>
        </p:nvSpPr>
        <p:spPr>
          <a:xfrm>
            <a:off x="4289424" y="6391096"/>
            <a:ext cx="6051551" cy="1200329"/>
          </a:xfrm>
          <a:prstGeom prst="rect">
            <a:avLst/>
          </a:prstGeom>
          <a:noFill/>
        </p:spPr>
        <p:txBody>
          <a:bodyPr wrap="square">
            <a:spAutoFit/>
          </a:bodyPr>
          <a:lstStyle/>
          <a:p>
            <a:r>
              <a:rPr lang="en-US" sz="1200" dirty="0">
                <a:latin typeface="Lub Dub Medium" panose="020B0603030403020204" pitchFamily="34" charset="0"/>
              </a:rPr>
              <a:t>*FIB-4 indicates liver fibrosis calculation (</a:t>
            </a:r>
            <a:r>
              <a:rPr lang="en-US" sz="1200" dirty="0" err="1">
                <a:latin typeface="Lub Dub Medium" panose="020B0603030403020204" pitchFamily="34" charset="0"/>
              </a:rPr>
              <a:t>age×AST</a:t>
            </a:r>
            <a:r>
              <a:rPr lang="en-US" sz="1200" dirty="0">
                <a:latin typeface="Lub Dub Medium" panose="020B0603030403020204" pitchFamily="34" charset="0"/>
              </a:rPr>
              <a:t>)/(platelet count×√ALT); FIB-4 should not be used in acutely ill patients; see Table 18. </a:t>
            </a:r>
          </a:p>
          <a:p>
            <a:endParaRPr lang="en-US" sz="1200" dirty="0">
              <a:latin typeface="Lub Dub Medium" panose="020B0603030403020204" pitchFamily="34" charset="0"/>
            </a:endParaRPr>
          </a:p>
          <a:p>
            <a:r>
              <a:rPr lang="en-US" sz="1200" dirty="0">
                <a:latin typeface="Lub Dub Medium" panose="020B0603030403020204" pitchFamily="34" charset="0"/>
              </a:rPr>
              <a:t>ALT indicates alanine aminotransferase; AST, aspartate aminotransferase; ELF indicates enhanced liver fibrosis score; and VCTE, vibration-controlled transient elastography. </a:t>
            </a:r>
          </a:p>
        </p:txBody>
      </p:sp>
    </p:spTree>
    <p:extLst>
      <p:ext uri="{BB962C8B-B14F-4D97-AF65-F5344CB8AC3E}">
        <p14:creationId xmlns:p14="http://schemas.microsoft.com/office/powerpoint/2010/main" val="32304959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71E5D2-73C2-A81C-003A-DADAF010C304}"/>
              </a:ext>
            </a:extLst>
          </p:cNvPr>
          <p:cNvSpPr txBox="1"/>
          <p:nvPr/>
        </p:nvSpPr>
        <p:spPr>
          <a:xfrm>
            <a:off x="3863976" y="681007"/>
            <a:ext cx="6902449" cy="1384995"/>
          </a:xfrm>
          <a:prstGeom prst="rect">
            <a:avLst/>
          </a:prstGeom>
          <a:noFill/>
        </p:spPr>
        <p:txBody>
          <a:bodyPr wrap="square">
            <a:spAutoFit/>
          </a:bodyPr>
          <a:lstStyle/>
          <a:p>
            <a:r>
              <a:rPr lang="en-US" sz="2800" dirty="0">
                <a:latin typeface="Lub Dub Medium" panose="020B0603030403020204" pitchFamily="34" charset="0"/>
              </a:rPr>
              <a:t>Table 18. Secondary Risk Assessment Tools for Clinically Significant Fibrosis Among Patients at Risk for MASLD</a:t>
            </a:r>
          </a:p>
        </p:txBody>
      </p:sp>
      <p:graphicFrame>
        <p:nvGraphicFramePr>
          <p:cNvPr id="3" name="Table 2">
            <a:extLst>
              <a:ext uri="{FF2B5EF4-FFF2-40B4-BE49-F238E27FC236}">
                <a16:creationId xmlns:a16="http://schemas.microsoft.com/office/drawing/2014/main" id="{70D5C165-5672-3458-EC2C-A227E9F731A7}"/>
              </a:ext>
            </a:extLst>
          </p:cNvPr>
          <p:cNvGraphicFramePr>
            <a:graphicFrameLocks noGrp="1"/>
          </p:cNvGraphicFramePr>
          <p:nvPr>
            <p:extLst>
              <p:ext uri="{D42A27DB-BD31-4B8C-83A1-F6EECF244321}">
                <p14:modId xmlns:p14="http://schemas.microsoft.com/office/powerpoint/2010/main" val="2528583353"/>
              </p:ext>
            </p:extLst>
          </p:nvPr>
        </p:nvGraphicFramePr>
        <p:xfrm>
          <a:off x="3863975" y="2286000"/>
          <a:ext cx="6902450" cy="4341495"/>
        </p:xfrm>
        <a:graphic>
          <a:graphicData uri="http://schemas.openxmlformats.org/drawingml/2006/table">
            <a:tbl>
              <a:tblPr firstRow="1" firstCol="1" bandRow="1"/>
              <a:tblGrid>
                <a:gridCol w="1187450">
                  <a:extLst>
                    <a:ext uri="{9D8B030D-6E8A-4147-A177-3AD203B41FA5}">
                      <a16:colId xmlns:a16="http://schemas.microsoft.com/office/drawing/2014/main" val="1930353187"/>
                    </a:ext>
                  </a:extLst>
                </a:gridCol>
                <a:gridCol w="1187450">
                  <a:extLst>
                    <a:ext uri="{9D8B030D-6E8A-4147-A177-3AD203B41FA5}">
                      <a16:colId xmlns:a16="http://schemas.microsoft.com/office/drawing/2014/main" val="3968541926"/>
                    </a:ext>
                  </a:extLst>
                </a:gridCol>
                <a:gridCol w="2263775">
                  <a:extLst>
                    <a:ext uri="{9D8B030D-6E8A-4147-A177-3AD203B41FA5}">
                      <a16:colId xmlns:a16="http://schemas.microsoft.com/office/drawing/2014/main" val="2570459098"/>
                    </a:ext>
                  </a:extLst>
                </a:gridCol>
                <a:gridCol w="2263775">
                  <a:extLst>
                    <a:ext uri="{9D8B030D-6E8A-4147-A177-3AD203B41FA5}">
                      <a16:colId xmlns:a16="http://schemas.microsoft.com/office/drawing/2014/main" val="2843298282"/>
                    </a:ext>
                  </a:extLst>
                </a:gridCol>
              </a:tblGrid>
              <a:tr h="0">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Test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Score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Risk Level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Action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181925"/>
                  </a:ext>
                </a:extLst>
              </a:tr>
              <a:tr h="0">
                <a:tc rowSpan="3">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Vibration-controlled transient elastography (VCTE)*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&lt;8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Low</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Standard risk surveillance for MASLD every 1 to 3 years† with FIB-4 calculation.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91333"/>
                  </a:ext>
                </a:extLst>
              </a:tr>
              <a:tr h="0">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8-12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Intermediate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Referral to GI/hepatology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5697511"/>
                  </a:ext>
                </a:extLst>
              </a:tr>
              <a:tr h="0">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&gt;12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High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2183379"/>
                  </a:ext>
                </a:extLst>
              </a:tr>
              <a:tr h="0">
                <a:tc rowSpan="3">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Enhanced Liver Fibrosis</a:t>
                      </a: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a:t>
                      </a:r>
                      <a:r>
                        <a:rPr lang="en-US" sz="1800">
                          <a:effectLst/>
                          <a:latin typeface="Times New Roman" panose="02020603050405020304" pitchFamily="18" charset="0"/>
                          <a:ea typeface="Aptos" panose="020B0004020202020204" pitchFamily="34" charset="0"/>
                          <a:cs typeface="Arial" panose="020B0604020202020204" pitchFamily="34" charset="0"/>
                        </a:rPr>
                        <a:t> (ELF) Score</a:t>
                      </a:r>
                      <a:r>
                        <a:rPr lang="en-US" sz="1800" baseline="30000">
                          <a:effectLst/>
                          <a:latin typeface="Times New Roman" panose="02020603050405020304" pitchFamily="18" charset="0"/>
                          <a:ea typeface="Aptos" panose="020B0004020202020204" pitchFamily="34" charset="0"/>
                          <a:cs typeface="Arial" panose="020B0604020202020204" pitchFamily="34" charset="0"/>
                        </a:rPr>
                        <a:t>55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&lt;7.7</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Low</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Standard risk surveillance for MASLD every 1 to 3 years† with FIB-4 calculation.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575564"/>
                  </a:ext>
                </a:extLst>
              </a:tr>
              <a:tr h="0">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7.7-9.8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Intermediate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Referral to GI/hepatology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322830"/>
                  </a:ext>
                </a:extLst>
              </a:tr>
              <a:tr h="0">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&gt;9.8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High</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80503681"/>
                  </a:ext>
                </a:extLst>
              </a:tr>
            </a:tbl>
          </a:graphicData>
        </a:graphic>
      </p:graphicFrame>
      <p:sp>
        <p:nvSpPr>
          <p:cNvPr id="5" name="TextBox 4">
            <a:extLst>
              <a:ext uri="{FF2B5EF4-FFF2-40B4-BE49-F238E27FC236}">
                <a16:creationId xmlns:a16="http://schemas.microsoft.com/office/drawing/2014/main" id="{B6F5FE1A-FF3C-EDBA-C7B7-1D2DB31E462E}"/>
              </a:ext>
            </a:extLst>
          </p:cNvPr>
          <p:cNvSpPr txBox="1"/>
          <p:nvPr/>
        </p:nvSpPr>
        <p:spPr>
          <a:xfrm>
            <a:off x="484188" y="3395841"/>
            <a:ext cx="2868612" cy="3231654"/>
          </a:xfrm>
          <a:prstGeom prst="rect">
            <a:avLst/>
          </a:prstGeom>
          <a:noFill/>
        </p:spPr>
        <p:txBody>
          <a:bodyPr wrap="square">
            <a:spAutoFit/>
          </a:bodyPr>
          <a:lstStyle/>
          <a:p>
            <a:r>
              <a:rPr lang="en-US" sz="1200" dirty="0">
                <a:latin typeface="Lub Dub Medium" panose="020B0603030403020204" pitchFamily="34" charset="0"/>
              </a:rPr>
              <a:t>*Point-of-care ultrasound-based test performed in clinic. The individual must fast for ≥3 hours. Body habitus affects accuracy and is not recommended if BMI ≥ 40 kg/m2.</a:t>
            </a:r>
          </a:p>
          <a:p>
            <a:endParaRPr lang="en-US" sz="1200" dirty="0">
              <a:latin typeface="Lub Dub Medium" panose="020B0603030403020204" pitchFamily="34" charset="0"/>
            </a:endParaRPr>
          </a:p>
          <a:p>
            <a:r>
              <a:rPr lang="en-US" sz="1200" dirty="0">
                <a:latin typeface="Lub Dub Medium" panose="020B0603030403020204" pitchFamily="34" charset="0"/>
              </a:rPr>
              <a:t>†FIB-4 indicates liver fibrosis calculation (age × AST)/(platelet count × √ALT); FIB-4 is recommended every 1 to 2 years if T2D or ≥2 CKM risk factors; FIB-4 is reasonable every 2 to 3 years if at CKM stage 1 due to prediabetes. </a:t>
            </a:r>
          </a:p>
          <a:p>
            <a:endParaRPr lang="en-US" sz="1200" dirty="0">
              <a:latin typeface="Lub Dub Medium" panose="020B0603030403020204" pitchFamily="34" charset="0"/>
            </a:endParaRPr>
          </a:p>
          <a:p>
            <a:r>
              <a:rPr lang="en-US" sz="1200" dirty="0">
                <a:latin typeface="Lub Dub Medium" panose="020B0603030403020204" pitchFamily="34" charset="0"/>
              </a:rPr>
              <a:t>‡Blood-based biomarker score sent to reference laboratory.</a:t>
            </a:r>
          </a:p>
        </p:txBody>
      </p:sp>
      <p:sp>
        <p:nvSpPr>
          <p:cNvPr id="7" name="TextBox 6">
            <a:extLst>
              <a:ext uri="{FF2B5EF4-FFF2-40B4-BE49-F238E27FC236}">
                <a16:creationId xmlns:a16="http://schemas.microsoft.com/office/drawing/2014/main" id="{BBBD9615-16A4-0763-5A85-A454C296FC0E}"/>
              </a:ext>
            </a:extLst>
          </p:cNvPr>
          <p:cNvSpPr txBox="1"/>
          <p:nvPr/>
        </p:nvSpPr>
        <p:spPr>
          <a:xfrm>
            <a:off x="11277600" y="4874895"/>
            <a:ext cx="2514600" cy="175260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ALT indicates alanine aminotransferase; AST, aspartate aminotransferase; CKM, cardiovascular-kidney-metabolic; GI, gastroenterology; and MASLD, metabolic dysfunction–associated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steatotic</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liver disease.</a:t>
            </a:r>
          </a:p>
        </p:txBody>
      </p:sp>
    </p:spTree>
    <p:extLst>
      <p:ext uri="{BB962C8B-B14F-4D97-AF65-F5344CB8AC3E}">
        <p14:creationId xmlns:p14="http://schemas.microsoft.com/office/powerpoint/2010/main" val="275004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2D47E5-BA96-F342-A2E8-7BAF418A457E}"/>
              </a:ext>
            </a:extLst>
          </p:cNvPr>
          <p:cNvSpPr>
            <a:spLocks noGrp="1"/>
          </p:cNvSpPr>
          <p:nvPr/>
        </p:nvSpPr>
        <p:spPr>
          <a:xfrm>
            <a:off x="4333875" y="121920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1087D853-B24C-C234-4253-1D8A955F4EF4}"/>
              </a:ext>
            </a:extLst>
          </p:cNvPr>
          <p:cNvSpPr txBox="1"/>
          <p:nvPr/>
        </p:nvSpPr>
        <p:spPr>
          <a:xfrm>
            <a:off x="1981200" y="2057400"/>
            <a:ext cx="10668000" cy="5262979"/>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8. Assess for CKD and Utilize Kidney Protective Agents:</a:t>
            </a:r>
            <a:r>
              <a:rPr lang="en-US" sz="2800" dirty="0">
                <a:effectLst/>
                <a:latin typeface="Lub Dub Medium" panose="020B0603030403020204" pitchFamily="34" charset="0"/>
                <a:ea typeface="Aptos" panose="020B0004020202020204" pitchFamily="34" charset="0"/>
                <a:cs typeface="Arial" panose="020B0604020202020204" pitchFamily="34" charset="0"/>
              </a:rPr>
              <a:t> Use of both estimated glomerular filtration rate (eGFR) and urine albumin-to-creatinine ratio (UACR) is recommended to characterize CKD and guide the use of kidney-protective agents to confer both cardiovascular and kidney benefits. For patients with CKD and T2D or CKD and albuminuria, renin-angiotensin system inhibitors (</a:t>
            </a:r>
            <a:r>
              <a:rPr lang="en-US" sz="2800" dirty="0" err="1">
                <a:effectLst/>
                <a:latin typeface="Lub Dub Medium" panose="020B0603030403020204" pitchFamily="34" charset="0"/>
                <a:ea typeface="Aptos" panose="020B0004020202020204" pitchFamily="34" charset="0"/>
                <a:cs typeface="Arial" panose="020B0604020202020204" pitchFamily="34" charset="0"/>
              </a:rPr>
              <a:t>RASi</a:t>
            </a:r>
            <a:r>
              <a:rPr lang="en-US" sz="2800" dirty="0">
                <a:effectLst/>
                <a:latin typeface="Lub Dub Medium" panose="020B0603030403020204" pitchFamily="34" charset="0"/>
                <a:ea typeface="Aptos" panose="020B0004020202020204" pitchFamily="34" charset="0"/>
                <a:cs typeface="Arial" panose="020B0604020202020204" pitchFamily="34" charset="0"/>
              </a:rPr>
              <a:t>) and SGLT2i should be used as first-line therapy. If albuminuria persists among patients with CKD and T2D, nonsteroidal mineralocorticoid receptor antagonist (MRA) or a GLP-1–based therapy should be added for further kidney and cardiovascular protection.</a:t>
            </a:r>
          </a:p>
        </p:txBody>
      </p:sp>
    </p:spTree>
    <p:extLst>
      <p:ext uri="{BB962C8B-B14F-4D97-AF65-F5344CB8AC3E}">
        <p14:creationId xmlns:p14="http://schemas.microsoft.com/office/powerpoint/2010/main" val="21786965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120</a:t>
            </a:fld>
            <a:endParaRPr lang="en-US" dirty="0"/>
          </a:p>
        </p:txBody>
      </p:sp>
      <p:sp>
        <p:nvSpPr>
          <p:cNvPr id="2" name="TextBox 1">
            <a:extLst>
              <a:ext uri="{FF2B5EF4-FFF2-40B4-BE49-F238E27FC236}">
                <a16:creationId xmlns:a16="http://schemas.microsoft.com/office/drawing/2014/main" id="{FC5666C1-FEBD-93A6-DFB9-4A1860D20AB2}"/>
              </a:ext>
            </a:extLst>
          </p:cNvPr>
          <p:cNvSpPr txBox="1"/>
          <p:nvPr/>
        </p:nvSpPr>
        <p:spPr>
          <a:xfrm>
            <a:off x="5089389" y="914400"/>
            <a:ext cx="4451622" cy="523220"/>
          </a:xfrm>
          <a:prstGeom prst="rect">
            <a:avLst/>
          </a:prstGeom>
          <a:noFill/>
        </p:spPr>
        <p:txBody>
          <a:bodyPr wrap="square">
            <a:spAutoFit/>
          </a:bodyPr>
          <a:lstStyle/>
          <a:p>
            <a:r>
              <a:rPr lang="en-US" sz="2800" dirty="0">
                <a:latin typeface="Lub Dub Medium" panose="020B0603030403020204" pitchFamily="34" charset="0"/>
              </a:rPr>
              <a:t>Obstructive Sleep Apnea</a:t>
            </a:r>
          </a:p>
        </p:txBody>
      </p:sp>
      <p:graphicFrame>
        <p:nvGraphicFramePr>
          <p:cNvPr id="3" name="Table 2">
            <a:extLst>
              <a:ext uri="{FF2B5EF4-FFF2-40B4-BE49-F238E27FC236}">
                <a16:creationId xmlns:a16="http://schemas.microsoft.com/office/drawing/2014/main" id="{A4460CE0-3E48-6CF2-F986-901BAF12708C}"/>
              </a:ext>
            </a:extLst>
          </p:cNvPr>
          <p:cNvGraphicFramePr>
            <a:graphicFrameLocks noGrp="1"/>
          </p:cNvGraphicFramePr>
          <p:nvPr>
            <p:extLst>
              <p:ext uri="{D42A27DB-BD31-4B8C-83A1-F6EECF244321}">
                <p14:modId xmlns:p14="http://schemas.microsoft.com/office/powerpoint/2010/main" val="599306169"/>
              </p:ext>
            </p:extLst>
          </p:nvPr>
        </p:nvGraphicFramePr>
        <p:xfrm>
          <a:off x="3429000" y="1740408"/>
          <a:ext cx="7772400" cy="4748784"/>
        </p:xfrm>
        <a:graphic>
          <a:graphicData uri="http://schemas.openxmlformats.org/drawingml/2006/table">
            <a:tbl>
              <a:tblPr firstRow="1" firstCol="1" bandRow="1"/>
              <a:tblGrid>
                <a:gridCol w="1304148">
                  <a:extLst>
                    <a:ext uri="{9D8B030D-6E8A-4147-A177-3AD203B41FA5}">
                      <a16:colId xmlns:a16="http://schemas.microsoft.com/office/drawing/2014/main" val="3221340127"/>
                    </a:ext>
                  </a:extLst>
                </a:gridCol>
                <a:gridCol w="1286652">
                  <a:extLst>
                    <a:ext uri="{9D8B030D-6E8A-4147-A177-3AD203B41FA5}">
                      <a16:colId xmlns:a16="http://schemas.microsoft.com/office/drawing/2014/main" val="1405100491"/>
                    </a:ext>
                  </a:extLst>
                </a:gridCol>
                <a:gridCol w="5181600">
                  <a:extLst>
                    <a:ext uri="{9D8B030D-6E8A-4147-A177-3AD203B41FA5}">
                      <a16:colId xmlns:a16="http://schemas.microsoft.com/office/drawing/2014/main" val="3494813048"/>
                    </a:ext>
                  </a:extLst>
                </a:gridCol>
              </a:tblGrid>
              <a:tr h="871539">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Obstructive Sleep Apnea</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17916982"/>
                  </a:ext>
                </a:extLst>
              </a:tr>
              <a:tr h="252777">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436007"/>
                  </a:ext>
                </a:extLst>
              </a:tr>
              <a:tr h="1307708">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C-LD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For adults with CKM syndrome and obesity, annual assessments for symptoms of sleep apnea, including utilization of validated screening tools, are reasonable to facilitate the detection of OSA.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5848925"/>
                  </a:ext>
                </a:extLst>
              </a:tr>
              <a:tr h="1835174">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For adults with CKM syndrome and OSA, the treatment strategy should include weight management interventions where indicated, in addition to continuous positive airway pressure (CPAP) and other therapies, to improve OSA-related symptoms and to reduce the risk for CKM stage progression.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141394"/>
                  </a:ext>
                </a:extLst>
              </a:tr>
            </a:tbl>
          </a:graphicData>
        </a:graphic>
      </p:graphicFrame>
    </p:spTree>
    <p:extLst>
      <p:ext uri="{BB962C8B-B14F-4D97-AF65-F5344CB8AC3E}">
        <p14:creationId xmlns:p14="http://schemas.microsoft.com/office/powerpoint/2010/main" val="11595738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7F4B34-F97C-681E-0308-2DD32C394934}"/>
              </a:ext>
            </a:extLst>
          </p:cNvPr>
          <p:cNvSpPr txBox="1"/>
          <p:nvPr/>
        </p:nvSpPr>
        <p:spPr>
          <a:xfrm>
            <a:off x="4792594" y="1143000"/>
            <a:ext cx="5045211" cy="523220"/>
          </a:xfrm>
          <a:prstGeom prst="rect">
            <a:avLst/>
          </a:prstGeom>
          <a:noFill/>
        </p:spPr>
        <p:txBody>
          <a:bodyPr wrap="square">
            <a:spAutoFit/>
          </a:bodyPr>
          <a:lstStyle/>
          <a:p>
            <a:r>
              <a:rPr lang="en-US" sz="2800" dirty="0">
                <a:latin typeface="Lub Dub Medium" panose="020B0603030403020204" pitchFamily="34" charset="0"/>
              </a:rPr>
              <a:t>Pregnancy and CKM Health</a:t>
            </a:r>
          </a:p>
        </p:txBody>
      </p:sp>
      <p:graphicFrame>
        <p:nvGraphicFramePr>
          <p:cNvPr id="4" name="Table 3">
            <a:extLst>
              <a:ext uri="{FF2B5EF4-FFF2-40B4-BE49-F238E27FC236}">
                <a16:creationId xmlns:a16="http://schemas.microsoft.com/office/drawing/2014/main" id="{0742749C-EB08-E892-C8B9-68AC6408C256}"/>
              </a:ext>
            </a:extLst>
          </p:cNvPr>
          <p:cNvGraphicFramePr>
            <a:graphicFrameLocks noGrp="1"/>
          </p:cNvGraphicFramePr>
          <p:nvPr>
            <p:extLst>
              <p:ext uri="{D42A27DB-BD31-4B8C-83A1-F6EECF244321}">
                <p14:modId xmlns:p14="http://schemas.microsoft.com/office/powerpoint/2010/main" val="370839186"/>
              </p:ext>
            </p:extLst>
          </p:nvPr>
        </p:nvGraphicFramePr>
        <p:xfrm>
          <a:off x="2933700" y="1978364"/>
          <a:ext cx="8801562" cy="4272871"/>
        </p:xfrm>
        <a:graphic>
          <a:graphicData uri="http://schemas.openxmlformats.org/drawingml/2006/table">
            <a:tbl>
              <a:tblPr firstRow="1" firstCol="1" bandRow="1"/>
              <a:tblGrid>
                <a:gridCol w="1219200">
                  <a:extLst>
                    <a:ext uri="{9D8B030D-6E8A-4147-A177-3AD203B41FA5}">
                      <a16:colId xmlns:a16="http://schemas.microsoft.com/office/drawing/2014/main" val="2578014298"/>
                    </a:ext>
                  </a:extLst>
                </a:gridCol>
                <a:gridCol w="1368599">
                  <a:extLst>
                    <a:ext uri="{9D8B030D-6E8A-4147-A177-3AD203B41FA5}">
                      <a16:colId xmlns:a16="http://schemas.microsoft.com/office/drawing/2014/main" val="2738549213"/>
                    </a:ext>
                  </a:extLst>
                </a:gridCol>
                <a:gridCol w="6213763">
                  <a:extLst>
                    <a:ext uri="{9D8B030D-6E8A-4147-A177-3AD203B41FA5}">
                      <a16:colId xmlns:a16="http://schemas.microsoft.com/office/drawing/2014/main" val="4065794679"/>
                    </a:ext>
                  </a:extLst>
                </a:gridCol>
              </a:tblGrid>
              <a:tr h="994951">
                <a:tc>
                  <a:txBody>
                    <a:bodyPr/>
                    <a:lstStyle/>
                    <a:p>
                      <a:pPr marL="0" marR="0" algn="ctr">
                        <a:lnSpc>
                          <a:spcPct val="107000"/>
                        </a:lnSpc>
                        <a:spcAft>
                          <a:spcPts val="800"/>
                        </a:spcAft>
                        <a:buNone/>
                      </a:pP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dirty="0">
                          <a:effectLst/>
                          <a:latin typeface="Times New Roman" panose="02020603050405020304" pitchFamily="18" charset="0"/>
                          <a:cs typeface="Arial" panose="020B0604020202020204" pitchFamily="34" charset="0"/>
                        </a:rPr>
                        <a:t>Recommendations for Pregnancy and CKM Health</a:t>
                      </a:r>
                      <a:endParaRPr lang="en-US" sz="1800" dirty="0">
                        <a:effectLst/>
                        <a:latin typeface="Aptos" panose="020B0004020202020204" pitchFamily="34" charset="0"/>
                        <a:cs typeface="Arial" panose="020B0604020202020204" pitchFamily="34" charset="0"/>
                      </a:endParaRPr>
                    </a:p>
                    <a:p>
                      <a:pPr marL="0" marR="0" algn="ctr">
                        <a:lnSpc>
                          <a:spcPct val="107000"/>
                        </a:lnSpc>
                        <a:spcAft>
                          <a:spcPts val="800"/>
                        </a:spcAft>
                        <a:buNone/>
                      </a:pPr>
                      <a:r>
                        <a:rPr lang="en-US" sz="1800" dirty="0">
                          <a:effectLst/>
                          <a:latin typeface="Times New Roman" panose="02020603050405020304" pitchFamily="18" charset="0"/>
                          <a:cs typeface="Arial" panose="020B0604020202020204" pitchFamily="34" charset="0"/>
                        </a:rPr>
                        <a:t>Referenced studies that support recommendations are summarized in the evidence table.</a:t>
                      </a:r>
                      <a:endParaRPr lang="en-US" sz="1800" dirty="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9657707"/>
                  </a:ext>
                </a:extLst>
              </a:tr>
              <a:tr h="367334">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 for Pre-Partum CKM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579773"/>
                  </a:ext>
                </a:extLst>
              </a:tr>
              <a:tr h="1305147">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Among persons with CKM syndrome planning pregnancy, optimizing weight, kidney function, glycemia, and BP control, through lifestyle modification and appropriate medication, is recommended to reduce the risk of APOs and optimize postpartum CKM health.</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933277"/>
                  </a:ext>
                </a:extLst>
              </a:tr>
              <a:tr h="1305147">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Among persons with diabetes planning pregnancy, optimizing glucose control (with a target HbA1c &lt;6.5%) through lifestyle modification and medication as needed is recommended to reduce the risk of APOs and optimize postpartum CKM health.</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4346725"/>
                  </a:ext>
                </a:extLst>
              </a:tr>
            </a:tbl>
          </a:graphicData>
        </a:graphic>
      </p:graphicFrame>
    </p:spTree>
    <p:extLst>
      <p:ext uri="{BB962C8B-B14F-4D97-AF65-F5344CB8AC3E}">
        <p14:creationId xmlns:p14="http://schemas.microsoft.com/office/powerpoint/2010/main" val="41555943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122</a:t>
            </a:fld>
            <a:endParaRPr lang="en-US" dirty="0"/>
          </a:p>
        </p:txBody>
      </p:sp>
      <p:sp>
        <p:nvSpPr>
          <p:cNvPr id="2" name="TextBox 1">
            <a:extLst>
              <a:ext uri="{FF2B5EF4-FFF2-40B4-BE49-F238E27FC236}">
                <a16:creationId xmlns:a16="http://schemas.microsoft.com/office/drawing/2014/main" id="{0D93278D-6CEC-64AE-6B02-C39B49AEB1B0}"/>
              </a:ext>
            </a:extLst>
          </p:cNvPr>
          <p:cNvSpPr txBox="1"/>
          <p:nvPr/>
        </p:nvSpPr>
        <p:spPr>
          <a:xfrm>
            <a:off x="4110797" y="1219200"/>
            <a:ext cx="6408806" cy="523220"/>
          </a:xfrm>
          <a:prstGeom prst="rect">
            <a:avLst/>
          </a:prstGeom>
          <a:noFill/>
        </p:spPr>
        <p:txBody>
          <a:bodyPr wrap="square">
            <a:spAutoFit/>
          </a:bodyPr>
          <a:lstStyle/>
          <a:p>
            <a:r>
              <a:rPr lang="en-US" sz="2800" dirty="0">
                <a:latin typeface="Lub Dub Medium" panose="020B0603030403020204" pitchFamily="34" charset="0"/>
              </a:rPr>
              <a:t>Pregnancy and CKM Health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D1F7BA7-9014-13FD-4707-8DD215284571}"/>
              </a:ext>
            </a:extLst>
          </p:cNvPr>
          <p:cNvGraphicFramePr>
            <a:graphicFrameLocks noGrp="1"/>
          </p:cNvGraphicFramePr>
          <p:nvPr>
            <p:extLst>
              <p:ext uri="{D42A27DB-BD31-4B8C-83A1-F6EECF244321}">
                <p14:modId xmlns:p14="http://schemas.microsoft.com/office/powerpoint/2010/main" val="1522388250"/>
              </p:ext>
            </p:extLst>
          </p:nvPr>
        </p:nvGraphicFramePr>
        <p:xfrm>
          <a:off x="2895600" y="2039149"/>
          <a:ext cx="8839200" cy="4151302"/>
        </p:xfrm>
        <a:graphic>
          <a:graphicData uri="http://schemas.openxmlformats.org/drawingml/2006/table">
            <a:tbl>
              <a:tblPr firstRow="1" firstCol="1" bandRow="1"/>
              <a:tblGrid>
                <a:gridCol w="1273444">
                  <a:extLst>
                    <a:ext uri="{9D8B030D-6E8A-4147-A177-3AD203B41FA5}">
                      <a16:colId xmlns:a16="http://schemas.microsoft.com/office/drawing/2014/main" val="23414711"/>
                    </a:ext>
                  </a:extLst>
                </a:gridCol>
                <a:gridCol w="1297960">
                  <a:extLst>
                    <a:ext uri="{9D8B030D-6E8A-4147-A177-3AD203B41FA5}">
                      <a16:colId xmlns:a16="http://schemas.microsoft.com/office/drawing/2014/main" val="3474940582"/>
                    </a:ext>
                  </a:extLst>
                </a:gridCol>
                <a:gridCol w="6267796">
                  <a:extLst>
                    <a:ext uri="{9D8B030D-6E8A-4147-A177-3AD203B41FA5}">
                      <a16:colId xmlns:a16="http://schemas.microsoft.com/office/drawing/2014/main" val="4133148220"/>
                    </a:ext>
                  </a:extLst>
                </a:gridCol>
              </a:tblGrid>
              <a:tr h="94288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Persons planning pregnancy who have CKM syndrome stages 2 to 4 should receive care from an interdisciplinary care team to reduce the risk of APOs and optimize postpartum CKM health.</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8237783"/>
                  </a:ext>
                </a:extLst>
              </a:tr>
              <a:tr h="372417">
                <a:tc gridSpan="3">
                  <a:txBody>
                    <a:bodyPr/>
                    <a:lstStyle/>
                    <a:p>
                      <a:pPr marL="0" marR="0" algn="ctr">
                        <a:lnSpc>
                          <a:spcPct val="100000"/>
                        </a:lnSpc>
                        <a:spcAft>
                          <a:spcPts val="0"/>
                        </a:spcAft>
                        <a:buNone/>
                      </a:pPr>
                      <a:r>
                        <a:rPr lang="en-US" sz="1800" b="1" dirty="0">
                          <a:effectLst/>
                          <a:latin typeface="Times New Roman" panose="02020603050405020304" pitchFamily="18" charset="0"/>
                          <a:cs typeface="Arial" panose="020B0604020202020204" pitchFamily="34" charset="0"/>
                        </a:rPr>
                        <a:t>Recommendations for Post-Partum CKM Management</a:t>
                      </a:r>
                      <a:endParaRPr lang="en-US" sz="1800" dirty="0">
                        <a:effectLst/>
                        <a:latin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774436"/>
                  </a:ext>
                </a:extLst>
              </a:tr>
              <a:tr h="1323204">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Among persons who have experienced an APO, screening for CKM risk factors (BP, lipids, glycemia, CKD, BMI, and waist circumference), at least once within the first postpartum year, and lifestyle counseling are recommended to guide optimization of CKM health.</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834404"/>
                  </a:ext>
                </a:extLst>
              </a:tr>
              <a:tr h="94288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Persons who have experienced an APO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are recommended to transition from postpartum to longitudinal primary care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to facilitate monitoring for CKM risk factors and optimization of CKM health.</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843424"/>
                  </a:ext>
                </a:extLst>
              </a:tr>
            </a:tbl>
          </a:graphicData>
        </a:graphic>
      </p:graphicFrame>
    </p:spTree>
    <p:extLst>
      <p:ext uri="{BB962C8B-B14F-4D97-AF65-F5344CB8AC3E}">
        <p14:creationId xmlns:p14="http://schemas.microsoft.com/office/powerpoint/2010/main" val="1518624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57EAE-6EBA-F58B-8657-7D6BE1582DE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2ACA36-A692-BE87-7A29-DA3925285591}"/>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extBox 5">
            <a:extLst>
              <a:ext uri="{FF2B5EF4-FFF2-40B4-BE49-F238E27FC236}">
                <a16:creationId xmlns:a16="http://schemas.microsoft.com/office/drawing/2014/main" id="{C1660E70-611F-CA98-3E11-2CC113762A0D}"/>
              </a:ext>
            </a:extLst>
          </p:cNvPr>
          <p:cNvSpPr txBox="1"/>
          <p:nvPr/>
        </p:nvSpPr>
        <p:spPr>
          <a:xfrm>
            <a:off x="2826936" y="3299192"/>
            <a:ext cx="8976527"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rPr>
              <a:t>Monitoring and Follow-Up After Initiation of Therapies</a:t>
            </a:r>
          </a:p>
        </p:txBody>
      </p:sp>
    </p:spTree>
    <p:extLst>
      <p:ext uri="{BB962C8B-B14F-4D97-AF65-F5344CB8AC3E}">
        <p14:creationId xmlns:p14="http://schemas.microsoft.com/office/powerpoint/2010/main" val="13708738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EBB250-B7E2-D458-D7A0-F28B06EEB4EF}"/>
              </a:ext>
            </a:extLst>
          </p:cNvPr>
          <p:cNvSpPr txBox="1"/>
          <p:nvPr/>
        </p:nvSpPr>
        <p:spPr>
          <a:xfrm>
            <a:off x="4792594" y="1143000"/>
            <a:ext cx="5045211" cy="954107"/>
          </a:xfrm>
          <a:prstGeom prst="rect">
            <a:avLst/>
          </a:prstGeom>
          <a:noFill/>
        </p:spPr>
        <p:txBody>
          <a:bodyPr wrap="square">
            <a:spAutoFit/>
          </a:bodyPr>
          <a:lstStyle/>
          <a:p>
            <a:r>
              <a:rPr lang="en-US" sz="2800" dirty="0">
                <a:latin typeface="Lub Dub Medium" panose="020B0603030403020204" pitchFamily="34" charset="0"/>
              </a:rPr>
              <a:t>Monitoring and Follow-Up After Initiation of Therapies</a:t>
            </a:r>
          </a:p>
        </p:txBody>
      </p:sp>
      <p:graphicFrame>
        <p:nvGraphicFramePr>
          <p:cNvPr id="4" name="Table 3">
            <a:extLst>
              <a:ext uri="{FF2B5EF4-FFF2-40B4-BE49-F238E27FC236}">
                <a16:creationId xmlns:a16="http://schemas.microsoft.com/office/drawing/2014/main" id="{22C854A5-A7CC-D41D-CD1B-6E3E4DD31427}"/>
              </a:ext>
            </a:extLst>
          </p:cNvPr>
          <p:cNvGraphicFramePr>
            <a:graphicFrameLocks noGrp="1"/>
          </p:cNvGraphicFramePr>
          <p:nvPr>
            <p:extLst>
              <p:ext uri="{D42A27DB-BD31-4B8C-83A1-F6EECF244321}">
                <p14:modId xmlns:p14="http://schemas.microsoft.com/office/powerpoint/2010/main" val="3360848087"/>
              </p:ext>
            </p:extLst>
          </p:nvPr>
        </p:nvGraphicFramePr>
        <p:xfrm>
          <a:off x="3084115" y="2514600"/>
          <a:ext cx="8462170" cy="4173982"/>
        </p:xfrm>
        <a:graphic>
          <a:graphicData uri="http://schemas.openxmlformats.org/drawingml/2006/table">
            <a:tbl>
              <a:tblPr firstRow="1" firstCol="1" bandRow="1"/>
              <a:tblGrid>
                <a:gridCol w="1261633">
                  <a:extLst>
                    <a:ext uri="{9D8B030D-6E8A-4147-A177-3AD203B41FA5}">
                      <a16:colId xmlns:a16="http://schemas.microsoft.com/office/drawing/2014/main" val="3827167538"/>
                    </a:ext>
                  </a:extLst>
                </a:gridCol>
                <a:gridCol w="1194814">
                  <a:extLst>
                    <a:ext uri="{9D8B030D-6E8A-4147-A177-3AD203B41FA5}">
                      <a16:colId xmlns:a16="http://schemas.microsoft.com/office/drawing/2014/main" val="3520891425"/>
                    </a:ext>
                  </a:extLst>
                </a:gridCol>
                <a:gridCol w="6005723">
                  <a:extLst>
                    <a:ext uri="{9D8B030D-6E8A-4147-A177-3AD203B41FA5}">
                      <a16:colId xmlns:a16="http://schemas.microsoft.com/office/drawing/2014/main" val="3318416155"/>
                    </a:ext>
                  </a:extLst>
                </a:gridCol>
              </a:tblGrid>
              <a:tr h="1093181">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Monitoring and Follow-Up After Initiation of Therapies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53269428"/>
                  </a:ext>
                </a:extLst>
              </a:tr>
              <a:tr h="243405">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822032"/>
                  </a:ext>
                </a:extLst>
              </a:tr>
              <a:tr h="2625813">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For patients with CKM syndrome who start treatment with GLP-1–based therapy for weight loss,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hyporesponsiveness</a:t>
                      </a:r>
                      <a:r>
                        <a:rPr lang="en-US" sz="1800" b="1" dirty="0">
                          <a:effectLst/>
                          <a:latin typeface="Times New Roman" panose="02020603050405020304" pitchFamily="18" charset="0"/>
                          <a:ea typeface="Aptos" panose="020B0004020202020204" pitchFamily="34" charset="0"/>
                          <a:cs typeface="Arial" panose="020B0604020202020204" pitchFamily="34" charset="0"/>
                        </a:rPr>
                        <a:t> for weight loss should be reassessed periodically (within 3 to 6 months), and insufficient weight loss (&lt;5%) should be addressed with dose escalations, switching to another agent with similar CKM syndrome benefits, and/or referral to a weight management specialist to consider additional therapeutic approaches to optimize weight loss.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3051505"/>
                  </a:ext>
                </a:extLst>
              </a:tr>
            </a:tbl>
          </a:graphicData>
        </a:graphic>
      </p:graphicFrame>
    </p:spTree>
    <p:extLst>
      <p:ext uri="{BB962C8B-B14F-4D97-AF65-F5344CB8AC3E}">
        <p14:creationId xmlns:p14="http://schemas.microsoft.com/office/powerpoint/2010/main" val="18348648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125</a:t>
            </a:fld>
            <a:endParaRPr lang="en-US" dirty="0"/>
          </a:p>
        </p:txBody>
      </p:sp>
      <p:sp>
        <p:nvSpPr>
          <p:cNvPr id="2" name="TextBox 1">
            <a:extLst>
              <a:ext uri="{FF2B5EF4-FFF2-40B4-BE49-F238E27FC236}">
                <a16:creationId xmlns:a16="http://schemas.microsoft.com/office/drawing/2014/main" id="{EAEDC58F-2B45-C47C-46AA-77FF1E52B632}"/>
              </a:ext>
            </a:extLst>
          </p:cNvPr>
          <p:cNvSpPr txBox="1"/>
          <p:nvPr/>
        </p:nvSpPr>
        <p:spPr>
          <a:xfrm>
            <a:off x="4453697" y="1143000"/>
            <a:ext cx="5723006" cy="954107"/>
          </a:xfrm>
          <a:prstGeom prst="rect">
            <a:avLst/>
          </a:prstGeom>
          <a:noFill/>
        </p:spPr>
        <p:txBody>
          <a:bodyPr wrap="square">
            <a:spAutoFit/>
          </a:bodyPr>
          <a:lstStyle/>
          <a:p>
            <a:r>
              <a:rPr lang="en-US" sz="2800" dirty="0">
                <a:latin typeface="Lub Dub Medium" panose="020B0603030403020204" pitchFamily="34" charset="0"/>
              </a:rPr>
              <a:t>Monitoring and Follow-Up After Initiation of Therapies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85A3F5F-B857-6032-2438-3B2003EEE7E8}"/>
              </a:ext>
            </a:extLst>
          </p:cNvPr>
          <p:cNvGraphicFramePr>
            <a:graphicFrameLocks noGrp="1"/>
          </p:cNvGraphicFramePr>
          <p:nvPr>
            <p:extLst>
              <p:ext uri="{D42A27DB-BD31-4B8C-83A1-F6EECF244321}">
                <p14:modId xmlns:p14="http://schemas.microsoft.com/office/powerpoint/2010/main" val="3367781441"/>
              </p:ext>
            </p:extLst>
          </p:nvPr>
        </p:nvGraphicFramePr>
        <p:xfrm>
          <a:off x="2324100" y="2362200"/>
          <a:ext cx="9982200" cy="4365879"/>
        </p:xfrm>
        <a:graphic>
          <a:graphicData uri="http://schemas.openxmlformats.org/drawingml/2006/table">
            <a:tbl>
              <a:tblPr firstRow="1" firstCol="1" bandRow="1"/>
              <a:tblGrid>
                <a:gridCol w="1488256">
                  <a:extLst>
                    <a:ext uri="{9D8B030D-6E8A-4147-A177-3AD203B41FA5}">
                      <a16:colId xmlns:a16="http://schemas.microsoft.com/office/drawing/2014/main" val="1908480911"/>
                    </a:ext>
                  </a:extLst>
                </a:gridCol>
                <a:gridCol w="1409435">
                  <a:extLst>
                    <a:ext uri="{9D8B030D-6E8A-4147-A177-3AD203B41FA5}">
                      <a16:colId xmlns:a16="http://schemas.microsoft.com/office/drawing/2014/main" val="2176918302"/>
                    </a:ext>
                  </a:extLst>
                </a:gridCol>
                <a:gridCol w="7084509">
                  <a:extLst>
                    <a:ext uri="{9D8B030D-6E8A-4147-A177-3AD203B41FA5}">
                      <a16:colId xmlns:a16="http://schemas.microsoft.com/office/drawing/2014/main" val="2012289322"/>
                    </a:ext>
                  </a:extLst>
                </a:gridCol>
              </a:tblGrid>
              <a:tr h="161335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patients with stage 2 to 4 CKM syndrome and T2D who have initiated a cardioprotective glucose-lowering agent (SGLT2i or GLP-1–based therapy), glycemic status should be assessed by A1C, blood glucose monitoring, and/or continuous glucose monitoring metrics every 3 to 6 months and more frequently in individuals not meeting glycemic goals to guide further glycemic management.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1334040"/>
                  </a:ext>
                </a:extLst>
              </a:tr>
              <a:tr h="131890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For patients with CKM stage 2 to 4 and albuminuria (UACR ≥ 30 mg/g) who initiate kidney-protective therapies, it is reasonable to remeasure albuminuria after 3 to 6 months to assess residual CKM risk and indications for additional kidney-protective therapies to prevent CVD events and loss of kidney function.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6180122"/>
                  </a:ext>
                </a:extLst>
              </a:tr>
              <a:tr h="102445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For patients with CKM stage 2 to 4 who initiate a drug that acts on the RAAS system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RASi</a:t>
                      </a:r>
                      <a:r>
                        <a:rPr lang="en-US" sz="1800" b="1" dirty="0">
                          <a:effectLst/>
                          <a:latin typeface="Times New Roman" panose="02020603050405020304" pitchFamily="18" charset="0"/>
                          <a:ea typeface="Aptos" panose="020B0004020202020204" pitchFamily="34" charset="0"/>
                          <a:cs typeface="Arial" panose="020B0604020202020204" pitchFamily="34" charset="0"/>
                        </a:rPr>
                        <a:t> or MRA), it is reasonable to recalculate eGFR and measure potassium after 2 to 4 weeks to assess tolerance and safety of the medication regimen.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6973630"/>
                  </a:ext>
                </a:extLst>
              </a:tr>
            </a:tbl>
          </a:graphicData>
        </a:graphic>
      </p:graphicFrame>
    </p:spTree>
    <p:extLst>
      <p:ext uri="{BB962C8B-B14F-4D97-AF65-F5344CB8AC3E}">
        <p14:creationId xmlns:p14="http://schemas.microsoft.com/office/powerpoint/2010/main" val="4887261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6318D-CEEC-7D44-32C9-28D30FC087FF}"/>
              </a:ext>
            </a:extLst>
          </p:cNvPr>
          <p:cNvSpPr txBox="1"/>
          <p:nvPr/>
        </p:nvSpPr>
        <p:spPr>
          <a:xfrm>
            <a:off x="4246148" y="685800"/>
            <a:ext cx="6138103" cy="1384995"/>
          </a:xfrm>
          <a:prstGeom prst="rect">
            <a:avLst/>
          </a:prstGeom>
          <a:noFill/>
        </p:spPr>
        <p:txBody>
          <a:bodyPr wrap="square">
            <a:spAutoFit/>
          </a:bodyPr>
          <a:lstStyle/>
          <a:p>
            <a:r>
              <a:rPr lang="en-US" sz="2800" dirty="0">
                <a:latin typeface="Lub Dub Medium" panose="020B0603030403020204" pitchFamily="34" charset="0"/>
              </a:rPr>
              <a:t>Table 19. Management of Gastrointestinal Adverse Effects of GLP-1–Based Therapies</a:t>
            </a:r>
          </a:p>
        </p:txBody>
      </p:sp>
      <p:graphicFrame>
        <p:nvGraphicFramePr>
          <p:cNvPr id="3" name="Table 2">
            <a:extLst>
              <a:ext uri="{FF2B5EF4-FFF2-40B4-BE49-F238E27FC236}">
                <a16:creationId xmlns:a16="http://schemas.microsoft.com/office/drawing/2014/main" id="{B245785F-E751-4F88-36E1-69807CDADB77}"/>
              </a:ext>
            </a:extLst>
          </p:cNvPr>
          <p:cNvGraphicFramePr>
            <a:graphicFrameLocks noGrp="1"/>
          </p:cNvGraphicFramePr>
          <p:nvPr>
            <p:extLst>
              <p:ext uri="{D42A27DB-BD31-4B8C-83A1-F6EECF244321}">
                <p14:modId xmlns:p14="http://schemas.microsoft.com/office/powerpoint/2010/main" val="3399674995"/>
              </p:ext>
            </p:extLst>
          </p:nvPr>
        </p:nvGraphicFramePr>
        <p:xfrm>
          <a:off x="3238500" y="2362200"/>
          <a:ext cx="8153400" cy="4490974"/>
        </p:xfrm>
        <a:graphic>
          <a:graphicData uri="http://schemas.openxmlformats.org/drawingml/2006/table">
            <a:tbl>
              <a:tblPr firstRow="1" firstCol="1" bandRow="1"/>
              <a:tblGrid>
                <a:gridCol w="2820990">
                  <a:extLst>
                    <a:ext uri="{9D8B030D-6E8A-4147-A177-3AD203B41FA5}">
                      <a16:colId xmlns:a16="http://schemas.microsoft.com/office/drawing/2014/main" val="446386757"/>
                    </a:ext>
                  </a:extLst>
                </a:gridCol>
                <a:gridCol w="5332410">
                  <a:extLst>
                    <a:ext uri="{9D8B030D-6E8A-4147-A177-3AD203B41FA5}">
                      <a16:colId xmlns:a16="http://schemas.microsoft.com/office/drawing/2014/main" val="861361693"/>
                    </a:ext>
                  </a:extLst>
                </a:gridCol>
              </a:tblGrid>
              <a:tr h="2985934">
                <a:tc>
                  <a:txBody>
                    <a:bodyPr/>
                    <a:lstStyle/>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Lifestyle changes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Eating habits: Eat smaller meals more frequently, eat slowly, and stop when full; avoid high-fat and spicy foods, and limit or avoid alcohol.</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Hydration: Drink plenty of water and sugar-free beverages throughout the day.</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Activity: Avoid vigorous activity after meals, and opt for light activities such as walking.</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Sleep: Wait ≥2 to 3 hours after eating a meal before lying down.</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Relaxation: Techniques such as guided imagery can help to control nausea.</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3883105"/>
                  </a:ext>
                </a:extLst>
              </a:tr>
              <a:tr h="824066">
                <a:tc>
                  <a:txBody>
                    <a:bodyPr/>
                    <a:lstStyle/>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Medication supplementation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Consider temporary use of antiemetic and/or prokinetic medications, or probiotic and/or antidiarrheal supplements.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2025368"/>
                  </a:ext>
                </a:extLst>
              </a:tr>
            </a:tbl>
          </a:graphicData>
        </a:graphic>
      </p:graphicFrame>
      <p:sp>
        <p:nvSpPr>
          <p:cNvPr id="7" name="TextBox 6">
            <a:extLst>
              <a:ext uri="{FF2B5EF4-FFF2-40B4-BE49-F238E27FC236}">
                <a16:creationId xmlns:a16="http://schemas.microsoft.com/office/drawing/2014/main" id="{EAD54C71-533B-86CB-4A9A-3A27E3910A70}"/>
              </a:ext>
            </a:extLst>
          </p:cNvPr>
          <p:cNvSpPr txBox="1"/>
          <p:nvPr/>
        </p:nvSpPr>
        <p:spPr>
          <a:xfrm>
            <a:off x="3238500" y="7144579"/>
            <a:ext cx="7315200"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GLP-1 indicates glucagon-like peptide-1; GLP-1 RA, GLP-1 receptor agonist.</a:t>
            </a:r>
          </a:p>
        </p:txBody>
      </p:sp>
    </p:spTree>
    <p:extLst>
      <p:ext uri="{BB962C8B-B14F-4D97-AF65-F5344CB8AC3E}">
        <p14:creationId xmlns:p14="http://schemas.microsoft.com/office/powerpoint/2010/main" val="41908568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127</a:t>
            </a:fld>
            <a:endParaRPr lang="en-US" dirty="0"/>
          </a:p>
        </p:txBody>
      </p:sp>
      <p:sp>
        <p:nvSpPr>
          <p:cNvPr id="2" name="TextBox 1">
            <a:extLst>
              <a:ext uri="{FF2B5EF4-FFF2-40B4-BE49-F238E27FC236}">
                <a16:creationId xmlns:a16="http://schemas.microsoft.com/office/drawing/2014/main" id="{0DCF995E-5B60-624F-AC20-E128C3E4B612}"/>
              </a:ext>
            </a:extLst>
          </p:cNvPr>
          <p:cNvSpPr txBox="1"/>
          <p:nvPr/>
        </p:nvSpPr>
        <p:spPr>
          <a:xfrm>
            <a:off x="4246148" y="685800"/>
            <a:ext cx="6138103" cy="1384995"/>
          </a:xfrm>
          <a:prstGeom prst="rect">
            <a:avLst/>
          </a:prstGeom>
          <a:noFill/>
        </p:spPr>
        <p:txBody>
          <a:bodyPr wrap="square">
            <a:spAutoFit/>
          </a:bodyPr>
          <a:lstStyle/>
          <a:p>
            <a:r>
              <a:rPr lang="en-US" sz="2800" dirty="0">
                <a:latin typeface="Lub Dub Medium" panose="020B0603030403020204" pitchFamily="34" charset="0"/>
              </a:rPr>
              <a:t>Table 19. Management of Gastrointestinal Adverse Effects of GLP-1–Based Therapies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B805D55-6B8B-E134-73A7-F9E3D0114B61}"/>
              </a:ext>
            </a:extLst>
          </p:cNvPr>
          <p:cNvGraphicFramePr>
            <a:graphicFrameLocks noGrp="1"/>
          </p:cNvGraphicFramePr>
          <p:nvPr>
            <p:extLst>
              <p:ext uri="{D42A27DB-BD31-4B8C-83A1-F6EECF244321}">
                <p14:modId xmlns:p14="http://schemas.microsoft.com/office/powerpoint/2010/main" val="4083448549"/>
              </p:ext>
            </p:extLst>
          </p:nvPr>
        </p:nvGraphicFramePr>
        <p:xfrm>
          <a:off x="3316287" y="2411158"/>
          <a:ext cx="7997826" cy="3407283"/>
        </p:xfrm>
        <a:graphic>
          <a:graphicData uri="http://schemas.openxmlformats.org/drawingml/2006/table">
            <a:tbl>
              <a:tblPr firstRow="1" firstCol="1" bandRow="1"/>
              <a:tblGrid>
                <a:gridCol w="2767162">
                  <a:extLst>
                    <a:ext uri="{9D8B030D-6E8A-4147-A177-3AD203B41FA5}">
                      <a16:colId xmlns:a16="http://schemas.microsoft.com/office/drawing/2014/main" val="1485043002"/>
                    </a:ext>
                  </a:extLst>
                </a:gridCol>
                <a:gridCol w="5230664">
                  <a:extLst>
                    <a:ext uri="{9D8B030D-6E8A-4147-A177-3AD203B41FA5}">
                      <a16:colId xmlns:a16="http://schemas.microsoft.com/office/drawing/2014/main" val="1915258944"/>
                    </a:ext>
                  </a:extLst>
                </a:gridCol>
              </a:tblGrid>
              <a:tr h="2126282">
                <a:tc>
                  <a:txBody>
                    <a:bodyPr/>
                    <a:lstStyle/>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Dose escalation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Slowing dose escalation and waiting longer to escalate can help reduce gastrointestinal adverse effects* (usually occurring with dose changes).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Extend current phase for 2 to 4 more weeks before moving forward to next dose.</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Go back to prior dose for a few days and then increase dose gradually.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842736"/>
                  </a:ext>
                </a:extLst>
              </a:tr>
              <a:tr h="1100121">
                <a:tc>
                  <a:txBody>
                    <a:bodyPr/>
                    <a:lstStyle/>
                    <a:p>
                      <a:pPr marL="0" marR="0" algn="l">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Arial" panose="020B0604020202020204" pitchFamily="34" charset="0"/>
                        </a:rPr>
                        <a:t>Switching to alternative therapies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Consider switching to a different GLP-1–based therapy. For example, dulaglutide may be better tolerated than semaglutide or tirzepatide, though the efficacy for weight loss may be less.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273714"/>
                  </a:ext>
                </a:extLst>
              </a:tr>
            </a:tbl>
          </a:graphicData>
        </a:graphic>
      </p:graphicFrame>
      <p:sp>
        <p:nvSpPr>
          <p:cNvPr id="6" name="TextBox 5">
            <a:extLst>
              <a:ext uri="{FF2B5EF4-FFF2-40B4-BE49-F238E27FC236}">
                <a16:creationId xmlns:a16="http://schemas.microsoft.com/office/drawing/2014/main" id="{C6C6EF41-5EA2-8DEB-0303-729D5BE43128}"/>
              </a:ext>
            </a:extLst>
          </p:cNvPr>
          <p:cNvSpPr txBox="1"/>
          <p:nvPr/>
        </p:nvSpPr>
        <p:spPr>
          <a:xfrm>
            <a:off x="3316286" y="6158804"/>
            <a:ext cx="7997825" cy="830997"/>
          </a:xfrm>
          <a:prstGeom prst="rect">
            <a:avLst/>
          </a:prstGeom>
          <a:noFill/>
        </p:spPr>
        <p:txBody>
          <a:bodyPr wrap="square">
            <a:spAutoFit/>
          </a:bodyPr>
          <a:lstStyle/>
          <a:p>
            <a:r>
              <a:rPr lang="en-US" sz="1200" dirty="0">
                <a:latin typeface="Lub Dub Medium" panose="020B0603030403020204" pitchFamily="34" charset="0"/>
              </a:rPr>
              <a:t>*Many gastrointestinal adverse effects will improve over time with consistent dosing, but patient tolerance is highly variable.</a:t>
            </a:r>
          </a:p>
          <a:p>
            <a:endParaRPr lang="en-US" sz="1200" dirty="0">
              <a:latin typeface="Lub Dub Medium" panose="020B0603030403020204" pitchFamily="34" charset="0"/>
            </a:endParaRPr>
          </a:p>
          <a:p>
            <a:r>
              <a:rPr lang="en-US" sz="1200" dirty="0">
                <a:latin typeface="Lub Dub Medium" panose="020B0603030403020204" pitchFamily="34" charset="0"/>
              </a:rPr>
              <a:t>GLP-1 indicates glucagon-like peptide-1; GLP-1 RA, GLP-1 receptor agonist.</a:t>
            </a:r>
          </a:p>
        </p:txBody>
      </p:sp>
    </p:spTree>
    <p:extLst>
      <p:ext uri="{BB962C8B-B14F-4D97-AF65-F5344CB8AC3E}">
        <p14:creationId xmlns:p14="http://schemas.microsoft.com/office/powerpoint/2010/main" val="31342263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BD2EC-BFAA-F188-A12E-69743CE72370}"/>
              </a:ext>
            </a:extLst>
          </p:cNvPr>
          <p:cNvSpPr txBox="1"/>
          <p:nvPr/>
        </p:nvSpPr>
        <p:spPr>
          <a:xfrm>
            <a:off x="3570874" y="990600"/>
            <a:ext cx="7488652" cy="1815882"/>
          </a:xfrm>
          <a:prstGeom prst="rect">
            <a:avLst/>
          </a:prstGeom>
          <a:noFill/>
        </p:spPr>
        <p:txBody>
          <a:bodyPr wrap="square">
            <a:spAutoFit/>
          </a:bodyPr>
          <a:lstStyle/>
          <a:p>
            <a:r>
              <a:rPr lang="en-US" sz="2800" dirty="0">
                <a:latin typeface="Lub Dub Medium" panose="020B0603030403020204" pitchFamily="34" charset="0"/>
              </a:rPr>
              <a:t>Table 20. Recommendations for Achieving Glycemic Goals in Patients With T2D With CVD or High Risk for CVD After Initiation of Cardioprotective Therapy</a:t>
            </a:r>
          </a:p>
        </p:txBody>
      </p:sp>
      <p:graphicFrame>
        <p:nvGraphicFramePr>
          <p:cNvPr id="3" name="Table 2">
            <a:extLst>
              <a:ext uri="{FF2B5EF4-FFF2-40B4-BE49-F238E27FC236}">
                <a16:creationId xmlns:a16="http://schemas.microsoft.com/office/drawing/2014/main" id="{BF339815-B72C-7E81-EBA6-F85C449BFCBD}"/>
              </a:ext>
            </a:extLst>
          </p:cNvPr>
          <p:cNvGraphicFramePr>
            <a:graphicFrameLocks noGrp="1"/>
          </p:cNvGraphicFramePr>
          <p:nvPr>
            <p:extLst>
              <p:ext uri="{D42A27DB-BD31-4B8C-83A1-F6EECF244321}">
                <p14:modId xmlns:p14="http://schemas.microsoft.com/office/powerpoint/2010/main" val="1833378564"/>
              </p:ext>
            </p:extLst>
          </p:nvPr>
        </p:nvGraphicFramePr>
        <p:xfrm>
          <a:off x="3619500" y="3200400"/>
          <a:ext cx="7401926" cy="3045206"/>
        </p:xfrm>
        <a:graphic>
          <a:graphicData uri="http://schemas.openxmlformats.org/drawingml/2006/table">
            <a:tbl>
              <a:tblPr firstRow="1" firstCol="1" bandRow="1"/>
              <a:tblGrid>
                <a:gridCol w="2072539">
                  <a:extLst>
                    <a:ext uri="{9D8B030D-6E8A-4147-A177-3AD203B41FA5}">
                      <a16:colId xmlns:a16="http://schemas.microsoft.com/office/drawing/2014/main" val="2988188392"/>
                    </a:ext>
                  </a:extLst>
                </a:gridCol>
                <a:gridCol w="5329387">
                  <a:extLst>
                    <a:ext uri="{9D8B030D-6E8A-4147-A177-3AD203B41FA5}">
                      <a16:colId xmlns:a16="http://schemas.microsoft.com/office/drawing/2014/main" val="1469625594"/>
                    </a:ext>
                  </a:extLst>
                </a:gridCol>
              </a:tblGrid>
              <a:tr h="980531">
                <a:tc>
                  <a:txBody>
                    <a:bodyPr/>
                    <a:lstStyle/>
                    <a:p>
                      <a:pPr marL="0" marR="0" algn="l">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HbA1c 7% to 8.5%</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(mild-moderate hyperglycemia)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Metformin can be added to SGLT2i or GLP-1–based therapy to achieve glycemic goals.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58806"/>
                  </a:ext>
                </a:extLst>
              </a:tr>
              <a:tr h="2064675">
                <a:tc>
                  <a:txBody>
                    <a:bodyPr/>
                    <a:lstStyle/>
                    <a:p>
                      <a:pPr marL="0" marR="0" algn="l">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HbA1c &gt; 8.5%</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(severe hyperglycemia)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Add semaglutide or tirzepatide if patients are already on SGLT2i therapy. If symptoms of hyperglycemia are present or when HbA1c or blood glucose levels are very high (</a:t>
                      </a:r>
                      <a:r>
                        <a:rPr lang="en-US" sz="1800" dirty="0" err="1">
                          <a:effectLst/>
                          <a:latin typeface="Times New Roman" panose="02020603050405020304" pitchFamily="18" charset="0"/>
                          <a:ea typeface="Aptos" panose="020B0004020202020204" pitchFamily="34" charset="0"/>
                          <a:cs typeface="Arial" panose="020B0604020202020204" pitchFamily="34" charset="0"/>
                        </a:rPr>
                        <a:t>ie</a:t>
                      </a:r>
                      <a:r>
                        <a:rPr lang="en-US" sz="1800" dirty="0">
                          <a:effectLst/>
                          <a:latin typeface="Times New Roman" panose="02020603050405020304" pitchFamily="18" charset="0"/>
                          <a:ea typeface="Aptos" panose="020B0004020202020204" pitchFamily="34" charset="0"/>
                          <a:cs typeface="Arial" panose="020B0604020202020204" pitchFamily="34" charset="0"/>
                        </a:rPr>
                        <a:t>, HbA1C &gt;10.0% or blood glucose ≥300 mg/dL), referral to an endocrinologist is recommended for further management of hyperglycemia as per ADA guidelines.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0459840"/>
                  </a:ext>
                </a:extLst>
              </a:tr>
            </a:tbl>
          </a:graphicData>
        </a:graphic>
      </p:graphicFrame>
      <p:sp>
        <p:nvSpPr>
          <p:cNvPr id="5" name="TextBox 4">
            <a:extLst>
              <a:ext uri="{FF2B5EF4-FFF2-40B4-BE49-F238E27FC236}">
                <a16:creationId xmlns:a16="http://schemas.microsoft.com/office/drawing/2014/main" id="{00278139-FF28-1A57-59BB-DBC2083BFAC9}"/>
              </a:ext>
            </a:extLst>
          </p:cNvPr>
          <p:cNvSpPr txBox="1"/>
          <p:nvPr/>
        </p:nvSpPr>
        <p:spPr>
          <a:xfrm>
            <a:off x="3619500" y="6601424"/>
            <a:ext cx="7401926" cy="461665"/>
          </a:xfrm>
          <a:prstGeom prst="rect">
            <a:avLst/>
          </a:prstGeom>
          <a:noFill/>
        </p:spPr>
        <p:txBody>
          <a:bodyPr wrap="square">
            <a:spAutoFit/>
          </a:bodyPr>
          <a:lstStyle/>
          <a:p>
            <a:r>
              <a:rPr lang="en-US" sz="1200" dirty="0">
                <a:latin typeface="Lub Dub Medium" panose="020B0603030403020204" pitchFamily="34" charset="0"/>
              </a:rPr>
              <a:t>CVD indicates cardiovascular disease; GLP, glucagon-like peptide-1; HbA1c, hemoglobin A1c; SGLT2i, sodium–glucose cotransporter-2 inhibitors; and T2D, type 2 diabetes. </a:t>
            </a:r>
          </a:p>
        </p:txBody>
      </p:sp>
    </p:spTree>
    <p:extLst>
      <p:ext uri="{BB962C8B-B14F-4D97-AF65-F5344CB8AC3E}">
        <p14:creationId xmlns:p14="http://schemas.microsoft.com/office/powerpoint/2010/main" val="7581508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F083E-8C12-EAE4-4B85-E1448B42789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118198-19FF-41B8-4EB3-8E66D5925E0A}"/>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extBox 5">
            <a:extLst>
              <a:ext uri="{FF2B5EF4-FFF2-40B4-BE49-F238E27FC236}">
                <a16:creationId xmlns:a16="http://schemas.microsoft.com/office/drawing/2014/main" id="{75695313-C417-0CD3-D8BE-8596B40E9EFD}"/>
              </a:ext>
            </a:extLst>
          </p:cNvPr>
          <p:cNvSpPr txBox="1"/>
          <p:nvPr/>
        </p:nvSpPr>
        <p:spPr>
          <a:xfrm>
            <a:off x="4194768" y="3299192"/>
            <a:ext cx="6240864"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rPr>
              <a:t>Evidence Gaps and Future Directions</a:t>
            </a:r>
          </a:p>
        </p:txBody>
      </p:sp>
    </p:spTree>
    <p:extLst>
      <p:ext uri="{BB962C8B-B14F-4D97-AF65-F5344CB8AC3E}">
        <p14:creationId xmlns:p14="http://schemas.microsoft.com/office/powerpoint/2010/main" val="422742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3" name="Title 3">
            <a:extLst>
              <a:ext uri="{FF2B5EF4-FFF2-40B4-BE49-F238E27FC236}">
                <a16:creationId xmlns:a16="http://schemas.microsoft.com/office/drawing/2014/main" id="{4DB5C5C0-57A8-6949-61AB-DE3D28D7D2D1}"/>
              </a:ext>
            </a:extLst>
          </p:cNvPr>
          <p:cNvSpPr>
            <a:spLocks noGrp="1"/>
          </p:cNvSpPr>
          <p:nvPr/>
        </p:nvSpPr>
        <p:spPr>
          <a:xfrm>
            <a:off x="4400550" y="160020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77D5906F-0819-35BE-BE3D-2F8D3E007287}"/>
              </a:ext>
            </a:extLst>
          </p:cNvPr>
          <p:cNvSpPr txBox="1"/>
          <p:nvPr/>
        </p:nvSpPr>
        <p:spPr>
          <a:xfrm>
            <a:off x="2286000" y="2659082"/>
            <a:ext cx="10058400" cy="3970318"/>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9. Address CKM Risk Factors in Patients With ASCVD:</a:t>
            </a:r>
            <a:r>
              <a:rPr lang="en-US" sz="2800" dirty="0">
                <a:effectLst/>
                <a:latin typeface="Lub Dub Medium" panose="020B0603030403020204" pitchFamily="34" charset="0"/>
                <a:ea typeface="Aptos" panose="020B0004020202020204" pitchFamily="34" charset="0"/>
                <a:cs typeface="Arial" panose="020B0604020202020204" pitchFamily="34" charset="0"/>
              </a:rPr>
              <a:t> Management of ASCVD should emphasize CKM syndrome comorbidities, including obesity treatment through lifestyle modification, pharmacotherapy, and, when appropriate, metabolic and bariatric surgery; </a:t>
            </a:r>
            <a:r>
              <a:rPr lang="en-US" sz="2800" dirty="0">
                <a:effectLst/>
                <a:latin typeface="Lub Dub Medium" panose="020B0603030403020204" pitchFamily="34" charset="0"/>
                <a:ea typeface="Times New Roman" panose="02020603050405020304" pitchFamily="18" charset="0"/>
                <a:cs typeface="Arial" panose="020B0604020202020204" pitchFamily="34" charset="0"/>
              </a:rPr>
              <a:t>the use of cardioprotective antihyperglycemic agents for T2D; and the use of kidney-protective agents for CKD to reduce the risk for adverse cardiovascular events and loss of kidney function.</a:t>
            </a:r>
            <a:endParaRPr lang="en-US" sz="2800" dirty="0">
              <a:effectLst/>
              <a:latin typeface="Lub Dub Medium" panose="020B0603030403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939311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2" name="TextBox 1">
            <a:extLst>
              <a:ext uri="{FF2B5EF4-FFF2-40B4-BE49-F238E27FC236}">
                <a16:creationId xmlns:a16="http://schemas.microsoft.com/office/drawing/2014/main" id="{BC432726-F898-AEA3-B6F2-805C82EF2398}"/>
              </a:ext>
            </a:extLst>
          </p:cNvPr>
          <p:cNvSpPr txBox="1"/>
          <p:nvPr/>
        </p:nvSpPr>
        <p:spPr>
          <a:xfrm>
            <a:off x="3995237" y="990600"/>
            <a:ext cx="6639926" cy="954107"/>
          </a:xfrm>
          <a:prstGeom prst="rect">
            <a:avLst/>
          </a:prstGeom>
          <a:noFill/>
        </p:spPr>
        <p:txBody>
          <a:bodyPr wrap="square">
            <a:spAutoFit/>
          </a:bodyPr>
          <a:lstStyle/>
          <a:p>
            <a:r>
              <a:rPr lang="en-US" sz="2800" dirty="0">
                <a:latin typeface="Lub Dub Medium" panose="020B0603030403020204" pitchFamily="34" charset="0"/>
              </a:rPr>
              <a:t>Table 21. Future Directions in CKM Syndrome: Research Summary Table</a:t>
            </a:r>
          </a:p>
        </p:txBody>
      </p:sp>
      <p:graphicFrame>
        <p:nvGraphicFramePr>
          <p:cNvPr id="3" name="Table 2">
            <a:extLst>
              <a:ext uri="{FF2B5EF4-FFF2-40B4-BE49-F238E27FC236}">
                <a16:creationId xmlns:a16="http://schemas.microsoft.com/office/drawing/2014/main" id="{E364088B-523F-7711-2E3E-876C413CC479}"/>
              </a:ext>
            </a:extLst>
          </p:cNvPr>
          <p:cNvGraphicFramePr>
            <a:graphicFrameLocks noGrp="1"/>
          </p:cNvGraphicFramePr>
          <p:nvPr>
            <p:extLst>
              <p:ext uri="{D42A27DB-BD31-4B8C-83A1-F6EECF244321}">
                <p14:modId xmlns:p14="http://schemas.microsoft.com/office/powerpoint/2010/main" val="1995643957"/>
              </p:ext>
            </p:extLst>
          </p:nvPr>
        </p:nvGraphicFramePr>
        <p:xfrm>
          <a:off x="1676400" y="2452853"/>
          <a:ext cx="11277600" cy="3323893"/>
        </p:xfrm>
        <a:graphic>
          <a:graphicData uri="http://schemas.openxmlformats.org/drawingml/2006/table">
            <a:tbl>
              <a:tblPr firstRow="1" firstCol="1" bandRow="1"/>
              <a:tblGrid>
                <a:gridCol w="2564900">
                  <a:extLst>
                    <a:ext uri="{9D8B030D-6E8A-4147-A177-3AD203B41FA5}">
                      <a16:colId xmlns:a16="http://schemas.microsoft.com/office/drawing/2014/main" val="2123615362"/>
                    </a:ext>
                  </a:extLst>
                </a:gridCol>
                <a:gridCol w="2980830">
                  <a:extLst>
                    <a:ext uri="{9D8B030D-6E8A-4147-A177-3AD203B41FA5}">
                      <a16:colId xmlns:a16="http://schemas.microsoft.com/office/drawing/2014/main" val="35020415"/>
                    </a:ext>
                  </a:extLst>
                </a:gridCol>
                <a:gridCol w="2946168">
                  <a:extLst>
                    <a:ext uri="{9D8B030D-6E8A-4147-A177-3AD203B41FA5}">
                      <a16:colId xmlns:a16="http://schemas.microsoft.com/office/drawing/2014/main" val="2063759884"/>
                    </a:ext>
                  </a:extLst>
                </a:gridCol>
                <a:gridCol w="2785702">
                  <a:extLst>
                    <a:ext uri="{9D8B030D-6E8A-4147-A177-3AD203B41FA5}">
                      <a16:colId xmlns:a16="http://schemas.microsoft.com/office/drawing/2014/main" val="1725466021"/>
                    </a:ext>
                  </a:extLst>
                </a:gridCol>
              </a:tblGrid>
              <a:tr h="370597">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Domain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Evidence Gaps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Key Research Questions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Clinical/Policy Relevance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13799376"/>
                  </a:ext>
                </a:extLst>
              </a:tr>
              <a:tr h="1498003">
                <a:tc>
                  <a:txBody>
                    <a:bodyPr/>
                    <a:lstStyle/>
                    <a:p>
                      <a:pPr marL="0" marR="0">
                        <a:lnSpc>
                          <a:spcPct val="107000"/>
                        </a:lnSpc>
                        <a:spcAft>
                          <a:spcPts val="0"/>
                        </a:spcAft>
                        <a:buNone/>
                      </a:pPr>
                      <a:r>
                        <a:rPr lang="en-US" sz="1800" b="1">
                          <a:effectLst/>
                          <a:latin typeface="Times New Roman" panose="02020603050405020304" pitchFamily="18" charset="0"/>
                          <a:ea typeface="Yu Gothic" panose="020B0400000000000000" pitchFamily="34" charset="-128"/>
                          <a:cs typeface="Arial" panose="020B0604020202020204" pitchFamily="34" charset="0"/>
                        </a:rPr>
                        <a:t>Risk Prediction and Stratification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dirty="0">
                          <a:effectLst/>
                          <a:latin typeface="Times New Roman" panose="02020603050405020304" pitchFamily="18" charset="0"/>
                          <a:ea typeface="Yu Gothic" panose="020B0400000000000000" pitchFamily="34" charset="-128"/>
                          <a:cs typeface="Arial" panose="020B0604020202020204" pitchFamily="34" charset="0"/>
                        </a:rPr>
                        <a:t>Refinement needed in PREVENT calculator; unclear use of 30-year risk estimates; limited risk communication tools.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a:effectLst/>
                          <a:latin typeface="Times New Roman" panose="02020603050405020304" pitchFamily="18" charset="0"/>
                          <a:ea typeface="Yu Gothic" panose="020B0400000000000000" pitchFamily="34" charset="-128"/>
                          <a:cs typeface="Arial" panose="020B0604020202020204" pitchFamily="34" charset="0"/>
                        </a:rPr>
                        <a:t>How do biomarkers, genetics, and artificial intelligence improve CKM risk prediction? What is the role of 30-year risk estimates?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a:effectLst/>
                          <a:latin typeface="Times New Roman" panose="02020603050405020304" pitchFamily="18" charset="0"/>
                          <a:ea typeface="Yu Gothic" panose="020B0400000000000000" pitchFamily="34" charset="-128"/>
                          <a:cs typeface="Arial" panose="020B0604020202020204" pitchFamily="34" charset="0"/>
                        </a:rPr>
                        <a:t>Improves prediction accuracy, supports tailored prevention, informs patient engagement strategies.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3031203"/>
                  </a:ext>
                </a:extLst>
              </a:tr>
              <a:tr h="1372735">
                <a:tc>
                  <a:txBody>
                    <a:bodyPr/>
                    <a:lstStyle/>
                    <a:p>
                      <a:pPr marL="0" marR="0">
                        <a:lnSpc>
                          <a:spcPct val="107000"/>
                        </a:lnSpc>
                        <a:spcAft>
                          <a:spcPts val="0"/>
                        </a:spcAft>
                        <a:buNone/>
                      </a:pPr>
                      <a:r>
                        <a:rPr lang="en-US" sz="1800" b="1">
                          <a:effectLst/>
                          <a:latin typeface="Times New Roman" panose="02020603050405020304" pitchFamily="18" charset="0"/>
                          <a:ea typeface="Yu Gothic" panose="020B0400000000000000" pitchFamily="34" charset="-128"/>
                          <a:cs typeface="Arial" panose="020B0604020202020204" pitchFamily="34" charset="0"/>
                        </a:rPr>
                        <a:t>Early Identification of CKD and MASLD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a:effectLst/>
                          <a:latin typeface="Times New Roman" panose="02020603050405020304" pitchFamily="18" charset="0"/>
                          <a:ea typeface="Yu Gothic" panose="020B0400000000000000" pitchFamily="34" charset="-128"/>
                          <a:cs typeface="Arial" panose="020B0604020202020204" pitchFamily="34" charset="0"/>
                        </a:rPr>
                        <a:t>Delayed recognition of CKD/MASLD; unclear role of systematic assessments; underutilization of fibrosis screening.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a:effectLst/>
                          <a:latin typeface="Times New Roman" panose="02020603050405020304" pitchFamily="18" charset="0"/>
                          <a:ea typeface="Yu Gothic" panose="020B0400000000000000" pitchFamily="34" charset="-128"/>
                          <a:cs typeface="Arial" panose="020B0604020202020204" pitchFamily="34" charset="0"/>
                        </a:rPr>
                        <a:t>Can systematic CKD/MASLD screening improve detection and outcomes?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dirty="0">
                          <a:effectLst/>
                          <a:latin typeface="Times New Roman" panose="02020603050405020304" pitchFamily="18" charset="0"/>
                          <a:ea typeface="Yu Gothic" panose="020B0400000000000000" pitchFamily="34" charset="-128"/>
                          <a:cs typeface="Arial" panose="020B0604020202020204" pitchFamily="34" charset="0"/>
                        </a:rPr>
                        <a:t>Promotes earlier treatment, reduces progression, informs testing policy and population health planning.</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011078"/>
                  </a:ext>
                </a:extLst>
              </a:tr>
            </a:tbl>
          </a:graphicData>
        </a:graphic>
      </p:graphicFrame>
      <p:sp>
        <p:nvSpPr>
          <p:cNvPr id="4" name="TextBox 3">
            <a:extLst>
              <a:ext uri="{FF2B5EF4-FFF2-40B4-BE49-F238E27FC236}">
                <a16:creationId xmlns:a16="http://schemas.microsoft.com/office/drawing/2014/main" id="{143F9E6A-0F8A-04DB-D282-ED1A3D10CF55}"/>
              </a:ext>
            </a:extLst>
          </p:cNvPr>
          <p:cNvSpPr txBox="1"/>
          <p:nvPr/>
        </p:nvSpPr>
        <p:spPr>
          <a:xfrm>
            <a:off x="1181100" y="6284892"/>
            <a:ext cx="12268200" cy="830997"/>
          </a:xfrm>
          <a:prstGeom prst="rect">
            <a:avLst/>
          </a:prstGeom>
          <a:noFill/>
        </p:spPr>
        <p:txBody>
          <a:bodyPr wrap="square">
            <a:spAutoFit/>
          </a:bodyPr>
          <a:lstStyle/>
          <a:p>
            <a:r>
              <a:rPr lang="en-US" sz="1200" kern="100" dirty="0">
                <a:effectLst/>
                <a:latin typeface="Lub Dub Medium" panose="020B0603030403020204" pitchFamily="34" charset="0"/>
                <a:ea typeface="Aptos" panose="020B0004020202020204" pitchFamily="34" charset="0"/>
              </a:rPr>
              <a:t>CKD indicates chronic kidney disease; CKM, cardiovascular-kidney-metabolic; GFR, glomerular filtration rate; GLP-1, glucagon-like peptide; HF, heart failure; </a:t>
            </a:r>
            <a:r>
              <a:rPr lang="en-US" sz="1200" kern="100" dirty="0" err="1">
                <a:effectLst/>
                <a:latin typeface="Lub Dub Medium" panose="020B0603030403020204" pitchFamily="34" charset="0"/>
                <a:ea typeface="Aptos" panose="020B0004020202020204" pitchFamily="34" charset="0"/>
              </a:rPr>
              <a:t>HFmrEF</a:t>
            </a:r>
            <a:r>
              <a:rPr lang="en-US" sz="1200" kern="100" dirty="0">
                <a:effectLst/>
                <a:latin typeface="Lub Dub Medium" panose="020B0603030403020204" pitchFamily="34" charset="0"/>
                <a:ea typeface="Aptos" panose="020B0004020202020204" pitchFamily="34" charset="0"/>
              </a:rPr>
              <a:t>, heart failure with mildly reduced ejection fraction; HFpEF, heart failure with preserved ejection fraction; </a:t>
            </a:r>
            <a:r>
              <a:rPr lang="en-US" sz="1200" kern="100" dirty="0" err="1">
                <a:effectLst/>
                <a:latin typeface="Lub Dub Medium" panose="020B0603030403020204" pitchFamily="34" charset="0"/>
                <a:ea typeface="Aptos" panose="020B0004020202020204" pitchFamily="34" charset="0"/>
              </a:rPr>
              <a:t>HFrEF</a:t>
            </a:r>
            <a:r>
              <a:rPr lang="en-US" sz="1200" kern="100" dirty="0">
                <a:effectLst/>
                <a:latin typeface="Lub Dub Medium" panose="020B0603030403020204" pitchFamily="34" charset="0"/>
                <a:ea typeface="Aptos" panose="020B0004020202020204" pitchFamily="34" charset="0"/>
              </a:rPr>
              <a:t>, heart failure with reduced ejection fraction; MASLD, metabolic dysfunction–associated </a:t>
            </a:r>
            <a:r>
              <a:rPr lang="en-US" sz="1200" kern="100" dirty="0" err="1">
                <a:effectLst/>
                <a:latin typeface="Lub Dub Medium" panose="020B0603030403020204" pitchFamily="34" charset="0"/>
                <a:ea typeface="Aptos" panose="020B0004020202020204" pitchFamily="34" charset="0"/>
              </a:rPr>
              <a:t>steatotic</a:t>
            </a:r>
            <a:r>
              <a:rPr lang="en-US" sz="1200" kern="100" dirty="0">
                <a:effectLst/>
                <a:latin typeface="Lub Dub Medium" panose="020B0603030403020204" pitchFamily="34" charset="0"/>
                <a:ea typeface="Aptos" panose="020B0004020202020204" pitchFamily="34" charset="0"/>
              </a:rPr>
              <a:t> liver disease; MRA, mineralocorticoid receptor antagonist; PREVENT, Predicting Risk of Cardiovascular Disease Events; SDOH, social determinants of health; T2D, type 2 diabetes.</a:t>
            </a:r>
            <a:endParaRPr lang="en-US" sz="1200" dirty="0">
              <a:latin typeface="Lub Dub Medium" panose="020B0603030403020204" pitchFamily="34" charset="0"/>
            </a:endParaRPr>
          </a:p>
        </p:txBody>
      </p:sp>
    </p:spTree>
    <p:extLst>
      <p:ext uri="{BB962C8B-B14F-4D97-AF65-F5344CB8AC3E}">
        <p14:creationId xmlns:p14="http://schemas.microsoft.com/office/powerpoint/2010/main" val="408872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25D836-8382-0E08-B228-C38586C50A84}"/>
              </a:ext>
            </a:extLst>
          </p:cNvPr>
          <p:cNvSpPr txBox="1"/>
          <p:nvPr/>
        </p:nvSpPr>
        <p:spPr>
          <a:xfrm>
            <a:off x="3293018" y="1066800"/>
            <a:ext cx="8044364" cy="954107"/>
          </a:xfrm>
          <a:prstGeom prst="rect">
            <a:avLst/>
          </a:prstGeom>
          <a:noFill/>
        </p:spPr>
        <p:txBody>
          <a:bodyPr wrap="square">
            <a:spAutoFit/>
          </a:bodyPr>
          <a:lstStyle/>
          <a:p>
            <a:r>
              <a:rPr lang="en-US" sz="2800" dirty="0">
                <a:latin typeface="Lub Dub Medium" panose="020B0603030403020204" pitchFamily="34" charset="0"/>
              </a:rPr>
              <a:t>Table 21. Future Directions in CKM Syndrome: Research Summary Table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6525507-4779-80E2-3832-4F2B0BB4D177}"/>
              </a:ext>
            </a:extLst>
          </p:cNvPr>
          <p:cNvGraphicFramePr>
            <a:graphicFrameLocks noGrp="1"/>
          </p:cNvGraphicFramePr>
          <p:nvPr>
            <p:extLst>
              <p:ext uri="{D42A27DB-BD31-4B8C-83A1-F6EECF244321}">
                <p14:modId xmlns:p14="http://schemas.microsoft.com/office/powerpoint/2010/main" val="2326422116"/>
              </p:ext>
            </p:extLst>
          </p:nvPr>
        </p:nvGraphicFramePr>
        <p:xfrm>
          <a:off x="1676400" y="2203559"/>
          <a:ext cx="11277600" cy="3822481"/>
        </p:xfrm>
        <a:graphic>
          <a:graphicData uri="http://schemas.openxmlformats.org/drawingml/2006/table">
            <a:tbl>
              <a:tblPr firstRow="1" firstCol="1" bandRow="1"/>
              <a:tblGrid>
                <a:gridCol w="2564900">
                  <a:extLst>
                    <a:ext uri="{9D8B030D-6E8A-4147-A177-3AD203B41FA5}">
                      <a16:colId xmlns:a16="http://schemas.microsoft.com/office/drawing/2014/main" val="2123615362"/>
                    </a:ext>
                  </a:extLst>
                </a:gridCol>
                <a:gridCol w="2980830">
                  <a:extLst>
                    <a:ext uri="{9D8B030D-6E8A-4147-A177-3AD203B41FA5}">
                      <a16:colId xmlns:a16="http://schemas.microsoft.com/office/drawing/2014/main" val="35020415"/>
                    </a:ext>
                  </a:extLst>
                </a:gridCol>
                <a:gridCol w="2946168">
                  <a:extLst>
                    <a:ext uri="{9D8B030D-6E8A-4147-A177-3AD203B41FA5}">
                      <a16:colId xmlns:a16="http://schemas.microsoft.com/office/drawing/2014/main" val="2063759884"/>
                    </a:ext>
                  </a:extLst>
                </a:gridCol>
                <a:gridCol w="2785702">
                  <a:extLst>
                    <a:ext uri="{9D8B030D-6E8A-4147-A177-3AD203B41FA5}">
                      <a16:colId xmlns:a16="http://schemas.microsoft.com/office/drawing/2014/main" val="1725466021"/>
                    </a:ext>
                  </a:extLst>
                </a:gridCol>
              </a:tblGrid>
              <a:tr h="324901">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Domain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Evidence Gaps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Key Research Questions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Clinical/Policy Relevance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13799376"/>
                  </a:ext>
                </a:extLst>
              </a:tr>
              <a:tr h="1647753">
                <a:tc>
                  <a:txBody>
                    <a:bodyPr/>
                    <a:lstStyle/>
                    <a:p>
                      <a:pPr marL="0" marR="0">
                        <a:lnSpc>
                          <a:spcPct val="107000"/>
                        </a:lnSpc>
                        <a:spcAft>
                          <a:spcPts val="800"/>
                        </a:spcAft>
                        <a:buNone/>
                      </a:pPr>
                      <a:r>
                        <a:rPr lang="en-US" sz="1800" b="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Heart Failure Prevention</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Rising HF prevalence; undefined multidisciplinary care; unclear prognostic echocardiographic markers; limited preventive therapy data.</a:t>
                      </a:r>
                      <a:endParaRPr lang="en-US" sz="1800" b="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Which imaging abnormalities best predict HF risk in those with elevated biomarkers? What are essential components of HF-preventive care?</a:t>
                      </a:r>
                      <a:endParaRPr lang="en-US" sz="1800" b="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Enables early HF intervention, reduces morbidity/mortality, defines preventive care frameworks.</a:t>
                      </a:r>
                      <a:endParaRPr lang="en-US" sz="1800" b="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3031203"/>
                  </a:ext>
                </a:extLst>
              </a:tr>
              <a:tr h="1371213">
                <a:tc>
                  <a:txBody>
                    <a:bodyPr/>
                    <a:lstStyle/>
                    <a:p>
                      <a:pPr marL="0" marR="0">
                        <a:lnSpc>
                          <a:spcPct val="107000"/>
                        </a:lnSpc>
                        <a:spcAft>
                          <a:spcPts val="800"/>
                        </a:spcAft>
                        <a:buNone/>
                      </a:pPr>
                      <a:r>
                        <a:rPr lang="en-US" sz="1800" b="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Interdisciplinary and Coordinated Care</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Fragmented subspecialty care; undefined team roles; untested CKM coordinator impact; impact of addressing SDOH unclear.</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What outcomes result from interdisciplinary CKM teams? How can CKM coordinators improve patient navigation/education and CKM syndrome care?</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Enhances care coordination, reduces fragmentation, supports reimbursement for team-based care.</a:t>
                      </a:r>
                      <a:endParaRPr lang="en-US" sz="18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011078"/>
                  </a:ext>
                </a:extLst>
              </a:tr>
            </a:tbl>
          </a:graphicData>
        </a:graphic>
      </p:graphicFrame>
      <p:sp>
        <p:nvSpPr>
          <p:cNvPr id="4" name="TextBox 3">
            <a:extLst>
              <a:ext uri="{FF2B5EF4-FFF2-40B4-BE49-F238E27FC236}">
                <a16:creationId xmlns:a16="http://schemas.microsoft.com/office/drawing/2014/main" id="{793DCA26-F602-920E-3A14-04E440C6E8CF}"/>
              </a:ext>
            </a:extLst>
          </p:cNvPr>
          <p:cNvSpPr txBox="1"/>
          <p:nvPr/>
        </p:nvSpPr>
        <p:spPr>
          <a:xfrm>
            <a:off x="1181100" y="6208693"/>
            <a:ext cx="12268200" cy="830997"/>
          </a:xfrm>
          <a:prstGeom prst="rect">
            <a:avLst/>
          </a:prstGeom>
          <a:noFill/>
        </p:spPr>
        <p:txBody>
          <a:bodyPr wrap="square">
            <a:spAutoFit/>
          </a:bodyPr>
          <a:lstStyle/>
          <a:p>
            <a:r>
              <a:rPr lang="en-US" sz="1200" kern="100" dirty="0">
                <a:effectLst/>
                <a:latin typeface="Lub Dub Medium" panose="020B0603030403020204" pitchFamily="34" charset="0"/>
                <a:ea typeface="Aptos" panose="020B0004020202020204" pitchFamily="34" charset="0"/>
              </a:rPr>
              <a:t>CKD indicates chronic kidney disease; CKM, cardiovascular-kidney-metabolic; GFR, glomerular filtration rate; GLP-1, glucagon-like peptide; HF, heart failure; </a:t>
            </a:r>
            <a:r>
              <a:rPr lang="en-US" sz="1200" kern="100" dirty="0" err="1">
                <a:effectLst/>
                <a:latin typeface="Lub Dub Medium" panose="020B0603030403020204" pitchFamily="34" charset="0"/>
                <a:ea typeface="Aptos" panose="020B0004020202020204" pitchFamily="34" charset="0"/>
              </a:rPr>
              <a:t>HFmrEF</a:t>
            </a:r>
            <a:r>
              <a:rPr lang="en-US" sz="1200" kern="100" dirty="0">
                <a:effectLst/>
                <a:latin typeface="Lub Dub Medium" panose="020B0603030403020204" pitchFamily="34" charset="0"/>
                <a:ea typeface="Aptos" panose="020B0004020202020204" pitchFamily="34" charset="0"/>
              </a:rPr>
              <a:t>, heart failure with mildly reduced ejection fraction; HFpEF, heart failure with preserved ejection fraction; </a:t>
            </a:r>
            <a:r>
              <a:rPr lang="en-US" sz="1200" kern="100" dirty="0" err="1">
                <a:effectLst/>
                <a:latin typeface="Lub Dub Medium" panose="020B0603030403020204" pitchFamily="34" charset="0"/>
                <a:ea typeface="Aptos" panose="020B0004020202020204" pitchFamily="34" charset="0"/>
              </a:rPr>
              <a:t>HFrEF</a:t>
            </a:r>
            <a:r>
              <a:rPr lang="en-US" sz="1200" kern="100" dirty="0">
                <a:effectLst/>
                <a:latin typeface="Lub Dub Medium" panose="020B0603030403020204" pitchFamily="34" charset="0"/>
                <a:ea typeface="Aptos" panose="020B0004020202020204" pitchFamily="34" charset="0"/>
              </a:rPr>
              <a:t>, heart failure with reduced ejection fraction; MASLD, metabolic dysfunction–associated </a:t>
            </a:r>
            <a:r>
              <a:rPr lang="en-US" sz="1200" kern="100" dirty="0" err="1">
                <a:effectLst/>
                <a:latin typeface="Lub Dub Medium" panose="020B0603030403020204" pitchFamily="34" charset="0"/>
                <a:ea typeface="Aptos" panose="020B0004020202020204" pitchFamily="34" charset="0"/>
              </a:rPr>
              <a:t>steatotic</a:t>
            </a:r>
            <a:r>
              <a:rPr lang="en-US" sz="1200" kern="100" dirty="0">
                <a:effectLst/>
                <a:latin typeface="Lub Dub Medium" panose="020B0603030403020204" pitchFamily="34" charset="0"/>
                <a:ea typeface="Aptos" panose="020B0004020202020204" pitchFamily="34" charset="0"/>
              </a:rPr>
              <a:t> liver disease; MRA, mineralocorticoid receptor antagonist; PREVENT, Predicting Risk of Cardiovascular Disease Events; SDOH, social determinants of health; T2D, type 2 diabetes.</a:t>
            </a:r>
            <a:endParaRPr lang="en-US" sz="1200" dirty="0">
              <a:latin typeface="Lub Dub Medium" panose="020B0603030403020204" pitchFamily="34" charset="0"/>
            </a:endParaRPr>
          </a:p>
        </p:txBody>
      </p:sp>
    </p:spTree>
    <p:extLst>
      <p:ext uri="{BB962C8B-B14F-4D97-AF65-F5344CB8AC3E}">
        <p14:creationId xmlns:p14="http://schemas.microsoft.com/office/powerpoint/2010/main" val="5159533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132</a:t>
            </a:fld>
            <a:endParaRPr lang="en-US" dirty="0"/>
          </a:p>
        </p:txBody>
      </p:sp>
      <p:graphicFrame>
        <p:nvGraphicFramePr>
          <p:cNvPr id="2" name="Table 1">
            <a:extLst>
              <a:ext uri="{FF2B5EF4-FFF2-40B4-BE49-F238E27FC236}">
                <a16:creationId xmlns:a16="http://schemas.microsoft.com/office/drawing/2014/main" id="{ACE32939-B9B9-AE4C-2D38-B10BDCD7CAF2}"/>
              </a:ext>
            </a:extLst>
          </p:cNvPr>
          <p:cNvGraphicFramePr>
            <a:graphicFrameLocks noGrp="1"/>
          </p:cNvGraphicFramePr>
          <p:nvPr>
            <p:extLst>
              <p:ext uri="{D42A27DB-BD31-4B8C-83A1-F6EECF244321}">
                <p14:modId xmlns:p14="http://schemas.microsoft.com/office/powerpoint/2010/main" val="1460662788"/>
              </p:ext>
            </p:extLst>
          </p:nvPr>
        </p:nvGraphicFramePr>
        <p:xfrm>
          <a:off x="1752600" y="2444867"/>
          <a:ext cx="11125200" cy="3339866"/>
        </p:xfrm>
        <a:graphic>
          <a:graphicData uri="http://schemas.openxmlformats.org/drawingml/2006/table">
            <a:tbl>
              <a:tblPr firstRow="1" firstCol="1" bandRow="1"/>
              <a:tblGrid>
                <a:gridCol w="2530240">
                  <a:extLst>
                    <a:ext uri="{9D8B030D-6E8A-4147-A177-3AD203B41FA5}">
                      <a16:colId xmlns:a16="http://schemas.microsoft.com/office/drawing/2014/main" val="2123615362"/>
                    </a:ext>
                  </a:extLst>
                </a:gridCol>
                <a:gridCol w="2940548">
                  <a:extLst>
                    <a:ext uri="{9D8B030D-6E8A-4147-A177-3AD203B41FA5}">
                      <a16:colId xmlns:a16="http://schemas.microsoft.com/office/drawing/2014/main" val="35020415"/>
                    </a:ext>
                  </a:extLst>
                </a:gridCol>
                <a:gridCol w="2906354">
                  <a:extLst>
                    <a:ext uri="{9D8B030D-6E8A-4147-A177-3AD203B41FA5}">
                      <a16:colId xmlns:a16="http://schemas.microsoft.com/office/drawing/2014/main" val="2063759884"/>
                    </a:ext>
                  </a:extLst>
                </a:gridCol>
                <a:gridCol w="2748058">
                  <a:extLst>
                    <a:ext uri="{9D8B030D-6E8A-4147-A177-3AD203B41FA5}">
                      <a16:colId xmlns:a16="http://schemas.microsoft.com/office/drawing/2014/main" val="1725466021"/>
                    </a:ext>
                  </a:extLst>
                </a:gridCol>
              </a:tblGrid>
              <a:tr h="304800">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Domain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Evidence Gaps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Key Research Questions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Clinical/Policy Relevance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13799376"/>
                  </a:ext>
                </a:extLst>
              </a:tr>
              <a:tr h="1579773">
                <a:tc>
                  <a:txBody>
                    <a:bodyPr/>
                    <a:lstStyle/>
                    <a:p>
                      <a:pPr marL="0" marR="0">
                        <a:lnSpc>
                          <a:spcPct val="107000"/>
                        </a:lnSpc>
                        <a:spcAft>
                          <a:spcPts val="800"/>
                        </a:spcAft>
                        <a:buNone/>
                      </a:pPr>
                      <a:r>
                        <a:rPr lang="en-US" sz="1800" b="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Weight Management Strategies</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Unclear design of integrated programs; reimbursement barriers; high GLP-1 discontinuation and weight regain.</a:t>
                      </a:r>
                      <a:endParaRPr lang="en-US" sz="1800" b="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What are the most effective integrated weight programs? What supports long-term GLP-1 weight loss maintenance?</a:t>
                      </a:r>
                      <a:endParaRPr lang="en-US" sz="1800" b="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Improves long-term outcomes, informs reimbursement policy, addresses sustainability of weight loss.</a:t>
                      </a:r>
                      <a:endParaRPr lang="en-US" sz="1800" b="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3031203"/>
                  </a:ext>
                </a:extLst>
              </a:tr>
              <a:tr h="1314642">
                <a:tc>
                  <a:txBody>
                    <a:bodyPr/>
                    <a:lstStyle/>
                    <a:p>
                      <a:pPr marL="0" marR="0">
                        <a:lnSpc>
                          <a:spcPct val="107000"/>
                        </a:lnSpc>
                        <a:spcAft>
                          <a:spcPts val="800"/>
                        </a:spcAft>
                        <a:buNone/>
                      </a:pPr>
                      <a:r>
                        <a:rPr lang="en-US" sz="1800" b="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Therapeutic Combinations in T2D and CKD</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Limited interventional data on additive benefits; underexplored polypharmacy effects; lacking cost-effectiveness studies.</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What are outcomes of CKM-targeted therapy combinations? How does polypharmacy affect adherence/outcomes?</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Optimizes therapy strategies, improves adherence, informs cost-effectiveness and coverage policy.</a:t>
                      </a:r>
                      <a:endParaRPr lang="en-US" sz="18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011078"/>
                  </a:ext>
                </a:extLst>
              </a:tr>
            </a:tbl>
          </a:graphicData>
        </a:graphic>
      </p:graphicFrame>
      <p:sp>
        <p:nvSpPr>
          <p:cNvPr id="3" name="TextBox 2">
            <a:extLst>
              <a:ext uri="{FF2B5EF4-FFF2-40B4-BE49-F238E27FC236}">
                <a16:creationId xmlns:a16="http://schemas.microsoft.com/office/drawing/2014/main" id="{4DC01C35-8122-D5E5-404C-E8C25AAF1805}"/>
              </a:ext>
            </a:extLst>
          </p:cNvPr>
          <p:cNvSpPr txBox="1"/>
          <p:nvPr/>
        </p:nvSpPr>
        <p:spPr>
          <a:xfrm>
            <a:off x="3293018" y="1066800"/>
            <a:ext cx="8044364" cy="954107"/>
          </a:xfrm>
          <a:prstGeom prst="rect">
            <a:avLst/>
          </a:prstGeom>
          <a:noFill/>
        </p:spPr>
        <p:txBody>
          <a:bodyPr wrap="square">
            <a:spAutoFit/>
          </a:bodyPr>
          <a:lstStyle/>
          <a:p>
            <a:r>
              <a:rPr lang="en-US" sz="2800" dirty="0">
                <a:latin typeface="Lub Dub Medium" panose="020B0603030403020204" pitchFamily="34" charset="0"/>
              </a:rPr>
              <a:t>Table 21. Future Directions in CKM Syndrome: Research Summary Table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F00EE6EA-B3BA-AB93-54B4-8D8B6093D305}"/>
              </a:ext>
            </a:extLst>
          </p:cNvPr>
          <p:cNvSpPr txBox="1"/>
          <p:nvPr/>
        </p:nvSpPr>
        <p:spPr>
          <a:xfrm>
            <a:off x="1181100" y="6208692"/>
            <a:ext cx="12268200" cy="830997"/>
          </a:xfrm>
          <a:prstGeom prst="rect">
            <a:avLst/>
          </a:prstGeom>
          <a:noFill/>
        </p:spPr>
        <p:txBody>
          <a:bodyPr wrap="square">
            <a:spAutoFit/>
          </a:bodyPr>
          <a:lstStyle/>
          <a:p>
            <a:r>
              <a:rPr lang="en-US" sz="1200" kern="100" dirty="0">
                <a:effectLst/>
                <a:latin typeface="Lub Dub Medium" panose="020B0603030403020204" pitchFamily="34" charset="0"/>
                <a:ea typeface="Aptos" panose="020B0004020202020204" pitchFamily="34" charset="0"/>
              </a:rPr>
              <a:t>CKD indicates chronic kidney disease; CKM, cardiovascular-kidney-metabolic; GFR, glomerular filtration rate; GLP-1, glucagon-like peptide; HF, heart failure; </a:t>
            </a:r>
            <a:r>
              <a:rPr lang="en-US" sz="1200" kern="100" dirty="0" err="1">
                <a:effectLst/>
                <a:latin typeface="Lub Dub Medium" panose="020B0603030403020204" pitchFamily="34" charset="0"/>
                <a:ea typeface="Aptos" panose="020B0004020202020204" pitchFamily="34" charset="0"/>
              </a:rPr>
              <a:t>HFmrEF</a:t>
            </a:r>
            <a:r>
              <a:rPr lang="en-US" sz="1200" kern="100" dirty="0">
                <a:effectLst/>
                <a:latin typeface="Lub Dub Medium" panose="020B0603030403020204" pitchFamily="34" charset="0"/>
                <a:ea typeface="Aptos" panose="020B0004020202020204" pitchFamily="34" charset="0"/>
              </a:rPr>
              <a:t>, heart failure with mildly reduced ejection fraction; HFpEF, heart failure with preserved ejection fraction; </a:t>
            </a:r>
            <a:r>
              <a:rPr lang="en-US" sz="1200" kern="100" dirty="0" err="1">
                <a:effectLst/>
                <a:latin typeface="Lub Dub Medium" panose="020B0603030403020204" pitchFamily="34" charset="0"/>
                <a:ea typeface="Aptos" panose="020B0004020202020204" pitchFamily="34" charset="0"/>
              </a:rPr>
              <a:t>HFrEF</a:t>
            </a:r>
            <a:r>
              <a:rPr lang="en-US" sz="1200" kern="100" dirty="0">
                <a:effectLst/>
                <a:latin typeface="Lub Dub Medium" panose="020B0603030403020204" pitchFamily="34" charset="0"/>
                <a:ea typeface="Aptos" panose="020B0004020202020204" pitchFamily="34" charset="0"/>
              </a:rPr>
              <a:t>, heart failure with reduced ejection fraction; MASLD, metabolic dysfunction–associated </a:t>
            </a:r>
            <a:r>
              <a:rPr lang="en-US" sz="1200" kern="100" dirty="0" err="1">
                <a:effectLst/>
                <a:latin typeface="Lub Dub Medium" panose="020B0603030403020204" pitchFamily="34" charset="0"/>
                <a:ea typeface="Aptos" panose="020B0004020202020204" pitchFamily="34" charset="0"/>
              </a:rPr>
              <a:t>steatotic</a:t>
            </a:r>
            <a:r>
              <a:rPr lang="en-US" sz="1200" kern="100" dirty="0">
                <a:effectLst/>
                <a:latin typeface="Lub Dub Medium" panose="020B0603030403020204" pitchFamily="34" charset="0"/>
                <a:ea typeface="Aptos" panose="020B0004020202020204" pitchFamily="34" charset="0"/>
              </a:rPr>
              <a:t> liver disease; MRA, mineralocorticoid receptor antagonist; PREVENT, Predicting Risk of Cardiovascular Disease Events; SDOH, social determinants of health; T2D, type 2 diabetes.</a:t>
            </a:r>
            <a:endParaRPr lang="en-US" sz="1200" dirty="0">
              <a:latin typeface="Lub Dub Medium" panose="020B0603030403020204" pitchFamily="34" charset="0"/>
            </a:endParaRPr>
          </a:p>
        </p:txBody>
      </p:sp>
    </p:spTree>
    <p:extLst>
      <p:ext uri="{BB962C8B-B14F-4D97-AF65-F5344CB8AC3E}">
        <p14:creationId xmlns:p14="http://schemas.microsoft.com/office/powerpoint/2010/main" val="22929134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9B486F-A49F-5986-5680-3A2C9CD479F0}"/>
              </a:ext>
            </a:extLst>
          </p:cNvPr>
          <p:cNvSpPr txBox="1"/>
          <p:nvPr/>
        </p:nvSpPr>
        <p:spPr>
          <a:xfrm>
            <a:off x="3293018" y="1066800"/>
            <a:ext cx="8044364" cy="954107"/>
          </a:xfrm>
          <a:prstGeom prst="rect">
            <a:avLst/>
          </a:prstGeom>
          <a:noFill/>
        </p:spPr>
        <p:txBody>
          <a:bodyPr wrap="square">
            <a:spAutoFit/>
          </a:bodyPr>
          <a:lstStyle/>
          <a:p>
            <a:r>
              <a:rPr lang="en-US" sz="2800" dirty="0">
                <a:latin typeface="Lub Dub Medium" panose="020B0603030403020204" pitchFamily="34" charset="0"/>
              </a:rPr>
              <a:t>Table 21. Future Directions in CKM Syndrome: Research Summary Table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CB88F6CB-FC6A-8280-50C5-164A8B142749}"/>
              </a:ext>
            </a:extLst>
          </p:cNvPr>
          <p:cNvGraphicFramePr>
            <a:graphicFrameLocks noGrp="1"/>
          </p:cNvGraphicFramePr>
          <p:nvPr>
            <p:extLst>
              <p:ext uri="{D42A27DB-BD31-4B8C-83A1-F6EECF244321}">
                <p14:modId xmlns:p14="http://schemas.microsoft.com/office/powerpoint/2010/main" val="1218555671"/>
              </p:ext>
            </p:extLst>
          </p:nvPr>
        </p:nvGraphicFramePr>
        <p:xfrm>
          <a:off x="1752600" y="2360358"/>
          <a:ext cx="11125200" cy="3508883"/>
        </p:xfrm>
        <a:graphic>
          <a:graphicData uri="http://schemas.openxmlformats.org/drawingml/2006/table">
            <a:tbl>
              <a:tblPr firstRow="1" firstCol="1" bandRow="1"/>
              <a:tblGrid>
                <a:gridCol w="2530240">
                  <a:extLst>
                    <a:ext uri="{9D8B030D-6E8A-4147-A177-3AD203B41FA5}">
                      <a16:colId xmlns:a16="http://schemas.microsoft.com/office/drawing/2014/main" val="2123615362"/>
                    </a:ext>
                  </a:extLst>
                </a:gridCol>
                <a:gridCol w="2940548">
                  <a:extLst>
                    <a:ext uri="{9D8B030D-6E8A-4147-A177-3AD203B41FA5}">
                      <a16:colId xmlns:a16="http://schemas.microsoft.com/office/drawing/2014/main" val="35020415"/>
                    </a:ext>
                  </a:extLst>
                </a:gridCol>
                <a:gridCol w="2906354">
                  <a:extLst>
                    <a:ext uri="{9D8B030D-6E8A-4147-A177-3AD203B41FA5}">
                      <a16:colId xmlns:a16="http://schemas.microsoft.com/office/drawing/2014/main" val="2063759884"/>
                    </a:ext>
                  </a:extLst>
                </a:gridCol>
                <a:gridCol w="2748058">
                  <a:extLst>
                    <a:ext uri="{9D8B030D-6E8A-4147-A177-3AD203B41FA5}">
                      <a16:colId xmlns:a16="http://schemas.microsoft.com/office/drawing/2014/main" val="1725466021"/>
                    </a:ext>
                  </a:extLst>
                </a:gridCol>
              </a:tblGrid>
              <a:tr h="304800">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Domain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Evidence Gaps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dirty="0">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Key Research Questions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Clinical/Policy Relevance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13799376"/>
                  </a:ext>
                </a:extLst>
              </a:tr>
              <a:tr h="1579773">
                <a:tc>
                  <a:txBody>
                    <a:bodyPr/>
                    <a:lstStyle/>
                    <a:p>
                      <a:pPr marL="0" marR="0">
                        <a:lnSpc>
                          <a:spcPct val="107000"/>
                        </a:lnSpc>
                        <a:spcAft>
                          <a:spcPts val="800"/>
                        </a:spcAft>
                        <a:buNone/>
                      </a:pPr>
                      <a:r>
                        <a:rPr lang="en-US" sz="1800" b="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CKM Syndrome and Heart Failure Subtypes</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HFpEF/HFmrEF obesity treatment benefits established; HFrEF obesity management unclear; some uncertainty with MRAs.</a:t>
                      </a:r>
                      <a:endParaRPr lang="en-US" sz="1800" b="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How should obesity be managed in HFrEF? Can steroidal MRAs replicate finerenone benefits? Does finerenone improve CKD outcomes in HF?</a:t>
                      </a:r>
                      <a:endParaRPr lang="en-US" sz="1800" b="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Guides safe obesity management in </a:t>
                      </a:r>
                      <a:r>
                        <a:rPr lang="en-US" sz="1800" b="0" dirty="0" err="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HFrEF</a:t>
                      </a:r>
                      <a:r>
                        <a:rPr lang="en-US" sz="1800" b="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 informs optimal MRA use, improves HF+CKD outcomes.</a:t>
                      </a:r>
                      <a:endParaRPr lang="en-US" sz="1800" b="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3031203"/>
                  </a:ext>
                </a:extLst>
              </a:tr>
              <a:tr h="1314642">
                <a:tc>
                  <a:txBody>
                    <a:bodyPr/>
                    <a:lstStyle/>
                    <a:p>
                      <a:pPr marL="0" marR="0">
                        <a:lnSpc>
                          <a:spcPct val="107000"/>
                        </a:lnSpc>
                        <a:spcAft>
                          <a:spcPts val="800"/>
                        </a:spcAft>
                        <a:buNone/>
                      </a:pPr>
                      <a:r>
                        <a:rPr lang="en-US" sz="1800" b="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Advanced CKD and Dialysis</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Exclusion from major trials; lack of evidence for therapies in advanced CKD/dialysis.</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Which therapies are safe/effective in advanced CKD and dialysis? Does continuation of therapies at low eGFRs sustain benefit?</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Addresses high-risk population needs, informs trial design and therapy use in dialysis patients.</a:t>
                      </a:r>
                      <a:endParaRPr lang="en-US" sz="18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011078"/>
                  </a:ext>
                </a:extLst>
              </a:tr>
            </a:tbl>
          </a:graphicData>
        </a:graphic>
      </p:graphicFrame>
      <p:sp>
        <p:nvSpPr>
          <p:cNvPr id="5" name="TextBox 4">
            <a:extLst>
              <a:ext uri="{FF2B5EF4-FFF2-40B4-BE49-F238E27FC236}">
                <a16:creationId xmlns:a16="http://schemas.microsoft.com/office/drawing/2014/main" id="{2A91D970-DEF3-919D-9677-E443921B777B}"/>
              </a:ext>
            </a:extLst>
          </p:cNvPr>
          <p:cNvSpPr txBox="1"/>
          <p:nvPr/>
        </p:nvSpPr>
        <p:spPr>
          <a:xfrm>
            <a:off x="1181100" y="6208692"/>
            <a:ext cx="12268200" cy="830997"/>
          </a:xfrm>
          <a:prstGeom prst="rect">
            <a:avLst/>
          </a:prstGeom>
          <a:noFill/>
        </p:spPr>
        <p:txBody>
          <a:bodyPr wrap="square">
            <a:spAutoFit/>
          </a:bodyPr>
          <a:lstStyle/>
          <a:p>
            <a:r>
              <a:rPr lang="en-US" sz="1200" kern="100" dirty="0">
                <a:effectLst/>
                <a:latin typeface="Lub Dub Medium" panose="020B0603030403020204" pitchFamily="34" charset="0"/>
                <a:ea typeface="Aptos" panose="020B0004020202020204" pitchFamily="34" charset="0"/>
              </a:rPr>
              <a:t>CKD indicates chronic kidney disease; CKM, cardiovascular-kidney-metabolic; GFR, glomerular filtration rate; GLP-1, glucagon-like peptide; HF, heart failure; </a:t>
            </a:r>
            <a:r>
              <a:rPr lang="en-US" sz="1200" kern="100" dirty="0" err="1">
                <a:effectLst/>
                <a:latin typeface="Lub Dub Medium" panose="020B0603030403020204" pitchFamily="34" charset="0"/>
                <a:ea typeface="Aptos" panose="020B0004020202020204" pitchFamily="34" charset="0"/>
              </a:rPr>
              <a:t>HFmrEF</a:t>
            </a:r>
            <a:r>
              <a:rPr lang="en-US" sz="1200" kern="100" dirty="0">
                <a:effectLst/>
                <a:latin typeface="Lub Dub Medium" panose="020B0603030403020204" pitchFamily="34" charset="0"/>
                <a:ea typeface="Aptos" panose="020B0004020202020204" pitchFamily="34" charset="0"/>
              </a:rPr>
              <a:t>, heart failure with mildly reduced ejection fraction; HFpEF, heart failure with preserved ejection fraction; </a:t>
            </a:r>
            <a:r>
              <a:rPr lang="en-US" sz="1200" kern="100" dirty="0" err="1">
                <a:effectLst/>
                <a:latin typeface="Lub Dub Medium" panose="020B0603030403020204" pitchFamily="34" charset="0"/>
                <a:ea typeface="Aptos" panose="020B0004020202020204" pitchFamily="34" charset="0"/>
              </a:rPr>
              <a:t>HFrEF</a:t>
            </a:r>
            <a:r>
              <a:rPr lang="en-US" sz="1200" kern="100" dirty="0">
                <a:effectLst/>
                <a:latin typeface="Lub Dub Medium" panose="020B0603030403020204" pitchFamily="34" charset="0"/>
                <a:ea typeface="Aptos" panose="020B0004020202020204" pitchFamily="34" charset="0"/>
              </a:rPr>
              <a:t>, heart failure with reduced ejection fraction; MASLD, metabolic dysfunction–associated </a:t>
            </a:r>
            <a:r>
              <a:rPr lang="en-US" sz="1200" kern="100" dirty="0" err="1">
                <a:effectLst/>
                <a:latin typeface="Lub Dub Medium" panose="020B0603030403020204" pitchFamily="34" charset="0"/>
                <a:ea typeface="Aptos" panose="020B0004020202020204" pitchFamily="34" charset="0"/>
              </a:rPr>
              <a:t>steatotic</a:t>
            </a:r>
            <a:r>
              <a:rPr lang="en-US" sz="1200" kern="100" dirty="0">
                <a:effectLst/>
                <a:latin typeface="Lub Dub Medium" panose="020B0603030403020204" pitchFamily="34" charset="0"/>
                <a:ea typeface="Aptos" panose="020B0004020202020204" pitchFamily="34" charset="0"/>
              </a:rPr>
              <a:t> liver disease; MRA, mineralocorticoid receptor antagonist; PREVENT, Predicting Risk of Cardiovascular Disease Events; SDOH, social determinants of health; T2D, type 2 diabetes.</a:t>
            </a:r>
            <a:endParaRPr lang="en-US" sz="1200" dirty="0">
              <a:latin typeface="Lub Dub Medium" panose="020B0603030403020204" pitchFamily="34" charset="0"/>
            </a:endParaRPr>
          </a:p>
        </p:txBody>
      </p:sp>
    </p:spTree>
    <p:extLst>
      <p:ext uri="{BB962C8B-B14F-4D97-AF65-F5344CB8AC3E}">
        <p14:creationId xmlns:p14="http://schemas.microsoft.com/office/powerpoint/2010/main" val="35383829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134</a:t>
            </a:fld>
            <a:endParaRPr lang="en-US" dirty="0"/>
          </a:p>
        </p:txBody>
      </p:sp>
      <p:sp>
        <p:nvSpPr>
          <p:cNvPr id="2" name="TextBox 1">
            <a:extLst>
              <a:ext uri="{FF2B5EF4-FFF2-40B4-BE49-F238E27FC236}">
                <a16:creationId xmlns:a16="http://schemas.microsoft.com/office/drawing/2014/main" id="{1B455AB5-C54D-5695-E4F5-999ABC6D421B}"/>
              </a:ext>
            </a:extLst>
          </p:cNvPr>
          <p:cNvSpPr txBox="1"/>
          <p:nvPr/>
        </p:nvSpPr>
        <p:spPr>
          <a:xfrm>
            <a:off x="3293018" y="969825"/>
            <a:ext cx="8044364" cy="954107"/>
          </a:xfrm>
          <a:prstGeom prst="rect">
            <a:avLst/>
          </a:prstGeom>
          <a:noFill/>
        </p:spPr>
        <p:txBody>
          <a:bodyPr wrap="square">
            <a:spAutoFit/>
          </a:bodyPr>
          <a:lstStyle/>
          <a:p>
            <a:r>
              <a:rPr lang="en-US" sz="2800" dirty="0">
                <a:latin typeface="Lub Dub Medium" panose="020B0603030403020204" pitchFamily="34" charset="0"/>
              </a:rPr>
              <a:t>Table 21. Future Directions in CKM Syndrome: Research Summary Table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6D3658ED-C5BB-F9FD-33EB-8A1F8DA910E6}"/>
              </a:ext>
            </a:extLst>
          </p:cNvPr>
          <p:cNvSpPr txBox="1"/>
          <p:nvPr/>
        </p:nvSpPr>
        <p:spPr>
          <a:xfrm>
            <a:off x="1181100" y="6305667"/>
            <a:ext cx="12268200" cy="830997"/>
          </a:xfrm>
          <a:prstGeom prst="rect">
            <a:avLst/>
          </a:prstGeom>
          <a:noFill/>
        </p:spPr>
        <p:txBody>
          <a:bodyPr wrap="square">
            <a:spAutoFit/>
          </a:bodyPr>
          <a:lstStyle/>
          <a:p>
            <a:r>
              <a:rPr lang="en-US" sz="1200" kern="100" dirty="0">
                <a:effectLst/>
                <a:latin typeface="Lub Dub Medium" panose="020B0603030403020204" pitchFamily="34" charset="0"/>
                <a:ea typeface="Aptos" panose="020B0004020202020204" pitchFamily="34" charset="0"/>
              </a:rPr>
              <a:t>CKD indicates chronic kidney disease; CKM, cardiovascular-kidney-metabolic; GFR, glomerular filtration rate; GLP-1, glucagon-like peptide; HF, heart failure; </a:t>
            </a:r>
            <a:r>
              <a:rPr lang="en-US" sz="1200" kern="100" dirty="0" err="1">
                <a:effectLst/>
                <a:latin typeface="Lub Dub Medium" panose="020B0603030403020204" pitchFamily="34" charset="0"/>
                <a:ea typeface="Aptos" panose="020B0004020202020204" pitchFamily="34" charset="0"/>
              </a:rPr>
              <a:t>HFmrEF</a:t>
            </a:r>
            <a:r>
              <a:rPr lang="en-US" sz="1200" kern="100" dirty="0">
                <a:effectLst/>
                <a:latin typeface="Lub Dub Medium" panose="020B0603030403020204" pitchFamily="34" charset="0"/>
                <a:ea typeface="Aptos" panose="020B0004020202020204" pitchFamily="34" charset="0"/>
              </a:rPr>
              <a:t>, heart failure with mildly reduced ejection fraction; HFpEF, heart failure with preserved ejection fraction; </a:t>
            </a:r>
            <a:r>
              <a:rPr lang="en-US" sz="1200" kern="100" dirty="0" err="1">
                <a:effectLst/>
                <a:latin typeface="Lub Dub Medium" panose="020B0603030403020204" pitchFamily="34" charset="0"/>
                <a:ea typeface="Aptos" panose="020B0004020202020204" pitchFamily="34" charset="0"/>
              </a:rPr>
              <a:t>HFrEF</a:t>
            </a:r>
            <a:r>
              <a:rPr lang="en-US" sz="1200" kern="100" dirty="0">
                <a:effectLst/>
                <a:latin typeface="Lub Dub Medium" panose="020B0603030403020204" pitchFamily="34" charset="0"/>
                <a:ea typeface="Aptos" panose="020B0004020202020204" pitchFamily="34" charset="0"/>
              </a:rPr>
              <a:t>, heart failure with reduced ejection fraction; MASLD, metabolic dysfunction–associated </a:t>
            </a:r>
            <a:r>
              <a:rPr lang="en-US" sz="1200" kern="100" dirty="0" err="1">
                <a:effectLst/>
                <a:latin typeface="Lub Dub Medium" panose="020B0603030403020204" pitchFamily="34" charset="0"/>
                <a:ea typeface="Aptos" panose="020B0004020202020204" pitchFamily="34" charset="0"/>
              </a:rPr>
              <a:t>steatotic</a:t>
            </a:r>
            <a:r>
              <a:rPr lang="en-US" sz="1200" kern="100" dirty="0">
                <a:effectLst/>
                <a:latin typeface="Lub Dub Medium" panose="020B0603030403020204" pitchFamily="34" charset="0"/>
                <a:ea typeface="Aptos" panose="020B0004020202020204" pitchFamily="34" charset="0"/>
              </a:rPr>
              <a:t> liver disease; MRA, mineralocorticoid receptor antagonist; PREVENT, Predicting Risk of Cardiovascular Disease Events; SDOH, social determinants of health; T2D, type 2 diabetes.</a:t>
            </a:r>
            <a:endParaRPr lang="en-US" sz="1200" dirty="0">
              <a:latin typeface="Lub Dub Medium" panose="020B0603030403020204" pitchFamily="34" charset="0"/>
            </a:endParaRPr>
          </a:p>
        </p:txBody>
      </p:sp>
      <p:graphicFrame>
        <p:nvGraphicFramePr>
          <p:cNvPr id="6" name="Table 5">
            <a:extLst>
              <a:ext uri="{FF2B5EF4-FFF2-40B4-BE49-F238E27FC236}">
                <a16:creationId xmlns:a16="http://schemas.microsoft.com/office/drawing/2014/main" id="{BC09E228-22C5-D0B8-B786-15375F8FC5B4}"/>
              </a:ext>
            </a:extLst>
          </p:cNvPr>
          <p:cNvGraphicFramePr>
            <a:graphicFrameLocks noGrp="1"/>
          </p:cNvGraphicFramePr>
          <p:nvPr>
            <p:extLst>
              <p:ext uri="{D42A27DB-BD31-4B8C-83A1-F6EECF244321}">
                <p14:modId xmlns:p14="http://schemas.microsoft.com/office/powerpoint/2010/main" val="880370414"/>
              </p:ext>
            </p:extLst>
          </p:nvPr>
        </p:nvGraphicFramePr>
        <p:xfrm>
          <a:off x="1752600" y="2444867"/>
          <a:ext cx="11125200" cy="3339866"/>
        </p:xfrm>
        <a:graphic>
          <a:graphicData uri="http://schemas.openxmlformats.org/drawingml/2006/table">
            <a:tbl>
              <a:tblPr firstRow="1" firstCol="1" bandRow="1"/>
              <a:tblGrid>
                <a:gridCol w="2530240">
                  <a:extLst>
                    <a:ext uri="{9D8B030D-6E8A-4147-A177-3AD203B41FA5}">
                      <a16:colId xmlns:a16="http://schemas.microsoft.com/office/drawing/2014/main" val="2123615362"/>
                    </a:ext>
                  </a:extLst>
                </a:gridCol>
                <a:gridCol w="2940548">
                  <a:extLst>
                    <a:ext uri="{9D8B030D-6E8A-4147-A177-3AD203B41FA5}">
                      <a16:colId xmlns:a16="http://schemas.microsoft.com/office/drawing/2014/main" val="35020415"/>
                    </a:ext>
                  </a:extLst>
                </a:gridCol>
                <a:gridCol w="2906354">
                  <a:extLst>
                    <a:ext uri="{9D8B030D-6E8A-4147-A177-3AD203B41FA5}">
                      <a16:colId xmlns:a16="http://schemas.microsoft.com/office/drawing/2014/main" val="2063759884"/>
                    </a:ext>
                  </a:extLst>
                </a:gridCol>
                <a:gridCol w="2748058">
                  <a:extLst>
                    <a:ext uri="{9D8B030D-6E8A-4147-A177-3AD203B41FA5}">
                      <a16:colId xmlns:a16="http://schemas.microsoft.com/office/drawing/2014/main" val="1725466021"/>
                    </a:ext>
                  </a:extLst>
                </a:gridCol>
              </a:tblGrid>
              <a:tr h="304800">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Domain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Evidence Gaps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dirty="0">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Key Research Questions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0"/>
                        </a:spcAft>
                        <a:buNone/>
                      </a:pPr>
                      <a:r>
                        <a:rPr lang="en-US" sz="1800" b="1">
                          <a:solidFill>
                            <a:srgbClr val="FFFFFF"/>
                          </a:solidFill>
                          <a:effectLst/>
                          <a:latin typeface="Times New Roman" panose="02020603050405020304" pitchFamily="18" charset="0"/>
                          <a:ea typeface="Yu Gothic" panose="020B0400000000000000" pitchFamily="34" charset="-128"/>
                          <a:cs typeface="Arial" panose="020B0604020202020204" pitchFamily="34" charset="0"/>
                        </a:rPr>
                        <a:t>Clinical/Policy Relevance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13799376"/>
                  </a:ext>
                </a:extLst>
              </a:tr>
              <a:tr h="1579773">
                <a:tc>
                  <a:txBody>
                    <a:bodyPr/>
                    <a:lstStyle/>
                    <a:p>
                      <a:pPr marL="0" marR="0">
                        <a:lnSpc>
                          <a:spcPct val="107000"/>
                        </a:lnSpc>
                        <a:spcAft>
                          <a:spcPts val="800"/>
                        </a:spcAft>
                        <a:buNone/>
                      </a:pPr>
                      <a:r>
                        <a:rPr lang="en-US" sz="1800" b="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Education, Training, and Infrastructure</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Training models remain siloed; insufficient structural supports (automation, telemedicine, reimbursement).</a:t>
                      </a:r>
                      <a:endParaRPr lang="en-US" sz="1800" b="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How should curricula evolve for CKM syndrome? Which infrastructure models best support integrated care?</a:t>
                      </a:r>
                      <a:endParaRPr lang="en-US" sz="1800" b="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Prepares workforce for integrated CKM care, supports investment in infrastructure and policy reform.</a:t>
                      </a:r>
                      <a:endParaRPr lang="en-US" sz="1800" b="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3031203"/>
                  </a:ext>
                </a:extLst>
              </a:tr>
              <a:tr h="1314642">
                <a:tc>
                  <a:txBody>
                    <a:bodyPr/>
                    <a:lstStyle/>
                    <a:p>
                      <a:pPr marL="0" marR="0">
                        <a:lnSpc>
                          <a:spcPct val="107000"/>
                        </a:lnSpc>
                        <a:spcAft>
                          <a:spcPts val="800"/>
                        </a:spcAft>
                        <a:buNone/>
                      </a:pPr>
                      <a:r>
                        <a:rPr lang="en-US" sz="1800" b="1">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Cross-Cutting Themes</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Equity gaps; limited implementation science; underemphasis on patient-centered outcomes; global relevance underdeveloped.</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How can equity, implementation science, patient-centered outcomes, and global health be embedded across CKM care?</a:t>
                      </a:r>
                      <a:endParaRPr lang="en-US"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chemeClr val="tx1"/>
                          </a:solidFill>
                          <a:effectLst/>
                          <a:latin typeface="Times New Roman" panose="02020603050405020304" pitchFamily="18" charset="0"/>
                          <a:ea typeface="Yu Gothic" panose="020B0400000000000000" pitchFamily="34" charset="-128"/>
                          <a:cs typeface="Arial" panose="020B0604020202020204" pitchFamily="34" charset="0"/>
                        </a:rPr>
                        <a:t>Reduces disparities, scales interventions globally, improves patient-centered outcomes, informs health equity policy.</a:t>
                      </a:r>
                      <a:endParaRPr lang="en-US" sz="18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011078"/>
                  </a:ext>
                </a:extLst>
              </a:tr>
            </a:tbl>
          </a:graphicData>
        </a:graphic>
      </p:graphicFrame>
    </p:spTree>
    <p:extLst>
      <p:ext uri="{BB962C8B-B14F-4D97-AF65-F5344CB8AC3E}">
        <p14:creationId xmlns:p14="http://schemas.microsoft.com/office/powerpoint/2010/main" val="860484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0F64-6FF9-B2CC-D68E-9610A8FCB0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8C0AAD-AE8B-C2A1-E99B-C89CC6E81CD8}"/>
              </a:ext>
            </a:extLst>
          </p:cNvPr>
          <p:cNvSpPr txBox="1"/>
          <p:nvPr/>
        </p:nvSpPr>
        <p:spPr>
          <a:xfrm>
            <a:off x="6004854" y="1219200"/>
            <a:ext cx="2620691" cy="523220"/>
          </a:xfrm>
          <a:prstGeom prst="rect">
            <a:avLst/>
          </a:prstGeom>
          <a:noFill/>
        </p:spPr>
        <p:txBody>
          <a:bodyPr wrap="square">
            <a:spAutoFit/>
          </a:bodyPr>
          <a:lstStyle/>
          <a:p>
            <a:r>
              <a:rPr lang="en-US" sz="2800" dirty="0">
                <a:latin typeface="Lub Dub Medium" panose="020B0603030403020204" pitchFamily="34" charset="0"/>
              </a:rPr>
              <a:t>Abbreviations</a:t>
            </a:r>
          </a:p>
        </p:txBody>
      </p:sp>
      <p:graphicFrame>
        <p:nvGraphicFramePr>
          <p:cNvPr id="3" name="Table 2">
            <a:extLst>
              <a:ext uri="{FF2B5EF4-FFF2-40B4-BE49-F238E27FC236}">
                <a16:creationId xmlns:a16="http://schemas.microsoft.com/office/drawing/2014/main" id="{4CAA9282-CFD3-96F0-17CE-DE3616C9180B}"/>
              </a:ext>
            </a:extLst>
          </p:cNvPr>
          <p:cNvGraphicFramePr>
            <a:graphicFrameLocks noGrp="1"/>
          </p:cNvGraphicFramePr>
          <p:nvPr>
            <p:extLst>
              <p:ext uri="{D42A27DB-BD31-4B8C-83A1-F6EECF244321}">
                <p14:modId xmlns:p14="http://schemas.microsoft.com/office/powerpoint/2010/main" val="2151759002"/>
              </p:ext>
            </p:extLst>
          </p:nvPr>
        </p:nvGraphicFramePr>
        <p:xfrm>
          <a:off x="3659187" y="1959249"/>
          <a:ext cx="7312026" cy="4311102"/>
        </p:xfrm>
        <a:graphic>
          <a:graphicData uri="http://schemas.openxmlformats.org/drawingml/2006/table">
            <a:tbl>
              <a:tblPr firstRow="1" firstCol="1" bandRow="1"/>
              <a:tblGrid>
                <a:gridCol w="3656013">
                  <a:extLst>
                    <a:ext uri="{9D8B030D-6E8A-4147-A177-3AD203B41FA5}">
                      <a16:colId xmlns:a16="http://schemas.microsoft.com/office/drawing/2014/main" val="828208891"/>
                    </a:ext>
                  </a:extLst>
                </a:gridCol>
                <a:gridCol w="3656013">
                  <a:extLst>
                    <a:ext uri="{9D8B030D-6E8A-4147-A177-3AD203B41FA5}">
                      <a16:colId xmlns:a16="http://schemas.microsoft.com/office/drawing/2014/main" val="2974140057"/>
                    </a:ext>
                  </a:extLst>
                </a:gridCol>
              </a:tblGrid>
              <a:tr h="224877">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Meaning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662014"/>
                  </a:ext>
                </a:extLst>
              </a:tr>
              <a:tr h="45950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ACEi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angiotensin-converting enzyme inhibitors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629866"/>
                  </a:ext>
                </a:extLst>
              </a:tr>
              <a:tr h="22487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APO</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adverse pregnancy outcome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01311"/>
                  </a:ext>
                </a:extLst>
              </a:tr>
              <a:tr h="37252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ARB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angiotensin II receptor blockers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9024999"/>
                  </a:ext>
                </a:extLst>
              </a:tr>
              <a:tr h="45950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ASCVD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atherosclerotic cardiovascular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375714"/>
                  </a:ext>
                </a:extLst>
              </a:tr>
              <a:tr h="22487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BNP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B-type natriuretic peptide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722226"/>
                  </a:ext>
                </a:extLst>
              </a:tr>
              <a:tr h="22487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BP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blood pressure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605086"/>
                  </a:ext>
                </a:extLst>
              </a:tr>
              <a:tr h="22487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CAC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coronary artery calcium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663721"/>
                  </a:ext>
                </a:extLst>
              </a:tr>
              <a:tr h="22487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CCD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chronic coronary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113179"/>
                  </a:ext>
                </a:extLst>
              </a:tr>
              <a:tr h="22487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confidence interval</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0222344"/>
                  </a:ext>
                </a:extLst>
              </a:tr>
              <a:tr h="22487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CKD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chronic kidney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140112"/>
                  </a:ext>
                </a:extLst>
              </a:tr>
              <a:tr h="37252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CKM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cardiovascular-kidney-metabolic</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916479"/>
                  </a:ext>
                </a:extLst>
              </a:tr>
              <a:tr h="224877">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CVD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cardiovascular disease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257284"/>
                  </a:ext>
                </a:extLst>
              </a:tr>
            </a:tbl>
          </a:graphicData>
        </a:graphic>
      </p:graphicFrame>
    </p:spTree>
    <p:extLst>
      <p:ext uri="{BB962C8B-B14F-4D97-AF65-F5344CB8AC3E}">
        <p14:creationId xmlns:p14="http://schemas.microsoft.com/office/powerpoint/2010/main" val="13587251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2E0A0-F7E9-C4B4-7A05-8F06E203075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054906-2AE2-A4D0-542D-6A3F8151DCBD}"/>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4C68B9D0-11FF-1EAC-97C2-9F456FE1E708}"/>
              </a:ext>
            </a:extLst>
          </p:cNvPr>
          <p:cNvSpPr txBox="1"/>
          <p:nvPr/>
        </p:nvSpPr>
        <p:spPr>
          <a:xfrm>
            <a:off x="5380309" y="990600"/>
            <a:ext cx="3869782" cy="523220"/>
          </a:xfrm>
          <a:prstGeom prst="rect">
            <a:avLst/>
          </a:prstGeom>
          <a:noFill/>
        </p:spPr>
        <p:txBody>
          <a:bodyPr wrap="square">
            <a:spAutoFit/>
          </a:body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35ABD25A-872F-3A27-5361-92C35E5C9E63}"/>
              </a:ext>
            </a:extLst>
          </p:cNvPr>
          <p:cNvGraphicFramePr>
            <a:graphicFrameLocks noGrp="1"/>
          </p:cNvGraphicFramePr>
          <p:nvPr>
            <p:extLst>
              <p:ext uri="{D42A27DB-BD31-4B8C-83A1-F6EECF244321}">
                <p14:modId xmlns:p14="http://schemas.microsoft.com/office/powerpoint/2010/main" val="1001931437"/>
              </p:ext>
            </p:extLst>
          </p:nvPr>
        </p:nvGraphicFramePr>
        <p:xfrm>
          <a:off x="3496071" y="1846072"/>
          <a:ext cx="7638258" cy="4537456"/>
        </p:xfrm>
        <a:graphic>
          <a:graphicData uri="http://schemas.openxmlformats.org/drawingml/2006/table">
            <a:tbl>
              <a:tblPr firstRow="1" firstCol="1" bandRow="1"/>
              <a:tblGrid>
                <a:gridCol w="3819129">
                  <a:extLst>
                    <a:ext uri="{9D8B030D-6E8A-4147-A177-3AD203B41FA5}">
                      <a16:colId xmlns:a16="http://schemas.microsoft.com/office/drawing/2014/main" val="828208891"/>
                    </a:ext>
                  </a:extLst>
                </a:gridCol>
                <a:gridCol w="3819129">
                  <a:extLst>
                    <a:ext uri="{9D8B030D-6E8A-4147-A177-3AD203B41FA5}">
                      <a16:colId xmlns:a16="http://schemas.microsoft.com/office/drawing/2014/main" val="2974140057"/>
                    </a:ext>
                  </a:extLst>
                </a:gridCol>
              </a:tblGrid>
              <a:tr h="246623">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Meaning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662014"/>
                  </a:ext>
                </a:extLst>
              </a:tr>
              <a:tr h="24662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DOAC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direct oral anticoagulants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629866"/>
                  </a:ext>
                </a:extLst>
              </a:tr>
              <a:tr h="28081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eGFR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estimated glomerular filtration rate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01311"/>
                  </a:ext>
                </a:extLst>
              </a:tr>
              <a:tr h="24662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GDM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gestational diabetes mellitus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9024999"/>
                  </a:ext>
                </a:extLst>
              </a:tr>
              <a:tr h="28081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GDMT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guideline-directed medical therapy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375714"/>
                  </a:ext>
                </a:extLst>
              </a:tr>
              <a:tr h="280814">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HDL-C</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high-density lipoprotein cholesterol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722226"/>
                  </a:ext>
                </a:extLst>
              </a:tr>
              <a:tr h="24662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heart failure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605086"/>
                  </a:ext>
                </a:extLst>
              </a:tr>
              <a:tr h="503935">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HFmrEF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heart failure with mildly reduced ejection fraction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663721"/>
                  </a:ext>
                </a:extLst>
              </a:tr>
              <a:tr h="503935">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HFpEF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heart failure with preserved ejection fraction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113179"/>
                  </a:ext>
                </a:extLst>
              </a:tr>
              <a:tr h="503935">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HFrEF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heart failure with reduced ejection fraction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0222344"/>
                  </a:ext>
                </a:extLst>
              </a:tr>
              <a:tr h="24662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hazard ratio</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140112"/>
                  </a:ext>
                </a:extLst>
              </a:tr>
              <a:tr h="24662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high-sensitivity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916479"/>
                  </a:ext>
                </a:extLst>
              </a:tr>
              <a:tr h="28081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ICER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incremental cost-effectiveness ratio</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257284"/>
                  </a:ext>
                </a:extLst>
              </a:tr>
            </a:tbl>
          </a:graphicData>
        </a:graphic>
      </p:graphicFrame>
    </p:spTree>
    <p:extLst>
      <p:ext uri="{BB962C8B-B14F-4D97-AF65-F5344CB8AC3E}">
        <p14:creationId xmlns:p14="http://schemas.microsoft.com/office/powerpoint/2010/main" val="2113002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398F7-E4B7-798D-9091-D1B5291E33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7403EB-6BB1-F679-4846-C11AEDD5E3B7}"/>
              </a:ext>
            </a:extLst>
          </p:cNvPr>
          <p:cNvSpPr txBox="1"/>
          <p:nvPr/>
        </p:nvSpPr>
        <p:spPr>
          <a:xfrm>
            <a:off x="5380309" y="990600"/>
            <a:ext cx="3869782" cy="523220"/>
          </a:xfrm>
          <a:prstGeom prst="rect">
            <a:avLst/>
          </a:prstGeom>
          <a:noFill/>
        </p:spPr>
        <p:txBody>
          <a:bodyPr wrap="square">
            <a:spAutoFit/>
          </a:body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DC3C3EF-D749-80CD-2991-3717F7F2819D}"/>
              </a:ext>
            </a:extLst>
          </p:cNvPr>
          <p:cNvGraphicFramePr>
            <a:graphicFrameLocks noGrp="1"/>
          </p:cNvGraphicFramePr>
          <p:nvPr>
            <p:extLst>
              <p:ext uri="{D42A27DB-BD31-4B8C-83A1-F6EECF244321}">
                <p14:modId xmlns:p14="http://schemas.microsoft.com/office/powerpoint/2010/main" val="1335027289"/>
              </p:ext>
            </p:extLst>
          </p:nvPr>
        </p:nvGraphicFramePr>
        <p:xfrm>
          <a:off x="3743721" y="1837850"/>
          <a:ext cx="7142958" cy="4553899"/>
        </p:xfrm>
        <a:graphic>
          <a:graphicData uri="http://schemas.openxmlformats.org/drawingml/2006/table">
            <a:tbl>
              <a:tblPr firstRow="1" firstCol="1" bandRow="1"/>
              <a:tblGrid>
                <a:gridCol w="3571479">
                  <a:extLst>
                    <a:ext uri="{9D8B030D-6E8A-4147-A177-3AD203B41FA5}">
                      <a16:colId xmlns:a16="http://schemas.microsoft.com/office/drawing/2014/main" val="828208891"/>
                    </a:ext>
                  </a:extLst>
                </a:gridCol>
                <a:gridCol w="3571479">
                  <a:extLst>
                    <a:ext uri="{9D8B030D-6E8A-4147-A177-3AD203B41FA5}">
                      <a16:colId xmlns:a16="http://schemas.microsoft.com/office/drawing/2014/main" val="2974140057"/>
                    </a:ext>
                  </a:extLst>
                </a:gridCol>
              </a:tblGrid>
              <a:tr h="227561">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Meaning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662014"/>
                  </a:ext>
                </a:extLst>
              </a:tr>
              <a:tr h="22756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LDL-C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low-density lipoprotein cholesterol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629866"/>
                  </a:ext>
                </a:extLst>
              </a:tr>
              <a:tr h="22756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LSG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laparoscopic sleeve gastrectomy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01311"/>
                  </a:ext>
                </a:extLst>
              </a:tr>
              <a:tr h="22756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LVEF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left ventricular ejection fraction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9024999"/>
                  </a:ext>
                </a:extLst>
              </a:tr>
              <a:tr h="22756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MACE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major adverse cardiovascular event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375714"/>
                  </a:ext>
                </a:extLst>
              </a:tr>
              <a:tr h="46498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MASLD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metabolic dysfunction–associated steatotic liver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722226"/>
                  </a:ext>
                </a:extLst>
              </a:tr>
              <a:tr h="22756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MBS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metabolic and bariatric surgery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605086"/>
                  </a:ext>
                </a:extLst>
              </a:tr>
              <a:tr h="27773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myocardial infarction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663721"/>
                  </a:ext>
                </a:extLst>
              </a:tr>
              <a:tr h="297748">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MRA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mineralocorticoid receptor antagonist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113179"/>
                  </a:ext>
                </a:extLst>
              </a:tr>
              <a:tr h="46498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nsMRA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nonsteroidal mineralocorticoid receptor antagonist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0222344"/>
                  </a:ext>
                </a:extLst>
              </a:tr>
              <a:tr h="46498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NT-proBNP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i="1">
                          <a:effectLst/>
                          <a:latin typeface="Times New Roman" panose="02020603050405020304" pitchFamily="18" charset="0"/>
                          <a:ea typeface="Aptos" panose="020B0004020202020204" pitchFamily="34" charset="0"/>
                          <a:cs typeface="Arial" panose="020B0604020202020204" pitchFamily="34" charset="0"/>
                        </a:rPr>
                        <a:t>N</a:t>
                      </a:r>
                      <a:r>
                        <a:rPr lang="en-US" sz="1800">
                          <a:effectLst/>
                          <a:latin typeface="Times New Roman" panose="02020603050405020304" pitchFamily="18" charset="0"/>
                          <a:ea typeface="Aptos" panose="020B0004020202020204" pitchFamily="34" charset="0"/>
                          <a:cs typeface="Arial" panose="020B0604020202020204" pitchFamily="34" charset="0"/>
                        </a:rPr>
                        <a:t>-terminal prohormone of B-type natriuretic peptide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140112"/>
                  </a:ext>
                </a:extLst>
              </a:tr>
              <a:tr h="22756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odds ratio</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916479"/>
                  </a:ext>
                </a:extLst>
              </a:tr>
              <a:tr h="22756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OSA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obstructive sleep apnea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257284"/>
                  </a:ext>
                </a:extLst>
              </a:tr>
            </a:tbl>
          </a:graphicData>
        </a:graphic>
      </p:graphicFrame>
    </p:spTree>
    <p:extLst>
      <p:ext uri="{BB962C8B-B14F-4D97-AF65-F5344CB8AC3E}">
        <p14:creationId xmlns:p14="http://schemas.microsoft.com/office/powerpoint/2010/main" val="7548840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300DD-878F-A111-B35A-9E06BD31638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FFE0B0-6C10-E907-813D-936255823C2A}"/>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61450979-8FC3-E1A7-1605-D18099B2B6B0}"/>
              </a:ext>
            </a:extLst>
          </p:cNvPr>
          <p:cNvSpPr txBox="1"/>
          <p:nvPr/>
        </p:nvSpPr>
        <p:spPr>
          <a:xfrm>
            <a:off x="5380309" y="838200"/>
            <a:ext cx="3869782" cy="523220"/>
          </a:xfrm>
          <a:prstGeom prst="rect">
            <a:avLst/>
          </a:prstGeom>
          <a:noFill/>
        </p:spPr>
        <p:txBody>
          <a:bodyPr wrap="square">
            <a:spAutoFit/>
          </a:body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8BB0A4C-3DC6-ED0D-56C2-B28B2C69DFA5}"/>
              </a:ext>
            </a:extLst>
          </p:cNvPr>
          <p:cNvGraphicFramePr>
            <a:graphicFrameLocks noGrp="1"/>
          </p:cNvGraphicFramePr>
          <p:nvPr>
            <p:extLst>
              <p:ext uri="{D42A27DB-BD31-4B8C-83A1-F6EECF244321}">
                <p14:modId xmlns:p14="http://schemas.microsoft.com/office/powerpoint/2010/main" val="3351420618"/>
              </p:ext>
            </p:extLst>
          </p:nvPr>
        </p:nvGraphicFramePr>
        <p:xfrm>
          <a:off x="3743721" y="1716973"/>
          <a:ext cx="7142958" cy="4514349"/>
        </p:xfrm>
        <a:graphic>
          <a:graphicData uri="http://schemas.openxmlformats.org/drawingml/2006/table">
            <a:tbl>
              <a:tblPr firstRow="1" firstCol="1" bandRow="1"/>
              <a:tblGrid>
                <a:gridCol w="3571479">
                  <a:extLst>
                    <a:ext uri="{9D8B030D-6E8A-4147-A177-3AD203B41FA5}">
                      <a16:colId xmlns:a16="http://schemas.microsoft.com/office/drawing/2014/main" val="828208891"/>
                    </a:ext>
                  </a:extLst>
                </a:gridCol>
                <a:gridCol w="3571479">
                  <a:extLst>
                    <a:ext uri="{9D8B030D-6E8A-4147-A177-3AD203B41FA5}">
                      <a16:colId xmlns:a16="http://schemas.microsoft.com/office/drawing/2014/main" val="2974140057"/>
                    </a:ext>
                  </a:extLst>
                </a:gridCol>
              </a:tblGrid>
              <a:tr h="219754">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Meaning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662014"/>
                  </a:ext>
                </a:extLst>
              </a:tr>
              <a:tr h="21975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PAD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peripheral artery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629866"/>
                  </a:ext>
                </a:extLst>
              </a:tr>
              <a:tr h="21975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QALY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quality-adjusted life-year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01311"/>
                  </a:ext>
                </a:extLst>
              </a:tr>
              <a:tr h="44903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RAASi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renin-angiotensin-aldosterone system inhibitors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9024999"/>
                  </a:ext>
                </a:extLst>
              </a:tr>
              <a:tr h="21975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RASi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renin-angiotensin system inhibitors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375714"/>
                  </a:ext>
                </a:extLst>
              </a:tr>
              <a:tr h="371435">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randomized controlled trial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722226"/>
                  </a:ext>
                </a:extLst>
              </a:tr>
              <a:tr h="21975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relative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605086"/>
                  </a:ext>
                </a:extLst>
              </a:tr>
              <a:tr h="26820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RYGB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Roux-en-Y gastric bypass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663721"/>
                  </a:ext>
                </a:extLst>
              </a:tr>
              <a:tr h="44903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SGLT2i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Sodium–glucose cotransporter-2 inhibitors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113179"/>
                  </a:ext>
                </a:extLst>
              </a:tr>
              <a:tr h="371435">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T2D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type 2 diabetes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0222344"/>
                  </a:ext>
                </a:extLst>
              </a:tr>
              <a:tr h="371435">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UACR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urine albumin-to-creatinine ratio</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140112"/>
                  </a:ext>
                </a:extLst>
              </a:tr>
              <a:tr h="21975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VKA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vitamin K antagonist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257284"/>
                  </a:ext>
                </a:extLst>
              </a:tr>
              <a:tr h="21975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VTE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venous thromboembolism</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7425854"/>
                  </a:ext>
                </a:extLst>
              </a:tr>
            </a:tbl>
          </a:graphicData>
        </a:graphic>
      </p:graphicFrame>
    </p:spTree>
    <p:extLst>
      <p:ext uri="{BB962C8B-B14F-4D97-AF65-F5344CB8AC3E}">
        <p14:creationId xmlns:p14="http://schemas.microsoft.com/office/powerpoint/2010/main" val="126088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5AEF273-A53D-5B63-0885-234D569F8671}"/>
              </a:ext>
            </a:extLst>
          </p:cNvPr>
          <p:cNvSpPr>
            <a:spLocks noGrp="1"/>
          </p:cNvSpPr>
          <p:nvPr/>
        </p:nvSpPr>
        <p:spPr>
          <a:xfrm>
            <a:off x="4333875" y="99060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8511B9CE-9964-01F1-945F-11E6539D2B8E}"/>
              </a:ext>
            </a:extLst>
          </p:cNvPr>
          <p:cNvSpPr txBox="1"/>
          <p:nvPr/>
        </p:nvSpPr>
        <p:spPr>
          <a:xfrm>
            <a:off x="1466850" y="1752600"/>
            <a:ext cx="11696700" cy="5693866"/>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10. Address CKM Risk Factors in Patients with HF:</a:t>
            </a:r>
            <a:r>
              <a:rPr lang="en-US" sz="2800" dirty="0">
                <a:effectLst/>
                <a:latin typeface="Lub Dub Medium" panose="020B0603030403020204" pitchFamily="34" charset="0"/>
                <a:ea typeface="Aptos" panose="020B0004020202020204" pitchFamily="34" charset="0"/>
                <a:cs typeface="Arial" panose="020B0604020202020204" pitchFamily="34" charset="0"/>
              </a:rPr>
              <a:t> CKM factors should be incorporated into HF management. For HF with reduced ejection fraction (</a:t>
            </a:r>
            <a:r>
              <a:rPr lang="en-US" sz="2800" dirty="0" err="1">
                <a:effectLst/>
                <a:latin typeface="Lub Dub Medium" panose="020B0603030403020204" pitchFamily="34" charset="0"/>
                <a:ea typeface="Aptos" panose="020B0004020202020204" pitchFamily="34" charset="0"/>
                <a:cs typeface="Arial" panose="020B0604020202020204" pitchFamily="34" charset="0"/>
              </a:rPr>
              <a:t>HFrEF</a:t>
            </a:r>
            <a:r>
              <a:rPr lang="en-US" sz="2800" dirty="0">
                <a:effectLst/>
                <a:latin typeface="Lub Dub Medium" panose="020B0603030403020204" pitchFamily="34" charset="0"/>
                <a:ea typeface="Aptos" panose="020B0004020202020204" pitchFamily="34" charset="0"/>
                <a:cs typeface="Arial" panose="020B0604020202020204" pitchFamily="34" charset="0"/>
              </a:rPr>
              <a:t>), emphasize the cardiovascular and kidney benefits of </a:t>
            </a:r>
            <a:r>
              <a:rPr lang="en-US" sz="2800" dirty="0" err="1">
                <a:effectLst/>
                <a:latin typeface="Lub Dub Medium" panose="020B0603030403020204" pitchFamily="34" charset="0"/>
                <a:ea typeface="Aptos" panose="020B0004020202020204" pitchFamily="34" charset="0"/>
                <a:cs typeface="Arial" panose="020B0604020202020204" pitchFamily="34" charset="0"/>
              </a:rPr>
              <a:t>RASi</a:t>
            </a:r>
            <a:r>
              <a:rPr lang="en-US" sz="2800" dirty="0">
                <a:effectLst/>
                <a:latin typeface="Lub Dub Medium" panose="020B0603030403020204" pitchFamily="34" charset="0"/>
                <a:ea typeface="Aptos" panose="020B0004020202020204" pitchFamily="34" charset="0"/>
                <a:cs typeface="Arial" panose="020B0604020202020204" pitchFamily="34" charset="0"/>
              </a:rPr>
              <a:t> (angiotensin receptor-neprilysin inhibitors [ARNI], angiotensin-converting enzyme inhibitors [</a:t>
            </a:r>
            <a:r>
              <a:rPr lang="en-US" sz="2800" dirty="0" err="1">
                <a:effectLst/>
                <a:latin typeface="Lub Dub Medium" panose="020B0603030403020204" pitchFamily="34" charset="0"/>
                <a:ea typeface="Aptos" panose="020B0004020202020204" pitchFamily="34" charset="0"/>
                <a:cs typeface="Arial" panose="020B0604020202020204" pitchFamily="34" charset="0"/>
              </a:rPr>
              <a:t>ACEi</a:t>
            </a:r>
            <a:r>
              <a:rPr lang="en-US" sz="2800" dirty="0">
                <a:effectLst/>
                <a:latin typeface="Lub Dub Medium" panose="020B0603030403020204" pitchFamily="34" charset="0"/>
                <a:ea typeface="Aptos" panose="020B0004020202020204" pitchFamily="34" charset="0"/>
                <a:cs typeface="Arial" panose="020B0604020202020204" pitchFamily="34" charset="0"/>
              </a:rPr>
              <a:t>], angiotensin II receptor blockers [ARB]) and SGLT2i as part of quadruple therapy with beta blockers and steroidal mineralocorticoid receptor antagonists (MRAs). For HF with mildly reduced ejection fraction/preserved ejection fraction (</a:t>
            </a:r>
            <a:r>
              <a:rPr lang="en-US" sz="2800" dirty="0" err="1">
                <a:effectLst/>
                <a:latin typeface="Lub Dub Medium" panose="020B0603030403020204" pitchFamily="34" charset="0"/>
                <a:ea typeface="Aptos" panose="020B0004020202020204" pitchFamily="34" charset="0"/>
                <a:cs typeface="Arial" panose="020B0604020202020204" pitchFamily="34" charset="0"/>
              </a:rPr>
              <a:t>HFmrEF</a:t>
            </a:r>
            <a:r>
              <a:rPr lang="en-US" sz="2800" dirty="0">
                <a:effectLst/>
                <a:latin typeface="Lub Dub Medium" panose="020B0603030403020204" pitchFamily="34" charset="0"/>
                <a:ea typeface="Aptos" panose="020B0004020202020204" pitchFamily="34" charset="0"/>
                <a:cs typeface="Arial" panose="020B0604020202020204" pitchFamily="34" charset="0"/>
              </a:rPr>
              <a:t>/HFpEF), use SGLT2i as first-line GDMT, add GLP-1–based therapies in patients with obesity or other CKM risk factors, and consider nonsteroidal MRAs in those with T2D and CKD to reduce adverse cardiovascular events and loss of kidney function.</a:t>
            </a:r>
          </a:p>
        </p:txBody>
      </p:sp>
    </p:spTree>
    <p:extLst>
      <p:ext uri="{BB962C8B-B14F-4D97-AF65-F5344CB8AC3E}">
        <p14:creationId xmlns:p14="http://schemas.microsoft.com/office/powerpoint/2010/main" val="252342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a:t>
            </a:fld>
            <a:endParaRPr lang="en-US" dirty="0"/>
          </a:p>
        </p:txBody>
      </p:sp>
      <p:sp>
        <p:nvSpPr>
          <p:cNvPr id="3" name="TextBox 2">
            <a:extLst>
              <a:ext uri="{FF2B5EF4-FFF2-40B4-BE49-F238E27FC236}">
                <a16:creationId xmlns:a16="http://schemas.microsoft.com/office/drawing/2014/main" id="{B0542A28-C55C-1C09-09C6-0927B9AB40CE}"/>
              </a:ext>
            </a:extLst>
          </p:cNvPr>
          <p:cNvSpPr txBox="1"/>
          <p:nvPr/>
        </p:nvSpPr>
        <p:spPr>
          <a:xfrm>
            <a:off x="304800" y="1267867"/>
            <a:ext cx="3352800" cy="5693866"/>
          </a:xfrm>
          <a:prstGeom prst="rect">
            <a:avLst/>
          </a:prstGeom>
          <a:noFill/>
        </p:spPr>
        <p:txBody>
          <a:bodyPr wrap="square">
            <a:spAutoFit/>
          </a:bodyPr>
          <a:lstStyle/>
          <a:p>
            <a:r>
              <a:rPr lang="en-US" sz="2800" dirty="0">
                <a:latin typeface="Lub Dub Medium" panose="020B0603030403020204" pitchFamily="34" charset="0"/>
              </a:rPr>
              <a:t>Table 2. Applying Class of Recommendation and Level of Evidence to Clinical Strategies, Interventions, Treatments, or Diagnostic Testing in Patient Care (Updated December 2024)</a:t>
            </a:r>
          </a:p>
        </p:txBody>
      </p:sp>
      <p:pic>
        <p:nvPicPr>
          <p:cNvPr id="4" name="Picture 3" descr="A group of colorful labels&#10;&#10;AI-generated content may be incorrect.">
            <a:extLst>
              <a:ext uri="{FF2B5EF4-FFF2-40B4-BE49-F238E27FC236}">
                <a16:creationId xmlns:a16="http://schemas.microsoft.com/office/drawing/2014/main" id="{EF4D56AE-9D94-5694-5B9D-2D3DDF87F0C9}"/>
              </a:ext>
            </a:extLst>
          </p:cNvPr>
          <p:cNvPicPr>
            <a:picLocks noChangeAspect="1"/>
          </p:cNvPicPr>
          <p:nvPr/>
        </p:nvPicPr>
        <p:blipFill>
          <a:blip r:embed="rId2" cstate="print">
            <a:extLst>
              <a:ext uri="{28A0092B-C50C-407E-A947-70E740481C1C}">
                <a14:useLocalDpi xmlns:a14="http://schemas.microsoft.com/office/drawing/2010/main" val="0"/>
              </a:ext>
            </a:extLst>
          </a:blip>
          <a:srcRect t="6166" b="5044"/>
          <a:stretch>
            <a:fillRect/>
          </a:stretch>
        </p:blipFill>
        <p:spPr bwMode="auto">
          <a:xfrm>
            <a:off x="4419599" y="0"/>
            <a:ext cx="6064483" cy="7543800"/>
          </a:xfrm>
          <a:prstGeom prst="rect">
            <a:avLst/>
          </a:prstGeom>
          <a:noFill/>
          <a:ln>
            <a:noFill/>
          </a:ln>
        </p:spPr>
      </p:pic>
    </p:spTree>
    <p:extLst>
      <p:ext uri="{BB962C8B-B14F-4D97-AF65-F5344CB8AC3E}">
        <p14:creationId xmlns:p14="http://schemas.microsoft.com/office/powerpoint/2010/main" val="331072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A09E9-2DC4-EAB2-BFC8-5D98DA927157}"/>
              </a:ext>
            </a:extLst>
          </p:cNvPr>
          <p:cNvSpPr txBox="1"/>
          <p:nvPr/>
        </p:nvSpPr>
        <p:spPr>
          <a:xfrm>
            <a:off x="4229100" y="1295400"/>
            <a:ext cx="6172200" cy="523220"/>
          </a:xfrm>
          <a:prstGeom prst="rect">
            <a:avLst/>
          </a:prstGeom>
          <a:noFill/>
        </p:spPr>
        <p:txBody>
          <a:bodyPr wrap="square">
            <a:spAutoFit/>
          </a:bodyPr>
          <a:lstStyle/>
          <a:p>
            <a:r>
              <a:rPr lang="en-US" sz="2800" dirty="0">
                <a:latin typeface="Lub Dub Medium" panose="020B0603030403020204" pitchFamily="34" charset="0"/>
              </a:rPr>
              <a:t>Table 3. CKM Syndrome Definition</a:t>
            </a:r>
          </a:p>
        </p:txBody>
      </p:sp>
      <p:graphicFrame>
        <p:nvGraphicFramePr>
          <p:cNvPr id="3" name="Table 2">
            <a:extLst>
              <a:ext uri="{FF2B5EF4-FFF2-40B4-BE49-F238E27FC236}">
                <a16:creationId xmlns:a16="http://schemas.microsoft.com/office/drawing/2014/main" id="{734645B6-60C0-53BF-5814-6B1AEBF8877D}"/>
              </a:ext>
            </a:extLst>
          </p:cNvPr>
          <p:cNvGraphicFramePr>
            <a:graphicFrameLocks noGrp="1"/>
          </p:cNvGraphicFramePr>
          <p:nvPr>
            <p:extLst>
              <p:ext uri="{D42A27DB-BD31-4B8C-83A1-F6EECF244321}">
                <p14:modId xmlns:p14="http://schemas.microsoft.com/office/powerpoint/2010/main" val="299516386"/>
              </p:ext>
            </p:extLst>
          </p:nvPr>
        </p:nvGraphicFramePr>
        <p:xfrm>
          <a:off x="2590800" y="2324100"/>
          <a:ext cx="9448800" cy="3581400"/>
        </p:xfrm>
        <a:graphic>
          <a:graphicData uri="http://schemas.openxmlformats.org/drawingml/2006/table">
            <a:tbl>
              <a:tblPr firstRow="1" firstCol="1" bandRow="1"/>
              <a:tblGrid>
                <a:gridCol w="1269839">
                  <a:extLst>
                    <a:ext uri="{9D8B030D-6E8A-4147-A177-3AD203B41FA5}">
                      <a16:colId xmlns:a16="http://schemas.microsoft.com/office/drawing/2014/main" val="3826291031"/>
                    </a:ext>
                  </a:extLst>
                </a:gridCol>
                <a:gridCol w="8178961">
                  <a:extLst>
                    <a:ext uri="{9D8B030D-6E8A-4147-A177-3AD203B41FA5}">
                      <a16:colId xmlns:a16="http://schemas.microsoft.com/office/drawing/2014/main" val="320215818"/>
                    </a:ext>
                  </a:extLst>
                </a:gridCol>
              </a:tblGrid>
              <a:tr h="2790147">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Definition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CKM syndrome is a systemic disorder characterized by pathophysiological interactions among metabolic risk factors, CKD, and the cardiovascular system, leading to multiorgan dysfunction and a high rate of adverse cardiovascular outcomes. CKM syndrome includes both individuals at risk for CVD due to the presence of metabolic risk factors, CKD, or both, and individuals with existing CKD or CVD that is potentially related to or complicates metabolic risk factors. The increased likelihood of CKM syndrome and its adverse outcomes is further influenced by unfavorable conditions for lifestyle and self-care resulting from policies, economics, and the environment.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973156"/>
                  </a:ext>
                </a:extLst>
              </a:tr>
              <a:tr h="791253">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Simplified Definition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CKM syndrome is a health disorder due to connections among heart disease, kidney disease, diabetes, and obesity, leading to poor health outcomes.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7731508"/>
                  </a:ext>
                </a:extLst>
              </a:tr>
            </a:tbl>
          </a:graphicData>
        </a:graphic>
      </p:graphicFrame>
      <p:sp>
        <p:nvSpPr>
          <p:cNvPr id="5" name="TextBox 4">
            <a:extLst>
              <a:ext uri="{FF2B5EF4-FFF2-40B4-BE49-F238E27FC236}">
                <a16:creationId xmlns:a16="http://schemas.microsoft.com/office/drawing/2014/main" id="{A1959A14-FE14-2361-DD0D-7C9A8C87F1DA}"/>
              </a:ext>
            </a:extLst>
          </p:cNvPr>
          <p:cNvSpPr txBox="1"/>
          <p:nvPr/>
        </p:nvSpPr>
        <p:spPr>
          <a:xfrm>
            <a:off x="2590800" y="6248400"/>
            <a:ext cx="9448800" cy="276999"/>
          </a:xfrm>
          <a:prstGeom prst="rect">
            <a:avLst/>
          </a:prstGeom>
          <a:noFill/>
        </p:spPr>
        <p:txBody>
          <a:bodyPr wrap="square">
            <a:spAutoFit/>
          </a:bodyPr>
          <a:lstStyle/>
          <a:p>
            <a:r>
              <a:rPr lang="en-US" sz="1200" dirty="0">
                <a:latin typeface="Lub Dub Medium" panose="020B0603030403020204" pitchFamily="34" charset="0"/>
              </a:rPr>
              <a:t>CKD indicates chronic kidney disease; CKM, cardiovascular-kidney-metabolic; and CVD, cardiovascular disease.</a:t>
            </a:r>
          </a:p>
        </p:txBody>
      </p:sp>
    </p:spTree>
    <p:extLst>
      <p:ext uri="{BB962C8B-B14F-4D97-AF65-F5344CB8AC3E}">
        <p14:creationId xmlns:p14="http://schemas.microsoft.com/office/powerpoint/2010/main" val="141556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7F1D4D-4504-ACA5-961F-339138ECD37C}"/>
              </a:ext>
            </a:extLst>
          </p:cNvPr>
          <p:cNvSpPr txBox="1"/>
          <p:nvPr/>
        </p:nvSpPr>
        <p:spPr>
          <a:xfrm>
            <a:off x="4200524" y="152400"/>
            <a:ext cx="6229350" cy="523220"/>
          </a:xfrm>
          <a:prstGeom prst="rect">
            <a:avLst/>
          </a:prstGeom>
          <a:noFill/>
        </p:spPr>
        <p:txBody>
          <a:bodyPr wrap="square">
            <a:spAutoFit/>
          </a:bodyPr>
          <a:lstStyle/>
          <a:p>
            <a:r>
              <a:rPr lang="en-US" sz="2800" dirty="0">
                <a:latin typeface="Lub Dub Medium" panose="020B0603030403020204" pitchFamily="34" charset="0"/>
              </a:rPr>
              <a:t>Figure 1. Stages of CKM Syndrome</a:t>
            </a:r>
          </a:p>
        </p:txBody>
      </p:sp>
      <p:pic>
        <p:nvPicPr>
          <p:cNvPr id="3" name="Picture 2">
            <a:extLst>
              <a:ext uri="{FF2B5EF4-FFF2-40B4-BE49-F238E27FC236}">
                <a16:creationId xmlns:a16="http://schemas.microsoft.com/office/drawing/2014/main" id="{AA5D9599-3094-CAC1-2485-A47F86E9B875}"/>
              </a:ext>
            </a:extLst>
          </p:cNvPr>
          <p:cNvPicPr>
            <a:picLocks noChangeAspect="1"/>
          </p:cNvPicPr>
          <p:nvPr/>
        </p:nvPicPr>
        <p:blipFill>
          <a:blip r:embed="rId2"/>
          <a:stretch>
            <a:fillRect/>
          </a:stretch>
        </p:blipFill>
        <p:spPr>
          <a:xfrm>
            <a:off x="2062162" y="820427"/>
            <a:ext cx="10506075" cy="6588746"/>
          </a:xfrm>
          <a:prstGeom prst="rect">
            <a:avLst/>
          </a:prstGeom>
        </p:spPr>
      </p:pic>
    </p:spTree>
    <p:extLst>
      <p:ext uri="{BB962C8B-B14F-4D97-AF65-F5344CB8AC3E}">
        <p14:creationId xmlns:p14="http://schemas.microsoft.com/office/powerpoint/2010/main" val="249473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18</a:t>
            </a:fld>
            <a:endParaRPr lang="en-US" dirty="0"/>
          </a:p>
        </p:txBody>
      </p:sp>
      <p:sp>
        <p:nvSpPr>
          <p:cNvPr id="2" name="TextBox 1">
            <a:extLst>
              <a:ext uri="{FF2B5EF4-FFF2-40B4-BE49-F238E27FC236}">
                <a16:creationId xmlns:a16="http://schemas.microsoft.com/office/drawing/2014/main" id="{D8B47A00-3A9D-6654-B309-A963B2B8209A}"/>
              </a:ext>
            </a:extLst>
          </p:cNvPr>
          <p:cNvSpPr txBox="1"/>
          <p:nvPr/>
        </p:nvSpPr>
        <p:spPr>
          <a:xfrm>
            <a:off x="3543300" y="533400"/>
            <a:ext cx="7543800" cy="523220"/>
          </a:xfrm>
          <a:prstGeom prst="rect">
            <a:avLst/>
          </a:prstGeom>
          <a:noFill/>
        </p:spPr>
        <p:txBody>
          <a:bodyPr wrap="square">
            <a:spAutoFit/>
          </a:bodyPr>
          <a:lstStyle/>
          <a:p>
            <a:r>
              <a:rPr lang="en-US" sz="2800" dirty="0">
                <a:latin typeface="Lub Dub Medium" panose="020B0603030403020204" pitchFamily="34" charset="0"/>
              </a:rPr>
              <a:t>Figure 1. Stages of CKM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17B24524-5BAB-6945-F01F-096092D7C010}"/>
              </a:ext>
            </a:extLst>
          </p:cNvPr>
          <p:cNvSpPr txBox="1"/>
          <p:nvPr/>
        </p:nvSpPr>
        <p:spPr>
          <a:xfrm>
            <a:off x="308769" y="1447800"/>
            <a:ext cx="14012862" cy="5940088"/>
          </a:xfrm>
          <a:prstGeom prst="rect">
            <a:avLst/>
          </a:prstGeom>
          <a:noFill/>
        </p:spPr>
        <p:txBody>
          <a:bodyPr wrap="square">
            <a:spAutoFit/>
          </a:bodyPr>
          <a:lstStyle/>
          <a:p>
            <a:pPr marL="0" marR="0">
              <a:spcAft>
                <a:spcPts val="80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Adapted with permission from Ndumele et al. Copyright 2023 American Heart Association, Inc. </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The CKM staging construct reflects the progressive pathophysiology and increasing absolute CVD risk along the spectrum of CKM syndrome. Stage 0 includes individuals without CKM syndrome with normal weight, normal glucose, normal blood pressure, normal lipids, normal kidney function, and no evidence of subclinical or clinical CVD; the focus in stage 0 CKM is primordial prevention and preserving cardiovascular health. CKM syndrome stage 1 includes individuals with excess adipose tissue, dysfunctional adipose tissue, or both. Excess adiposity is identified by either weight or abdominal obesity, and dysfunctional adipose tissue is reflected by prediabetes (elevated glucose or impaired glucose tolerance). CKM syndrome stage 2 includes individuals with metabolic risk factors (hypertriglyceridemia, hypertension, metabolic syndrome, or type 2 diabetes), moderate- to high-risk CKD, or both. Although hypertension and CKD are usually downstream of metabolic risk factors, the curved arrows represent individuals with nonmetabolic causes of these conditions; the risk implications and treatment approaches are similar. CKM syndrome stage 3 includes individuals with subclinical CVD with overlapping CKM risk factors (excess/dysfunctional adipose tissue, metabolic risk factors, or CKD) or those with the risk equivalents of very high-risk CKD or high 10-year predicted risk (≥20%) using the PREVENT risk equations. CKM syndrome stage 4 includes individuals with clinical CVD (coronary heart disease, HF, stroke, PAD, or atrial fibrillation) overlapping with CKM risk factors. </a:t>
            </a:r>
          </a:p>
          <a:p>
            <a:pPr>
              <a:buNone/>
            </a:pPr>
            <a:endParaRPr lang="en-US" dirty="0">
              <a:effectLst/>
              <a:latin typeface="Lub Dub Medium" panose="020B0603030403020204" pitchFamily="34" charset="0"/>
              <a:ea typeface="Aptos" panose="020B0004020202020204" pitchFamily="34" charset="0"/>
            </a:endParaRPr>
          </a:p>
          <a:p>
            <a:pPr>
              <a:buNone/>
            </a:pPr>
            <a:r>
              <a:rPr lang="en-US" dirty="0" err="1">
                <a:effectLst/>
                <a:latin typeface="Lub Dub Medium" panose="020B0603030403020204" pitchFamily="34" charset="0"/>
                <a:ea typeface="Aptos" panose="020B0004020202020204" pitchFamily="34" charset="0"/>
              </a:rPr>
              <a:t>Afib</a:t>
            </a:r>
            <a:r>
              <a:rPr lang="en-US" dirty="0">
                <a:effectLst/>
                <a:latin typeface="Lub Dub Medium" panose="020B0603030403020204" pitchFamily="34" charset="0"/>
                <a:ea typeface="Aptos" panose="020B0004020202020204" pitchFamily="34" charset="0"/>
              </a:rPr>
              <a:t> indicates atrial fibrillation; ASCVD, atherosclerotic cardiovascular disease; CHD, coronary heart disease; CKD, chronic kidney disease; CKM, cardiovascular-kidney-metabolic; CVD, cardiovascular disease; HF, heart failure; KDIGO, Kidney Disease: Improving Global Outcomes; PAD, peripheral artery disease; and PREVENT, Predicting Risk of Cardiovascular Disease Events.</a:t>
            </a:r>
            <a:endParaRPr lang="en-US" dirty="0">
              <a:latin typeface="Lub Dub Medium" panose="020B0603030403020204" pitchFamily="34" charset="0"/>
            </a:endParaRPr>
          </a:p>
        </p:txBody>
      </p:sp>
    </p:spTree>
    <p:extLst>
      <p:ext uri="{BB962C8B-B14F-4D97-AF65-F5344CB8AC3E}">
        <p14:creationId xmlns:p14="http://schemas.microsoft.com/office/powerpoint/2010/main" val="106427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33654C-B928-3C6A-9D2F-A598CA4E9136}"/>
              </a:ext>
            </a:extLst>
          </p:cNvPr>
          <p:cNvPicPr>
            <a:picLocks noChangeAspect="1"/>
          </p:cNvPicPr>
          <p:nvPr/>
        </p:nvPicPr>
        <p:blipFill>
          <a:blip r:embed="rId2"/>
          <a:stretch>
            <a:fillRect/>
          </a:stretch>
        </p:blipFill>
        <p:spPr>
          <a:xfrm>
            <a:off x="3467100" y="0"/>
            <a:ext cx="7892910" cy="7543800"/>
          </a:xfrm>
          <a:prstGeom prst="rect">
            <a:avLst/>
          </a:prstGeom>
        </p:spPr>
      </p:pic>
      <p:sp>
        <p:nvSpPr>
          <p:cNvPr id="3" name="TextBox 2">
            <a:extLst>
              <a:ext uri="{FF2B5EF4-FFF2-40B4-BE49-F238E27FC236}">
                <a16:creationId xmlns:a16="http://schemas.microsoft.com/office/drawing/2014/main" id="{C4F41607-A62F-C972-0674-140F977E8A52}"/>
              </a:ext>
            </a:extLst>
          </p:cNvPr>
          <p:cNvSpPr txBox="1"/>
          <p:nvPr/>
        </p:nvSpPr>
        <p:spPr>
          <a:xfrm>
            <a:off x="304800" y="1295400"/>
            <a:ext cx="2590800" cy="4401205"/>
          </a:xfrm>
          <a:prstGeom prst="rect">
            <a:avLst/>
          </a:prstGeom>
          <a:noFill/>
        </p:spPr>
        <p:txBody>
          <a:bodyPr wrap="square">
            <a:spAutoFit/>
          </a:bodyPr>
          <a:lstStyle/>
          <a:p>
            <a:r>
              <a:rPr lang="en-US" sz="2800" dirty="0">
                <a:latin typeface="Lub Dub Medium" panose="020B0603030403020204" pitchFamily="34" charset="0"/>
              </a:rPr>
              <a:t>Figure 2. Kidney Disease: Improving Global Outcomes (KDIGO) Heat Map for Classification of CKD Risk.</a:t>
            </a:r>
          </a:p>
        </p:txBody>
      </p:sp>
      <p:sp>
        <p:nvSpPr>
          <p:cNvPr id="5" name="TextBox 4">
            <a:extLst>
              <a:ext uri="{FF2B5EF4-FFF2-40B4-BE49-F238E27FC236}">
                <a16:creationId xmlns:a16="http://schemas.microsoft.com/office/drawing/2014/main" id="{6BBBD61F-8E0D-29BB-0E15-87A224E72E01}"/>
              </a:ext>
            </a:extLst>
          </p:cNvPr>
          <p:cNvSpPr txBox="1"/>
          <p:nvPr/>
        </p:nvSpPr>
        <p:spPr>
          <a:xfrm>
            <a:off x="304800" y="5943600"/>
            <a:ext cx="2590800" cy="1384995"/>
          </a:xfrm>
          <a:prstGeom prst="rect">
            <a:avLst/>
          </a:prstGeom>
          <a:noFill/>
        </p:spPr>
        <p:txBody>
          <a:bodyPr wrap="square">
            <a:spAutoFit/>
          </a:bodyPr>
          <a:lstStyle/>
          <a:p>
            <a:r>
              <a:rPr lang="en-US" sz="1200" dirty="0">
                <a:latin typeface="Lub Dub Medium" panose="020B0603030403020204" pitchFamily="34" charset="0"/>
              </a:rPr>
              <a:t>Modified with permission from KDIGO. Copyright 2022, KDIGO: Kidney Disease Improving Global Outcomes. Published by Elsevier Inc. on behalf of the International Society of Nephrology.</a:t>
            </a:r>
          </a:p>
        </p:txBody>
      </p:sp>
      <p:sp>
        <p:nvSpPr>
          <p:cNvPr id="7" name="TextBox 6">
            <a:extLst>
              <a:ext uri="{FF2B5EF4-FFF2-40B4-BE49-F238E27FC236}">
                <a16:creationId xmlns:a16="http://schemas.microsoft.com/office/drawing/2014/main" id="{B30B4DD5-8DB1-E269-840F-C5707E361EB0}"/>
              </a:ext>
            </a:extLst>
          </p:cNvPr>
          <p:cNvSpPr txBox="1"/>
          <p:nvPr/>
        </p:nvSpPr>
        <p:spPr>
          <a:xfrm>
            <a:off x="11582400" y="5758935"/>
            <a:ext cx="2514600" cy="1569660"/>
          </a:xfrm>
          <a:prstGeom prst="rect">
            <a:avLst/>
          </a:prstGeom>
          <a:noFill/>
        </p:spPr>
        <p:txBody>
          <a:bodyPr wrap="square">
            <a:spAutoFit/>
          </a:bodyPr>
          <a:lstStyle/>
          <a:p>
            <a:endParaRPr lang="en-US" sz="1200" dirty="0">
              <a:latin typeface="Lub Dub Medium" panose="020B0603030403020204" pitchFamily="34" charset="0"/>
            </a:endParaRPr>
          </a:p>
          <a:p>
            <a:r>
              <a:rPr lang="en-US" sz="1200" dirty="0">
                <a:latin typeface="Lub Dub Medium" panose="020B0603030403020204" pitchFamily="34" charset="0"/>
              </a:rPr>
              <a:t>The colors depicted in this figure are not reflective of the American Heart Association/American College of Cardiology Class of Recommendation/Level of Evidence Table 2.</a:t>
            </a:r>
          </a:p>
        </p:txBody>
      </p:sp>
    </p:spTree>
    <p:extLst>
      <p:ext uri="{BB962C8B-B14F-4D97-AF65-F5344CB8AC3E}">
        <p14:creationId xmlns:p14="http://schemas.microsoft.com/office/powerpoint/2010/main" val="51795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41096-5CB1-F78E-ECF4-14F109E2226D}"/>
              </a:ext>
            </a:extLst>
          </p:cNvPr>
          <p:cNvSpPr txBox="1"/>
          <p:nvPr/>
        </p:nvSpPr>
        <p:spPr>
          <a:xfrm>
            <a:off x="457200" y="1295400"/>
            <a:ext cx="9144000" cy="861774"/>
          </a:xfrm>
          <a:prstGeom prst="rect">
            <a:avLst/>
          </a:prstGeom>
          <a:noFill/>
        </p:spPr>
        <p:txBody>
          <a:bodyPr wrap="square">
            <a:spAutoFit/>
          </a:bodyPr>
          <a:lstStyle/>
          <a:p>
            <a:r>
              <a:rPr lang="en-US" sz="5000" dirty="0">
                <a:latin typeface="Lub Dub Heavy" panose="020B0903030403020204" pitchFamily="34" charset="0"/>
              </a:rPr>
              <a:t>Citation</a:t>
            </a:r>
            <a:r>
              <a:rPr lang="en-US" dirty="0"/>
              <a:t> </a:t>
            </a:r>
          </a:p>
        </p:txBody>
      </p:sp>
      <p:sp>
        <p:nvSpPr>
          <p:cNvPr id="3" name="TextBox 1">
            <a:extLst>
              <a:ext uri="{FF2B5EF4-FFF2-40B4-BE49-F238E27FC236}">
                <a16:creationId xmlns:a16="http://schemas.microsoft.com/office/drawing/2014/main" id="{24754061-2254-3E96-B776-4C18F0C012B7}"/>
              </a:ext>
            </a:extLst>
          </p:cNvPr>
          <p:cNvSpPr txBox="1"/>
          <p:nvPr/>
        </p:nvSpPr>
        <p:spPr>
          <a:xfrm>
            <a:off x="1151334" y="6514085"/>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 2026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
        <p:nvSpPr>
          <p:cNvPr id="4" name="Text Placeholder 5">
            <a:extLst>
              <a:ext uri="{FF2B5EF4-FFF2-40B4-BE49-F238E27FC236}">
                <a16:creationId xmlns:a16="http://schemas.microsoft.com/office/drawing/2014/main" id="{134B80CF-89F1-F09B-13E0-126BBA032CED}"/>
              </a:ext>
            </a:extLst>
          </p:cNvPr>
          <p:cNvSpPr>
            <a:spLocks noGrp="1"/>
          </p:cNvSpPr>
          <p:nvPr/>
        </p:nvSpPr>
        <p:spPr>
          <a:xfrm>
            <a:off x="457200" y="2362200"/>
            <a:ext cx="12877800" cy="2514600"/>
          </a:xfrm>
          <a:prstGeom prst="rect">
            <a:avLst/>
          </a:prstGeom>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dirty="0">
                <a:latin typeface="Lub Dub Medium"/>
              </a:rPr>
              <a:t>This slide set is adapted from the 2026 AHA/ACC/ADA/ASN Guideline for the Prevention, Detection, Evaluation, and Management of Cardiovascular-Kidney-Metabolic Syndrome. Published ahead of print, June 9, 2026, available at: Circulation. www.ahajournals.org/doi/10.1161/CIR.0000000000001453 And Journal of the American College of Cardiology, published online ahead of print, June 9, 2026. J Am Coll </a:t>
            </a:r>
            <a:r>
              <a:rPr lang="en-US" dirty="0" err="1">
                <a:latin typeface="Lub Dub Medium"/>
              </a:rPr>
              <a:t>Cardiol</a:t>
            </a:r>
            <a:r>
              <a:rPr lang="en-US" dirty="0">
                <a:latin typeface="Lub Dub Medium"/>
              </a:rPr>
              <a:t>. https://www.jacc.org/doi/10.1016/j.jacc.2026.03.056</a:t>
            </a: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20</a:t>
            </a:fld>
            <a:endParaRPr lang="en-US" dirty="0"/>
          </a:p>
        </p:txBody>
      </p:sp>
      <p:sp>
        <p:nvSpPr>
          <p:cNvPr id="3" name="TextBox 2">
            <a:extLst>
              <a:ext uri="{FF2B5EF4-FFF2-40B4-BE49-F238E27FC236}">
                <a16:creationId xmlns:a16="http://schemas.microsoft.com/office/drawing/2014/main" id="{F350CBEF-96D9-16E9-A266-BABBFC14BE81}"/>
              </a:ext>
            </a:extLst>
          </p:cNvPr>
          <p:cNvSpPr txBox="1"/>
          <p:nvPr/>
        </p:nvSpPr>
        <p:spPr>
          <a:xfrm>
            <a:off x="2019300" y="2895600"/>
            <a:ext cx="10591800" cy="424731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“Treat” means that clinicians should initiate appropriate management for patients at risk for CKD progression or for cardiovascular disease as a consequence of CKD. “Refer” means consultation with the nephrology service should take place as needed depending on local arrangements regarding frequency of monitoring and timing of referral.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*Cause reflects the etiology of CKD as diagnosed by the clinician. The majority of CKD cases in CKM syndrome are attributable to diabetes, hypertension, and other metabolic risk factors. However, kidney-protective therapies such as angiotensin-converting enzyme inhibitors/angiotensin II receptor blockers and sodium glucose cotransporter 2 inhibitors have demonstrated kidney and cardiovascular benefits for patients with CKD from metabolic etiologies as well as from some other causes. Therefore, the CKM staging construct is relevant for almost all patients with CKD.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CKD indicates chronic kidney disease; CKM, cardiovascular-kidney-metabolic; and GFR, estimated glomerular filtration rate. </a:t>
            </a:r>
          </a:p>
        </p:txBody>
      </p:sp>
      <p:sp>
        <p:nvSpPr>
          <p:cNvPr id="4" name="TextBox 3">
            <a:extLst>
              <a:ext uri="{FF2B5EF4-FFF2-40B4-BE49-F238E27FC236}">
                <a16:creationId xmlns:a16="http://schemas.microsoft.com/office/drawing/2014/main" id="{18127037-5E69-CDEF-EEFF-4E9EFECCBA3F}"/>
              </a:ext>
            </a:extLst>
          </p:cNvPr>
          <p:cNvSpPr txBox="1"/>
          <p:nvPr/>
        </p:nvSpPr>
        <p:spPr>
          <a:xfrm>
            <a:off x="2362200" y="1524000"/>
            <a:ext cx="9906000" cy="954107"/>
          </a:xfrm>
          <a:prstGeom prst="rect">
            <a:avLst/>
          </a:prstGeom>
          <a:noFill/>
        </p:spPr>
        <p:txBody>
          <a:bodyPr wrap="square">
            <a:spAutoFit/>
          </a:bodyPr>
          <a:lstStyle/>
          <a:p>
            <a:r>
              <a:rPr lang="en-US" sz="2800" dirty="0">
                <a:latin typeface="Lub Dub Medium" panose="020B0603030403020204" pitchFamily="34" charset="0"/>
              </a:rPr>
              <a:t>Figure 2. Kidney Disease: Improving Global Outcomes (KDIGO) Heat Map for Classification of CKD Risk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69803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7BD7CAA7-1F0B-6845-7D2B-97553E24D0BD}"/>
              </a:ext>
            </a:extLst>
          </p:cNvPr>
          <p:cNvSpPr txBox="1"/>
          <p:nvPr/>
        </p:nvSpPr>
        <p:spPr>
          <a:xfrm>
            <a:off x="3981450" y="609600"/>
            <a:ext cx="666750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Table 4. CKM Staging Definitions and Diagnostic Criteria for Adults</a:t>
            </a:r>
          </a:p>
        </p:txBody>
      </p:sp>
      <p:graphicFrame>
        <p:nvGraphicFramePr>
          <p:cNvPr id="3" name="Table 2">
            <a:extLst>
              <a:ext uri="{FF2B5EF4-FFF2-40B4-BE49-F238E27FC236}">
                <a16:creationId xmlns:a16="http://schemas.microsoft.com/office/drawing/2014/main" id="{D8E1250D-DA08-C0E3-31B0-75D0048EA78D}"/>
              </a:ext>
            </a:extLst>
          </p:cNvPr>
          <p:cNvGraphicFramePr>
            <a:graphicFrameLocks noGrp="1"/>
          </p:cNvGraphicFramePr>
          <p:nvPr/>
        </p:nvGraphicFramePr>
        <p:xfrm>
          <a:off x="2628900" y="1905000"/>
          <a:ext cx="9372600" cy="4569079"/>
        </p:xfrm>
        <a:graphic>
          <a:graphicData uri="http://schemas.openxmlformats.org/drawingml/2006/table">
            <a:tbl>
              <a:tblPr firstRow="1" firstCol="1" bandRow="1"/>
              <a:tblGrid>
                <a:gridCol w="4686300">
                  <a:extLst>
                    <a:ext uri="{9D8B030D-6E8A-4147-A177-3AD203B41FA5}">
                      <a16:colId xmlns:a16="http://schemas.microsoft.com/office/drawing/2014/main" val="4279751924"/>
                    </a:ext>
                  </a:extLst>
                </a:gridCol>
                <a:gridCol w="4686300">
                  <a:extLst>
                    <a:ext uri="{9D8B030D-6E8A-4147-A177-3AD203B41FA5}">
                      <a16:colId xmlns:a16="http://schemas.microsoft.com/office/drawing/2014/main" val="2711747259"/>
                    </a:ext>
                  </a:extLst>
                </a:gridCol>
              </a:tblGrid>
              <a:tr h="0">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Stages of CKM Syndrome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Staging Criteria and Definition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562275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Stage 0: No CKM risk factors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Individuals with normal BMI and waist circumference, normoglycemia, normotension, normal lipid profile, and no evidence of CKD or subclinical or clinical CVD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2228698"/>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Stage 1: Excess or dysfunctional adiposity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Individuals with overweight/obesity, abdominal obesity, or dysfunctional adipose tissue, without the presence of other metabolic risk factors or CKD: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BMI ≥25 kg/m</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2</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(or ≥23 kg/m</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2</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if Asian ancestry), waist circumference ≥88/102 cm in women/men (or if Asian ancestry ≥80/90 cm in women/men), or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Fasting blood glucose ≥100 to 125 mg/dL or HbA1c between 5.7% and 6.4%</a:t>
                      </a:r>
                      <a:r>
                        <a:rPr lang="en-US" sz="1800" b="1" baseline="30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038809"/>
                  </a:ext>
                </a:extLst>
              </a:tr>
            </a:tbl>
          </a:graphicData>
        </a:graphic>
      </p:graphicFrame>
    </p:spTree>
    <p:extLst>
      <p:ext uri="{BB962C8B-B14F-4D97-AF65-F5344CB8AC3E}">
        <p14:creationId xmlns:p14="http://schemas.microsoft.com/office/powerpoint/2010/main" val="27780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7DBA9-D78B-8C8B-DF2B-F08F76BC5529}"/>
              </a:ext>
            </a:extLst>
          </p:cNvPr>
          <p:cNvSpPr txBox="1"/>
          <p:nvPr/>
        </p:nvSpPr>
        <p:spPr>
          <a:xfrm>
            <a:off x="3981450" y="685800"/>
            <a:ext cx="666750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Table 4. CKM Staging Definitions and Diagnostic Criteria for Adults (</a:t>
            </a:r>
            <a:r>
              <a:rPr kumimoji="0" lang="en-US" sz="28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con’t</a:t>
            </a:r>
            <a:r>
              <a:rPr kumimoji="0" lang="en-US" sz="2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35D840E1-F6F9-76E8-6F9D-515F427D04BF}"/>
              </a:ext>
            </a:extLst>
          </p:cNvPr>
          <p:cNvGraphicFramePr>
            <a:graphicFrameLocks noGrp="1"/>
          </p:cNvGraphicFramePr>
          <p:nvPr>
            <p:extLst>
              <p:ext uri="{D42A27DB-BD31-4B8C-83A1-F6EECF244321}">
                <p14:modId xmlns:p14="http://schemas.microsoft.com/office/powerpoint/2010/main" val="1078383076"/>
              </p:ext>
            </p:extLst>
          </p:nvPr>
        </p:nvGraphicFramePr>
        <p:xfrm>
          <a:off x="1847850" y="2057400"/>
          <a:ext cx="10934700" cy="3990150"/>
        </p:xfrm>
        <a:graphic>
          <a:graphicData uri="http://schemas.openxmlformats.org/drawingml/2006/table">
            <a:tbl>
              <a:tblPr firstRow="1" firstCol="1" bandRow="1"/>
              <a:tblGrid>
                <a:gridCol w="5467350">
                  <a:extLst>
                    <a:ext uri="{9D8B030D-6E8A-4147-A177-3AD203B41FA5}">
                      <a16:colId xmlns:a16="http://schemas.microsoft.com/office/drawing/2014/main" val="4279751924"/>
                    </a:ext>
                  </a:extLst>
                </a:gridCol>
                <a:gridCol w="5467350">
                  <a:extLst>
                    <a:ext uri="{9D8B030D-6E8A-4147-A177-3AD203B41FA5}">
                      <a16:colId xmlns:a16="http://schemas.microsoft.com/office/drawing/2014/main" val="2711747259"/>
                    </a:ext>
                  </a:extLst>
                </a:gridCol>
              </a:tblGrid>
              <a:tr h="177355">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Stages of CKM Syndrome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Staging Criteria and Definition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5622752"/>
                  </a:ext>
                </a:extLst>
              </a:tr>
              <a:tr h="370884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Stage 2: Metabolic risk factors, CKD, or both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Individuals with metabolic risk factors, moderate-high–risk CKD, or both: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0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0000"/>
                        </a:lnSpc>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hypertension (SBP ≥130 mm Hg, DBP ≥80 mm Hg or use of antihypertensive medications)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0000"/>
                        </a:lnSpc>
                        <a:spcAft>
                          <a:spcPts val="0"/>
                        </a:spcAft>
                        <a:buFont typeface="Arial" panose="020B0604020202020204" pitchFamily="34" charset="0"/>
                        <a:buChar char="•"/>
                      </a:pPr>
                      <a:r>
                        <a:rPr lang="it-IT" sz="1800" dirty="0">
                          <a:effectLst/>
                          <a:latin typeface="Times New Roman" panose="02020603050405020304" pitchFamily="18" charset="0"/>
                          <a:ea typeface="Times New Roman" panose="02020603050405020304" pitchFamily="18" charset="0"/>
                          <a:cs typeface="Arial" panose="020B0604020202020204" pitchFamily="34" charset="0"/>
                        </a:rPr>
                        <a:t>hypertriglyceridemia (≥150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0000"/>
                        </a:lnSpc>
                        <a:spcAft>
                          <a:spcPts val="0"/>
                        </a:spcAft>
                        <a:buFont typeface="Arial" panose="020B0604020202020204" pitchFamily="34" charset="0"/>
                        <a:buChar char="•"/>
                      </a:pPr>
                      <a:r>
                        <a:rPr lang="it-IT" sz="1800" dirty="0">
                          <a:effectLst/>
                          <a:latin typeface="Times New Roman" panose="02020603050405020304" pitchFamily="18" charset="0"/>
                          <a:ea typeface="Times New Roman" panose="02020603050405020304" pitchFamily="18" charset="0"/>
                          <a:cs typeface="Arial" panose="020B0604020202020204" pitchFamily="34" charset="0"/>
                        </a:rPr>
                        <a:t>MetS (per AHA/NHLBI criteria)</a:t>
                      </a:r>
                      <a:r>
                        <a:rPr lang="it-IT" sz="1800" b="1" baseline="30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0000"/>
                        </a:lnSpc>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T2D (fasting blood glucose ≥126 mg/dL or HbA1c ≥6.5%)</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0000"/>
                        </a:lnSpc>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and/or moderate-to-high risk CKD per the KDIGO risk categorization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038809"/>
                  </a:ext>
                </a:extLst>
              </a:tr>
            </a:tbl>
          </a:graphicData>
        </a:graphic>
      </p:graphicFrame>
    </p:spTree>
    <p:extLst>
      <p:ext uri="{BB962C8B-B14F-4D97-AF65-F5344CB8AC3E}">
        <p14:creationId xmlns:p14="http://schemas.microsoft.com/office/powerpoint/2010/main" val="278695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7BC9104D-7A5A-97B3-BC6B-16946BCBDD02}"/>
              </a:ext>
            </a:extLst>
          </p:cNvPr>
          <p:cNvSpPr txBox="1"/>
          <p:nvPr/>
        </p:nvSpPr>
        <p:spPr>
          <a:xfrm>
            <a:off x="3981450" y="382990"/>
            <a:ext cx="666750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Table 4. CKM Staging Definitions and Diagnostic Criteria for Adults (</a:t>
            </a:r>
            <a:r>
              <a:rPr kumimoji="0" lang="en-US" sz="28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con’t</a:t>
            </a:r>
            <a:r>
              <a:rPr kumimoji="0" lang="en-US" sz="2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E5C9F34E-48A6-0BA7-69E4-ACD10884519E}"/>
              </a:ext>
            </a:extLst>
          </p:cNvPr>
          <p:cNvGraphicFramePr>
            <a:graphicFrameLocks noGrp="1"/>
          </p:cNvGraphicFramePr>
          <p:nvPr>
            <p:extLst>
              <p:ext uri="{D42A27DB-BD31-4B8C-83A1-F6EECF244321}">
                <p14:modId xmlns:p14="http://schemas.microsoft.com/office/powerpoint/2010/main" val="861637441"/>
              </p:ext>
            </p:extLst>
          </p:nvPr>
        </p:nvGraphicFramePr>
        <p:xfrm>
          <a:off x="876300" y="1524000"/>
          <a:ext cx="12877800" cy="4378071"/>
        </p:xfrm>
        <a:graphic>
          <a:graphicData uri="http://schemas.openxmlformats.org/drawingml/2006/table">
            <a:tbl>
              <a:tblPr firstRow="1" firstCol="1" bandRow="1"/>
              <a:tblGrid>
                <a:gridCol w="3736152">
                  <a:extLst>
                    <a:ext uri="{9D8B030D-6E8A-4147-A177-3AD203B41FA5}">
                      <a16:colId xmlns:a16="http://schemas.microsoft.com/office/drawing/2014/main" val="4279751924"/>
                    </a:ext>
                  </a:extLst>
                </a:gridCol>
                <a:gridCol w="9141648">
                  <a:extLst>
                    <a:ext uri="{9D8B030D-6E8A-4147-A177-3AD203B41FA5}">
                      <a16:colId xmlns:a16="http://schemas.microsoft.com/office/drawing/2014/main" val="2711747259"/>
                    </a:ext>
                  </a:extLst>
                </a:gridCol>
              </a:tblGrid>
              <a:tr h="185058">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Stages of CKM Syndrome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Staging Criteria and Definition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5622752"/>
                  </a:ext>
                </a:extLst>
              </a:tr>
              <a:tr h="3853541">
                <a:tc>
                  <a:txBody>
                    <a:bodyPr/>
                    <a:lstStyle/>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Stage 3: Subclinical CVD in CKM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Subclinical CVD (subclinical coronary atherosclerosis or pre-HF) among individuals with excess/dysfunctional adiposity, or other metabolic risk factors, or CKD; or a risk equivalent of subclinical CVD: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7000"/>
                        </a:lnSpc>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Subclinical coronary atherosclerosis principally diagnosed as CAC with Agatston score ≥100 (moderate to severe incidental CAC, subclinical coronary atherosclerosis by coronary catheterization/CT angiography, or low ankle-brachial index without claudication symptoms also meet criteria)</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7000"/>
                        </a:lnSpc>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Pre-HF diagnosed by elevated cardiac biomarkers (NT-</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proBNP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≥125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/mL,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hs-cTnT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≥14 ng/L for women and ≥22 ng/L for men,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hs-cTnI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≥10 ng/L for women and ≥12 ng/L for men) or by echocardiographic parameters‡, with a  combination of the 2 indicating highest HF risk.</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Risk equivalents of subclinical CVD: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7000"/>
                        </a:lnSpc>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Very high-risk CKD (stages G4-G5 CKD or very high-risk per the KDIGO risk classification</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07000"/>
                        </a:lnSpc>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Predicted 10-year CVD risk ≥ 20% using PREVENT-CVD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038809"/>
                  </a:ext>
                </a:extLst>
              </a:tr>
            </a:tbl>
          </a:graphicData>
        </a:graphic>
      </p:graphicFrame>
    </p:spTree>
    <p:extLst>
      <p:ext uri="{BB962C8B-B14F-4D97-AF65-F5344CB8AC3E}">
        <p14:creationId xmlns:p14="http://schemas.microsoft.com/office/powerpoint/2010/main" val="384420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2C57AA-525D-9DE5-28B8-50309B7EF817}"/>
              </a:ext>
            </a:extLst>
          </p:cNvPr>
          <p:cNvSpPr txBox="1"/>
          <p:nvPr/>
        </p:nvSpPr>
        <p:spPr>
          <a:xfrm>
            <a:off x="3981450" y="1447800"/>
            <a:ext cx="666750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Table 4. CKM Staging Definitions and Diagnostic Criteria for Adults (</a:t>
            </a:r>
            <a:r>
              <a:rPr kumimoji="0" lang="en-US" sz="28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con’t</a:t>
            </a:r>
            <a:r>
              <a:rPr kumimoji="0" lang="en-US" sz="2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BF27CCE3-CF52-0E36-1ED6-70289CE8D002}"/>
              </a:ext>
            </a:extLst>
          </p:cNvPr>
          <p:cNvGraphicFramePr>
            <a:graphicFrameLocks noGrp="1"/>
          </p:cNvGraphicFramePr>
          <p:nvPr>
            <p:extLst>
              <p:ext uri="{D42A27DB-BD31-4B8C-83A1-F6EECF244321}">
                <p14:modId xmlns:p14="http://schemas.microsoft.com/office/powerpoint/2010/main" val="2459877103"/>
              </p:ext>
            </p:extLst>
          </p:nvPr>
        </p:nvGraphicFramePr>
        <p:xfrm>
          <a:off x="1914525" y="2879198"/>
          <a:ext cx="10801350" cy="2526792"/>
        </p:xfrm>
        <a:graphic>
          <a:graphicData uri="http://schemas.openxmlformats.org/drawingml/2006/table">
            <a:tbl>
              <a:tblPr firstRow="1" firstCol="1" bandRow="1"/>
              <a:tblGrid>
                <a:gridCol w="5400675">
                  <a:extLst>
                    <a:ext uri="{9D8B030D-6E8A-4147-A177-3AD203B41FA5}">
                      <a16:colId xmlns:a16="http://schemas.microsoft.com/office/drawing/2014/main" val="4279751924"/>
                    </a:ext>
                  </a:extLst>
                </a:gridCol>
                <a:gridCol w="5400675">
                  <a:extLst>
                    <a:ext uri="{9D8B030D-6E8A-4147-A177-3AD203B41FA5}">
                      <a16:colId xmlns:a16="http://schemas.microsoft.com/office/drawing/2014/main" val="2711747259"/>
                    </a:ext>
                  </a:extLst>
                </a:gridCol>
              </a:tblGrid>
              <a:tr h="248501">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Stages of CKM Syndrome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Staging Criteria and Definition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5622752"/>
                  </a:ext>
                </a:extLst>
              </a:tr>
              <a:tr h="218989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Stage 4: Clinical CVD in CKM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Clinical CVD (coronary heart disease, HF, stroke, PAD, AF) among individuals with excess/dysfunctional adiposity, other CKM risk factors, or CKD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4a: no kidney failure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4b: kidney failure present (eGFR &lt;15 mL/min/1.73m</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2</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or need for chronic kidney replacement therapy)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038809"/>
                  </a:ext>
                </a:extLst>
              </a:tr>
            </a:tbl>
          </a:graphicData>
        </a:graphic>
      </p:graphicFrame>
    </p:spTree>
    <p:extLst>
      <p:ext uri="{BB962C8B-B14F-4D97-AF65-F5344CB8AC3E}">
        <p14:creationId xmlns:p14="http://schemas.microsoft.com/office/powerpoint/2010/main" val="139642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2" name="TextBox 1">
            <a:extLst>
              <a:ext uri="{FF2B5EF4-FFF2-40B4-BE49-F238E27FC236}">
                <a16:creationId xmlns:a16="http://schemas.microsoft.com/office/drawing/2014/main" id="{289FA838-FD90-CE8B-087E-7093AF4AE958}"/>
              </a:ext>
            </a:extLst>
          </p:cNvPr>
          <p:cNvSpPr txBox="1"/>
          <p:nvPr/>
        </p:nvSpPr>
        <p:spPr>
          <a:xfrm>
            <a:off x="3981450" y="330339"/>
            <a:ext cx="6667500" cy="954107"/>
          </a:xfrm>
          <a:prstGeom prst="rect">
            <a:avLst/>
          </a:prstGeom>
          <a:noFill/>
        </p:spPr>
        <p:txBody>
          <a:bodyPr wrap="square">
            <a:spAutoFit/>
          </a:bodyPr>
          <a:lstStyle/>
          <a:p>
            <a:r>
              <a:rPr lang="en-US" sz="2800" dirty="0">
                <a:latin typeface="Lub Dub Medium" panose="020B0603030403020204" pitchFamily="34" charset="0"/>
              </a:rPr>
              <a:t>Table 4. CKM Staging Definitions and Diagnostic Criteria for Adults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94789E86-88E1-73A6-3192-D02597A7BD55}"/>
              </a:ext>
            </a:extLst>
          </p:cNvPr>
          <p:cNvSpPr txBox="1"/>
          <p:nvPr/>
        </p:nvSpPr>
        <p:spPr>
          <a:xfrm>
            <a:off x="1685925" y="1524000"/>
            <a:ext cx="11258550" cy="5632311"/>
          </a:xfrm>
          <a:prstGeom prst="rect">
            <a:avLst/>
          </a:prstGeom>
          <a:noFill/>
        </p:spPr>
        <p:txBody>
          <a:bodyPr wrap="square">
            <a:spAutoFit/>
          </a:bodyPr>
          <a:lstStyle/>
          <a:p>
            <a:pPr marL="0" marR="0">
              <a:spcAft>
                <a:spcPts val="0"/>
              </a:spcAft>
              <a:buNone/>
            </a:pPr>
            <a:r>
              <a:rPr lang="en-US" dirty="0">
                <a:effectLst/>
                <a:latin typeface="Times New Roman" panose="02020603050405020304" pitchFamily="18" charset="0"/>
                <a:ea typeface="Aptos" panose="020B0004020202020204" pitchFamily="34" charset="0"/>
                <a:cs typeface="Arial" panose="020B0604020202020204" pitchFamily="34" charset="0"/>
              </a:rPr>
              <a:t>*Individuals with gestational diabetes should receive intensified screening for prediabetes after pregnancy.</a:t>
            </a:r>
          </a:p>
          <a:p>
            <a:pPr marL="0" marR="0">
              <a:spcAft>
                <a:spcPts val="0"/>
              </a:spcAft>
              <a:buNone/>
            </a:pPr>
            <a:r>
              <a:rPr lang="en-US" dirty="0">
                <a:effectLst/>
                <a:latin typeface="Times New Roman" panose="02020603050405020304" pitchFamily="18" charset="0"/>
                <a:ea typeface="Aptos" panose="020B0004020202020204" pitchFamily="34" charset="0"/>
                <a:cs typeface="Arial" panose="020B0604020202020204" pitchFamily="34" charset="0"/>
              </a:rPr>
              <a:t> </a:t>
            </a:r>
            <a:endParaRPr lang="en-US" dirty="0">
              <a:effectLst/>
              <a:latin typeface="Aptos" panose="020B0004020202020204" pitchFamily="34" charset="0"/>
              <a:ea typeface="Aptos" panose="020B0004020202020204" pitchFamily="34" charset="0"/>
              <a:cs typeface="Arial" panose="020B0604020202020204" pitchFamily="34" charset="0"/>
            </a:endParaRPr>
          </a:p>
          <a:p>
            <a:pPr marL="0" marR="0">
              <a:spcAft>
                <a:spcPts val="0"/>
              </a:spcAft>
              <a:buNone/>
            </a:pPr>
            <a:r>
              <a:rPr lang="en-US" dirty="0">
                <a:effectLst/>
                <a:latin typeface="Times New Roman" panose="02020603050405020304" pitchFamily="18" charset="0"/>
                <a:ea typeface="Aptos" panose="020B0004020202020204" pitchFamily="34" charset="0"/>
                <a:cs typeface="Arial" panose="020B0604020202020204" pitchFamily="34" charset="0"/>
              </a:rPr>
              <a:t>†</a:t>
            </a:r>
            <a:r>
              <a:rPr lang="en-US" dirty="0" err="1">
                <a:effectLst/>
                <a:latin typeface="Times New Roman" panose="02020603050405020304" pitchFamily="18" charset="0"/>
                <a:ea typeface="Aptos" panose="020B0004020202020204" pitchFamily="34" charset="0"/>
                <a:cs typeface="Arial" panose="020B0604020202020204" pitchFamily="34" charset="0"/>
              </a:rPr>
              <a:t>MetS</a:t>
            </a:r>
            <a:r>
              <a:rPr lang="en-US" dirty="0">
                <a:effectLst/>
                <a:latin typeface="Times New Roman" panose="02020603050405020304" pitchFamily="18" charset="0"/>
                <a:ea typeface="Aptos" panose="020B0004020202020204" pitchFamily="34" charset="0"/>
                <a:cs typeface="Arial" panose="020B0604020202020204" pitchFamily="34" charset="0"/>
              </a:rPr>
              <a:t> is defined by the presence of 3 or more of the following: (1) waist circumference ≥88 cm for women and ≥102 cm for men (≥80 cm for women and ≥90 cm for men if Asian ancestry); (2) high-density lipoprotein cholesterol &lt;40 mg/dL for men and &lt;50 mg/dL for women; (3) triglycerides ≥150 mg/dL; (4) elevated blood pressure (SBP ≥130 mm Hg or DBP≥80 mm Hg and/or use of antihypertensive medications); and (5) fasting blood glucose ≥100 mg/dL.</a:t>
            </a:r>
          </a:p>
          <a:p>
            <a:pPr marL="0" marR="0">
              <a:spcAft>
                <a:spcPts val="0"/>
              </a:spcAft>
              <a:buNone/>
            </a:pPr>
            <a:endParaRPr lang="en-US" dirty="0">
              <a:effectLst/>
              <a:latin typeface="Aptos" panose="020B0004020202020204" pitchFamily="34" charset="0"/>
              <a:ea typeface="Aptos" panose="020B0004020202020204" pitchFamily="34" charset="0"/>
              <a:cs typeface="Arial" panose="020B0604020202020204" pitchFamily="34" charset="0"/>
            </a:endParaRPr>
          </a:p>
          <a:p>
            <a:pPr marL="0" marR="0">
              <a:spcAft>
                <a:spcPts val="0"/>
              </a:spcAft>
              <a:buNone/>
            </a:pPr>
            <a:r>
              <a:rPr lang="en-US" dirty="0">
                <a:effectLst/>
                <a:latin typeface="Times New Roman" panose="02020603050405020304" pitchFamily="18" charset="0"/>
                <a:ea typeface="Aptos" panose="020B0004020202020204" pitchFamily="34" charset="0"/>
                <a:cs typeface="Arial" panose="020B0604020202020204" pitchFamily="34" charset="0"/>
              </a:rPr>
              <a:t>‡</a:t>
            </a:r>
            <a:r>
              <a:rPr lang="en-US" kern="100" dirty="0">
                <a:effectLst/>
                <a:latin typeface="Times New Roman" panose="02020603050405020304" pitchFamily="18" charset="0"/>
                <a:ea typeface="Aptos" panose="020B0004020202020204" pitchFamily="34" charset="0"/>
                <a:cs typeface="Arial" panose="020B0604020202020204" pitchFamily="34" charset="0"/>
              </a:rPr>
              <a:t>CAC&gt;100 threshold based on high absolute CVD risk with an impact on therapeutic decision-making.</a:t>
            </a:r>
            <a:endParaRPr lang="en-US" dirty="0">
              <a:effectLst/>
              <a:latin typeface="Aptos" panose="020B0004020202020204" pitchFamily="34" charset="0"/>
              <a:ea typeface="Aptos" panose="020B0004020202020204" pitchFamily="34" charset="0"/>
              <a:cs typeface="Arial" panose="020B0604020202020204" pitchFamily="34" charset="0"/>
            </a:endParaRPr>
          </a:p>
          <a:p>
            <a:pPr marL="0" marR="0">
              <a:spcAft>
                <a:spcPts val="0"/>
              </a:spcAft>
              <a:buNone/>
            </a:pPr>
            <a:endParaRPr lang="en-US" dirty="0">
              <a:solidFill>
                <a:srgbClr val="000000"/>
              </a:solidFill>
              <a:effectLst/>
              <a:latin typeface="Times New Roman" panose="02020603050405020304" pitchFamily="18" charset="0"/>
              <a:ea typeface="Aptos" panose="020B0004020202020204" pitchFamily="34" charset="0"/>
              <a:cs typeface="Arial" panose="020B0604020202020204" pitchFamily="34" charset="0"/>
            </a:endParaRPr>
          </a:p>
          <a:p>
            <a:pPr marL="0" marR="0">
              <a:spcAft>
                <a:spcPts val="0"/>
              </a:spcAft>
              <a:buNone/>
            </a:pPr>
            <a:r>
              <a:rPr lang="en-US"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a:t>
            </a:r>
            <a:r>
              <a:rPr lang="en-US" dirty="0">
                <a:effectLst/>
                <a:latin typeface="Times New Roman" panose="02020603050405020304" pitchFamily="18" charset="0"/>
                <a:ea typeface="Aptos" panose="020B0004020202020204" pitchFamily="34" charset="0"/>
                <a:cs typeface="Arial" panose="020B0604020202020204" pitchFamily="34" charset="0"/>
              </a:rPr>
              <a:t>KDIGO risk classification for moderate-high–risk CKD: stages G1-G2 with A2-A3, stage G3a with A1-A2, or stage G3b with A1; for very high-risk CKD: stages G3a with A3, stage G3b with A2-A3, or stages G4-G5 CKD. A1 albuminuria is UACR &lt;30 mg/g; A2 albuminuria is UACR 30 to &lt;300 mg/g; A3 albuminuria is UACR ≥300 mg/g.</a:t>
            </a:r>
          </a:p>
          <a:p>
            <a:pPr marL="0" marR="0">
              <a:spcAft>
                <a:spcPts val="0"/>
              </a:spcAft>
              <a:buNone/>
            </a:pPr>
            <a:endParaRPr lang="en-US" dirty="0">
              <a:effectLst/>
              <a:latin typeface="Aptos" panose="020B0004020202020204" pitchFamily="34" charset="0"/>
              <a:ea typeface="Aptos" panose="020B0004020202020204" pitchFamily="34" charset="0"/>
              <a:cs typeface="Arial" panose="020B0604020202020204" pitchFamily="34" charset="0"/>
            </a:endParaRPr>
          </a:p>
          <a:p>
            <a:pPr marL="0" marR="0">
              <a:spcAft>
                <a:spcPts val="0"/>
              </a:spcAft>
              <a:buNone/>
            </a:pPr>
            <a:r>
              <a:rPr lang="en-US" dirty="0">
                <a:latin typeface="Times New Roman" panose="02020603050405020304" pitchFamily="18" charset="0"/>
                <a:ea typeface="Aptos" panose="020B0004020202020204" pitchFamily="34" charset="0"/>
                <a:cs typeface="Arial" panose="020B0604020202020204" pitchFamily="34" charset="0"/>
              </a:rPr>
              <a:t>AF indicates atrial fibrillation; </a:t>
            </a:r>
            <a:r>
              <a:rPr lang="en-US" dirty="0">
                <a:effectLst/>
                <a:latin typeface="Times New Roman" panose="02020603050405020304" pitchFamily="18" charset="0"/>
                <a:ea typeface="Aptos" panose="020B0004020202020204" pitchFamily="34" charset="0"/>
                <a:cs typeface="Arial" panose="020B0604020202020204" pitchFamily="34" charset="0"/>
              </a:rPr>
              <a:t>AHA/NHLBI, American Heart Association/National Heart, Lung, and Blood Institute; BMI, body mass index; CAC, coronary artery calcium; CKD, chronic kidney disease; CKM, cardiovascular-kidney-metabolic; CT, computed tomography; CVD, cardiovascular disease; DBP, diastolic blood pressure; HbA1c, hemoglobin A1c; HF, heart failure; </a:t>
            </a:r>
            <a:r>
              <a:rPr lang="en-US" dirty="0" err="1">
                <a:effectLst/>
                <a:latin typeface="Times New Roman" panose="02020603050405020304" pitchFamily="18" charset="0"/>
                <a:ea typeface="Aptos" panose="020B0004020202020204" pitchFamily="34" charset="0"/>
                <a:cs typeface="Arial" panose="020B0604020202020204" pitchFamily="34" charset="0"/>
              </a:rPr>
              <a:t>hs-cTnI</a:t>
            </a:r>
            <a:r>
              <a:rPr lang="en-US" dirty="0">
                <a:effectLst/>
                <a:latin typeface="Times New Roman" panose="02020603050405020304" pitchFamily="18" charset="0"/>
                <a:ea typeface="Aptos" panose="020B0004020202020204" pitchFamily="34" charset="0"/>
                <a:cs typeface="Arial" panose="020B0604020202020204" pitchFamily="34" charset="0"/>
              </a:rPr>
              <a:t>, high sensitivity-cardiac troponin I; </a:t>
            </a:r>
            <a:r>
              <a:rPr lang="en-US" dirty="0" err="1">
                <a:effectLst/>
                <a:latin typeface="Times New Roman" panose="02020603050405020304" pitchFamily="18" charset="0"/>
                <a:ea typeface="Aptos" panose="020B0004020202020204" pitchFamily="34" charset="0"/>
                <a:cs typeface="Arial" panose="020B0604020202020204" pitchFamily="34" charset="0"/>
              </a:rPr>
              <a:t>hs-cTnT</a:t>
            </a:r>
            <a:r>
              <a:rPr lang="en-US" dirty="0">
                <a:effectLst/>
                <a:latin typeface="Times New Roman" panose="02020603050405020304" pitchFamily="18" charset="0"/>
                <a:ea typeface="Aptos" panose="020B0004020202020204" pitchFamily="34" charset="0"/>
                <a:cs typeface="Arial" panose="020B0604020202020204" pitchFamily="34" charset="0"/>
              </a:rPr>
              <a:t>, high sensitivity-cardiac troponin T; KDIGO, Kidney Disease: Improving Global Outcomes; </a:t>
            </a:r>
            <a:r>
              <a:rPr lang="en-US" dirty="0" err="1">
                <a:effectLst/>
                <a:latin typeface="Times New Roman" panose="02020603050405020304" pitchFamily="18" charset="0"/>
                <a:ea typeface="Aptos" panose="020B0004020202020204" pitchFamily="34" charset="0"/>
                <a:cs typeface="Arial" panose="020B0604020202020204" pitchFamily="34" charset="0"/>
              </a:rPr>
              <a:t>MetS</a:t>
            </a:r>
            <a:r>
              <a:rPr lang="en-US" dirty="0">
                <a:effectLst/>
                <a:latin typeface="Times New Roman" panose="02020603050405020304" pitchFamily="18" charset="0"/>
                <a:ea typeface="Aptos" panose="020B0004020202020204" pitchFamily="34" charset="0"/>
                <a:cs typeface="Arial" panose="020B0604020202020204" pitchFamily="34" charset="0"/>
              </a:rPr>
              <a:t>, metabolic syndrome; NT-</a:t>
            </a:r>
            <a:r>
              <a:rPr lang="en-US" dirty="0" err="1">
                <a:effectLst/>
                <a:latin typeface="Times New Roman" panose="02020603050405020304" pitchFamily="18" charset="0"/>
                <a:ea typeface="Aptos" panose="020B0004020202020204" pitchFamily="34" charset="0"/>
                <a:cs typeface="Arial" panose="020B0604020202020204" pitchFamily="34" charset="0"/>
              </a:rPr>
              <a:t>proBNP</a:t>
            </a:r>
            <a:r>
              <a:rPr lang="en-US" dirty="0">
                <a:effectLst/>
                <a:latin typeface="Times New Roman" panose="02020603050405020304" pitchFamily="18" charset="0"/>
                <a:ea typeface="Aptos" panose="020B0004020202020204" pitchFamily="34" charset="0"/>
                <a:cs typeface="Arial" panose="020B0604020202020204" pitchFamily="34" charset="0"/>
              </a:rPr>
              <a:t>, </a:t>
            </a:r>
            <a:r>
              <a:rPr lang="en-US" i="1" dirty="0">
                <a:effectLst/>
                <a:latin typeface="Times New Roman" panose="02020603050405020304" pitchFamily="18" charset="0"/>
                <a:ea typeface="Aptos" panose="020B0004020202020204" pitchFamily="34" charset="0"/>
                <a:cs typeface="Arial" panose="020B0604020202020204" pitchFamily="34" charset="0"/>
              </a:rPr>
              <a:t>N</a:t>
            </a:r>
            <a:r>
              <a:rPr lang="en-US" dirty="0">
                <a:effectLst/>
                <a:latin typeface="Times New Roman" panose="02020603050405020304" pitchFamily="18" charset="0"/>
                <a:ea typeface="Aptos" panose="020B0004020202020204" pitchFamily="34" charset="0"/>
                <a:cs typeface="Arial" panose="020B0604020202020204" pitchFamily="34" charset="0"/>
              </a:rPr>
              <a:t>-terminal prohormone of B-type natriuretic peptide; PAD, peripheral artery disease; SBP, systolic blood pressure; T2D, type 2 diabetes; and UACR, urine albumin-to-creatinine ratio.</a:t>
            </a:r>
            <a:endParaRPr lang="en-US"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7117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6FC72-4424-2182-761A-1CAEC8CB838F}"/>
              </a:ext>
            </a:extLst>
          </p:cNvPr>
          <p:cNvSpPr txBox="1"/>
          <p:nvPr/>
        </p:nvSpPr>
        <p:spPr>
          <a:xfrm>
            <a:off x="2743200" y="1143000"/>
            <a:ext cx="9066212" cy="1384995"/>
          </a:xfrm>
          <a:prstGeom prst="rect">
            <a:avLst/>
          </a:prstGeom>
          <a:noFill/>
        </p:spPr>
        <p:txBody>
          <a:bodyPr wrap="square">
            <a:spAutoFit/>
          </a:bodyPr>
          <a:lstStyle/>
          <a:p>
            <a:r>
              <a:rPr lang="en-US" sz="2800" dirty="0">
                <a:latin typeface="Lub Dub Medium" panose="020B0603030403020204" pitchFamily="34" charset="0"/>
              </a:rPr>
              <a:t>Table 5. Diagnostic Criteria for Obesity, Hypertension, Dyslipidemia, and Diabetes in Youth (&lt;18 years)</a:t>
            </a:r>
          </a:p>
        </p:txBody>
      </p:sp>
      <p:graphicFrame>
        <p:nvGraphicFramePr>
          <p:cNvPr id="3" name="Table 2">
            <a:extLst>
              <a:ext uri="{FF2B5EF4-FFF2-40B4-BE49-F238E27FC236}">
                <a16:creationId xmlns:a16="http://schemas.microsoft.com/office/drawing/2014/main" id="{9F3886CB-A155-2999-8CA6-A5CB1D947BC2}"/>
              </a:ext>
            </a:extLst>
          </p:cNvPr>
          <p:cNvGraphicFramePr>
            <a:graphicFrameLocks noGrp="1"/>
          </p:cNvGraphicFramePr>
          <p:nvPr>
            <p:extLst>
              <p:ext uri="{D42A27DB-BD31-4B8C-83A1-F6EECF244321}">
                <p14:modId xmlns:p14="http://schemas.microsoft.com/office/powerpoint/2010/main" val="1304224081"/>
              </p:ext>
            </p:extLst>
          </p:nvPr>
        </p:nvGraphicFramePr>
        <p:xfrm>
          <a:off x="2820987" y="2895600"/>
          <a:ext cx="8988425" cy="3105037"/>
        </p:xfrm>
        <a:graphic>
          <a:graphicData uri="http://schemas.openxmlformats.org/drawingml/2006/table">
            <a:tbl>
              <a:tblPr firstRow="1" firstCol="1" bandRow="1"/>
              <a:tblGrid>
                <a:gridCol w="2331223">
                  <a:extLst>
                    <a:ext uri="{9D8B030D-6E8A-4147-A177-3AD203B41FA5}">
                      <a16:colId xmlns:a16="http://schemas.microsoft.com/office/drawing/2014/main" val="1593084006"/>
                    </a:ext>
                  </a:extLst>
                </a:gridCol>
                <a:gridCol w="6657202">
                  <a:extLst>
                    <a:ext uri="{9D8B030D-6E8A-4147-A177-3AD203B41FA5}">
                      <a16:colId xmlns:a16="http://schemas.microsoft.com/office/drawing/2014/main" val="2883659097"/>
                    </a:ext>
                  </a:extLst>
                </a:gridCol>
              </a:tblGrid>
              <a:tr h="224871">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Health Factor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Criteria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562916"/>
                  </a:ext>
                </a:extLst>
              </a:tr>
              <a:tr h="2823732">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Overweight and Obesity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Overweight: BMI </a:t>
                      </a:r>
                      <a:r>
                        <a:rPr lang="en-US" sz="1800" dirty="0">
                          <a:effectLst/>
                          <a:latin typeface="Times New Roman" panose="02020603050405020304" pitchFamily="18" charset="0"/>
                          <a:ea typeface="Arial Unicode MS"/>
                          <a:cs typeface="Arial" panose="020B0604020202020204" pitchFamily="34" charset="0"/>
                        </a:rPr>
                        <a:t>≥85th to &lt;95th percentile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Arial Unicode MS"/>
                          <a:cs typeface="Arial" panose="020B0604020202020204" pitchFamily="34" charset="0"/>
                        </a:rPr>
                        <a:t>Obesity: BMI ≥95th percentile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Severe Obesity: </a:t>
                      </a:r>
                      <a:r>
                        <a:rPr lang="en-US" sz="1800" dirty="0">
                          <a:effectLst/>
                          <a:latin typeface="Times New Roman" panose="02020603050405020304" pitchFamily="18" charset="0"/>
                          <a:ea typeface="Arial Unicode MS"/>
                          <a:cs typeface="Arial" panose="020B0604020202020204" pitchFamily="34" charset="0"/>
                        </a:rPr>
                        <a:t>BMI ≥120% of the 95th percentile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Aft>
                          <a:spcPts val="800"/>
                        </a:spcAft>
                        <a:buFont typeface="Courier New" panose="02070309020205020404" pitchFamily="49" charset="0"/>
                        <a:buChar char="o"/>
                      </a:pPr>
                      <a:r>
                        <a:rPr lang="en-US" sz="1800" b="1" u="none" dirty="0">
                          <a:effectLst/>
                          <a:latin typeface="Times New Roman" panose="02020603050405020304" pitchFamily="18" charset="0"/>
                          <a:ea typeface="Arial Unicode MS"/>
                          <a:cs typeface="Arial" panose="020B0604020202020204" pitchFamily="34" charset="0"/>
                        </a:rPr>
                        <a:t>Class 2 Obesity</a:t>
                      </a:r>
                      <a:r>
                        <a:rPr lang="en-US" sz="1800" u="none" dirty="0">
                          <a:effectLst/>
                          <a:latin typeface="Times New Roman" panose="02020603050405020304" pitchFamily="18" charset="0"/>
                          <a:ea typeface="Arial Unicode MS"/>
                          <a:cs typeface="Arial" panose="020B0604020202020204" pitchFamily="34" charset="0"/>
                        </a:rPr>
                        <a:t>: </a:t>
                      </a:r>
                      <a:r>
                        <a:rPr lang="en-US" sz="1800" dirty="0">
                          <a:effectLst/>
                          <a:latin typeface="Times New Roman" panose="02020603050405020304" pitchFamily="18" charset="0"/>
                          <a:ea typeface="Arial Unicode MS"/>
                          <a:cs typeface="Arial" panose="020B0604020202020204" pitchFamily="34" charset="0"/>
                        </a:rPr>
                        <a:t>BMI ≥120% to &lt;140% of the 95th percentile or a BMI ≥35 kg/m</a:t>
                      </a:r>
                      <a:r>
                        <a:rPr lang="en-US" sz="1800" baseline="30000" dirty="0">
                          <a:effectLst/>
                          <a:latin typeface="Times New Roman" panose="02020603050405020304" pitchFamily="18" charset="0"/>
                          <a:ea typeface="Arial Unicode MS"/>
                          <a:cs typeface="Arial" panose="020B0604020202020204" pitchFamily="34" charset="0"/>
                        </a:rPr>
                        <a:t>2</a:t>
                      </a:r>
                      <a:r>
                        <a:rPr lang="en-US" sz="1800" dirty="0">
                          <a:effectLst/>
                          <a:latin typeface="Times New Roman" panose="02020603050405020304" pitchFamily="18" charset="0"/>
                          <a:ea typeface="Arial Unicode MS"/>
                          <a:cs typeface="Arial" panose="020B0604020202020204" pitchFamily="34" charset="0"/>
                        </a:rPr>
                        <a:t> to &lt; 40 kg/m</a:t>
                      </a:r>
                      <a:r>
                        <a:rPr lang="en-US" sz="1800" baseline="30000" dirty="0">
                          <a:effectLst/>
                          <a:latin typeface="Times New Roman" panose="02020603050405020304" pitchFamily="18" charset="0"/>
                          <a:ea typeface="Arial Unicode MS"/>
                          <a:cs typeface="Arial" panose="020B0604020202020204" pitchFamily="34" charset="0"/>
                        </a:rPr>
                        <a:t>2</a:t>
                      </a:r>
                      <a:r>
                        <a:rPr lang="en-US" sz="1800" dirty="0">
                          <a:effectLst/>
                          <a:latin typeface="Times New Roman" panose="02020603050405020304" pitchFamily="18" charset="0"/>
                          <a:ea typeface="Arial Unicode MS"/>
                          <a:cs typeface="Arial" panose="020B0604020202020204" pitchFamily="34" charset="0"/>
                        </a:rPr>
                        <a:t>, whichever is lower based on age and sex</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Aft>
                          <a:spcPts val="800"/>
                        </a:spcAft>
                        <a:buFont typeface="Courier New" panose="02070309020205020404" pitchFamily="49" charset="0"/>
                        <a:buChar char="o"/>
                      </a:pPr>
                      <a:r>
                        <a:rPr lang="en-US" sz="1800" b="1" u="none" dirty="0">
                          <a:effectLst/>
                          <a:latin typeface="Times New Roman" panose="02020603050405020304" pitchFamily="18" charset="0"/>
                          <a:ea typeface="Arial Unicode MS"/>
                          <a:cs typeface="Arial" panose="020B0604020202020204" pitchFamily="34" charset="0"/>
                        </a:rPr>
                        <a:t>Class 3 Obesity: </a:t>
                      </a:r>
                      <a:r>
                        <a:rPr lang="en-US" sz="1800" dirty="0">
                          <a:effectLst/>
                          <a:latin typeface="Times New Roman" panose="02020603050405020304" pitchFamily="18" charset="0"/>
                          <a:ea typeface="Arial Unicode MS"/>
                          <a:cs typeface="Arial" panose="020B0604020202020204" pitchFamily="34" charset="0"/>
                        </a:rPr>
                        <a:t>≥140% of the 95th percentile or BMI ≥40 kg/m</a:t>
                      </a:r>
                      <a:r>
                        <a:rPr lang="en-US" sz="1800" baseline="30000" dirty="0">
                          <a:effectLst/>
                          <a:latin typeface="Times New Roman" panose="02020603050405020304" pitchFamily="18" charset="0"/>
                          <a:ea typeface="Arial Unicode MS"/>
                          <a:cs typeface="Arial" panose="020B0604020202020204" pitchFamily="34" charset="0"/>
                        </a:rPr>
                        <a:t>2</a:t>
                      </a:r>
                      <a:r>
                        <a:rPr lang="en-US" sz="1800" dirty="0">
                          <a:effectLst/>
                          <a:latin typeface="Times New Roman" panose="02020603050405020304" pitchFamily="18" charset="0"/>
                          <a:ea typeface="Arial Unicode MS"/>
                          <a:cs typeface="Arial" panose="020B0604020202020204" pitchFamily="34" charset="0"/>
                        </a:rPr>
                        <a:t>, whichever is lower based on age and sex</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490613"/>
                  </a:ext>
                </a:extLst>
              </a:tr>
            </a:tbl>
          </a:graphicData>
        </a:graphic>
      </p:graphicFrame>
      <p:sp>
        <p:nvSpPr>
          <p:cNvPr id="4" name="TextBox 3">
            <a:extLst>
              <a:ext uri="{FF2B5EF4-FFF2-40B4-BE49-F238E27FC236}">
                <a16:creationId xmlns:a16="http://schemas.microsoft.com/office/drawing/2014/main" id="{DF28799B-400A-E7F8-914D-7AAA20A8B6D4}"/>
              </a:ext>
            </a:extLst>
          </p:cNvPr>
          <p:cNvSpPr txBox="1"/>
          <p:nvPr/>
        </p:nvSpPr>
        <p:spPr>
          <a:xfrm>
            <a:off x="2743200" y="6248400"/>
            <a:ext cx="9066212" cy="461665"/>
          </a:xfrm>
          <a:prstGeom prst="rect">
            <a:avLst/>
          </a:prstGeom>
          <a:noFill/>
        </p:spPr>
        <p:txBody>
          <a:bodyPr wrap="square">
            <a:spAutoFit/>
          </a:bodyPr>
          <a:lstStyle/>
          <a:p>
            <a:r>
              <a:rPr lang="en-US" sz="1200" dirty="0">
                <a:latin typeface="Lub Dub Medium" panose="020B0603030403020204" pitchFamily="34" charset="0"/>
              </a:rPr>
              <a:t>BMI indicates body mass index; h, hour; HbA1c, hemoglobin A1c; HDL-C, high-density lipoprotein cholesterol; and LDL-C, low-density lipoprotein cholesterol.</a:t>
            </a:r>
          </a:p>
        </p:txBody>
      </p:sp>
    </p:spTree>
    <p:extLst>
      <p:ext uri="{BB962C8B-B14F-4D97-AF65-F5344CB8AC3E}">
        <p14:creationId xmlns:p14="http://schemas.microsoft.com/office/powerpoint/2010/main" val="3670911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2" name="TextBox 1">
            <a:extLst>
              <a:ext uri="{FF2B5EF4-FFF2-40B4-BE49-F238E27FC236}">
                <a16:creationId xmlns:a16="http://schemas.microsoft.com/office/drawing/2014/main" id="{55C13F42-8293-67D3-9A6A-743119F0F30C}"/>
              </a:ext>
            </a:extLst>
          </p:cNvPr>
          <p:cNvSpPr txBox="1"/>
          <p:nvPr/>
        </p:nvSpPr>
        <p:spPr>
          <a:xfrm>
            <a:off x="2419350" y="914400"/>
            <a:ext cx="9791700" cy="954107"/>
          </a:xfrm>
          <a:prstGeom prst="rect">
            <a:avLst/>
          </a:prstGeom>
          <a:noFill/>
        </p:spPr>
        <p:txBody>
          <a:bodyPr wrap="square">
            <a:spAutoFit/>
          </a:bodyPr>
          <a:lstStyle/>
          <a:p>
            <a:r>
              <a:rPr lang="en-US" sz="2800" dirty="0">
                <a:latin typeface="Lub Dub Medium" panose="020B0603030403020204" pitchFamily="34" charset="0"/>
              </a:rPr>
              <a:t>Table 5. Diagnostic Criteria for Obesity, Hypertension, Dyslipidemia, and Diabetes in Youth (&lt;18 years)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C0212D1-9322-3B0F-4380-25A26F7C6419}"/>
              </a:ext>
            </a:extLst>
          </p:cNvPr>
          <p:cNvGraphicFramePr>
            <a:graphicFrameLocks noGrp="1"/>
          </p:cNvGraphicFramePr>
          <p:nvPr>
            <p:extLst>
              <p:ext uri="{D42A27DB-BD31-4B8C-83A1-F6EECF244321}">
                <p14:modId xmlns:p14="http://schemas.microsoft.com/office/powerpoint/2010/main" val="2157866817"/>
              </p:ext>
            </p:extLst>
          </p:nvPr>
        </p:nvGraphicFramePr>
        <p:xfrm>
          <a:off x="2419350" y="2057400"/>
          <a:ext cx="9791700" cy="5394071"/>
        </p:xfrm>
        <a:graphic>
          <a:graphicData uri="http://schemas.openxmlformats.org/drawingml/2006/table">
            <a:tbl>
              <a:tblPr firstRow="1" firstCol="1" bandRow="1"/>
              <a:tblGrid>
                <a:gridCol w="2539559">
                  <a:extLst>
                    <a:ext uri="{9D8B030D-6E8A-4147-A177-3AD203B41FA5}">
                      <a16:colId xmlns:a16="http://schemas.microsoft.com/office/drawing/2014/main" val="1593084006"/>
                    </a:ext>
                  </a:extLst>
                </a:gridCol>
                <a:gridCol w="7252141">
                  <a:extLst>
                    <a:ext uri="{9D8B030D-6E8A-4147-A177-3AD203B41FA5}">
                      <a16:colId xmlns:a16="http://schemas.microsoft.com/office/drawing/2014/main" val="2883659097"/>
                    </a:ext>
                  </a:extLst>
                </a:gridCol>
              </a:tblGrid>
              <a:tr h="198694">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Health Factor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Criteria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562916"/>
                  </a:ext>
                </a:extLst>
              </a:tr>
              <a:tr h="3611306">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Blood Pressure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Age &lt;13 years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Normal: &lt;90th percentile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Elevated: ≥90th percentile to &lt;95th percentile or 120/80 mmHg to &lt;95th percentile (whichever is lower)</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1 Hypertension: ≥95th percentile to &lt;95th percentile + 12 mm Hg, or 130/80 to 139/89 mm Hg (whichever is lower)</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2 Hypertension: ≥95th percentile + 12 mm Hg, or ≥140/90 mm Hg (whichever is lower)</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Age </a:t>
                      </a:r>
                      <a:r>
                        <a:rPr lang="en-US" sz="1800" dirty="0">
                          <a:effectLst/>
                          <a:latin typeface="Times New Roman" panose="02020603050405020304" pitchFamily="18" charset="0"/>
                          <a:ea typeface="Arial Unicode MS"/>
                          <a:cs typeface="Arial" panose="020B0604020202020204" pitchFamily="34" charset="0"/>
                        </a:rPr>
                        <a:t>≥13 years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Normal: &lt;120/&lt;80 mm Hg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Elevated: 120/&lt;80 to 129/&lt;80 mm Hg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1 Hypertension: 130/80 to 139/89 mm Hg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2 Hypertension: ≥140/90 mm Hg</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490613"/>
                  </a:ext>
                </a:extLst>
              </a:tr>
            </a:tbl>
          </a:graphicData>
        </a:graphic>
      </p:graphicFrame>
      <p:sp>
        <p:nvSpPr>
          <p:cNvPr id="4" name="TextBox 3">
            <a:extLst>
              <a:ext uri="{FF2B5EF4-FFF2-40B4-BE49-F238E27FC236}">
                <a16:creationId xmlns:a16="http://schemas.microsoft.com/office/drawing/2014/main" id="{4B11B398-09B6-EDB6-E85B-C9D262F83B21}"/>
              </a:ext>
            </a:extLst>
          </p:cNvPr>
          <p:cNvSpPr txBox="1"/>
          <p:nvPr/>
        </p:nvSpPr>
        <p:spPr>
          <a:xfrm>
            <a:off x="12344400" y="6324600"/>
            <a:ext cx="2286000" cy="1200329"/>
          </a:xfrm>
          <a:prstGeom prst="rect">
            <a:avLst/>
          </a:prstGeom>
          <a:noFill/>
        </p:spPr>
        <p:txBody>
          <a:bodyPr wrap="square">
            <a:spAutoFit/>
          </a:bodyPr>
          <a:lstStyle/>
          <a:p>
            <a:r>
              <a:rPr lang="en-US" sz="1200" dirty="0">
                <a:latin typeface="Lub Dub Medium" panose="020B0603030403020204" pitchFamily="34" charset="0"/>
              </a:rPr>
              <a:t>BMI indicates body mass index; h, hour; HbA1c, hemoglobin A1c; HDL, high-density lipoprotein; and LDL, low-density lipoprotein.</a:t>
            </a:r>
          </a:p>
        </p:txBody>
      </p:sp>
    </p:spTree>
    <p:extLst>
      <p:ext uri="{BB962C8B-B14F-4D97-AF65-F5344CB8AC3E}">
        <p14:creationId xmlns:p14="http://schemas.microsoft.com/office/powerpoint/2010/main" val="2847229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275478-6716-9F88-133B-2F32E69B7273}"/>
              </a:ext>
            </a:extLst>
          </p:cNvPr>
          <p:cNvSpPr txBox="1"/>
          <p:nvPr/>
        </p:nvSpPr>
        <p:spPr>
          <a:xfrm>
            <a:off x="2419350" y="1143000"/>
            <a:ext cx="9791700" cy="954107"/>
          </a:xfrm>
          <a:prstGeom prst="rect">
            <a:avLst/>
          </a:prstGeom>
          <a:noFill/>
        </p:spPr>
        <p:txBody>
          <a:bodyPr wrap="square">
            <a:spAutoFit/>
          </a:bodyPr>
          <a:lstStyle/>
          <a:p>
            <a:r>
              <a:rPr lang="en-US" sz="2800" dirty="0">
                <a:latin typeface="Lub Dub Medium" panose="020B0603030403020204" pitchFamily="34" charset="0"/>
              </a:rPr>
              <a:t>Table 5. Diagnostic Criteria for Obesity, Hypertension, Dyslipidemia, and Diabetes in Youth (&lt;18 years)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5A74613-DDB6-E29D-D77A-3FDBDC976B49}"/>
              </a:ext>
            </a:extLst>
          </p:cNvPr>
          <p:cNvGraphicFramePr>
            <a:graphicFrameLocks noGrp="1"/>
          </p:cNvGraphicFramePr>
          <p:nvPr>
            <p:extLst>
              <p:ext uri="{D42A27DB-BD31-4B8C-83A1-F6EECF244321}">
                <p14:modId xmlns:p14="http://schemas.microsoft.com/office/powerpoint/2010/main" val="975798067"/>
              </p:ext>
            </p:extLst>
          </p:nvPr>
        </p:nvGraphicFramePr>
        <p:xfrm>
          <a:off x="2419350" y="2286000"/>
          <a:ext cx="9791700" cy="4908677"/>
        </p:xfrm>
        <a:graphic>
          <a:graphicData uri="http://schemas.openxmlformats.org/drawingml/2006/table">
            <a:tbl>
              <a:tblPr firstRow="1" firstCol="1" bandRow="1"/>
              <a:tblGrid>
                <a:gridCol w="2539559">
                  <a:extLst>
                    <a:ext uri="{9D8B030D-6E8A-4147-A177-3AD203B41FA5}">
                      <a16:colId xmlns:a16="http://schemas.microsoft.com/office/drawing/2014/main" val="1593084006"/>
                    </a:ext>
                  </a:extLst>
                </a:gridCol>
                <a:gridCol w="7252141">
                  <a:extLst>
                    <a:ext uri="{9D8B030D-6E8A-4147-A177-3AD203B41FA5}">
                      <a16:colId xmlns:a16="http://schemas.microsoft.com/office/drawing/2014/main" val="2883659097"/>
                    </a:ext>
                  </a:extLst>
                </a:gridCol>
              </a:tblGrid>
              <a:tr h="198694">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Health Factor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Criteria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562916"/>
                  </a:ext>
                </a:extLst>
              </a:tr>
              <a:tr h="3611306">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Dyslipidemia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Fasting Lipid Panel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Total cholesterol ≥200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HDL-C &lt;40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LDL-C ≥130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Triglycerides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Aft>
                          <a:spcPts val="80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0-9 years: ≥100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Aft>
                          <a:spcPts val="80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10-19 years: ≥130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Non-HDL-C ≥145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Nonfasting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Lipid Panel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Non–HDL-C ≥145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HDL-C &lt;40 mg/dL</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490613"/>
                  </a:ext>
                </a:extLst>
              </a:tr>
            </a:tbl>
          </a:graphicData>
        </a:graphic>
      </p:graphicFrame>
      <p:sp>
        <p:nvSpPr>
          <p:cNvPr id="4" name="TextBox 3">
            <a:extLst>
              <a:ext uri="{FF2B5EF4-FFF2-40B4-BE49-F238E27FC236}">
                <a16:creationId xmlns:a16="http://schemas.microsoft.com/office/drawing/2014/main" id="{1261EDAD-D253-42FA-93D2-826436688FE8}"/>
              </a:ext>
            </a:extLst>
          </p:cNvPr>
          <p:cNvSpPr txBox="1"/>
          <p:nvPr/>
        </p:nvSpPr>
        <p:spPr>
          <a:xfrm>
            <a:off x="12344400" y="6324600"/>
            <a:ext cx="2286000" cy="1200329"/>
          </a:xfrm>
          <a:prstGeom prst="rect">
            <a:avLst/>
          </a:prstGeom>
          <a:noFill/>
        </p:spPr>
        <p:txBody>
          <a:bodyPr wrap="square">
            <a:spAutoFit/>
          </a:bodyPr>
          <a:lstStyle/>
          <a:p>
            <a:r>
              <a:rPr lang="en-US" sz="1200" dirty="0">
                <a:latin typeface="Lub Dub Medium" panose="020B0603030403020204" pitchFamily="34" charset="0"/>
              </a:rPr>
              <a:t>BMI indicates body mass index; h, hour; HbA1c, hemoglobin A1c; HDL, high-density lipoprotein; and LDL, low-density lipoprotein.</a:t>
            </a:r>
          </a:p>
        </p:txBody>
      </p:sp>
    </p:spTree>
    <p:extLst>
      <p:ext uri="{BB962C8B-B14F-4D97-AF65-F5344CB8AC3E}">
        <p14:creationId xmlns:p14="http://schemas.microsoft.com/office/powerpoint/2010/main" val="346014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2" name="TextBox 1">
            <a:extLst>
              <a:ext uri="{FF2B5EF4-FFF2-40B4-BE49-F238E27FC236}">
                <a16:creationId xmlns:a16="http://schemas.microsoft.com/office/drawing/2014/main" id="{21B4110D-699D-466B-A699-6AA167BA7274}"/>
              </a:ext>
            </a:extLst>
          </p:cNvPr>
          <p:cNvSpPr txBox="1"/>
          <p:nvPr/>
        </p:nvSpPr>
        <p:spPr>
          <a:xfrm>
            <a:off x="2419350" y="978535"/>
            <a:ext cx="9791700" cy="954107"/>
          </a:xfrm>
          <a:prstGeom prst="rect">
            <a:avLst/>
          </a:prstGeom>
          <a:noFill/>
        </p:spPr>
        <p:txBody>
          <a:bodyPr wrap="square">
            <a:spAutoFit/>
          </a:bodyPr>
          <a:lstStyle/>
          <a:p>
            <a:r>
              <a:rPr lang="en-US" sz="2800" dirty="0">
                <a:latin typeface="Lub Dub Medium" panose="020B0603030403020204" pitchFamily="34" charset="0"/>
              </a:rPr>
              <a:t>Table 5. Diagnostic Criteria for Obesity, Hypertension, Dyslipidemia, and Diabetes in Youth (&lt;18 years)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4A677FF-4BA4-F095-C81E-7C34CC77570D}"/>
              </a:ext>
            </a:extLst>
          </p:cNvPr>
          <p:cNvGraphicFramePr>
            <a:graphicFrameLocks noGrp="1"/>
          </p:cNvGraphicFramePr>
          <p:nvPr>
            <p:extLst>
              <p:ext uri="{D42A27DB-BD31-4B8C-83A1-F6EECF244321}">
                <p14:modId xmlns:p14="http://schemas.microsoft.com/office/powerpoint/2010/main" val="2915619052"/>
              </p:ext>
            </p:extLst>
          </p:nvPr>
        </p:nvGraphicFramePr>
        <p:xfrm>
          <a:off x="2419350" y="2133600"/>
          <a:ext cx="9791700" cy="5258562"/>
        </p:xfrm>
        <a:graphic>
          <a:graphicData uri="http://schemas.openxmlformats.org/drawingml/2006/table">
            <a:tbl>
              <a:tblPr firstRow="1" firstCol="1" bandRow="1"/>
              <a:tblGrid>
                <a:gridCol w="2539559">
                  <a:extLst>
                    <a:ext uri="{9D8B030D-6E8A-4147-A177-3AD203B41FA5}">
                      <a16:colId xmlns:a16="http://schemas.microsoft.com/office/drawing/2014/main" val="1593084006"/>
                    </a:ext>
                  </a:extLst>
                </a:gridCol>
                <a:gridCol w="7252141">
                  <a:extLst>
                    <a:ext uri="{9D8B030D-6E8A-4147-A177-3AD203B41FA5}">
                      <a16:colId xmlns:a16="http://schemas.microsoft.com/office/drawing/2014/main" val="2883659097"/>
                    </a:ext>
                  </a:extLst>
                </a:gridCol>
              </a:tblGrid>
              <a:tr h="198694">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Health Factor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Criteria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562916"/>
                  </a:ext>
                </a:extLst>
              </a:tr>
              <a:tr h="3611306">
                <a:tc>
                  <a:txBody>
                    <a:bodyPr/>
                    <a:lstStyle/>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Abnormal Glucose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dirty="0">
                          <a:effectLst/>
                          <a:latin typeface="Times New Roman" panose="02020603050405020304" pitchFamily="18" charset="0"/>
                          <a:ea typeface="Arial Unicode MS"/>
                          <a:cs typeface="Arial" panose="020B0604020202020204" pitchFamily="34" charset="0"/>
                        </a:rPr>
                        <a:t>Prediabetes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Symbol" panose="05050102010706020507" pitchFamily="18" charset="2"/>
                        <a:buChar char=""/>
                      </a:pPr>
                      <a:r>
                        <a:rPr lang="en-US" sz="1800" dirty="0">
                          <a:effectLst/>
                          <a:latin typeface="Times New Roman" panose="02020603050405020304" pitchFamily="18" charset="0"/>
                          <a:ea typeface="Arial Unicode MS"/>
                          <a:cs typeface="Arial" panose="020B0604020202020204" pitchFamily="34" charset="0"/>
                        </a:rPr>
                        <a:t>Fasting plasma glucose 100-125 mg/dL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457200" marR="0">
                        <a:lnSpc>
                          <a:spcPct val="107000"/>
                        </a:lnSpc>
                        <a:spcAft>
                          <a:spcPts val="0"/>
                        </a:spcAft>
                        <a:buNone/>
                      </a:pPr>
                      <a:r>
                        <a:rPr lang="en-US" sz="1800" i="1" dirty="0">
                          <a:effectLst/>
                          <a:latin typeface="Times New Roman" panose="02020603050405020304" pitchFamily="18" charset="0"/>
                          <a:ea typeface="Arial Unicode MS"/>
                          <a:cs typeface="Arial" panose="020B0604020202020204" pitchFamily="34" charset="0"/>
                        </a:rPr>
                        <a:t>OR</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Symbol" panose="05050102010706020507" pitchFamily="18" charset="2"/>
                        <a:buChar char=""/>
                      </a:pPr>
                      <a:r>
                        <a:rPr lang="en-US" sz="1800" dirty="0">
                          <a:effectLst/>
                          <a:latin typeface="Times New Roman" panose="02020603050405020304" pitchFamily="18" charset="0"/>
                          <a:ea typeface="Arial Unicode MS"/>
                          <a:cs typeface="Arial" panose="020B0604020202020204" pitchFamily="34" charset="0"/>
                        </a:rPr>
                        <a:t>HbA1c 5.7-6.4%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457200" marR="0">
                        <a:lnSpc>
                          <a:spcPct val="107000"/>
                        </a:lnSpc>
                        <a:spcAft>
                          <a:spcPts val="0"/>
                        </a:spcAft>
                        <a:buNone/>
                      </a:pPr>
                      <a:r>
                        <a:rPr lang="en-US" sz="1800" i="1" dirty="0">
                          <a:effectLst/>
                          <a:latin typeface="Times New Roman" panose="02020603050405020304" pitchFamily="18" charset="0"/>
                          <a:ea typeface="Arial Unicode MS"/>
                          <a:cs typeface="Arial" panose="020B0604020202020204" pitchFamily="34" charset="0"/>
                        </a:rPr>
                        <a:t>OR</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Symbol" panose="05050102010706020507" pitchFamily="18" charset="2"/>
                        <a:buChar char=""/>
                      </a:pPr>
                      <a:r>
                        <a:rPr lang="en-US" sz="1800" dirty="0">
                          <a:effectLst/>
                          <a:latin typeface="Times New Roman" panose="02020603050405020304" pitchFamily="18" charset="0"/>
                          <a:ea typeface="Arial Unicode MS"/>
                          <a:cs typeface="Arial" panose="020B0604020202020204" pitchFamily="34" charset="0"/>
                        </a:rPr>
                        <a:t>2-h plasma glucose during 75-g oral glucose tolerance test 140-199 mg/dL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a:effectLst/>
                          <a:latin typeface="Times New Roman" panose="02020603050405020304" pitchFamily="18" charset="0"/>
                          <a:ea typeface="Arial Unicode MS"/>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a:effectLst/>
                          <a:latin typeface="Times New Roman" panose="02020603050405020304" pitchFamily="18" charset="0"/>
                          <a:ea typeface="Arial Unicode MS"/>
                          <a:cs typeface="Arial" panose="020B0604020202020204" pitchFamily="34" charset="0"/>
                        </a:rPr>
                        <a:t>Diabetes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Symbol" panose="05050102010706020507" pitchFamily="18" charset="2"/>
                        <a:buChar char=""/>
                      </a:pPr>
                      <a:r>
                        <a:rPr lang="en-US" sz="1800" dirty="0">
                          <a:effectLst/>
                          <a:latin typeface="Times New Roman" panose="02020603050405020304" pitchFamily="18" charset="0"/>
                          <a:ea typeface="Arial Unicode MS"/>
                          <a:cs typeface="Arial" panose="020B0604020202020204" pitchFamily="34" charset="0"/>
                        </a:rPr>
                        <a:t>Fasting plasma glucose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≥126</a:t>
                      </a:r>
                      <a:r>
                        <a:rPr lang="en-US" sz="1800" dirty="0">
                          <a:effectLst/>
                          <a:latin typeface="Times New Roman" panose="02020603050405020304" pitchFamily="18" charset="0"/>
                          <a:ea typeface="Arial Unicode MS"/>
                          <a:cs typeface="Arial" panose="020B0604020202020204" pitchFamily="34" charset="0"/>
                        </a:rPr>
                        <a:t> mg/dL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457200" marR="0">
                        <a:lnSpc>
                          <a:spcPct val="107000"/>
                        </a:lnSpc>
                        <a:spcAft>
                          <a:spcPts val="0"/>
                        </a:spcAft>
                        <a:buNone/>
                      </a:pPr>
                      <a:r>
                        <a:rPr lang="en-US" sz="1800" i="1" dirty="0">
                          <a:effectLst/>
                          <a:latin typeface="Times New Roman" panose="02020603050405020304" pitchFamily="18" charset="0"/>
                          <a:ea typeface="Arial Unicode MS"/>
                          <a:cs typeface="Arial" panose="020B0604020202020204" pitchFamily="34" charset="0"/>
                        </a:rPr>
                        <a:t>OR</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Symbol" panose="05050102010706020507" pitchFamily="18" charset="2"/>
                        <a:buChar char=""/>
                      </a:pPr>
                      <a:r>
                        <a:rPr lang="en-US" sz="1800" dirty="0">
                          <a:effectLst/>
                          <a:latin typeface="Times New Roman" panose="02020603050405020304" pitchFamily="18" charset="0"/>
                          <a:ea typeface="Arial Unicode MS"/>
                          <a:cs typeface="Arial" panose="020B0604020202020204" pitchFamily="34" charset="0"/>
                        </a:rPr>
                        <a:t>HbA1c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≥6.5</a:t>
                      </a:r>
                      <a:r>
                        <a:rPr lang="en-US" sz="1800" dirty="0">
                          <a:effectLst/>
                          <a:latin typeface="Times New Roman" panose="02020603050405020304" pitchFamily="18" charset="0"/>
                          <a:ea typeface="Arial Unicode MS"/>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457200" marR="0">
                        <a:lnSpc>
                          <a:spcPct val="107000"/>
                        </a:lnSpc>
                        <a:spcAft>
                          <a:spcPts val="0"/>
                        </a:spcAft>
                        <a:buNone/>
                      </a:pPr>
                      <a:r>
                        <a:rPr lang="en-US" sz="1800" i="1" dirty="0">
                          <a:effectLst/>
                          <a:latin typeface="Times New Roman" panose="02020603050405020304" pitchFamily="18" charset="0"/>
                          <a:ea typeface="Arial Unicode MS"/>
                          <a:cs typeface="Arial" panose="020B0604020202020204" pitchFamily="34" charset="0"/>
                        </a:rPr>
                        <a:t>OR</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Symbol" panose="05050102010706020507" pitchFamily="18" charset="2"/>
                        <a:buChar char=""/>
                      </a:pPr>
                      <a:r>
                        <a:rPr lang="en-US" sz="1800" dirty="0">
                          <a:effectLst/>
                          <a:latin typeface="Times New Roman" panose="02020603050405020304" pitchFamily="18" charset="0"/>
                          <a:ea typeface="Arial Unicode MS"/>
                          <a:cs typeface="Arial" panose="020B0604020202020204" pitchFamily="34" charset="0"/>
                        </a:rPr>
                        <a:t>2-h plasma glucose during 75-g oral glucose tolerance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≥200</a:t>
                      </a:r>
                      <a:r>
                        <a:rPr lang="en-US" sz="1800" dirty="0">
                          <a:effectLst/>
                          <a:latin typeface="Times New Roman" panose="02020603050405020304" pitchFamily="18" charset="0"/>
                          <a:ea typeface="Arial Unicode MS"/>
                          <a:cs typeface="Arial" panose="020B0604020202020204" pitchFamily="34" charset="0"/>
                        </a:rPr>
                        <a:t> mg/dL </a:t>
                      </a:r>
                    </a:p>
                    <a:p>
                      <a:pPr marL="0" marR="0" lvl="0" indent="0">
                        <a:lnSpc>
                          <a:spcPct val="107000"/>
                        </a:lnSpc>
                        <a:spcAft>
                          <a:spcPts val="0"/>
                        </a:spcAft>
                        <a:buFont typeface="Symbol" panose="05050102010706020507" pitchFamily="18" charset="2"/>
                        <a:buNone/>
                      </a:pPr>
                      <a:r>
                        <a:rPr lang="en-US" sz="1800" i="1" dirty="0">
                          <a:effectLst/>
                          <a:latin typeface="Times New Roman" panose="02020603050405020304" pitchFamily="18" charset="0"/>
                          <a:ea typeface="Arial Unicode MS"/>
                          <a:cs typeface="Arial" panose="020B0604020202020204" pitchFamily="34" charset="0"/>
                        </a:rPr>
                        <a:t>OR</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Symbol" panose="05050102010706020507" pitchFamily="18" charset="2"/>
                        <a:buChar char=""/>
                      </a:pPr>
                      <a:r>
                        <a:rPr lang="en-US" sz="1800" dirty="0">
                          <a:effectLst/>
                          <a:latin typeface="Times New Roman" panose="02020603050405020304" pitchFamily="18" charset="0"/>
                          <a:ea typeface="Arial Unicode MS"/>
                          <a:cs typeface="Arial" panose="020B0604020202020204" pitchFamily="34" charset="0"/>
                        </a:rPr>
                        <a:t>Random plasma glucose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≥200 mg/dL in individual with classic symptoms of hyperglycemia or hyperglycemic crisis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490613"/>
                  </a:ext>
                </a:extLst>
              </a:tr>
            </a:tbl>
          </a:graphicData>
        </a:graphic>
      </p:graphicFrame>
      <p:sp>
        <p:nvSpPr>
          <p:cNvPr id="6" name="TextBox 5">
            <a:extLst>
              <a:ext uri="{FF2B5EF4-FFF2-40B4-BE49-F238E27FC236}">
                <a16:creationId xmlns:a16="http://schemas.microsoft.com/office/drawing/2014/main" id="{7B328BC7-2166-07A9-E866-D096D23A76C0}"/>
              </a:ext>
            </a:extLst>
          </p:cNvPr>
          <p:cNvSpPr txBox="1"/>
          <p:nvPr/>
        </p:nvSpPr>
        <p:spPr>
          <a:xfrm>
            <a:off x="12344400" y="5898336"/>
            <a:ext cx="2286000" cy="1200329"/>
          </a:xfrm>
          <a:prstGeom prst="rect">
            <a:avLst/>
          </a:prstGeom>
          <a:noFill/>
        </p:spPr>
        <p:txBody>
          <a:bodyPr wrap="square">
            <a:spAutoFit/>
          </a:bodyPr>
          <a:lstStyle/>
          <a:p>
            <a:pPr>
              <a:buNone/>
            </a:pPr>
            <a:r>
              <a:rPr lang="en-US" sz="1200" dirty="0">
                <a:latin typeface="Lub Dub Medium" panose="020B0603030403020204" pitchFamily="34" charset="0"/>
              </a:rPr>
              <a:t>BMI indicates body mass index; h, hour; HbA1c, hemoglobin A1c; HDL, high-density lipoprotein; and LDL, low-density lipoprotein </a:t>
            </a:r>
            <a:r>
              <a:rPr lang="en-US" sz="1200" dirty="0">
                <a:effectLst/>
                <a:latin typeface="Segoe UI" panose="020B0502040204020203" pitchFamily="34" charset="0"/>
              </a:rPr>
              <a:t>cholesterol.</a:t>
            </a:r>
            <a:endParaRPr lang="en-US" sz="1400" dirty="0">
              <a:effectLst/>
              <a:latin typeface="Arial" panose="020B0604020202020204" pitchFamily="34" charset="0"/>
            </a:endParaRPr>
          </a:p>
        </p:txBody>
      </p:sp>
    </p:spTree>
    <p:extLst>
      <p:ext uri="{BB962C8B-B14F-4D97-AF65-F5344CB8AC3E}">
        <p14:creationId xmlns:p14="http://schemas.microsoft.com/office/powerpoint/2010/main" val="4859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2" name="Title 5">
            <a:extLst>
              <a:ext uri="{FF2B5EF4-FFF2-40B4-BE49-F238E27FC236}">
                <a16:creationId xmlns:a16="http://schemas.microsoft.com/office/drawing/2014/main" id="{6233E1CD-78EF-140A-6809-CB1E21913150}"/>
              </a:ext>
            </a:extLst>
          </p:cNvPr>
          <p:cNvSpPr>
            <a:spLocks noGrp="1"/>
          </p:cNvSpPr>
          <p:nvPr/>
        </p:nvSpPr>
        <p:spPr>
          <a:xfrm>
            <a:off x="2228850" y="152400"/>
            <a:ext cx="101727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4400" dirty="0">
                <a:latin typeface="Lub Dub Heavy" panose="020B0903030403020204" pitchFamily="34" charset="0"/>
              </a:rPr>
              <a:t>2026 Writing Committee Members*</a:t>
            </a:r>
          </a:p>
        </p:txBody>
      </p:sp>
      <p:sp>
        <p:nvSpPr>
          <p:cNvPr id="4" name="TextBox 3">
            <a:extLst>
              <a:ext uri="{FF2B5EF4-FFF2-40B4-BE49-F238E27FC236}">
                <a16:creationId xmlns:a16="http://schemas.microsoft.com/office/drawing/2014/main" id="{EFAFE94D-352D-F7DA-3A0C-8B8DE4934BEF}"/>
              </a:ext>
            </a:extLst>
          </p:cNvPr>
          <p:cNvSpPr txBox="1"/>
          <p:nvPr/>
        </p:nvSpPr>
        <p:spPr>
          <a:xfrm>
            <a:off x="3810000" y="1066799"/>
            <a:ext cx="7010400" cy="1477328"/>
          </a:xfrm>
          <a:prstGeom prst="rect">
            <a:avLst/>
          </a:prstGeom>
          <a:noFill/>
        </p:spPr>
        <p:txBody>
          <a:bodyPr wrap="square">
            <a:spAutoFit/>
          </a:bodyPr>
          <a:lstStyle/>
          <a:p>
            <a:r>
              <a:rPr lang="en-US" dirty="0">
                <a:latin typeface="Lub Dub Medium" panose="020B0603030403020204" pitchFamily="34" charset="0"/>
              </a:rPr>
              <a:t>Chiadi E. Ndumele, MD, PhD, MHS, FAHA, </a:t>
            </a:r>
            <a:r>
              <a:rPr lang="en-US" i="1" dirty="0">
                <a:latin typeface="Lub Dub Medium" panose="020B0603030403020204" pitchFamily="34" charset="0"/>
              </a:rPr>
              <a:t>Chair</a:t>
            </a:r>
          </a:p>
          <a:p>
            <a:r>
              <a:rPr lang="en-US" dirty="0">
                <a:latin typeface="Lub Dub Medium" panose="020B0603030403020204" pitchFamily="34" charset="0"/>
              </a:rPr>
              <a:t>Fatima Rodriguez, MD, MPH, FAHA, FACC, </a:t>
            </a:r>
            <a:r>
              <a:rPr lang="en-US" i="1" dirty="0">
                <a:latin typeface="Lub Dub Medium" panose="020B0603030403020204" pitchFamily="34" charset="0"/>
              </a:rPr>
              <a:t>Vice Chair</a:t>
            </a:r>
          </a:p>
          <a:p>
            <a:r>
              <a:rPr lang="en-US" dirty="0">
                <a:latin typeface="Lub Dub Medium" panose="020B0603030403020204" pitchFamily="34" charset="0"/>
              </a:rPr>
              <a:t>Dave L. Dixon, PharmD, FAHA, FACC, BCACP, CLS, </a:t>
            </a:r>
            <a:r>
              <a:rPr lang="en-US" i="1" dirty="0">
                <a:latin typeface="Lub Dub Medium" panose="020B0603030403020204" pitchFamily="34" charset="0"/>
              </a:rPr>
              <a:t>JC Liaison</a:t>
            </a:r>
            <a:r>
              <a:rPr lang="en-US" dirty="0">
                <a:latin typeface="Lub Dub Medium" panose="020B0603030403020204" pitchFamily="34" charset="0"/>
              </a:rPr>
              <a:t>†</a:t>
            </a:r>
          </a:p>
          <a:p>
            <a:r>
              <a:rPr lang="en-US" dirty="0">
                <a:latin typeface="Lub Dub Medium" panose="020B0603030403020204" pitchFamily="34" charset="0"/>
              </a:rPr>
              <a:t>Sadiya S. Khan, MD, MSc, FAHA, FACC, </a:t>
            </a:r>
            <a:r>
              <a:rPr lang="en-US" i="1" dirty="0">
                <a:latin typeface="Lub Dub Medium" panose="020B0603030403020204" pitchFamily="34" charset="0"/>
              </a:rPr>
              <a:t>JC Liaison</a:t>
            </a:r>
            <a:r>
              <a:rPr lang="en-US" dirty="0">
                <a:latin typeface="Lub Dub Medium" panose="020B0603030403020204" pitchFamily="34" charset="0"/>
              </a:rPr>
              <a:t>†</a:t>
            </a:r>
          </a:p>
          <a:p>
            <a:r>
              <a:rPr lang="en-US" dirty="0">
                <a:latin typeface="Lub Dub Medium" panose="020B0603030403020204" pitchFamily="34" charset="0"/>
              </a:rPr>
              <a:t>Debabrata Mukherjee, MD, MS, FAHA, FACC, </a:t>
            </a:r>
            <a:r>
              <a:rPr lang="en-US" i="1" dirty="0">
                <a:latin typeface="Lub Dub Medium" panose="020B0603030403020204" pitchFamily="34" charset="0"/>
              </a:rPr>
              <a:t>JC Liaison</a:t>
            </a:r>
            <a:r>
              <a:rPr lang="en-US" dirty="0">
                <a:latin typeface="Lub Dub Medium" panose="020B0603030403020204" pitchFamily="34" charset="0"/>
              </a:rPr>
              <a:t>‡</a:t>
            </a:r>
          </a:p>
        </p:txBody>
      </p:sp>
      <p:sp>
        <p:nvSpPr>
          <p:cNvPr id="7" name="TextBox 6">
            <a:extLst>
              <a:ext uri="{FF2B5EF4-FFF2-40B4-BE49-F238E27FC236}">
                <a16:creationId xmlns:a16="http://schemas.microsoft.com/office/drawing/2014/main" id="{98E7B7AE-1658-35B5-7FC8-950DA4A5CE51}"/>
              </a:ext>
            </a:extLst>
          </p:cNvPr>
          <p:cNvSpPr txBox="1"/>
          <p:nvPr/>
        </p:nvSpPr>
        <p:spPr>
          <a:xfrm>
            <a:off x="2667000" y="2629778"/>
            <a:ext cx="4648200" cy="4031873"/>
          </a:xfrm>
          <a:prstGeom prst="rect">
            <a:avLst/>
          </a:prstGeom>
          <a:noFill/>
        </p:spPr>
        <p:txBody>
          <a:bodyPr wrap="square">
            <a:spAutoFit/>
          </a:bodyPr>
          <a:lstStyle/>
          <a:p>
            <a:r>
              <a:rPr lang="en-US" sz="1600" dirty="0">
                <a:latin typeface="Lub Dub Medium" panose="020B0603030403020204" pitchFamily="34" charset="0"/>
              </a:rPr>
              <a:t>Mandeep Bajaj, MBBS, FAHA§</a:t>
            </a:r>
          </a:p>
          <a:p>
            <a:r>
              <a:rPr lang="it-IT" sz="1600" dirty="0">
                <a:latin typeface="Lub Dub Medium" panose="020B0603030403020204" pitchFamily="34" charset="0"/>
              </a:rPr>
              <a:t>Sripal Bangalore, MD, MHA, FAHA, FACC</a:t>
            </a:r>
          </a:p>
          <a:p>
            <a:r>
              <a:rPr lang="en-US" sz="1600" dirty="0">
                <a:latin typeface="Lub Dub Medium" panose="020B0603030403020204" pitchFamily="34" charset="0"/>
              </a:rPr>
              <a:t>Biykem Bozkurt, MD, PhD, FAHA, FACC</a:t>
            </a:r>
          </a:p>
          <a:p>
            <a:r>
              <a:rPr lang="en-US" sz="1600" dirty="0">
                <a:latin typeface="Lub Dub Medium" panose="020B0603030403020204" pitchFamily="34" charset="0"/>
              </a:rPr>
              <a:t>Khadijah Breathett, MD, MS, FAHA, FACC</a:t>
            </a:r>
          </a:p>
          <a:p>
            <a:r>
              <a:rPr lang="en-US" sz="1600" dirty="0">
                <a:latin typeface="Lub Dub Medium" panose="020B0603030403020204" pitchFamily="34" charset="0"/>
              </a:rPr>
              <a:t>Shoa L. Clarke, MD, PhD, FAHA</a:t>
            </a:r>
          </a:p>
          <a:p>
            <a:r>
              <a:rPr lang="en-US" sz="1600" dirty="0">
                <a:latin typeface="Lub Dub Medium" panose="020B0603030403020204" pitchFamily="34" charset="0"/>
              </a:rPr>
              <a:t>Ian H. de Boer, MD, MS, FAHA║</a:t>
            </a:r>
          </a:p>
          <a:p>
            <a:r>
              <a:rPr lang="sv-SE" sz="1600" dirty="0">
                <a:latin typeface="Lub Dub Medium" panose="020B0603030403020204" pitchFamily="34" charset="0"/>
              </a:rPr>
              <a:t>David H. Ellison, MD, FASN, FAHA</a:t>
            </a:r>
          </a:p>
          <a:p>
            <a:r>
              <a:rPr lang="en-US" sz="1600" dirty="0">
                <a:latin typeface="Lub Dub Medium" panose="020B0603030403020204" pitchFamily="34" charset="0"/>
              </a:rPr>
              <a:t>Lorraine S. Evangelista, PhD, RN, FAHA</a:t>
            </a:r>
          </a:p>
          <a:p>
            <a:r>
              <a:rPr lang="en-US" sz="1600" dirty="0">
                <a:latin typeface="Lub Dub Medium" panose="020B0603030403020204" pitchFamily="34" charset="0"/>
              </a:rPr>
              <a:t>Sean P. Heffron, MD, MS, MSc, FAHA</a:t>
            </a:r>
          </a:p>
          <a:p>
            <a:r>
              <a:rPr lang="en-US" sz="1600" dirty="0">
                <a:latin typeface="Lub Dub Medium" panose="020B0603030403020204" pitchFamily="34" charset="0"/>
              </a:rPr>
              <a:t>Dhruv S. Kazi, MD, MSc, MS, FAHA, FACC</a:t>
            </a:r>
          </a:p>
          <a:p>
            <a:r>
              <a:rPr lang="sv-SE" sz="1600" dirty="0">
                <a:latin typeface="Lub Dub Medium" panose="020B0603030403020204" pitchFamily="34" charset="0"/>
              </a:rPr>
              <a:t>Ambar Kulshreshtha, MD, PhD, FAHA</a:t>
            </a:r>
          </a:p>
          <a:p>
            <a:r>
              <a:rPr lang="en-US" sz="1600" dirty="0">
                <a:latin typeface="Lub Dub Medium" panose="020B0603030403020204" pitchFamily="34" charset="0"/>
              </a:rPr>
              <a:t>Ildiko Lingvay, MD, MPH, MSCS, FAHA¶</a:t>
            </a:r>
          </a:p>
          <a:p>
            <a:r>
              <a:rPr lang="en-US" sz="1600" dirty="0">
                <a:latin typeface="Lub Dub Medium" panose="020B0603030403020204" pitchFamily="34" charset="0"/>
              </a:rPr>
              <a:t>Cecilia C. Low Wang, MD, FAHA</a:t>
            </a:r>
          </a:p>
          <a:p>
            <a:r>
              <a:rPr lang="en-US" sz="1600" dirty="0">
                <a:latin typeface="Lub Dub Medium" panose="020B0603030403020204" pitchFamily="34" charset="0"/>
              </a:rPr>
              <a:t>Claudia A. Mercado#</a:t>
            </a:r>
          </a:p>
          <a:p>
            <a:r>
              <a:rPr lang="en-US" sz="1600" dirty="0">
                <a:latin typeface="Lub Dub Medium" panose="020B0603030403020204" pitchFamily="34" charset="0"/>
              </a:rPr>
              <a:t>John Magaña Morton, MD, MPH, MHA, FAHA</a:t>
            </a:r>
          </a:p>
          <a:p>
            <a:r>
              <a:rPr lang="en-US" sz="1600" dirty="0">
                <a:latin typeface="Lub Dub Medium" panose="020B0603030403020204" pitchFamily="34" charset="0"/>
              </a:rPr>
              <a:t>Ian J. Neeland, MD, FAHA</a:t>
            </a:r>
          </a:p>
        </p:txBody>
      </p:sp>
      <p:sp>
        <p:nvSpPr>
          <p:cNvPr id="8" name="TextBox 7">
            <a:extLst>
              <a:ext uri="{FF2B5EF4-FFF2-40B4-BE49-F238E27FC236}">
                <a16:creationId xmlns:a16="http://schemas.microsoft.com/office/drawing/2014/main" id="{C14EA6E6-BA97-DC2E-C4FC-316A1CBCA4CA}"/>
              </a:ext>
            </a:extLst>
          </p:cNvPr>
          <p:cNvSpPr txBox="1"/>
          <p:nvPr/>
        </p:nvSpPr>
        <p:spPr>
          <a:xfrm>
            <a:off x="7315200" y="2629778"/>
            <a:ext cx="4343400" cy="3785652"/>
          </a:xfrm>
          <a:prstGeom prst="rect">
            <a:avLst/>
          </a:prstGeom>
          <a:noFill/>
        </p:spPr>
        <p:txBody>
          <a:bodyPr wrap="square">
            <a:spAutoFit/>
          </a:bodyPr>
          <a:lstStyle/>
          <a:p>
            <a:r>
              <a:rPr lang="it-IT" sz="1600" dirty="0">
                <a:latin typeface="Lub Dub Medium" panose="020B0603030403020204" pitchFamily="34" charset="0"/>
              </a:rPr>
              <a:t>Neha Pagidipati, MD, MPH, FAHA, FACC</a:t>
            </a:r>
          </a:p>
          <a:p>
            <a:r>
              <a:rPr lang="en-US" sz="1600" dirty="0">
                <a:latin typeface="Lub Dub Medium" panose="020B0603030403020204" pitchFamily="34" charset="0"/>
              </a:rPr>
              <a:t>Tiffany M. Powell-Wiley, MD, MPH, FAHA</a:t>
            </a:r>
          </a:p>
          <a:p>
            <a:r>
              <a:rPr lang="en-US" sz="1600" dirty="0">
                <a:latin typeface="Lub Dub Medium" panose="020B0603030403020204" pitchFamily="34" charset="0"/>
              </a:rPr>
              <a:t>Janani Rangaswami, MD, FAHA</a:t>
            </a:r>
          </a:p>
          <a:p>
            <a:r>
              <a:rPr lang="en-US" sz="1600" dirty="0">
                <a:latin typeface="Lub Dub Medium" panose="020B0603030403020204" pitchFamily="34" charset="0"/>
              </a:rPr>
              <a:t>Goutham Rao, MD, FAHA</a:t>
            </a:r>
          </a:p>
          <a:p>
            <a:r>
              <a:rPr lang="it-IT" sz="1600" dirty="0">
                <a:latin typeface="Lub Dub Medium" panose="020B0603030403020204" pitchFamily="34" charset="0"/>
              </a:rPr>
              <a:t>Nosheen Reza, MD, FAHA, FACC**</a:t>
            </a:r>
          </a:p>
          <a:p>
            <a:r>
              <a:rPr lang="en-US" sz="1600" dirty="0">
                <a:latin typeface="Lub Dub Medium" panose="020B0603030403020204" pitchFamily="34" charset="0"/>
              </a:rPr>
              <a:t>Anum Saeed, MD, FAHA</a:t>
            </a:r>
          </a:p>
          <a:p>
            <a:r>
              <a:rPr lang="en-US" sz="1600" dirty="0">
                <a:latin typeface="Lub Dub Medium" panose="020B0603030403020204" pitchFamily="34" charset="0"/>
              </a:rPr>
              <a:t>Wendy St. Peter, PharmD, FAHA</a:t>
            </a:r>
          </a:p>
          <a:p>
            <a:r>
              <a:rPr lang="en-US" sz="1600" dirty="0">
                <a:latin typeface="Lub Dub Medium" panose="020B0603030403020204" pitchFamily="34" charset="0"/>
              </a:rPr>
              <a:t>J. Bradley Starks#</a:t>
            </a:r>
          </a:p>
          <a:p>
            <a:r>
              <a:rPr lang="en-US" sz="1600" dirty="0">
                <a:latin typeface="Lub Dub Medium" panose="020B0603030403020204" pitchFamily="34" charset="0"/>
              </a:rPr>
              <a:t>Madeline Sterling, MD, MPH, FAHA</a:t>
            </a:r>
          </a:p>
          <a:p>
            <a:r>
              <a:rPr lang="en-US" sz="1600" dirty="0">
                <a:latin typeface="Lub Dub Medium" panose="020B0603030403020204" pitchFamily="34" charset="0"/>
              </a:rPr>
              <a:t>Amy W. Talbot, MPH††</a:t>
            </a:r>
          </a:p>
          <a:p>
            <a:r>
              <a:rPr lang="en-US" sz="1600" dirty="0">
                <a:latin typeface="Lub Dub Medium" panose="020B0603030403020204" pitchFamily="34" charset="0"/>
              </a:rPr>
              <a:t>Andrew H. Tran, MD, MPH, MS, FAHA</a:t>
            </a:r>
          </a:p>
          <a:p>
            <a:r>
              <a:rPr lang="en-US" sz="1600" dirty="0">
                <a:latin typeface="Lub Dub Medium" panose="020B0603030403020204" pitchFamily="34" charset="0"/>
              </a:rPr>
              <a:t>Katherine R. Tuttle, MD, FASN, FAHA</a:t>
            </a:r>
          </a:p>
          <a:p>
            <a:r>
              <a:rPr lang="sv-SE" sz="1600" dirty="0">
                <a:latin typeface="Lub Dub Medium" panose="020B0603030403020204" pitchFamily="34" charset="0"/>
              </a:rPr>
              <a:t>Lisa B. VanWagner, MD, MSc, FAHA</a:t>
            </a:r>
          </a:p>
          <a:p>
            <a:r>
              <a:rPr lang="en-US" sz="1600" dirty="0">
                <a:latin typeface="Lub Dub Medium" panose="020B0603030403020204" pitchFamily="34" charset="0"/>
              </a:rPr>
              <a:t>Amanda R. Vest, MBBS, MPH, FAHA, FACC</a:t>
            </a:r>
          </a:p>
          <a:p>
            <a:r>
              <a:rPr lang="it-IT" sz="1600" dirty="0">
                <a:latin typeface="Lub Dub Medium" panose="020B0603030403020204" pitchFamily="34" charset="0"/>
              </a:rPr>
              <a:t>Salim S. Virani, MD, PhD, FAHA, FACC </a:t>
            </a:r>
            <a:endParaRPr lang="en-US" sz="1600" dirty="0">
              <a:latin typeface="Lub Dub Medium" panose="020B0603030403020204" pitchFamily="34" charset="0"/>
            </a:endParaRPr>
          </a:p>
        </p:txBody>
      </p:sp>
      <p:sp>
        <p:nvSpPr>
          <p:cNvPr id="10" name="TextBox 9">
            <a:extLst>
              <a:ext uri="{FF2B5EF4-FFF2-40B4-BE49-F238E27FC236}">
                <a16:creationId xmlns:a16="http://schemas.microsoft.com/office/drawing/2014/main" id="{770E22BF-666C-AF33-AC19-AFE55A656617}"/>
              </a:ext>
            </a:extLst>
          </p:cNvPr>
          <p:cNvSpPr txBox="1"/>
          <p:nvPr/>
        </p:nvSpPr>
        <p:spPr>
          <a:xfrm>
            <a:off x="194469" y="6747302"/>
            <a:ext cx="14241462" cy="830997"/>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Joint Committee on Clinical Practice Guidelines liaison. ‡Former ACC/AHA Joint Committee on Clinical Practice Guidelines member; current member during the writing effort. §ADA representative. ║ASN representative. ¶ADA Obesity Alliance representative. #Patient advocate representative. **JCPM representative. ††Former AHA/ACC joint staff; current staff member during the writing effort.</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559877-E347-9128-72CD-ADF4708FA97A}"/>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6" name="TextBox 5">
            <a:extLst>
              <a:ext uri="{FF2B5EF4-FFF2-40B4-BE49-F238E27FC236}">
                <a16:creationId xmlns:a16="http://schemas.microsoft.com/office/drawing/2014/main" id="{7A387DFD-DACD-0549-8BF4-7BE5B3778A49}"/>
              </a:ext>
            </a:extLst>
          </p:cNvPr>
          <p:cNvSpPr txBox="1"/>
          <p:nvPr/>
        </p:nvSpPr>
        <p:spPr>
          <a:xfrm>
            <a:off x="3129599" y="3683913"/>
            <a:ext cx="8371202" cy="861774"/>
          </a:xfrm>
          <a:prstGeom prst="rect">
            <a:avLst/>
          </a:prstGeom>
          <a:noFill/>
        </p:spPr>
        <p:txBody>
          <a:bodyPr wrap="none" rtlCol="0">
            <a:spAutoFit/>
          </a:bodyPr>
          <a:lstStyle/>
          <a:p>
            <a:r>
              <a:rPr lang="en-US" sz="5000" dirty="0">
                <a:latin typeface="Lub Dub Heavy" panose="020B0903030403020204" pitchFamily="34" charset="0"/>
              </a:rPr>
              <a:t>Evaluation and Diagnosis</a:t>
            </a:r>
          </a:p>
        </p:txBody>
      </p:sp>
    </p:spTree>
    <p:extLst>
      <p:ext uri="{BB962C8B-B14F-4D97-AF65-F5344CB8AC3E}">
        <p14:creationId xmlns:p14="http://schemas.microsoft.com/office/powerpoint/2010/main" val="3650314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22DD9-C86D-4B87-BE62-2D69185BD4A2}"/>
              </a:ext>
            </a:extLst>
          </p:cNvPr>
          <p:cNvSpPr txBox="1"/>
          <p:nvPr/>
        </p:nvSpPr>
        <p:spPr>
          <a:xfrm>
            <a:off x="3990975" y="609610"/>
            <a:ext cx="6648450" cy="523220"/>
          </a:xfrm>
          <a:prstGeom prst="rect">
            <a:avLst/>
          </a:prstGeom>
          <a:noFill/>
        </p:spPr>
        <p:txBody>
          <a:bodyPr wrap="square">
            <a:spAutoFit/>
          </a:bodyPr>
          <a:lstStyle/>
          <a:p>
            <a:r>
              <a:rPr lang="en-US" sz="2800" dirty="0">
                <a:latin typeface="Lub Dub Medium" panose="020B0603030403020204" pitchFamily="34" charset="0"/>
              </a:rPr>
              <a:t>Diagnostic Approach to CKM Staging</a:t>
            </a:r>
          </a:p>
        </p:txBody>
      </p:sp>
      <p:graphicFrame>
        <p:nvGraphicFramePr>
          <p:cNvPr id="3" name="Table 2">
            <a:extLst>
              <a:ext uri="{FF2B5EF4-FFF2-40B4-BE49-F238E27FC236}">
                <a16:creationId xmlns:a16="http://schemas.microsoft.com/office/drawing/2014/main" id="{23F1BBC1-0414-C2B2-DC07-53F1F65AF53B}"/>
              </a:ext>
            </a:extLst>
          </p:cNvPr>
          <p:cNvGraphicFramePr>
            <a:graphicFrameLocks noGrp="1"/>
          </p:cNvGraphicFramePr>
          <p:nvPr>
            <p:extLst>
              <p:ext uri="{D42A27DB-BD31-4B8C-83A1-F6EECF244321}">
                <p14:modId xmlns:p14="http://schemas.microsoft.com/office/powerpoint/2010/main" val="1222594884"/>
              </p:ext>
            </p:extLst>
          </p:nvPr>
        </p:nvGraphicFramePr>
        <p:xfrm>
          <a:off x="1181100" y="1447800"/>
          <a:ext cx="12268200" cy="5910580"/>
        </p:xfrm>
        <a:graphic>
          <a:graphicData uri="http://schemas.openxmlformats.org/drawingml/2006/table">
            <a:tbl>
              <a:tblPr firstRow="1" firstCol="1" bandRow="1"/>
              <a:tblGrid>
                <a:gridCol w="1751900">
                  <a:extLst>
                    <a:ext uri="{9D8B030D-6E8A-4147-A177-3AD203B41FA5}">
                      <a16:colId xmlns:a16="http://schemas.microsoft.com/office/drawing/2014/main" val="2084238485"/>
                    </a:ext>
                  </a:extLst>
                </a:gridCol>
                <a:gridCol w="1548247">
                  <a:extLst>
                    <a:ext uri="{9D8B030D-6E8A-4147-A177-3AD203B41FA5}">
                      <a16:colId xmlns:a16="http://schemas.microsoft.com/office/drawing/2014/main" val="394164356"/>
                    </a:ext>
                  </a:extLst>
                </a:gridCol>
                <a:gridCol w="8968053">
                  <a:extLst>
                    <a:ext uri="{9D8B030D-6E8A-4147-A177-3AD203B41FA5}">
                      <a16:colId xmlns:a16="http://schemas.microsoft.com/office/drawing/2014/main" val="513681652"/>
                    </a:ext>
                  </a:extLst>
                </a:gridCol>
              </a:tblGrid>
              <a:tr h="538711">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Diagnostic Approach to CKM Staging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68868196"/>
                  </a:ext>
                </a:extLst>
              </a:tr>
              <a:tr h="224041">
                <a:tc>
                  <a:txBody>
                    <a:bodyPr/>
                    <a:lstStyle/>
                    <a:p>
                      <a:pPr marL="0" marR="0" algn="ctr">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5936419"/>
                  </a:ext>
                </a:extLst>
              </a:tr>
              <a:tr h="139280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Among both youth (&lt;18 years) and adults (≥18 years), CKM syndrome staging should be performed by assessing metabolic risk factors, kidney function (calculating eGFR, with additional UACR assessments in CKM stage ≥2), and cardiovascular disease status to support prevention of CKM syndrome stage progression, promote regression of CKM syndrome, and personalize treatment of individuals according to their absolute CVD risk and expected net benefit of therapies.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083135"/>
                  </a:ext>
                </a:extLst>
              </a:tr>
              <a:tr h="1176048">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Among adults at intermediate 10-year risk for ASCVD (PREVENT-ASCVD 5% to &lt;10%) or select adults at borderline risk for ASCVD (PREVENT-ASCVD 3% to &lt;5%) for whom decisions about preventive therapies remains uncertain, the presence of subclinical coronary atherosclerosis identified via coronary artery calcium (CAC) can be beneficial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for informing optimal CVD prevention</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563340"/>
                  </a:ext>
                </a:extLst>
              </a:tr>
              <a:tr h="139280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Among adults with increased predicted 10-year risk of HF (PREVENT-HF ≥5%), evaluation for pre-HF using cardiac biomarkers (natriuretic peptides [B-type natriuretic peptide {BNP} and </a:t>
                      </a:r>
                      <a:r>
                        <a:rPr lang="en-US" sz="1800" b="1" i="1" dirty="0">
                          <a:effectLst/>
                          <a:latin typeface="Times New Roman" panose="02020603050405020304" pitchFamily="18" charset="0"/>
                          <a:ea typeface="Times New Roman" panose="02020603050405020304" pitchFamily="18" charset="0"/>
                          <a:cs typeface="Arial" panose="020B0604020202020204" pitchFamily="34" charset="0"/>
                        </a:rPr>
                        <a:t>N</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-terminal prohormone of B-type natriuretic peptide {NT-</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proBNP</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high-sensitivity cardiac troponin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hs-cTn</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can be beneficial to guide additional diagnostic testing (</a:t>
                      </a:r>
                      <a:r>
                        <a:rPr lang="en-US" sz="1800" b="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eg</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cardiac imaging) and coordinated care for optimal HF prevention</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1595421"/>
                  </a:ext>
                </a:extLst>
              </a:tr>
            </a:tbl>
          </a:graphicData>
        </a:graphic>
      </p:graphicFrame>
    </p:spTree>
    <p:extLst>
      <p:ext uri="{BB962C8B-B14F-4D97-AF65-F5344CB8AC3E}">
        <p14:creationId xmlns:p14="http://schemas.microsoft.com/office/powerpoint/2010/main" val="2498918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2" name="TextBox 1">
            <a:extLst>
              <a:ext uri="{FF2B5EF4-FFF2-40B4-BE49-F238E27FC236}">
                <a16:creationId xmlns:a16="http://schemas.microsoft.com/office/drawing/2014/main" id="{CB0A2C26-257B-A33F-63BA-4F5CA12E3ED9}"/>
              </a:ext>
            </a:extLst>
          </p:cNvPr>
          <p:cNvSpPr txBox="1"/>
          <p:nvPr/>
        </p:nvSpPr>
        <p:spPr>
          <a:xfrm>
            <a:off x="4090987" y="1022489"/>
            <a:ext cx="6448425" cy="954107"/>
          </a:xfrm>
          <a:prstGeom prst="rect">
            <a:avLst/>
          </a:prstGeom>
          <a:noFill/>
        </p:spPr>
        <p:txBody>
          <a:bodyPr wrap="square">
            <a:spAutoFit/>
          </a:bodyPr>
          <a:lstStyle/>
          <a:p>
            <a:r>
              <a:rPr lang="en-US" sz="2800" dirty="0">
                <a:latin typeface="Lub Dub Medium" panose="020B0603030403020204" pitchFamily="34" charset="0"/>
              </a:rPr>
              <a:t>Longitudinal Diagnostic Assessment for all CKM Stages</a:t>
            </a:r>
          </a:p>
        </p:txBody>
      </p:sp>
      <p:graphicFrame>
        <p:nvGraphicFramePr>
          <p:cNvPr id="3" name="Table 2">
            <a:extLst>
              <a:ext uri="{FF2B5EF4-FFF2-40B4-BE49-F238E27FC236}">
                <a16:creationId xmlns:a16="http://schemas.microsoft.com/office/drawing/2014/main" id="{9B6F4E72-D0D0-26F4-F483-2DD3BE8F5E27}"/>
              </a:ext>
            </a:extLst>
          </p:cNvPr>
          <p:cNvGraphicFramePr>
            <a:graphicFrameLocks noGrp="1"/>
          </p:cNvGraphicFramePr>
          <p:nvPr>
            <p:extLst>
              <p:ext uri="{D42A27DB-BD31-4B8C-83A1-F6EECF244321}">
                <p14:modId xmlns:p14="http://schemas.microsoft.com/office/powerpoint/2010/main" val="545211834"/>
              </p:ext>
            </p:extLst>
          </p:nvPr>
        </p:nvGraphicFramePr>
        <p:xfrm>
          <a:off x="2743200" y="2362200"/>
          <a:ext cx="9144000" cy="4084674"/>
        </p:xfrm>
        <a:graphic>
          <a:graphicData uri="http://schemas.openxmlformats.org/drawingml/2006/table">
            <a:tbl>
              <a:tblPr firstRow="1" firstCol="1" bandRow="1"/>
              <a:tblGrid>
                <a:gridCol w="1150563">
                  <a:extLst>
                    <a:ext uri="{9D8B030D-6E8A-4147-A177-3AD203B41FA5}">
                      <a16:colId xmlns:a16="http://schemas.microsoft.com/office/drawing/2014/main" val="2360873733"/>
                    </a:ext>
                  </a:extLst>
                </a:gridCol>
                <a:gridCol w="1410931">
                  <a:extLst>
                    <a:ext uri="{9D8B030D-6E8A-4147-A177-3AD203B41FA5}">
                      <a16:colId xmlns:a16="http://schemas.microsoft.com/office/drawing/2014/main" val="3289880487"/>
                    </a:ext>
                  </a:extLst>
                </a:gridCol>
                <a:gridCol w="6582506">
                  <a:extLst>
                    <a:ext uri="{9D8B030D-6E8A-4147-A177-3AD203B41FA5}">
                      <a16:colId xmlns:a16="http://schemas.microsoft.com/office/drawing/2014/main" val="122917075"/>
                    </a:ext>
                  </a:extLst>
                </a:gridCol>
              </a:tblGrid>
              <a:tr h="1286367">
                <a:tc>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l">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 for Longitudinal Diagnostic Assessment for all CKM Stages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56656463"/>
                  </a:ext>
                </a:extLst>
              </a:tr>
              <a:tr h="28642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4714217"/>
                  </a:ext>
                </a:extLst>
              </a:tr>
              <a:tr h="1018013">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all adults with or at risk for CKM syndrome, it is recommended to measure BMI and waist circumference at least annually to identify the risk for CKM stage progression.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223179"/>
                  </a:ext>
                </a:extLst>
              </a:tr>
              <a:tr h="1493874">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all adults without CKM syndrome (CKM stage 0), it is recommended to assess lipids, glycemia, and kidney function (to calculate eGFR) at least every 5 years and BP at least annually to ensure timely identification of CKM risk factors for optimal CVD prevention.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178552"/>
                  </a:ext>
                </a:extLst>
              </a:tr>
            </a:tbl>
          </a:graphicData>
        </a:graphic>
      </p:graphicFrame>
    </p:spTree>
    <p:extLst>
      <p:ext uri="{BB962C8B-B14F-4D97-AF65-F5344CB8AC3E}">
        <p14:creationId xmlns:p14="http://schemas.microsoft.com/office/powerpoint/2010/main" val="2463870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35B84-FE40-5379-3104-030C3932671F}"/>
              </a:ext>
            </a:extLst>
          </p:cNvPr>
          <p:cNvSpPr txBox="1"/>
          <p:nvPr/>
        </p:nvSpPr>
        <p:spPr>
          <a:xfrm>
            <a:off x="4090987" y="914400"/>
            <a:ext cx="6448425" cy="954107"/>
          </a:xfrm>
          <a:prstGeom prst="rect">
            <a:avLst/>
          </a:prstGeom>
          <a:noFill/>
        </p:spPr>
        <p:txBody>
          <a:bodyPr wrap="square">
            <a:spAutoFit/>
          </a:bodyPr>
          <a:lstStyle/>
          <a:p>
            <a:r>
              <a:rPr lang="en-US" sz="2800" dirty="0">
                <a:latin typeface="Lub Dub Medium" panose="020B0603030403020204" pitchFamily="34" charset="0"/>
              </a:rPr>
              <a:t>Longitudinal Diagnostic Assessment for all CKM Stages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C5BCB1A-14A4-14F2-EF34-7ABE243A9E83}"/>
              </a:ext>
            </a:extLst>
          </p:cNvPr>
          <p:cNvGraphicFramePr>
            <a:graphicFrameLocks noGrp="1"/>
          </p:cNvGraphicFramePr>
          <p:nvPr>
            <p:extLst>
              <p:ext uri="{D42A27DB-BD31-4B8C-83A1-F6EECF244321}">
                <p14:modId xmlns:p14="http://schemas.microsoft.com/office/powerpoint/2010/main" val="2555922215"/>
              </p:ext>
            </p:extLst>
          </p:nvPr>
        </p:nvGraphicFramePr>
        <p:xfrm>
          <a:off x="2294414" y="2286000"/>
          <a:ext cx="10041572" cy="3657600"/>
        </p:xfrm>
        <a:graphic>
          <a:graphicData uri="http://schemas.openxmlformats.org/drawingml/2006/table">
            <a:tbl>
              <a:tblPr firstRow="1" firstCol="1" bandRow="1"/>
              <a:tblGrid>
                <a:gridCol w="1263502">
                  <a:extLst>
                    <a:ext uri="{9D8B030D-6E8A-4147-A177-3AD203B41FA5}">
                      <a16:colId xmlns:a16="http://schemas.microsoft.com/office/drawing/2014/main" val="3889337454"/>
                    </a:ext>
                  </a:extLst>
                </a:gridCol>
                <a:gridCol w="1549427">
                  <a:extLst>
                    <a:ext uri="{9D8B030D-6E8A-4147-A177-3AD203B41FA5}">
                      <a16:colId xmlns:a16="http://schemas.microsoft.com/office/drawing/2014/main" val="2549915655"/>
                    </a:ext>
                  </a:extLst>
                </a:gridCol>
                <a:gridCol w="7228643">
                  <a:extLst>
                    <a:ext uri="{9D8B030D-6E8A-4147-A177-3AD203B41FA5}">
                      <a16:colId xmlns:a16="http://schemas.microsoft.com/office/drawing/2014/main" val="3141017030"/>
                    </a:ext>
                  </a:extLst>
                </a:gridCol>
              </a:tblGrid>
              <a:tr h="1464569">
                <a:tc>
                  <a:txBody>
                    <a:bodyPr/>
                    <a:lstStyle/>
                    <a:p>
                      <a:pPr marL="0" marR="0" algn="ctr">
                        <a:lnSpc>
                          <a:spcPct val="107000"/>
                        </a:lnSpc>
                        <a:spcAft>
                          <a:spcPts val="0"/>
                        </a:spcAft>
                        <a:buNone/>
                      </a:pPr>
                      <a:r>
                        <a:rPr lang="en-US" sz="1800" b="1" kern="100">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kern="10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Among adults with CKM stage 1, it is recommended to assess lipids, glycemia and kidney function (to calculate eGFR) at least every 2 to 3 years and BP at least annually to ensure timely identification of CKM risk factors and to facilitate timely risk factor modification for optimal CVD prevention.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4877797"/>
                  </a:ext>
                </a:extLst>
              </a:tr>
              <a:tr h="912489">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in CKM stages 2 and above, it is recommended to assess lipids, glycemia, and BP at least annually to inform the optimal prevention and management of CVD.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8151496"/>
                  </a:ext>
                </a:extLst>
              </a:tr>
              <a:tr h="1280542">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in CKM stages 2 and above, assessments of both eGFR and UACR are recommended at least annually to characterize risk related to CKD and to guide the prevention and management of CVD and kidney disease.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8668271"/>
                  </a:ext>
                </a:extLst>
              </a:tr>
            </a:tbl>
          </a:graphicData>
        </a:graphic>
      </p:graphicFrame>
    </p:spTree>
    <p:extLst>
      <p:ext uri="{BB962C8B-B14F-4D97-AF65-F5344CB8AC3E}">
        <p14:creationId xmlns:p14="http://schemas.microsoft.com/office/powerpoint/2010/main" val="931642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34</a:t>
            </a:fld>
            <a:endParaRPr lang="en-US" dirty="0"/>
          </a:p>
        </p:txBody>
      </p:sp>
      <p:pic>
        <p:nvPicPr>
          <p:cNvPr id="2" name="Picture 1">
            <a:extLst>
              <a:ext uri="{FF2B5EF4-FFF2-40B4-BE49-F238E27FC236}">
                <a16:creationId xmlns:a16="http://schemas.microsoft.com/office/drawing/2014/main" id="{A1BC2477-03B3-234C-A5CD-A447D1CC62DC}"/>
              </a:ext>
            </a:extLst>
          </p:cNvPr>
          <p:cNvPicPr>
            <a:picLocks noChangeAspect="1"/>
          </p:cNvPicPr>
          <p:nvPr/>
        </p:nvPicPr>
        <p:blipFill>
          <a:blip r:embed="rId2"/>
          <a:stretch>
            <a:fillRect/>
          </a:stretch>
        </p:blipFill>
        <p:spPr>
          <a:xfrm>
            <a:off x="2832100" y="381000"/>
            <a:ext cx="10020975" cy="7010400"/>
          </a:xfrm>
          <a:prstGeom prst="rect">
            <a:avLst/>
          </a:prstGeom>
        </p:spPr>
      </p:pic>
      <p:sp>
        <p:nvSpPr>
          <p:cNvPr id="3" name="TextBox 2">
            <a:extLst>
              <a:ext uri="{FF2B5EF4-FFF2-40B4-BE49-F238E27FC236}">
                <a16:creationId xmlns:a16="http://schemas.microsoft.com/office/drawing/2014/main" id="{2200ED6C-A005-86CB-9BDC-2F7DBC1E8BA9}"/>
              </a:ext>
            </a:extLst>
          </p:cNvPr>
          <p:cNvSpPr txBox="1"/>
          <p:nvPr/>
        </p:nvSpPr>
        <p:spPr>
          <a:xfrm>
            <a:off x="228600" y="1295400"/>
            <a:ext cx="2590800" cy="3539430"/>
          </a:xfrm>
          <a:prstGeom prst="rect">
            <a:avLst/>
          </a:prstGeom>
          <a:noFill/>
        </p:spPr>
        <p:txBody>
          <a:bodyPr wrap="square">
            <a:spAutoFit/>
          </a:bodyPr>
          <a:lstStyle/>
          <a:p>
            <a:r>
              <a:rPr lang="en-US" sz="2800" dirty="0">
                <a:latin typeface="Lub Dub Medium" panose="020B0603030403020204" pitchFamily="34" charset="0"/>
              </a:rPr>
              <a:t>Figure 3. Longitudinal Assessments for Adults According to Baseline CKM Syndrome Stage.</a:t>
            </a:r>
          </a:p>
        </p:txBody>
      </p:sp>
      <p:sp>
        <p:nvSpPr>
          <p:cNvPr id="6" name="TextBox 5">
            <a:extLst>
              <a:ext uri="{FF2B5EF4-FFF2-40B4-BE49-F238E27FC236}">
                <a16:creationId xmlns:a16="http://schemas.microsoft.com/office/drawing/2014/main" id="{B2A4E19B-07D6-7C52-655E-C9D58745F453}"/>
              </a:ext>
            </a:extLst>
          </p:cNvPr>
          <p:cNvSpPr txBox="1"/>
          <p:nvPr/>
        </p:nvSpPr>
        <p:spPr>
          <a:xfrm>
            <a:off x="228600" y="5821740"/>
            <a:ext cx="2209800" cy="1569660"/>
          </a:xfrm>
          <a:prstGeom prst="rect">
            <a:avLst/>
          </a:prstGeom>
          <a:noFill/>
        </p:spPr>
        <p:txBody>
          <a:bodyPr wrap="square">
            <a:spAutoFit/>
          </a:bodyPr>
          <a:lstStyle/>
          <a:p>
            <a:r>
              <a:rPr lang="en-US" sz="1200" dirty="0">
                <a:latin typeface="Lub Dub Medium" panose="020B0603030403020204" pitchFamily="34" charset="0"/>
              </a:rPr>
              <a:t>BMI indicates body mass index; BP, blood pressure; CKM, cardiovascular-kidney-metabolic; eGFR, estimated glomerular filtration rate; and UACR, urine albumin-to-creatinine ratio.</a:t>
            </a:r>
          </a:p>
        </p:txBody>
      </p:sp>
    </p:spTree>
    <p:extLst>
      <p:ext uri="{BB962C8B-B14F-4D97-AF65-F5344CB8AC3E}">
        <p14:creationId xmlns:p14="http://schemas.microsoft.com/office/powerpoint/2010/main" val="2685592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B22D173-1BAB-D763-9621-F3B2BB9DE8B6}"/>
              </a:ext>
            </a:extLst>
          </p:cNvPr>
          <p:cNvSpPr txBox="1"/>
          <p:nvPr/>
        </p:nvSpPr>
        <p:spPr>
          <a:xfrm>
            <a:off x="3086100" y="2406640"/>
            <a:ext cx="8458200" cy="3416320"/>
          </a:xfrm>
          <a:prstGeom prst="rect">
            <a:avLst/>
          </a:prstGeom>
          <a:noFill/>
        </p:spPr>
        <p:txBody>
          <a:bodyPr wrap="square">
            <a:spAutoFit/>
          </a:bodyPr>
          <a:lstStyle/>
          <a:p>
            <a:r>
              <a:rPr lang="en-US" dirty="0">
                <a:latin typeface="Lub Dub Medium" panose="020B0603030403020204" pitchFamily="34" charset="0"/>
              </a:rPr>
              <a:t>Systematic assessments for CKM risk factors allow for the timely detection of risk factors and the quantification of cardiovascular risk using the PREVENT equations. The frequency and intensity of assessments for CKM syndrome risk factors increase with higher CKM stages. Annual assessments for anthropometrics and blood pressure should be performed for all patients. Additional assessments for lipids, glycemia, and eGFR should occur at least every 5 years in CKM stage 0 and more frequently every 2 to 3 years in CKM stage 1. In CKM stage 2, with the presence of metabolic risk factors, CKD, or both, these assessments should occur yearly. Furthermore, the higher prevalence of albuminuria in CKM stage 2 supports yearly assessments for UACR to fully assess for CKD and related cardiovascular risk. </a:t>
            </a:r>
          </a:p>
        </p:txBody>
      </p:sp>
      <p:sp>
        <p:nvSpPr>
          <p:cNvPr id="2" name="TextBox 1">
            <a:extLst>
              <a:ext uri="{FF2B5EF4-FFF2-40B4-BE49-F238E27FC236}">
                <a16:creationId xmlns:a16="http://schemas.microsoft.com/office/drawing/2014/main" id="{CA0C1BB4-5500-DB6A-A9DE-7C2560A71534}"/>
              </a:ext>
            </a:extLst>
          </p:cNvPr>
          <p:cNvSpPr txBox="1"/>
          <p:nvPr/>
        </p:nvSpPr>
        <p:spPr>
          <a:xfrm>
            <a:off x="3390900" y="685800"/>
            <a:ext cx="7848600" cy="1384995"/>
          </a:xfrm>
          <a:prstGeom prst="rect">
            <a:avLst/>
          </a:prstGeom>
          <a:noFill/>
        </p:spPr>
        <p:txBody>
          <a:bodyPr wrap="square">
            <a:spAutoFit/>
          </a:bodyPr>
          <a:lstStyle/>
          <a:p>
            <a:r>
              <a:rPr lang="en-US" sz="2800" dirty="0">
                <a:latin typeface="Lub Dub Medium" panose="020B0603030403020204" pitchFamily="34" charset="0"/>
              </a:rPr>
              <a:t>Figure 3. Longitudinal Assessments for Adults According to Baseline CKM Syndrome Stage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48185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2" name="TextBox 1">
            <a:extLst>
              <a:ext uri="{FF2B5EF4-FFF2-40B4-BE49-F238E27FC236}">
                <a16:creationId xmlns:a16="http://schemas.microsoft.com/office/drawing/2014/main" id="{C9EEA5C9-7016-65DE-33D7-5F6997C25370}"/>
              </a:ext>
            </a:extLst>
          </p:cNvPr>
          <p:cNvSpPr txBox="1"/>
          <p:nvPr/>
        </p:nvSpPr>
        <p:spPr>
          <a:xfrm>
            <a:off x="3486150" y="1524000"/>
            <a:ext cx="7658100" cy="523220"/>
          </a:xfrm>
          <a:prstGeom prst="rect">
            <a:avLst/>
          </a:prstGeom>
          <a:noFill/>
        </p:spPr>
        <p:txBody>
          <a:bodyPr wrap="square">
            <a:spAutoFit/>
          </a:bodyPr>
          <a:lstStyle/>
          <a:p>
            <a:r>
              <a:rPr lang="en-US" sz="2800" dirty="0">
                <a:latin typeface="Lub Dub Medium" panose="020B0603030403020204" pitchFamily="34" charset="0"/>
              </a:rPr>
              <a:t>Social Determinants of Health Assessments</a:t>
            </a:r>
          </a:p>
        </p:txBody>
      </p:sp>
      <p:graphicFrame>
        <p:nvGraphicFramePr>
          <p:cNvPr id="3" name="Table 2">
            <a:extLst>
              <a:ext uri="{FF2B5EF4-FFF2-40B4-BE49-F238E27FC236}">
                <a16:creationId xmlns:a16="http://schemas.microsoft.com/office/drawing/2014/main" id="{C0E5E283-A63E-E712-6AE3-DDCF46FA12F4}"/>
              </a:ext>
            </a:extLst>
          </p:cNvPr>
          <p:cNvGraphicFramePr>
            <a:graphicFrameLocks noGrp="1"/>
          </p:cNvGraphicFramePr>
          <p:nvPr>
            <p:extLst>
              <p:ext uri="{D42A27DB-BD31-4B8C-83A1-F6EECF244321}">
                <p14:modId xmlns:p14="http://schemas.microsoft.com/office/powerpoint/2010/main" val="20380650"/>
              </p:ext>
            </p:extLst>
          </p:nvPr>
        </p:nvGraphicFramePr>
        <p:xfrm>
          <a:off x="2971800" y="2514600"/>
          <a:ext cx="8686800" cy="3868293"/>
        </p:xfrm>
        <a:graphic>
          <a:graphicData uri="http://schemas.openxmlformats.org/drawingml/2006/table">
            <a:tbl>
              <a:tblPr firstRow="1" firstCol="1" bandRow="1"/>
              <a:tblGrid>
                <a:gridCol w="1251488">
                  <a:extLst>
                    <a:ext uri="{9D8B030D-6E8A-4147-A177-3AD203B41FA5}">
                      <a16:colId xmlns:a16="http://schemas.microsoft.com/office/drawing/2014/main" val="2187855283"/>
                    </a:ext>
                  </a:extLst>
                </a:gridCol>
                <a:gridCol w="1181931">
                  <a:extLst>
                    <a:ext uri="{9D8B030D-6E8A-4147-A177-3AD203B41FA5}">
                      <a16:colId xmlns:a16="http://schemas.microsoft.com/office/drawing/2014/main" val="1834878422"/>
                    </a:ext>
                  </a:extLst>
                </a:gridCol>
                <a:gridCol w="6253381">
                  <a:extLst>
                    <a:ext uri="{9D8B030D-6E8A-4147-A177-3AD203B41FA5}">
                      <a16:colId xmlns:a16="http://schemas.microsoft.com/office/drawing/2014/main" val="4238267163"/>
                    </a:ext>
                  </a:extLst>
                </a:gridCol>
              </a:tblGrid>
              <a:tr h="826618">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Social Determinants of Health Assessment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r>
                        <a:rPr lang="en-US" sz="1800" b="1">
                          <a:effectLst/>
                          <a:latin typeface="Times New Roman" panose="02020603050405020304" pitchFamily="18" charset="0"/>
                          <a:ea typeface="Aptos" panose="020B0004020202020204" pitchFamily="34" charset="0"/>
                          <a:cs typeface="Arial" panose="020B0604020202020204" pitchFamily="34" charset="0"/>
                        </a:rPr>
                        <a: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14712926"/>
                  </a:ext>
                </a:extLst>
              </a:tr>
              <a:tr h="237777">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3259129"/>
                  </a:ext>
                </a:extLst>
              </a:tr>
              <a:tr h="1144203">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90"/>
                    </a:solidFill>
                  </a:tcPr>
                </a:tc>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or at risk for CKM syndrome (≥18 years), routine screening with a tool (Table 6) validated for assessing SDOH is recommended to inform the implementation of patient-centered care.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683307"/>
                  </a:ext>
                </a:extLst>
              </a:tr>
              <a:tr h="1144203">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90"/>
                    </a:solidFill>
                  </a:tcPr>
                </a:tc>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youth with or at risk for CKM syndrome (&lt;18 years of age), routine screening of their caregivers with a tool (Table 7) validated for assessing caregiver SDOH is recommended to inform the implementation of patient-centered care.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1228687"/>
                  </a:ext>
                </a:extLst>
              </a:tr>
            </a:tbl>
          </a:graphicData>
        </a:graphic>
      </p:graphicFrame>
    </p:spTree>
    <p:extLst>
      <p:ext uri="{BB962C8B-B14F-4D97-AF65-F5344CB8AC3E}">
        <p14:creationId xmlns:p14="http://schemas.microsoft.com/office/powerpoint/2010/main" val="393016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F2BDD-C144-050C-D029-D28E7947BF8F}"/>
              </a:ext>
            </a:extLst>
          </p:cNvPr>
          <p:cNvSpPr txBox="1"/>
          <p:nvPr/>
        </p:nvSpPr>
        <p:spPr>
          <a:xfrm>
            <a:off x="3190875" y="554059"/>
            <a:ext cx="8248650" cy="954107"/>
          </a:xfrm>
          <a:prstGeom prst="rect">
            <a:avLst/>
          </a:prstGeom>
          <a:noFill/>
        </p:spPr>
        <p:txBody>
          <a:bodyPr wrap="square">
            <a:spAutoFit/>
          </a:bodyPr>
          <a:lstStyle/>
          <a:p>
            <a:r>
              <a:rPr lang="en-US" sz="2800" dirty="0">
                <a:latin typeface="Lub Dub Medium" panose="020B0603030403020204" pitchFamily="34" charset="0"/>
              </a:rPr>
              <a:t>Table 6. SDOH Screening Tools for Adult Populations With or at Risk for CKM Syndrome</a:t>
            </a:r>
          </a:p>
        </p:txBody>
      </p:sp>
      <p:graphicFrame>
        <p:nvGraphicFramePr>
          <p:cNvPr id="3" name="Table 2">
            <a:extLst>
              <a:ext uri="{FF2B5EF4-FFF2-40B4-BE49-F238E27FC236}">
                <a16:creationId xmlns:a16="http://schemas.microsoft.com/office/drawing/2014/main" id="{F17C1A88-B2CB-309E-4893-52912B60C15F}"/>
              </a:ext>
            </a:extLst>
          </p:cNvPr>
          <p:cNvGraphicFramePr>
            <a:graphicFrameLocks noGrp="1"/>
          </p:cNvGraphicFramePr>
          <p:nvPr>
            <p:extLst>
              <p:ext uri="{D42A27DB-BD31-4B8C-83A1-F6EECF244321}">
                <p14:modId xmlns:p14="http://schemas.microsoft.com/office/powerpoint/2010/main" val="1710325659"/>
              </p:ext>
            </p:extLst>
          </p:nvPr>
        </p:nvGraphicFramePr>
        <p:xfrm>
          <a:off x="3048000" y="1828800"/>
          <a:ext cx="8534400" cy="5369687"/>
        </p:xfrm>
        <a:graphic>
          <a:graphicData uri="http://schemas.openxmlformats.org/drawingml/2006/table">
            <a:tbl>
              <a:tblPr firstRow="1" firstCol="1" bandRow="1"/>
              <a:tblGrid>
                <a:gridCol w="3441224">
                  <a:extLst>
                    <a:ext uri="{9D8B030D-6E8A-4147-A177-3AD203B41FA5}">
                      <a16:colId xmlns:a16="http://schemas.microsoft.com/office/drawing/2014/main" val="1172507819"/>
                    </a:ext>
                  </a:extLst>
                </a:gridCol>
                <a:gridCol w="5093176">
                  <a:extLst>
                    <a:ext uri="{9D8B030D-6E8A-4147-A177-3AD203B41FA5}">
                      <a16:colId xmlns:a16="http://schemas.microsoft.com/office/drawing/2014/main" val="4179890774"/>
                    </a:ext>
                  </a:extLst>
                </a:gridCol>
              </a:tblGrid>
              <a:tr h="424778">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Social Determinants of Health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solidFill>
                            <a:srgbClr val="242424"/>
                          </a:solidFill>
                          <a:effectLst/>
                          <a:latin typeface="Times New Roman" panose="02020603050405020304" pitchFamily="18" charset="0"/>
                          <a:ea typeface="Aptos" panose="020B0004020202020204" pitchFamily="34" charset="0"/>
                          <a:cs typeface="Arial" panose="020B0604020202020204" pitchFamily="34" charset="0"/>
                        </a:rPr>
                        <a:t>Essential or Core Domains Assessed by the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4289218"/>
                  </a:ext>
                </a:extLst>
              </a:tr>
              <a:tr h="207884">
                <a:tc gridSpan="2">
                  <a:txBody>
                    <a:bodyPr/>
                    <a:lstStyle/>
                    <a:p>
                      <a:pPr marL="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SDOH Screening Tools for Adults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21110159"/>
                  </a:ext>
                </a:extLst>
              </a:tr>
              <a:tr h="2251719">
                <a:tc>
                  <a:txBody>
                    <a:bodyPr/>
                    <a:lstStyle/>
                    <a:p>
                      <a:pPr marL="0" marR="0">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Health Leads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Exposure to violence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Financial strain</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Food insecurity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Housing instability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Sociodemographic information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Transportation challenges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Utility needs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5575178"/>
                  </a:ext>
                </a:extLst>
              </a:tr>
              <a:tr h="1667766">
                <a:tc>
                  <a:txBody>
                    <a:bodyPr/>
                    <a:lstStyle/>
                    <a:p>
                      <a:pPr marL="0" marR="0">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Centers for Medicare &amp; Medicaid Innovation: Accountable Health Communities (AHC) HRSN Screening Tool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Food insecurity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Housing instability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Interpersonal safety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Transportation problems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Utility help needs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3256978"/>
                  </a:ext>
                </a:extLst>
              </a:tr>
            </a:tbl>
          </a:graphicData>
        </a:graphic>
      </p:graphicFrame>
    </p:spTree>
    <p:extLst>
      <p:ext uri="{BB962C8B-B14F-4D97-AF65-F5344CB8AC3E}">
        <p14:creationId xmlns:p14="http://schemas.microsoft.com/office/powerpoint/2010/main" val="1036194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2" name="TextBox 1">
            <a:extLst>
              <a:ext uri="{FF2B5EF4-FFF2-40B4-BE49-F238E27FC236}">
                <a16:creationId xmlns:a16="http://schemas.microsoft.com/office/drawing/2014/main" id="{99265190-CF2A-7AFD-3351-480BDD9537CB}"/>
              </a:ext>
            </a:extLst>
          </p:cNvPr>
          <p:cNvSpPr txBox="1"/>
          <p:nvPr/>
        </p:nvSpPr>
        <p:spPr>
          <a:xfrm>
            <a:off x="2624137" y="457200"/>
            <a:ext cx="9382126" cy="954107"/>
          </a:xfrm>
          <a:prstGeom prst="rect">
            <a:avLst/>
          </a:prstGeom>
          <a:noFill/>
        </p:spPr>
        <p:txBody>
          <a:bodyPr wrap="square">
            <a:spAutoFit/>
          </a:bodyPr>
          <a:lstStyle/>
          <a:p>
            <a:r>
              <a:rPr lang="en-US" sz="2800" dirty="0">
                <a:latin typeface="Lub Dub Medium" panose="020B0603030403020204" pitchFamily="34" charset="0"/>
              </a:rPr>
              <a:t>Table 6. SDOH Screening Tools for Adult Populations With or at Risk for CKM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3A040AAC-2112-2A9A-F652-8525E0696729}"/>
              </a:ext>
            </a:extLst>
          </p:cNvPr>
          <p:cNvGraphicFramePr>
            <a:graphicFrameLocks noGrp="1"/>
          </p:cNvGraphicFramePr>
          <p:nvPr>
            <p:extLst>
              <p:ext uri="{D42A27DB-BD31-4B8C-83A1-F6EECF244321}">
                <p14:modId xmlns:p14="http://schemas.microsoft.com/office/powerpoint/2010/main" val="1736847375"/>
              </p:ext>
            </p:extLst>
          </p:nvPr>
        </p:nvGraphicFramePr>
        <p:xfrm>
          <a:off x="3048000" y="1639907"/>
          <a:ext cx="8534400" cy="5764784"/>
        </p:xfrm>
        <a:graphic>
          <a:graphicData uri="http://schemas.openxmlformats.org/drawingml/2006/table">
            <a:tbl>
              <a:tblPr firstRow="1" firstCol="1" bandRow="1"/>
              <a:tblGrid>
                <a:gridCol w="3441224">
                  <a:extLst>
                    <a:ext uri="{9D8B030D-6E8A-4147-A177-3AD203B41FA5}">
                      <a16:colId xmlns:a16="http://schemas.microsoft.com/office/drawing/2014/main" val="1172507819"/>
                    </a:ext>
                  </a:extLst>
                </a:gridCol>
                <a:gridCol w="5093176">
                  <a:extLst>
                    <a:ext uri="{9D8B030D-6E8A-4147-A177-3AD203B41FA5}">
                      <a16:colId xmlns:a16="http://schemas.microsoft.com/office/drawing/2014/main" val="4179890774"/>
                    </a:ext>
                  </a:extLst>
                </a:gridCol>
              </a:tblGrid>
              <a:tr h="424778">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Social Determinants of Health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solidFill>
                            <a:srgbClr val="242424"/>
                          </a:solidFill>
                          <a:effectLst/>
                          <a:latin typeface="Times New Roman" panose="02020603050405020304" pitchFamily="18" charset="0"/>
                          <a:ea typeface="Aptos" panose="020B0004020202020204" pitchFamily="34" charset="0"/>
                          <a:cs typeface="Arial" panose="020B0604020202020204" pitchFamily="34" charset="0"/>
                        </a:rPr>
                        <a:t>Essential or Core Domains Assessed by the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4289218"/>
                  </a:ext>
                </a:extLst>
              </a:tr>
              <a:tr h="207884">
                <a:tc gridSpan="2">
                  <a:txBody>
                    <a:bodyPr/>
                    <a:lstStyle/>
                    <a:p>
                      <a:pPr marL="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SDOH Screening Tools for Adults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21110159"/>
                  </a:ext>
                </a:extLst>
              </a:tr>
              <a:tr h="2251719">
                <a:tc>
                  <a:txBody>
                    <a:bodyPr/>
                    <a:lstStyle/>
                    <a:p>
                      <a:pPr marL="0" marR="0">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AAFP: The </a:t>
                      </a:r>
                      <a:r>
                        <a:rPr lang="en-US" sz="1800" b="1"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EveryONE</a:t>
                      </a: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Project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Childcare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Employment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Education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Finances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Food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Housing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Interpersonal safety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Transportation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Utilities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5575178"/>
                  </a:ext>
                </a:extLst>
              </a:tr>
              <a:tr h="1429641">
                <a:tc>
                  <a:txBody>
                    <a:bodyPr/>
                    <a:lstStyle/>
                    <a:p>
                      <a:pPr marL="0" marR="0">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PRAPARE Implementation and Action Toolkit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Family and home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Money and resources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Social and emotional health</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Sociodemographics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3256978"/>
                  </a:ext>
                </a:extLst>
              </a:tr>
            </a:tbl>
          </a:graphicData>
        </a:graphic>
      </p:graphicFrame>
    </p:spTree>
    <p:extLst>
      <p:ext uri="{BB962C8B-B14F-4D97-AF65-F5344CB8AC3E}">
        <p14:creationId xmlns:p14="http://schemas.microsoft.com/office/powerpoint/2010/main" val="3081342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F4A522-2017-4670-0227-7036A1EAD912}"/>
              </a:ext>
            </a:extLst>
          </p:cNvPr>
          <p:cNvSpPr txBox="1"/>
          <p:nvPr/>
        </p:nvSpPr>
        <p:spPr>
          <a:xfrm>
            <a:off x="2624137" y="112693"/>
            <a:ext cx="9382126" cy="954107"/>
          </a:xfrm>
          <a:prstGeom prst="rect">
            <a:avLst/>
          </a:prstGeom>
          <a:noFill/>
        </p:spPr>
        <p:txBody>
          <a:bodyPr wrap="square">
            <a:spAutoFit/>
          </a:bodyPr>
          <a:lstStyle/>
          <a:p>
            <a:r>
              <a:rPr lang="en-US" sz="2800" dirty="0">
                <a:latin typeface="Lub Dub Medium" panose="020B0603030403020204" pitchFamily="34" charset="0"/>
              </a:rPr>
              <a:t>Table 6. SDOH Screening Tools for Adult Populations With or at Risk for CKM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2D85FD8-EDEA-19BB-5DD7-93AEA2C26A0B}"/>
              </a:ext>
            </a:extLst>
          </p:cNvPr>
          <p:cNvGraphicFramePr>
            <a:graphicFrameLocks noGrp="1"/>
          </p:cNvGraphicFramePr>
          <p:nvPr>
            <p:extLst>
              <p:ext uri="{D42A27DB-BD31-4B8C-83A1-F6EECF244321}">
                <p14:modId xmlns:p14="http://schemas.microsoft.com/office/powerpoint/2010/main" val="3623846343"/>
              </p:ext>
            </p:extLst>
          </p:nvPr>
        </p:nvGraphicFramePr>
        <p:xfrm>
          <a:off x="2171700" y="1066800"/>
          <a:ext cx="10287000" cy="6453378"/>
        </p:xfrm>
        <a:graphic>
          <a:graphicData uri="http://schemas.openxmlformats.org/drawingml/2006/table">
            <a:tbl>
              <a:tblPr firstRow="1" firstCol="1" bandRow="1"/>
              <a:tblGrid>
                <a:gridCol w="4147904">
                  <a:extLst>
                    <a:ext uri="{9D8B030D-6E8A-4147-A177-3AD203B41FA5}">
                      <a16:colId xmlns:a16="http://schemas.microsoft.com/office/drawing/2014/main" val="1172507819"/>
                    </a:ext>
                  </a:extLst>
                </a:gridCol>
                <a:gridCol w="6139096">
                  <a:extLst>
                    <a:ext uri="{9D8B030D-6E8A-4147-A177-3AD203B41FA5}">
                      <a16:colId xmlns:a16="http://schemas.microsoft.com/office/drawing/2014/main" val="4179890774"/>
                    </a:ext>
                  </a:extLst>
                </a:gridCol>
              </a:tblGrid>
              <a:tr h="430840">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Social Determinants of Health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solidFill>
                            <a:srgbClr val="242424"/>
                          </a:solidFill>
                          <a:effectLst/>
                          <a:latin typeface="Times New Roman" panose="02020603050405020304" pitchFamily="18" charset="0"/>
                          <a:ea typeface="Aptos" panose="020B0004020202020204" pitchFamily="34" charset="0"/>
                          <a:cs typeface="Arial" panose="020B0604020202020204" pitchFamily="34" charset="0"/>
                        </a:rPr>
                        <a:t>Essential or Core Domains Assessed by the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4289218"/>
                  </a:ext>
                </a:extLst>
              </a:tr>
              <a:tr h="210851">
                <a:tc gridSpan="2">
                  <a:txBody>
                    <a:bodyPr/>
                    <a:lstStyle/>
                    <a:p>
                      <a:pPr marL="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SDOH Screening Tools for Adults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21110159"/>
                  </a:ext>
                </a:extLst>
              </a:tr>
              <a:tr h="2207696">
                <a:tc>
                  <a:txBody>
                    <a:bodyPr/>
                    <a:lstStyle/>
                    <a:p>
                      <a:pPr marL="0" marR="0">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OCHIN: Social Determinants of Health Electronic Health Record Tools in Community Health Centers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Education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Exposure to violence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Financial resource strain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Food insecurity</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Health behaviors (alcohol use, race, ethnicity, tobacco use and exposure, physical inactivity)</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Housing insecurity</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Mental health (depression, social isolation, stress)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5575178"/>
                  </a:ext>
                </a:extLst>
              </a:tr>
              <a:tr h="1987707">
                <a:tc>
                  <a:txBody>
                    <a:bodyPr/>
                    <a:lstStyle/>
                    <a:p>
                      <a:pPr marL="0" marR="0">
                        <a:lnSpc>
                          <a:spcPct val="107000"/>
                        </a:lnSpc>
                        <a:spcAft>
                          <a:spcPts val="800"/>
                        </a:spcAft>
                        <a:buNone/>
                      </a:pPr>
                      <a:r>
                        <a:rPr lang="en-US" sz="1800" b="1"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HealthBegins</a:t>
                      </a: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Upstream Risks Screening Tool*</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stability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Education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Food insecurity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Housing insecurity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Social and community context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Neighborhood and physical environment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Health behaviors (physical activity, dietary pattern)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3256978"/>
                  </a:ext>
                </a:extLst>
              </a:tr>
            </a:tbl>
          </a:graphicData>
        </a:graphic>
      </p:graphicFrame>
    </p:spTree>
    <p:extLst>
      <p:ext uri="{BB962C8B-B14F-4D97-AF65-F5344CB8AC3E}">
        <p14:creationId xmlns:p14="http://schemas.microsoft.com/office/powerpoint/2010/main" val="366724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CA2AEA-4392-6B88-0BE5-F1E3C44F6D7F}"/>
              </a:ext>
            </a:extLst>
          </p:cNvPr>
          <p:cNvSpPr>
            <a:spLocks noGrp="1"/>
          </p:cNvSpPr>
          <p:nvPr/>
        </p:nvSpPr>
        <p:spPr>
          <a:xfrm>
            <a:off x="3086100" y="3187701"/>
            <a:ext cx="84582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5000" dirty="0">
                <a:latin typeface="Lub Dub Heavy" panose="020B0903030403020204" pitchFamily="34" charset="0"/>
              </a:rPr>
              <a:t>Top Take-Home Messages</a:t>
            </a:r>
          </a:p>
        </p:txBody>
      </p:sp>
    </p:spTree>
    <p:extLst>
      <p:ext uri="{BB962C8B-B14F-4D97-AF65-F5344CB8AC3E}">
        <p14:creationId xmlns:p14="http://schemas.microsoft.com/office/powerpoint/2010/main" val="107229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2" name="TextBox 1">
            <a:extLst>
              <a:ext uri="{FF2B5EF4-FFF2-40B4-BE49-F238E27FC236}">
                <a16:creationId xmlns:a16="http://schemas.microsoft.com/office/drawing/2014/main" id="{C18ED281-54AC-2CD0-A6A6-CE0317F58558}"/>
              </a:ext>
            </a:extLst>
          </p:cNvPr>
          <p:cNvSpPr txBox="1"/>
          <p:nvPr/>
        </p:nvSpPr>
        <p:spPr>
          <a:xfrm>
            <a:off x="2624137" y="1143000"/>
            <a:ext cx="9382126" cy="954107"/>
          </a:xfrm>
          <a:prstGeom prst="rect">
            <a:avLst/>
          </a:prstGeom>
          <a:noFill/>
        </p:spPr>
        <p:txBody>
          <a:bodyPr wrap="square">
            <a:spAutoFit/>
          </a:bodyPr>
          <a:lstStyle/>
          <a:p>
            <a:r>
              <a:rPr lang="en-US" sz="2800" dirty="0">
                <a:latin typeface="Lub Dub Medium" panose="020B0603030403020204" pitchFamily="34" charset="0"/>
              </a:rPr>
              <a:t>Table 6. SDOH Screening Tools for Adult Populations With or at Risk for CKM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7EE0BD0B-EB67-4FFC-108B-B3CDF4159122}"/>
              </a:ext>
            </a:extLst>
          </p:cNvPr>
          <p:cNvSpPr txBox="1"/>
          <p:nvPr/>
        </p:nvSpPr>
        <p:spPr>
          <a:xfrm>
            <a:off x="2400300" y="2286000"/>
            <a:ext cx="9829800" cy="5139869"/>
          </a:xfrm>
          <a:prstGeom prst="rect">
            <a:avLst/>
          </a:prstGeom>
          <a:noFill/>
        </p:spPr>
        <p:txBody>
          <a:bodyPr wrap="square">
            <a:spAutoFit/>
          </a:bodyPr>
          <a:lstStyle/>
          <a:p>
            <a:pPr marL="0" marR="0">
              <a:spcAft>
                <a:spcPts val="800"/>
              </a:spcAft>
              <a:buNone/>
            </a:pPr>
            <a:r>
              <a:rPr lang="en-US" dirty="0">
                <a:solidFill>
                  <a:srgbClr val="000000"/>
                </a:solidFill>
                <a:effectLst/>
                <a:latin typeface="Lub Dub Medium" panose="020B0603030403020204" pitchFamily="34" charset="0"/>
                <a:ea typeface="Aptos" panose="020B0004020202020204" pitchFamily="34" charset="0"/>
                <a:cs typeface="Arial" panose="020B0604020202020204" pitchFamily="34" charset="0"/>
              </a:rPr>
              <a:t>Modified with permission from Ndumele et al. Copyright 2023 American Heart Association, Inc.</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i="1" dirty="0">
                <a:effectLst/>
                <a:latin typeface="Lub Dub Medium" panose="020B0603030403020204" pitchFamily="34" charset="0"/>
                <a:ea typeface="Aptos" panose="020B0004020202020204" pitchFamily="34" charset="0"/>
                <a:cs typeface="Arial" panose="020B0604020202020204" pitchFamily="34" charset="0"/>
              </a:rPr>
              <a:t>International Classification of Diseases, Tenth Revision</a:t>
            </a:r>
            <a:r>
              <a:rPr lang="en-US" dirty="0">
                <a:effectLst/>
                <a:latin typeface="Lub Dub Medium" panose="020B0603030403020204" pitchFamily="34" charset="0"/>
                <a:ea typeface="Aptos" panose="020B0004020202020204" pitchFamily="34" charset="0"/>
                <a:cs typeface="Arial" panose="020B0604020202020204" pitchFamily="34" charset="0"/>
              </a:rPr>
              <a:t> (</a:t>
            </a:r>
            <a:r>
              <a:rPr lang="en-US" i="1" dirty="0">
                <a:effectLst/>
                <a:latin typeface="Lub Dub Medium" panose="020B0603030403020204" pitchFamily="34" charset="0"/>
                <a:ea typeface="Aptos" panose="020B0004020202020204" pitchFamily="34" charset="0"/>
                <a:cs typeface="Arial" panose="020B0604020202020204" pitchFamily="34" charset="0"/>
              </a:rPr>
              <a:t>ICD-10</a:t>
            </a:r>
            <a:r>
              <a:rPr lang="en-US" dirty="0">
                <a:effectLst/>
                <a:latin typeface="Lub Dub Medium" panose="020B0603030403020204" pitchFamily="34" charset="0"/>
                <a:ea typeface="Aptos" panose="020B0004020202020204" pitchFamily="34" charset="0"/>
                <a:cs typeface="Arial" panose="020B0604020202020204" pitchFamily="34" charset="0"/>
              </a:rPr>
              <a:t>) Z codes are for supplemental reporting purposes and are not primary diagnosis codes. Z55 indicates problems related to education and literacy; Z57, occupational exposure to risk factors; Z58, problems related to physical environment; Z59, problems related to housing and economic circumstances; and Z60.9, problems related to social environment, unspecified. </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dirty="0">
                <a:solidFill>
                  <a:srgbClr val="000000"/>
                </a:solidFill>
                <a:effectLst/>
                <a:latin typeface="Lub Dub Medium" panose="020B0603030403020204" pitchFamily="34" charset="0"/>
                <a:ea typeface="Aptos" panose="020B0004020202020204" pitchFamily="34" charset="0"/>
                <a:cs typeface="Arial" panose="020B0604020202020204" pitchFamily="34" charset="0"/>
              </a:rPr>
              <a:t>*Not yet validated or validity not specified.</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a:buNone/>
            </a:pPr>
            <a:r>
              <a:rPr lang="en-US" dirty="0">
                <a:solidFill>
                  <a:srgbClr val="000000"/>
                </a:solidFill>
                <a:effectLst/>
                <a:latin typeface="Lub Dub Medium" panose="020B0603030403020204" pitchFamily="34" charset="0"/>
                <a:ea typeface="Aptos" panose="020B0004020202020204" pitchFamily="34" charset="0"/>
              </a:rPr>
              <a:t>AAFP indicates American Academy of Family Physicians; CKM, cardiovascular-kidney-metabolic; HRSN, Health-Related Social Needs</a:t>
            </a:r>
            <a:r>
              <a:rPr lang="en-US" b="1" dirty="0">
                <a:solidFill>
                  <a:srgbClr val="000000"/>
                </a:solidFill>
                <a:effectLst/>
                <a:latin typeface="Lub Dub Medium" panose="020B0603030403020204" pitchFamily="34" charset="0"/>
                <a:ea typeface="Aptos" panose="020B0004020202020204" pitchFamily="34" charset="0"/>
              </a:rPr>
              <a:t>; </a:t>
            </a:r>
            <a:r>
              <a:rPr lang="en-US" dirty="0">
                <a:solidFill>
                  <a:srgbClr val="000000"/>
                </a:solidFill>
                <a:effectLst/>
                <a:latin typeface="Lub Dub Medium" panose="020B0603030403020204" pitchFamily="34" charset="0"/>
                <a:ea typeface="Aptos" panose="020B0004020202020204" pitchFamily="34" charset="0"/>
              </a:rPr>
              <a:t>OCHIN, Oregon Community Health Information Network; PRAPARE, Protocol for Responding to and Assessing Patients’ Assets, Risks, and Experiences; SDOH, social determinants of health.</a:t>
            </a:r>
            <a:endParaRPr lang="en-US" dirty="0">
              <a:latin typeface="Lub Dub Medium" panose="020B0603030403020204" pitchFamily="34" charset="0"/>
            </a:endParaRPr>
          </a:p>
        </p:txBody>
      </p:sp>
    </p:spTree>
    <p:extLst>
      <p:ext uri="{BB962C8B-B14F-4D97-AF65-F5344CB8AC3E}">
        <p14:creationId xmlns:p14="http://schemas.microsoft.com/office/powerpoint/2010/main" val="1533460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72C5F-5C80-17CE-7CDD-1115E8330669}"/>
              </a:ext>
            </a:extLst>
          </p:cNvPr>
          <p:cNvSpPr txBox="1"/>
          <p:nvPr/>
        </p:nvSpPr>
        <p:spPr>
          <a:xfrm>
            <a:off x="2531267" y="609600"/>
            <a:ext cx="9567863" cy="954107"/>
          </a:xfrm>
          <a:prstGeom prst="rect">
            <a:avLst/>
          </a:prstGeom>
          <a:noFill/>
        </p:spPr>
        <p:txBody>
          <a:bodyPr wrap="square">
            <a:spAutoFit/>
          </a:bodyPr>
          <a:lstStyle/>
          <a:p>
            <a:r>
              <a:rPr lang="en-US" sz="2800" dirty="0">
                <a:latin typeface="Lub Dub Medium" panose="020B0603030403020204" pitchFamily="34" charset="0"/>
              </a:rPr>
              <a:t>Table 7. SDOH Screening Tools for Caregivers of Youth Populations With or at Risk for CKM Syndrome</a:t>
            </a:r>
          </a:p>
        </p:txBody>
      </p:sp>
      <p:graphicFrame>
        <p:nvGraphicFramePr>
          <p:cNvPr id="3" name="Table 2">
            <a:extLst>
              <a:ext uri="{FF2B5EF4-FFF2-40B4-BE49-F238E27FC236}">
                <a16:creationId xmlns:a16="http://schemas.microsoft.com/office/drawing/2014/main" id="{7FCE8673-7C24-1A69-D991-BF5FBD601F8D}"/>
              </a:ext>
            </a:extLst>
          </p:cNvPr>
          <p:cNvGraphicFramePr>
            <a:graphicFrameLocks noGrp="1"/>
          </p:cNvGraphicFramePr>
          <p:nvPr>
            <p:extLst>
              <p:ext uri="{D42A27DB-BD31-4B8C-83A1-F6EECF244321}">
                <p14:modId xmlns:p14="http://schemas.microsoft.com/office/powerpoint/2010/main" val="1333809174"/>
              </p:ext>
            </p:extLst>
          </p:nvPr>
        </p:nvGraphicFramePr>
        <p:xfrm>
          <a:off x="3314699" y="1828800"/>
          <a:ext cx="8001000" cy="5651881"/>
        </p:xfrm>
        <a:graphic>
          <a:graphicData uri="http://schemas.openxmlformats.org/drawingml/2006/table">
            <a:tbl>
              <a:tblPr firstRow="1" firstCol="1" bandRow="1"/>
              <a:tblGrid>
                <a:gridCol w="3267687">
                  <a:extLst>
                    <a:ext uri="{9D8B030D-6E8A-4147-A177-3AD203B41FA5}">
                      <a16:colId xmlns:a16="http://schemas.microsoft.com/office/drawing/2014/main" val="649971058"/>
                    </a:ext>
                  </a:extLst>
                </a:gridCol>
                <a:gridCol w="4733313">
                  <a:extLst>
                    <a:ext uri="{9D8B030D-6E8A-4147-A177-3AD203B41FA5}">
                      <a16:colId xmlns:a16="http://schemas.microsoft.com/office/drawing/2014/main" val="101260119"/>
                    </a:ext>
                  </a:extLst>
                </a:gridCol>
              </a:tblGrid>
              <a:tr h="138430">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Social Determinants of Health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solidFill>
                            <a:srgbClr val="242424"/>
                          </a:solidFill>
                          <a:effectLst/>
                          <a:latin typeface="Times New Roman" panose="02020603050405020304" pitchFamily="18" charset="0"/>
                          <a:ea typeface="Aptos" panose="020B0004020202020204" pitchFamily="34" charset="0"/>
                          <a:cs typeface="Arial" panose="020B0604020202020204" pitchFamily="34" charset="0"/>
                        </a:rPr>
                        <a:t>Essential or Core Domains Assessed by the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7476735"/>
                  </a:ext>
                </a:extLst>
              </a:tr>
              <a:tr h="119380">
                <a:tc gridSpan="2">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Screening Tools for Caregivers of Youth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16410340"/>
                  </a:ext>
                </a:extLst>
              </a:tr>
              <a:tr h="119380">
                <a:tc>
                  <a:txBody>
                    <a:bodyPr/>
                    <a:lstStyle/>
                    <a:p>
                      <a:pPr marL="0" marR="0">
                        <a:lnSpc>
                          <a:spcPct val="107000"/>
                        </a:lnSpc>
                        <a:spcAft>
                          <a:spcPts val="800"/>
                        </a:spcAft>
                        <a:buNone/>
                      </a:pPr>
                      <a:r>
                        <a:rPr lang="en-US" sz="1800" b="1"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HealthBegins</a:t>
                      </a: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Upstream Risks Screening Tool*</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stability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Education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Food insecurity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Housing insecurity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Social and community context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Neighborhood and physical environment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Health behaviors (physical activity, dietary pattern)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936365"/>
                  </a:ext>
                </a:extLst>
              </a:tr>
              <a:tr h="34925">
                <a:tc>
                  <a:txBody>
                    <a:bodyPr/>
                    <a:lstStyle/>
                    <a:p>
                      <a:pPr marL="0" marR="0">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Child ACE Tool*</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Education</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parental education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Family context</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suspected child maltreatment, intimate partner violence in the household, mental illness in the household, substance abuse in the household, household member is incarcerated, parental marital status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11426"/>
                  </a:ext>
                </a:extLst>
              </a:tr>
            </a:tbl>
          </a:graphicData>
        </a:graphic>
      </p:graphicFrame>
    </p:spTree>
    <p:extLst>
      <p:ext uri="{BB962C8B-B14F-4D97-AF65-F5344CB8AC3E}">
        <p14:creationId xmlns:p14="http://schemas.microsoft.com/office/powerpoint/2010/main" val="106862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2" name="TextBox 1">
            <a:extLst>
              <a:ext uri="{FF2B5EF4-FFF2-40B4-BE49-F238E27FC236}">
                <a16:creationId xmlns:a16="http://schemas.microsoft.com/office/drawing/2014/main" id="{6FFC22E6-72F3-BFC5-90CA-8762EF59497C}"/>
              </a:ext>
            </a:extLst>
          </p:cNvPr>
          <p:cNvSpPr txBox="1"/>
          <p:nvPr/>
        </p:nvSpPr>
        <p:spPr>
          <a:xfrm>
            <a:off x="2531268" y="748919"/>
            <a:ext cx="9567863" cy="954107"/>
          </a:xfrm>
          <a:prstGeom prst="rect">
            <a:avLst/>
          </a:prstGeom>
          <a:noFill/>
        </p:spPr>
        <p:txBody>
          <a:bodyPr wrap="square">
            <a:spAutoFit/>
          </a:bodyPr>
          <a:lstStyle/>
          <a:p>
            <a:r>
              <a:rPr lang="en-US" sz="2800" dirty="0">
                <a:latin typeface="Lub Dub Medium" panose="020B0603030403020204" pitchFamily="34" charset="0"/>
              </a:rPr>
              <a:t>Table 7. SDOH Screening Tools for Caregivers of Youth Populations With or at Risk for CKM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3AE221C-D1A7-7129-E805-EC4C7BD58229}"/>
              </a:ext>
            </a:extLst>
          </p:cNvPr>
          <p:cNvGraphicFramePr>
            <a:graphicFrameLocks noGrp="1"/>
          </p:cNvGraphicFramePr>
          <p:nvPr>
            <p:extLst>
              <p:ext uri="{D42A27DB-BD31-4B8C-83A1-F6EECF244321}">
                <p14:modId xmlns:p14="http://schemas.microsoft.com/office/powerpoint/2010/main" val="4101425773"/>
              </p:ext>
            </p:extLst>
          </p:nvPr>
        </p:nvGraphicFramePr>
        <p:xfrm>
          <a:off x="3105149" y="1981200"/>
          <a:ext cx="8420102" cy="5375138"/>
        </p:xfrm>
        <a:graphic>
          <a:graphicData uri="http://schemas.openxmlformats.org/drawingml/2006/table">
            <a:tbl>
              <a:tblPr firstRow="1" firstCol="1" bandRow="1"/>
              <a:tblGrid>
                <a:gridCol w="3438852">
                  <a:extLst>
                    <a:ext uri="{9D8B030D-6E8A-4147-A177-3AD203B41FA5}">
                      <a16:colId xmlns:a16="http://schemas.microsoft.com/office/drawing/2014/main" val="649971058"/>
                    </a:ext>
                  </a:extLst>
                </a:gridCol>
                <a:gridCol w="4981250">
                  <a:extLst>
                    <a:ext uri="{9D8B030D-6E8A-4147-A177-3AD203B41FA5}">
                      <a16:colId xmlns:a16="http://schemas.microsoft.com/office/drawing/2014/main" val="101260119"/>
                    </a:ext>
                  </a:extLst>
                </a:gridCol>
              </a:tblGrid>
              <a:tr h="564864">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Social Determinants of Health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solidFill>
                            <a:srgbClr val="242424"/>
                          </a:solidFill>
                          <a:effectLst/>
                          <a:latin typeface="Times New Roman" panose="02020603050405020304" pitchFamily="18" charset="0"/>
                          <a:ea typeface="Aptos" panose="020B0004020202020204" pitchFamily="34" charset="0"/>
                          <a:cs typeface="Arial" panose="020B0604020202020204" pitchFamily="34" charset="0"/>
                        </a:rPr>
                        <a:t>Essential or Core Domains Assessed by the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7476735"/>
                  </a:ext>
                </a:extLst>
              </a:tr>
              <a:tr h="276441">
                <a:tc gridSpan="2">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Screening Tools for Caregivers of Youth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16410340"/>
                  </a:ext>
                </a:extLst>
              </a:tr>
              <a:tr h="2092023">
                <a:tc>
                  <a:txBody>
                    <a:bodyPr/>
                    <a:lstStyle/>
                    <a:p>
                      <a:pPr marL="0" marR="0">
                        <a:lnSpc>
                          <a:spcPct val="100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SEEK PSQ</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stability</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food insufficiency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0000"/>
                        </a:lnSpc>
                        <a:spcAft>
                          <a:spcPts val="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Family context</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parental intimate partner violence, parental depression, parental stress, parental substance or alcohol use disorder, tobacco use within home, gun in home, help with childcare when needed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0000"/>
                        </a:lnSpc>
                        <a:spcAft>
                          <a:spcPts val="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Health and health care</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smoke alarm needed, contact information for poison control needed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936365"/>
                  </a:ext>
                </a:extLst>
              </a:tr>
              <a:tr h="2324471">
                <a:tc>
                  <a:txBody>
                    <a:bodyPr/>
                    <a:lstStyle/>
                    <a:p>
                      <a:pPr marL="0" marR="0">
                        <a:lnSpc>
                          <a:spcPct val="100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IHELLP Screening Tool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0000"/>
                        </a:lnSpc>
                        <a:spcAft>
                          <a:spcPts val="0"/>
                        </a:spcAft>
                        <a:buNone/>
                      </a:pPr>
                      <a:r>
                        <a:rPr lang="en-US" sz="1800" b="1"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stability</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food insufficiency, housing instability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0000"/>
                        </a:lnSpc>
                        <a:spcAft>
                          <a:spcPts val="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Education</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concerns about child’s education needs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0000"/>
                        </a:lnSpc>
                        <a:spcAft>
                          <a:spcPts val="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Family context</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violence in the household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0000"/>
                        </a:lnSpc>
                        <a:spcAft>
                          <a:spcPts val="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Health and health care</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concerns about child’s health insurance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0000"/>
                        </a:lnSpc>
                        <a:spcAft>
                          <a:spcPts val="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Neighborhood environment</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concerns about physical conditions of housing</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11426"/>
                  </a:ext>
                </a:extLst>
              </a:tr>
            </a:tbl>
          </a:graphicData>
        </a:graphic>
      </p:graphicFrame>
    </p:spTree>
    <p:extLst>
      <p:ext uri="{BB962C8B-B14F-4D97-AF65-F5344CB8AC3E}">
        <p14:creationId xmlns:p14="http://schemas.microsoft.com/office/powerpoint/2010/main" val="1787871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4DC9C-6D3A-CA5B-4B82-0A98B55B43E7}"/>
              </a:ext>
            </a:extLst>
          </p:cNvPr>
          <p:cNvSpPr txBox="1"/>
          <p:nvPr/>
        </p:nvSpPr>
        <p:spPr>
          <a:xfrm>
            <a:off x="2531267" y="1143000"/>
            <a:ext cx="9567863" cy="954107"/>
          </a:xfrm>
          <a:prstGeom prst="rect">
            <a:avLst/>
          </a:prstGeom>
          <a:noFill/>
        </p:spPr>
        <p:txBody>
          <a:bodyPr wrap="square">
            <a:spAutoFit/>
          </a:bodyPr>
          <a:lstStyle/>
          <a:p>
            <a:r>
              <a:rPr lang="en-US" sz="2800" dirty="0">
                <a:latin typeface="Lub Dub Medium" panose="020B0603030403020204" pitchFamily="34" charset="0"/>
              </a:rPr>
              <a:t>Table 7. SDOH Screening Tools for Caregivers of Youth Populations With or at Risk for CKM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751A5CA-8D9B-FCF2-A626-032DEF6D4A90}"/>
              </a:ext>
            </a:extLst>
          </p:cNvPr>
          <p:cNvGraphicFramePr>
            <a:graphicFrameLocks noGrp="1"/>
          </p:cNvGraphicFramePr>
          <p:nvPr>
            <p:extLst>
              <p:ext uri="{D42A27DB-BD31-4B8C-83A1-F6EECF244321}">
                <p14:modId xmlns:p14="http://schemas.microsoft.com/office/powerpoint/2010/main" val="1254475579"/>
              </p:ext>
            </p:extLst>
          </p:nvPr>
        </p:nvGraphicFramePr>
        <p:xfrm>
          <a:off x="3105148" y="2513203"/>
          <a:ext cx="8420102" cy="3203194"/>
        </p:xfrm>
        <a:graphic>
          <a:graphicData uri="http://schemas.openxmlformats.org/drawingml/2006/table">
            <a:tbl>
              <a:tblPr firstRow="1" firstCol="1" bandRow="1"/>
              <a:tblGrid>
                <a:gridCol w="3438852">
                  <a:extLst>
                    <a:ext uri="{9D8B030D-6E8A-4147-A177-3AD203B41FA5}">
                      <a16:colId xmlns:a16="http://schemas.microsoft.com/office/drawing/2014/main" val="108754069"/>
                    </a:ext>
                  </a:extLst>
                </a:gridCol>
                <a:gridCol w="4981250">
                  <a:extLst>
                    <a:ext uri="{9D8B030D-6E8A-4147-A177-3AD203B41FA5}">
                      <a16:colId xmlns:a16="http://schemas.microsoft.com/office/drawing/2014/main" val="3600437464"/>
                    </a:ext>
                  </a:extLst>
                </a:gridCol>
              </a:tblGrid>
              <a:tr h="564864">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Social Determinants of Health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solidFill>
                            <a:srgbClr val="242424"/>
                          </a:solidFill>
                          <a:effectLst/>
                          <a:latin typeface="Times New Roman" panose="02020603050405020304" pitchFamily="18" charset="0"/>
                          <a:ea typeface="Aptos" panose="020B0004020202020204" pitchFamily="34" charset="0"/>
                          <a:cs typeface="Arial" panose="020B0604020202020204" pitchFamily="34" charset="0"/>
                        </a:rPr>
                        <a:t>Essential or Core Domains Assessed by the Screening Tool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889833"/>
                  </a:ext>
                </a:extLst>
              </a:tr>
              <a:tr h="276441">
                <a:tc gridSpan="2">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Screening Tools for Caregivers of Youth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84221232"/>
                  </a:ext>
                </a:extLst>
              </a:tr>
              <a:tr h="2092023">
                <a:tc>
                  <a:txBody>
                    <a:bodyPr/>
                    <a:lstStyle/>
                    <a:p>
                      <a:pPr marL="0" marR="0">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WE CARE Screening Tool</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Economic stability</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food insufficiency, housing instability,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difficulty paying bills, parental employment</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Education</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parental education, lack of childcare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b="1" u="none"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Family context</a:t>
                      </a: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intimate partner violence in household, parental depression symptoms, alcohol or substance use disorder in household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9541234"/>
                  </a:ext>
                </a:extLst>
              </a:tr>
            </a:tbl>
          </a:graphicData>
        </a:graphic>
      </p:graphicFrame>
    </p:spTree>
    <p:extLst>
      <p:ext uri="{BB962C8B-B14F-4D97-AF65-F5344CB8AC3E}">
        <p14:creationId xmlns:p14="http://schemas.microsoft.com/office/powerpoint/2010/main" val="3474286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44</a:t>
            </a:fld>
            <a:endParaRPr lang="en-US" dirty="0"/>
          </a:p>
        </p:txBody>
      </p:sp>
      <p:sp>
        <p:nvSpPr>
          <p:cNvPr id="2" name="TextBox 1">
            <a:extLst>
              <a:ext uri="{FF2B5EF4-FFF2-40B4-BE49-F238E27FC236}">
                <a16:creationId xmlns:a16="http://schemas.microsoft.com/office/drawing/2014/main" id="{52B9E3E6-1F9B-9968-7760-404FA343DC74}"/>
              </a:ext>
            </a:extLst>
          </p:cNvPr>
          <p:cNvSpPr txBox="1"/>
          <p:nvPr/>
        </p:nvSpPr>
        <p:spPr>
          <a:xfrm>
            <a:off x="2531267" y="1143000"/>
            <a:ext cx="9567863" cy="954107"/>
          </a:xfrm>
          <a:prstGeom prst="rect">
            <a:avLst/>
          </a:prstGeom>
          <a:noFill/>
        </p:spPr>
        <p:txBody>
          <a:bodyPr wrap="square">
            <a:spAutoFit/>
          </a:bodyPr>
          <a:lstStyle/>
          <a:p>
            <a:r>
              <a:rPr lang="en-US" sz="2800" dirty="0">
                <a:latin typeface="Lub Dub Medium" panose="020B0603030403020204" pitchFamily="34" charset="0"/>
              </a:rPr>
              <a:t>Table 7. SDOH Screening Tools for Caregivers of Youth Populations With or at Risk for CKM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7992A72A-B6F5-0462-0F64-6F162C322C91}"/>
              </a:ext>
            </a:extLst>
          </p:cNvPr>
          <p:cNvSpPr txBox="1"/>
          <p:nvPr/>
        </p:nvSpPr>
        <p:spPr>
          <a:xfrm>
            <a:off x="2781298" y="2286000"/>
            <a:ext cx="9067800" cy="5139869"/>
          </a:xfrm>
          <a:prstGeom prst="rect">
            <a:avLst/>
          </a:prstGeom>
          <a:noFill/>
        </p:spPr>
        <p:txBody>
          <a:bodyPr wrap="square">
            <a:spAutoFit/>
          </a:bodyPr>
          <a:lstStyle/>
          <a:p>
            <a:pPr marL="0" marR="0">
              <a:spcAft>
                <a:spcPts val="800"/>
              </a:spcAft>
              <a:buNone/>
            </a:pPr>
            <a:r>
              <a:rPr lang="en-US" dirty="0">
                <a:solidFill>
                  <a:srgbClr val="000000"/>
                </a:solidFill>
                <a:effectLst/>
                <a:latin typeface="Lub Dub Medium" panose="020B0603030403020204" pitchFamily="34" charset="0"/>
                <a:ea typeface="Aptos" panose="020B0004020202020204" pitchFamily="34" charset="0"/>
                <a:cs typeface="Arial" panose="020B0604020202020204" pitchFamily="34" charset="0"/>
              </a:rPr>
              <a:t>Modified with permission from Ndumele et al. Copyright 2023 American Heart Association, Inc.</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i="1" dirty="0">
                <a:effectLst/>
                <a:latin typeface="Lub Dub Medium" panose="020B0603030403020204" pitchFamily="34" charset="0"/>
                <a:ea typeface="Aptos" panose="020B0004020202020204" pitchFamily="34" charset="0"/>
                <a:cs typeface="Arial" panose="020B0604020202020204" pitchFamily="34" charset="0"/>
              </a:rPr>
              <a:t>ICD-10</a:t>
            </a:r>
            <a:r>
              <a:rPr lang="en-US" dirty="0">
                <a:effectLst/>
                <a:latin typeface="Lub Dub Medium" panose="020B0603030403020204" pitchFamily="34" charset="0"/>
                <a:ea typeface="Aptos" panose="020B0004020202020204" pitchFamily="34" charset="0"/>
                <a:cs typeface="Arial" panose="020B0604020202020204" pitchFamily="34" charset="0"/>
              </a:rPr>
              <a:t> Z codes are for supplemental reporting purposes and are not primary diagnosis codes. Z55 indicates problems related to education and literacy; Z57, occupational exposure to risk factors; Z58, problems related to physical environment; Z59, problems related to housing and economic circumstances; and Z60.9, problems related to social environment, unspecified. </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dirty="0">
                <a:solidFill>
                  <a:srgbClr val="000000"/>
                </a:solidFill>
                <a:effectLst/>
                <a:latin typeface="Lub Dub Medium" panose="020B0603030403020204" pitchFamily="34" charset="0"/>
                <a:ea typeface="Aptos" panose="020B0004020202020204" pitchFamily="34" charset="0"/>
                <a:cs typeface="Arial" panose="020B0604020202020204" pitchFamily="34" charset="0"/>
              </a:rPr>
              <a:t>*Not yet validated or validity not specified.</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a:buNone/>
            </a:pPr>
            <a:r>
              <a:rPr lang="en-US" dirty="0">
                <a:solidFill>
                  <a:srgbClr val="000000"/>
                </a:solidFill>
                <a:effectLst/>
                <a:latin typeface="Lub Dub Medium" panose="020B0603030403020204" pitchFamily="34" charset="0"/>
                <a:ea typeface="Aptos" panose="020B0004020202020204" pitchFamily="34" charset="0"/>
              </a:rPr>
              <a:t>ACE indicates Adverse Childhood Experiences; CKM, cardiovascular-kidney-metabolic; IHELLP, Income, Housing, Education, Legal Status, Literacy, and Personal Safety; SDOH, social determinants of health; SEEK PSQ, Safe Environment for Every Kid Parent Screening Questionnaire; and WE CARE, Well Child Care, Evaluation, Community Resources, Advocacy, Referral, Education.</a:t>
            </a:r>
            <a:endParaRPr lang="en-US" dirty="0">
              <a:latin typeface="Lub Dub Medium" panose="020B0603030403020204" pitchFamily="34" charset="0"/>
            </a:endParaRPr>
          </a:p>
        </p:txBody>
      </p:sp>
    </p:spTree>
    <p:extLst>
      <p:ext uri="{BB962C8B-B14F-4D97-AF65-F5344CB8AC3E}">
        <p14:creationId xmlns:p14="http://schemas.microsoft.com/office/powerpoint/2010/main" val="468633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581A-D04A-0521-66EC-2D681BA0DEA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AF16CB-169B-AC2C-E824-2D87CCF8025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extBox 5">
            <a:extLst>
              <a:ext uri="{FF2B5EF4-FFF2-40B4-BE49-F238E27FC236}">
                <a16:creationId xmlns:a16="http://schemas.microsoft.com/office/drawing/2014/main" id="{CDE65B62-80E0-9ABB-8F34-5C6A0031FD46}"/>
              </a:ext>
            </a:extLst>
          </p:cNvPr>
          <p:cNvSpPr txBox="1"/>
          <p:nvPr/>
        </p:nvSpPr>
        <p:spPr>
          <a:xfrm>
            <a:off x="4616384" y="3683913"/>
            <a:ext cx="5397631" cy="86177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rPr>
              <a:t>Risk Assessment</a:t>
            </a:r>
          </a:p>
        </p:txBody>
      </p:sp>
    </p:spTree>
    <p:extLst>
      <p:ext uri="{BB962C8B-B14F-4D97-AF65-F5344CB8AC3E}">
        <p14:creationId xmlns:p14="http://schemas.microsoft.com/office/powerpoint/2010/main" val="1122621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38D28-0420-B7E1-52FE-8832FB8AF7C4}"/>
              </a:ext>
            </a:extLst>
          </p:cNvPr>
          <p:cNvSpPr txBox="1"/>
          <p:nvPr/>
        </p:nvSpPr>
        <p:spPr>
          <a:xfrm>
            <a:off x="4019549" y="1676400"/>
            <a:ext cx="6591300" cy="523220"/>
          </a:xfrm>
          <a:prstGeom prst="rect">
            <a:avLst/>
          </a:prstGeom>
          <a:noFill/>
        </p:spPr>
        <p:txBody>
          <a:bodyPr wrap="square">
            <a:spAutoFit/>
          </a:bodyPr>
          <a:lstStyle/>
          <a:p>
            <a:r>
              <a:rPr lang="en-US" sz="2800" dirty="0">
                <a:latin typeface="Lub Dub Medium" panose="020B0603030403020204" pitchFamily="34" charset="0"/>
              </a:rPr>
              <a:t>Quantitative Assessment of CVD Risk</a:t>
            </a:r>
          </a:p>
        </p:txBody>
      </p:sp>
      <p:graphicFrame>
        <p:nvGraphicFramePr>
          <p:cNvPr id="3" name="Table 2">
            <a:extLst>
              <a:ext uri="{FF2B5EF4-FFF2-40B4-BE49-F238E27FC236}">
                <a16:creationId xmlns:a16="http://schemas.microsoft.com/office/drawing/2014/main" id="{F013CFD1-D139-3EEE-C970-FB145F1BCB77}"/>
              </a:ext>
            </a:extLst>
          </p:cNvPr>
          <p:cNvGraphicFramePr>
            <a:graphicFrameLocks noGrp="1"/>
          </p:cNvGraphicFramePr>
          <p:nvPr>
            <p:extLst>
              <p:ext uri="{D42A27DB-BD31-4B8C-83A1-F6EECF244321}">
                <p14:modId xmlns:p14="http://schemas.microsoft.com/office/powerpoint/2010/main" val="1125559262"/>
              </p:ext>
            </p:extLst>
          </p:nvPr>
        </p:nvGraphicFramePr>
        <p:xfrm>
          <a:off x="2895600" y="2667000"/>
          <a:ext cx="8839199" cy="4468561"/>
        </p:xfrm>
        <a:graphic>
          <a:graphicData uri="http://schemas.openxmlformats.org/drawingml/2006/table">
            <a:tbl>
              <a:tblPr firstRow="1" firstCol="1" bandRow="1"/>
              <a:tblGrid>
                <a:gridCol w="1219200">
                  <a:extLst>
                    <a:ext uri="{9D8B030D-6E8A-4147-A177-3AD203B41FA5}">
                      <a16:colId xmlns:a16="http://schemas.microsoft.com/office/drawing/2014/main" val="3618697101"/>
                    </a:ext>
                  </a:extLst>
                </a:gridCol>
                <a:gridCol w="1143000">
                  <a:extLst>
                    <a:ext uri="{9D8B030D-6E8A-4147-A177-3AD203B41FA5}">
                      <a16:colId xmlns:a16="http://schemas.microsoft.com/office/drawing/2014/main" val="2538092523"/>
                    </a:ext>
                  </a:extLst>
                </a:gridCol>
                <a:gridCol w="6476999">
                  <a:extLst>
                    <a:ext uri="{9D8B030D-6E8A-4147-A177-3AD203B41FA5}">
                      <a16:colId xmlns:a16="http://schemas.microsoft.com/office/drawing/2014/main" val="547347263"/>
                    </a:ext>
                  </a:extLst>
                </a:gridCol>
              </a:tblGrid>
              <a:tr h="1095527">
                <a:tc gridSpan="3">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Recommendations for Quantitative Assessment of CVD Risk</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1693144"/>
                  </a:ext>
                </a:extLst>
              </a:tr>
              <a:tr h="455612">
                <a:tc>
                  <a:txBody>
                    <a:bodyPr/>
                    <a:lstStyle/>
                    <a:p>
                      <a:pPr marL="0" marR="0" algn="ctr">
                        <a:lnSpc>
                          <a:spcPct val="107000"/>
                        </a:lnSpc>
                        <a:spcAft>
                          <a:spcPts val="800"/>
                        </a:spcAft>
                        <a:buNone/>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6002813"/>
                  </a:ext>
                </a:extLst>
              </a:tr>
              <a:tr h="1462129">
                <a:tc>
                  <a:txBody>
                    <a:bodyPr/>
                    <a:lstStyle/>
                    <a:p>
                      <a:pPr marL="0" marR="0" algn="ctr">
                        <a:lnSpc>
                          <a:spcPct val="107000"/>
                        </a:lnSpc>
                        <a:spcAft>
                          <a:spcPts val="0"/>
                        </a:spcAft>
                        <a:buNone/>
                      </a:pPr>
                      <a:r>
                        <a:rPr lang="en-US" sz="1800" b="1"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SzPct val="100000"/>
                        <a:buFont typeface="+mj-lt"/>
                        <a:buAutoNum type="arabicPeriod"/>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In adults 30 to 79 years of age without CVD (coronary heart disease, stroke, or HF), calculation of 10-year risk of CVD (and its components of ASCVD and HF) with the PREVENT equations is recommended to quantify risk related to CKM syndrome and to inform prevention strategies.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724547"/>
                  </a:ext>
                </a:extLst>
              </a:tr>
              <a:tr h="1406331">
                <a:tc>
                  <a:txBody>
                    <a:bodyPr/>
                    <a:lstStyle/>
                    <a:p>
                      <a:pPr marL="0" marR="0" algn="ctr">
                        <a:lnSpc>
                          <a:spcPct val="107000"/>
                        </a:lnSpc>
                        <a:spcAft>
                          <a:spcPts val="0"/>
                        </a:spcAft>
                        <a:buNone/>
                      </a:pPr>
                      <a:r>
                        <a:rPr lang="en-US" sz="1800" b="1"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0"/>
                        </a:spcAft>
                        <a:buNone/>
                      </a:pPr>
                      <a:r>
                        <a:rPr lang="en-US" sz="18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SzPct val="100000"/>
                        <a:buFont typeface="+mj-lt"/>
                        <a:buAutoNum type="arabicPeriod" startAt="2"/>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In adults 30 to 59 years of age without CVD (coronary heart disease, stroke, or HF), calculation of 30-year risk of CVD (and its components of ASCVD and HF) with the PREVENT equations can be useful to quantify risk related to CKM syndrome and to inform prevention strategies.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6456734"/>
                  </a:ext>
                </a:extLst>
              </a:tr>
            </a:tbl>
          </a:graphicData>
        </a:graphic>
      </p:graphicFrame>
    </p:spTree>
    <p:extLst>
      <p:ext uri="{BB962C8B-B14F-4D97-AF65-F5344CB8AC3E}">
        <p14:creationId xmlns:p14="http://schemas.microsoft.com/office/powerpoint/2010/main" val="4105549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47</a:t>
            </a:fld>
            <a:endParaRPr lang="en-US" dirty="0"/>
          </a:p>
        </p:txBody>
      </p:sp>
      <p:sp>
        <p:nvSpPr>
          <p:cNvPr id="2" name="TextBox 1">
            <a:extLst>
              <a:ext uri="{FF2B5EF4-FFF2-40B4-BE49-F238E27FC236}">
                <a16:creationId xmlns:a16="http://schemas.microsoft.com/office/drawing/2014/main" id="{DACDCF68-0D81-1E7F-73AF-FB7228F627DE}"/>
              </a:ext>
            </a:extLst>
          </p:cNvPr>
          <p:cNvSpPr txBox="1"/>
          <p:nvPr/>
        </p:nvSpPr>
        <p:spPr>
          <a:xfrm>
            <a:off x="2247898" y="304800"/>
            <a:ext cx="10134600" cy="1384995"/>
          </a:xfrm>
          <a:prstGeom prst="rect">
            <a:avLst/>
          </a:prstGeom>
          <a:noFill/>
        </p:spPr>
        <p:txBody>
          <a:bodyPr wrap="square">
            <a:spAutoFit/>
          </a:bodyPr>
          <a:lstStyle/>
          <a:p>
            <a:r>
              <a:rPr lang="en-US" sz="2800" dirty="0">
                <a:latin typeface="Lub Dub Medium" panose="020B0603030403020204" pitchFamily="34" charset="0"/>
              </a:rPr>
              <a:t>Table 8. Summary of Guideline-Based Recommendations for the Use of Outcome-Specific PREVENT Equations in the Primary Prevention of CVD-Based Risk Thresholds</a:t>
            </a:r>
          </a:p>
        </p:txBody>
      </p:sp>
      <p:graphicFrame>
        <p:nvGraphicFramePr>
          <p:cNvPr id="3" name="Table 2">
            <a:extLst>
              <a:ext uri="{FF2B5EF4-FFF2-40B4-BE49-F238E27FC236}">
                <a16:creationId xmlns:a16="http://schemas.microsoft.com/office/drawing/2014/main" id="{F1E30A37-FF7B-E303-DFC7-0CC201D84466}"/>
              </a:ext>
            </a:extLst>
          </p:cNvPr>
          <p:cNvGraphicFramePr>
            <a:graphicFrameLocks noGrp="1"/>
          </p:cNvGraphicFramePr>
          <p:nvPr>
            <p:extLst>
              <p:ext uri="{D42A27DB-BD31-4B8C-83A1-F6EECF244321}">
                <p14:modId xmlns:p14="http://schemas.microsoft.com/office/powerpoint/2010/main" val="535521325"/>
              </p:ext>
            </p:extLst>
          </p:nvPr>
        </p:nvGraphicFramePr>
        <p:xfrm>
          <a:off x="1790696" y="1828800"/>
          <a:ext cx="11049003" cy="5697265"/>
        </p:xfrm>
        <a:graphic>
          <a:graphicData uri="http://schemas.openxmlformats.org/drawingml/2006/table">
            <a:tbl>
              <a:tblPr firstRow="1" firstCol="1" bandRow="1"/>
              <a:tblGrid>
                <a:gridCol w="2426871">
                  <a:extLst>
                    <a:ext uri="{9D8B030D-6E8A-4147-A177-3AD203B41FA5}">
                      <a16:colId xmlns:a16="http://schemas.microsoft.com/office/drawing/2014/main" val="231145195"/>
                    </a:ext>
                  </a:extLst>
                </a:gridCol>
                <a:gridCol w="1428194">
                  <a:extLst>
                    <a:ext uri="{9D8B030D-6E8A-4147-A177-3AD203B41FA5}">
                      <a16:colId xmlns:a16="http://schemas.microsoft.com/office/drawing/2014/main" val="3211649275"/>
                    </a:ext>
                  </a:extLst>
                </a:gridCol>
                <a:gridCol w="2426871">
                  <a:extLst>
                    <a:ext uri="{9D8B030D-6E8A-4147-A177-3AD203B41FA5}">
                      <a16:colId xmlns:a16="http://schemas.microsoft.com/office/drawing/2014/main" val="888326578"/>
                    </a:ext>
                  </a:extLst>
                </a:gridCol>
                <a:gridCol w="2426871">
                  <a:extLst>
                    <a:ext uri="{9D8B030D-6E8A-4147-A177-3AD203B41FA5}">
                      <a16:colId xmlns:a16="http://schemas.microsoft.com/office/drawing/2014/main" val="1364972699"/>
                    </a:ext>
                  </a:extLst>
                </a:gridCol>
                <a:gridCol w="2340196">
                  <a:extLst>
                    <a:ext uri="{9D8B030D-6E8A-4147-A177-3AD203B41FA5}">
                      <a16:colId xmlns:a16="http://schemas.microsoft.com/office/drawing/2014/main" val="3054538742"/>
                    </a:ext>
                  </a:extLst>
                </a:gridCol>
              </a:tblGrid>
              <a:tr h="624426">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PREVENT Equations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Outcome of Interest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2">
                  <a:txBody>
                    <a:bodyPr/>
                    <a:lstStyle/>
                    <a:p>
                      <a:pPr marL="0" marR="0" algn="ctr">
                        <a:lnSpc>
                          <a:spcPct val="107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Goal of Risk Assessment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US"/>
                    </a:p>
                  </a:txBody>
                  <a:tcPr/>
                </a:tc>
                <a:tc>
                  <a:txBody>
                    <a:bodyPr/>
                    <a:lstStyle/>
                    <a:p>
                      <a:pPr marL="0" marR="0" algn="ctr">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Guideline Referenced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499115863"/>
                  </a:ext>
                </a:extLst>
              </a:tr>
              <a:tr h="1509174">
                <a:tc rowSpan="3">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PREVENT-CVD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Total CVD: a composite of ASCVD and HF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CKM syndrome staging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To define CKM stage 3 syndrome when 10-year risk PREVENT-CVD ≥20% (risk equivalent with subclinical CVD)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it-IT" sz="1800">
                          <a:effectLst/>
                          <a:latin typeface="Times New Roman" panose="02020603050405020304" pitchFamily="18" charset="0"/>
                          <a:ea typeface="Times New Roman" panose="02020603050405020304" pitchFamily="18" charset="0"/>
                          <a:cs typeface="Arial" panose="020B0604020202020204" pitchFamily="34" charset="0"/>
                        </a:rPr>
                        <a:t>2026 AHA/ACC/ADA/ASN CKM Guideline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573685"/>
                  </a:ext>
                </a:extLst>
              </a:tr>
              <a:tr h="1576570">
                <a:tc vMerge="1">
                  <a:txBody>
                    <a:bodyPr/>
                    <a:lstStyle/>
                    <a:p>
                      <a:endParaRPr lang="en-US"/>
                    </a:p>
                  </a:txBody>
                  <a:tcPr/>
                </a:tc>
                <a:tc vMerge="1">
                  <a:txBody>
                    <a:bodyPr/>
                    <a:lstStyle/>
                    <a:p>
                      <a:endParaRPr lang="en-US"/>
                    </a:p>
                  </a:txBody>
                  <a:tcPr/>
                </a:tc>
                <a:tc row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Treatment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To recommend initiation of GLP-1 based therapy or SGLT2i or both, with 10-year risk PREVENT-CVD ≥7.5% when indicated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it-IT" sz="1800" dirty="0">
                          <a:effectLst/>
                          <a:latin typeface="Times New Roman" panose="02020603050405020304" pitchFamily="18" charset="0"/>
                          <a:ea typeface="Times New Roman" panose="02020603050405020304" pitchFamily="18" charset="0"/>
                          <a:cs typeface="Arial" panose="020B0604020202020204" pitchFamily="34" charset="0"/>
                        </a:rPr>
                        <a:t>2026 AHA/ACC/ADA/ASN CKM Guideline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9041281"/>
                  </a:ext>
                </a:extLst>
              </a:tr>
              <a:tr h="18148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To recommend initiation of drug therapy for intensive BP-lowering in stage 1 hypertension, with 10-year risk of PREVENT-CVD ≥7.5%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2025 AHA/ACC High BP Guideline</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9</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664323"/>
                  </a:ext>
                </a:extLst>
              </a:tr>
            </a:tbl>
          </a:graphicData>
        </a:graphic>
      </p:graphicFrame>
    </p:spTree>
    <p:extLst>
      <p:ext uri="{BB962C8B-B14F-4D97-AF65-F5344CB8AC3E}">
        <p14:creationId xmlns:p14="http://schemas.microsoft.com/office/powerpoint/2010/main" val="2076526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CAE543-EB88-B95A-3940-54FE616AEE14}"/>
              </a:ext>
            </a:extLst>
          </p:cNvPr>
          <p:cNvSpPr txBox="1"/>
          <p:nvPr/>
        </p:nvSpPr>
        <p:spPr>
          <a:xfrm>
            <a:off x="2133600" y="-114648"/>
            <a:ext cx="10363200" cy="1384995"/>
          </a:xfrm>
          <a:prstGeom prst="rect">
            <a:avLst/>
          </a:prstGeom>
          <a:noFill/>
        </p:spPr>
        <p:txBody>
          <a:bodyPr wrap="square">
            <a:spAutoFit/>
          </a:bodyPr>
          <a:lstStyle/>
          <a:p>
            <a:r>
              <a:rPr lang="en-US" sz="2800" dirty="0">
                <a:latin typeface="Lub Dub Medium" panose="020B0603030403020204" pitchFamily="34" charset="0"/>
              </a:rPr>
              <a:t>Table 8. Summary of Guideline-Based Recommendations for the Use of Outcome-Specific PREVENT Equations in the Primary Prevention of CVD-Based Risk Thresholds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3115B058-26A8-9D13-D7D7-782FAEDA8648}"/>
              </a:ext>
            </a:extLst>
          </p:cNvPr>
          <p:cNvGraphicFramePr>
            <a:graphicFrameLocks noGrp="1"/>
          </p:cNvGraphicFramePr>
          <p:nvPr>
            <p:extLst>
              <p:ext uri="{D42A27DB-BD31-4B8C-83A1-F6EECF244321}">
                <p14:modId xmlns:p14="http://schemas.microsoft.com/office/powerpoint/2010/main" val="4286148640"/>
              </p:ext>
            </p:extLst>
          </p:nvPr>
        </p:nvGraphicFramePr>
        <p:xfrm>
          <a:off x="114301" y="1219200"/>
          <a:ext cx="14401798" cy="6432550"/>
        </p:xfrm>
        <a:graphic>
          <a:graphicData uri="http://schemas.openxmlformats.org/drawingml/2006/table">
            <a:tbl>
              <a:tblPr firstRow="1" firstCol="1" bandRow="1"/>
              <a:tblGrid>
                <a:gridCol w="3163300">
                  <a:extLst>
                    <a:ext uri="{9D8B030D-6E8A-4147-A177-3AD203B41FA5}">
                      <a16:colId xmlns:a16="http://schemas.microsoft.com/office/drawing/2014/main" val="231145195"/>
                    </a:ext>
                  </a:extLst>
                </a:gridCol>
                <a:gridCol w="1861575">
                  <a:extLst>
                    <a:ext uri="{9D8B030D-6E8A-4147-A177-3AD203B41FA5}">
                      <a16:colId xmlns:a16="http://schemas.microsoft.com/office/drawing/2014/main" val="3211649275"/>
                    </a:ext>
                  </a:extLst>
                </a:gridCol>
                <a:gridCol w="3163300">
                  <a:extLst>
                    <a:ext uri="{9D8B030D-6E8A-4147-A177-3AD203B41FA5}">
                      <a16:colId xmlns:a16="http://schemas.microsoft.com/office/drawing/2014/main" val="888326578"/>
                    </a:ext>
                  </a:extLst>
                </a:gridCol>
                <a:gridCol w="3163300">
                  <a:extLst>
                    <a:ext uri="{9D8B030D-6E8A-4147-A177-3AD203B41FA5}">
                      <a16:colId xmlns:a16="http://schemas.microsoft.com/office/drawing/2014/main" val="1364972699"/>
                    </a:ext>
                  </a:extLst>
                </a:gridCol>
                <a:gridCol w="3050323">
                  <a:extLst>
                    <a:ext uri="{9D8B030D-6E8A-4147-A177-3AD203B41FA5}">
                      <a16:colId xmlns:a16="http://schemas.microsoft.com/office/drawing/2014/main" val="3054538742"/>
                    </a:ext>
                  </a:extLst>
                </a:gridCol>
              </a:tblGrid>
              <a:tr h="1720824">
                <a:tc rowSpan="2">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PREVENT-ASCVD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rowSpan="2">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ASCVD: Fatal CHD, nonfatal MI, fatal and nonfatal stroke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0" marR="0">
                        <a:lnSpc>
                          <a:spcPct val="100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CKM syndrome staging/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0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detection of subclinical CVD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To recommend evaluation of subclinical atherosclerosis, with 10-year risk PREVENT-ASCVD 3% to &lt;10% when there is uncertainty about the initiation or intensification of therapy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2026 ACC/AHA Dyslipidemia Guideline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573685"/>
                  </a:ext>
                </a:extLst>
              </a:tr>
              <a:tr h="4193820">
                <a:tc vMerge="1">
                  <a:txBody>
                    <a:bodyPr/>
                    <a:lstStyle/>
                    <a:p>
                      <a:endParaRPr lang="en-US"/>
                    </a:p>
                  </a:txBody>
                  <a:tcPr/>
                </a:tc>
                <a:tc vMerge="1">
                  <a:txBody>
                    <a:bodyPr/>
                    <a:lstStyle/>
                    <a:p>
                      <a:endParaRPr lang="en-US"/>
                    </a:p>
                  </a:txBody>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Treatment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To recommend initiation of lipid-lowering treatment, with 10-year risk PREVENT-ASCVD ≥5%</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To consider initiation of lipid-lowering treatment, with 10-year risk PREVENT-ASCVD 3% to &lt;5% after evaluation of risk enhancers, 30-year ASCVD risk, or CAC when there is uncertainty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To consider initiation of lipid-lowering treatment, with 30-year risk PREVENT-ASCVD ≥10%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2026 ACC/AHA Dyslipidemia Guideline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9041281"/>
                  </a:ext>
                </a:extLst>
              </a:tr>
            </a:tbl>
          </a:graphicData>
        </a:graphic>
      </p:graphicFrame>
    </p:spTree>
    <p:extLst>
      <p:ext uri="{BB962C8B-B14F-4D97-AF65-F5344CB8AC3E}">
        <p14:creationId xmlns:p14="http://schemas.microsoft.com/office/powerpoint/2010/main" val="2684948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49</a:t>
            </a:fld>
            <a:endParaRPr lang="en-US" dirty="0"/>
          </a:p>
        </p:txBody>
      </p:sp>
      <p:sp>
        <p:nvSpPr>
          <p:cNvPr id="2" name="TextBox 1">
            <a:extLst>
              <a:ext uri="{FF2B5EF4-FFF2-40B4-BE49-F238E27FC236}">
                <a16:creationId xmlns:a16="http://schemas.microsoft.com/office/drawing/2014/main" id="{353181A7-93FE-AC8E-5ED7-AEE21CCABAB8}"/>
              </a:ext>
            </a:extLst>
          </p:cNvPr>
          <p:cNvSpPr txBox="1"/>
          <p:nvPr/>
        </p:nvSpPr>
        <p:spPr>
          <a:xfrm>
            <a:off x="2133600" y="1049595"/>
            <a:ext cx="10363200" cy="1384995"/>
          </a:xfrm>
          <a:prstGeom prst="rect">
            <a:avLst/>
          </a:prstGeom>
          <a:noFill/>
        </p:spPr>
        <p:txBody>
          <a:bodyPr wrap="square">
            <a:spAutoFit/>
          </a:bodyPr>
          <a:lstStyle/>
          <a:p>
            <a:r>
              <a:rPr lang="en-US" sz="2800" dirty="0">
                <a:latin typeface="Lub Dub Medium" panose="020B0603030403020204" pitchFamily="34" charset="0"/>
              </a:rPr>
              <a:t>Table 8. Summary of Guideline-Based Recommendations for the Use of Outcome-Specific PREVENT Equations in the Primary Prevention of CVD-Based Risk Thresholds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CED81AE-DE3B-F71B-407C-797586E9D5AC}"/>
              </a:ext>
            </a:extLst>
          </p:cNvPr>
          <p:cNvGraphicFramePr>
            <a:graphicFrameLocks noGrp="1"/>
          </p:cNvGraphicFramePr>
          <p:nvPr>
            <p:extLst>
              <p:ext uri="{D42A27DB-BD31-4B8C-83A1-F6EECF244321}">
                <p14:modId xmlns:p14="http://schemas.microsoft.com/office/powerpoint/2010/main" val="3622592082"/>
              </p:ext>
            </p:extLst>
          </p:nvPr>
        </p:nvGraphicFramePr>
        <p:xfrm>
          <a:off x="2019300" y="2743200"/>
          <a:ext cx="10591800" cy="1748790"/>
        </p:xfrm>
        <a:graphic>
          <a:graphicData uri="http://schemas.openxmlformats.org/drawingml/2006/table">
            <a:tbl>
              <a:tblPr firstRow="1" firstCol="1" bandRow="1"/>
              <a:tblGrid>
                <a:gridCol w="1640313">
                  <a:extLst>
                    <a:ext uri="{9D8B030D-6E8A-4147-A177-3AD203B41FA5}">
                      <a16:colId xmlns:a16="http://schemas.microsoft.com/office/drawing/2014/main" val="3493709556"/>
                    </a:ext>
                  </a:extLst>
                </a:gridCol>
                <a:gridCol w="1679962">
                  <a:extLst>
                    <a:ext uri="{9D8B030D-6E8A-4147-A177-3AD203B41FA5}">
                      <a16:colId xmlns:a16="http://schemas.microsoft.com/office/drawing/2014/main" val="2958016589"/>
                    </a:ext>
                  </a:extLst>
                </a:gridCol>
                <a:gridCol w="1664102">
                  <a:extLst>
                    <a:ext uri="{9D8B030D-6E8A-4147-A177-3AD203B41FA5}">
                      <a16:colId xmlns:a16="http://schemas.microsoft.com/office/drawing/2014/main" val="523192474"/>
                    </a:ext>
                  </a:extLst>
                </a:gridCol>
                <a:gridCol w="2854688">
                  <a:extLst>
                    <a:ext uri="{9D8B030D-6E8A-4147-A177-3AD203B41FA5}">
                      <a16:colId xmlns:a16="http://schemas.microsoft.com/office/drawing/2014/main" val="3608779491"/>
                    </a:ext>
                  </a:extLst>
                </a:gridCol>
                <a:gridCol w="2752735">
                  <a:extLst>
                    <a:ext uri="{9D8B030D-6E8A-4147-A177-3AD203B41FA5}">
                      <a16:colId xmlns:a16="http://schemas.microsoft.com/office/drawing/2014/main" val="1781207371"/>
                    </a:ext>
                  </a:extLst>
                </a:gridCol>
              </a:tblGrid>
              <a:tr h="1016635">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PREVENT-HF</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HF, which includes HF with reduced, mildly reduced, and preserved ejection fraction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CKM syndrome staging/</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detection of subclinical CVD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To recommend evaluation of subclinical HF and care coordination, with 10-year risk PREVENT-HF ≥5%</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it-IT" sz="1800" dirty="0">
                          <a:effectLst/>
                          <a:latin typeface="Times New Roman" panose="02020603050405020304" pitchFamily="18" charset="0"/>
                          <a:ea typeface="Times New Roman" panose="02020603050405020304" pitchFamily="18" charset="0"/>
                          <a:cs typeface="Arial" panose="020B0604020202020204" pitchFamily="34" charset="0"/>
                        </a:rPr>
                        <a:t>2026 AHA/ACC/ADA/ASN CKM Guideline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4264415"/>
                  </a:ext>
                </a:extLst>
              </a:tr>
            </a:tbl>
          </a:graphicData>
        </a:graphic>
      </p:graphicFrame>
      <p:sp>
        <p:nvSpPr>
          <p:cNvPr id="6" name="TextBox 5">
            <a:extLst>
              <a:ext uri="{FF2B5EF4-FFF2-40B4-BE49-F238E27FC236}">
                <a16:creationId xmlns:a16="http://schemas.microsoft.com/office/drawing/2014/main" id="{B9A0EBEB-E7AA-67B2-89A6-DE5DE0A0CF64}"/>
              </a:ext>
            </a:extLst>
          </p:cNvPr>
          <p:cNvSpPr txBox="1"/>
          <p:nvPr/>
        </p:nvSpPr>
        <p:spPr>
          <a:xfrm>
            <a:off x="2019300" y="4800600"/>
            <a:ext cx="10591800" cy="2513509"/>
          </a:xfrm>
          <a:prstGeom prst="rect">
            <a:avLst/>
          </a:prstGeom>
          <a:noFill/>
        </p:spPr>
        <p:txBody>
          <a:bodyPr wrap="square">
            <a:spAutoFit/>
          </a:bodyPr>
          <a:lstStyle/>
          <a:p>
            <a:pPr marL="0" marR="0">
              <a:spcAft>
                <a:spcPts val="80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See complementary AHA/ACC scientific statement on risk assessment in CKM syndrome.</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dirty="0">
                <a:effectLst/>
                <a:latin typeface="Lub Dub Medium" panose="020B0603030403020204" pitchFamily="34" charset="0"/>
                <a:ea typeface="Times New Roman" panose="02020603050405020304" pitchFamily="18" charset="0"/>
                <a:cs typeface="Arial" panose="020B0604020202020204" pitchFamily="34" charset="0"/>
              </a:rPr>
              <a:t>ASCVD indicates atherosclerotic cardiovascular disease ; AHA, American Heart Association; ACC, American College of Cardiology; ADA, American Diabetes Association; ASN, American Society of Nephrology; CAC, coronary artery calcium; CHD, coronary heart disease; CKM, cardiovascular-kidney-metabolic; CVD, cardiovascular disease; GLP-1, glucagon-like peptide; HF, heart failure; MI, myocardial infarction; PREVENT, Predicting Risk of Cardiovascular Disease Events; and SGLT2i, </a:t>
            </a:r>
            <a:r>
              <a:rPr lang="en-US" dirty="0">
                <a:effectLst/>
                <a:latin typeface="Lub Dub Medium" panose="020B0603030403020204" pitchFamily="34" charset="0"/>
                <a:ea typeface="Aptos" panose="020B0004020202020204" pitchFamily="34" charset="0"/>
                <a:cs typeface="Arial" panose="020B0604020202020204" pitchFamily="34" charset="0"/>
              </a:rPr>
              <a:t>sodium–glucose cotransporter-2 inhibitors</a:t>
            </a:r>
            <a:r>
              <a:rPr lang="en-US" dirty="0">
                <a:effectLst/>
                <a:latin typeface="Lub Dub Medium" panose="020B0603030403020204" pitchFamily="34" charset="0"/>
                <a:ea typeface="Times New Roman" panose="02020603050405020304" pitchFamily="18" charset="0"/>
                <a:cs typeface="Arial" panose="020B0604020202020204" pitchFamily="34" charset="0"/>
              </a:rPr>
              <a:t>.</a:t>
            </a:r>
            <a:endParaRPr lang="en-US" dirty="0">
              <a:effectLst/>
              <a:latin typeface="Lub Dub Medium" panose="020B0603030403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0091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2" name="Title 3">
            <a:extLst>
              <a:ext uri="{FF2B5EF4-FFF2-40B4-BE49-F238E27FC236}">
                <a16:creationId xmlns:a16="http://schemas.microsoft.com/office/drawing/2014/main" id="{9EF430EB-9065-B8D4-139F-EC5D71E3908B}"/>
              </a:ext>
            </a:extLst>
          </p:cNvPr>
          <p:cNvSpPr>
            <a:spLocks noGrp="1"/>
          </p:cNvSpPr>
          <p:nvPr/>
        </p:nvSpPr>
        <p:spPr>
          <a:xfrm>
            <a:off x="4400550" y="160020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F4571700-177B-EA4C-88D9-F2597E393E83}"/>
              </a:ext>
            </a:extLst>
          </p:cNvPr>
          <p:cNvSpPr txBox="1"/>
          <p:nvPr/>
        </p:nvSpPr>
        <p:spPr>
          <a:xfrm>
            <a:off x="2324100" y="2345085"/>
            <a:ext cx="9982200" cy="3539430"/>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1. Cardiovascular-Kidney-Metabolic Syndrome Staging:</a:t>
            </a:r>
            <a:r>
              <a:rPr lang="en-US" sz="2800" dirty="0">
                <a:effectLst/>
                <a:latin typeface="Lub Dub Medium" panose="020B0603030403020204" pitchFamily="34" charset="0"/>
                <a:ea typeface="Aptos" panose="020B0004020202020204" pitchFamily="34" charset="0"/>
                <a:cs typeface="Arial" panose="020B0604020202020204" pitchFamily="34" charset="0"/>
              </a:rPr>
              <a:t> Cardiovascular-kidney-metabolic (</a:t>
            </a:r>
            <a:r>
              <a:rPr lang="en-US" sz="2800" dirty="0">
                <a:solidFill>
                  <a:srgbClr val="333333"/>
                </a:solidFill>
                <a:effectLst/>
                <a:latin typeface="Lub Dub Medium" panose="020B0603030403020204" pitchFamily="34" charset="0"/>
                <a:ea typeface="Aptos" panose="020B0004020202020204" pitchFamily="34" charset="0"/>
                <a:cs typeface="Segoe UI" panose="020B0502040204020203" pitchFamily="34" charset="0"/>
              </a:rPr>
              <a:t>CKM) syndrome staging is recommended for youths and adults to prevent CKM stage progression, to tailor therapy to absolute risk, to reduce cardiovascular events and loss of kidney function across the life course, and to promote CKM stage regression through lifestyle changes and weight loss.</a:t>
            </a:r>
            <a:endParaRPr lang="en-US" sz="2800" dirty="0">
              <a:effectLst/>
              <a:latin typeface="Lub Dub Medium" panose="020B0603030403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65175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F89918-05CD-9983-866E-42AE1EA4265D}"/>
              </a:ext>
            </a:extLst>
          </p:cNvPr>
          <p:cNvSpPr txBox="1"/>
          <p:nvPr/>
        </p:nvSpPr>
        <p:spPr>
          <a:xfrm>
            <a:off x="4267200" y="1600200"/>
            <a:ext cx="6096000" cy="523220"/>
          </a:xfrm>
          <a:prstGeom prst="rect">
            <a:avLst/>
          </a:prstGeom>
          <a:noFill/>
        </p:spPr>
        <p:txBody>
          <a:bodyPr wrap="square">
            <a:spAutoFit/>
          </a:bodyPr>
          <a:lstStyle/>
          <a:p>
            <a:r>
              <a:rPr lang="sv-SE" sz="2800" dirty="0">
                <a:latin typeface="Lub Dub Medium" panose="020B0603030403020204" pitchFamily="34" charset="0"/>
              </a:rPr>
              <a:t>Risk Enhancers for CKM Syndrome</a:t>
            </a:r>
            <a:endParaRPr lang="en-US" sz="2800" dirty="0">
              <a:latin typeface="Lub Dub Medium" panose="020B0603030403020204" pitchFamily="34" charset="0"/>
            </a:endParaRPr>
          </a:p>
        </p:txBody>
      </p:sp>
      <p:graphicFrame>
        <p:nvGraphicFramePr>
          <p:cNvPr id="4" name="Table 3">
            <a:extLst>
              <a:ext uri="{FF2B5EF4-FFF2-40B4-BE49-F238E27FC236}">
                <a16:creationId xmlns:a16="http://schemas.microsoft.com/office/drawing/2014/main" id="{BA3E7BB6-2402-8A0D-BFC4-5BDDC593FDA5}"/>
              </a:ext>
            </a:extLst>
          </p:cNvPr>
          <p:cNvGraphicFramePr>
            <a:graphicFrameLocks noGrp="1"/>
          </p:cNvGraphicFramePr>
          <p:nvPr>
            <p:extLst>
              <p:ext uri="{D42A27DB-BD31-4B8C-83A1-F6EECF244321}">
                <p14:modId xmlns:p14="http://schemas.microsoft.com/office/powerpoint/2010/main" val="1707028573"/>
              </p:ext>
            </p:extLst>
          </p:nvPr>
        </p:nvGraphicFramePr>
        <p:xfrm>
          <a:off x="3163936" y="2590801"/>
          <a:ext cx="8302527" cy="3047997"/>
        </p:xfrm>
        <a:graphic>
          <a:graphicData uri="http://schemas.openxmlformats.org/drawingml/2006/table">
            <a:tbl>
              <a:tblPr firstRow="1" firstCol="1" bandRow="1"/>
              <a:tblGrid>
                <a:gridCol w="1639113">
                  <a:extLst>
                    <a:ext uri="{9D8B030D-6E8A-4147-A177-3AD203B41FA5}">
                      <a16:colId xmlns:a16="http://schemas.microsoft.com/office/drawing/2014/main" val="946332517"/>
                    </a:ext>
                  </a:extLst>
                </a:gridCol>
                <a:gridCol w="1551754">
                  <a:extLst>
                    <a:ext uri="{9D8B030D-6E8A-4147-A177-3AD203B41FA5}">
                      <a16:colId xmlns:a16="http://schemas.microsoft.com/office/drawing/2014/main" val="3819385713"/>
                    </a:ext>
                  </a:extLst>
                </a:gridCol>
                <a:gridCol w="5111660">
                  <a:extLst>
                    <a:ext uri="{9D8B030D-6E8A-4147-A177-3AD203B41FA5}">
                      <a16:colId xmlns:a16="http://schemas.microsoft.com/office/drawing/2014/main" val="1649659980"/>
                    </a:ext>
                  </a:extLst>
                </a:gridCol>
              </a:tblGrid>
              <a:tr h="1137789">
                <a:tc>
                  <a:txBody>
                    <a:bodyPr/>
                    <a:lstStyle/>
                    <a:p>
                      <a:pPr marL="0" marR="0" algn="ctr">
                        <a:lnSpc>
                          <a:spcPct val="107000"/>
                        </a:lnSpc>
                        <a:spcAft>
                          <a:spcPts val="800"/>
                        </a:spcAft>
                        <a:buNone/>
                      </a:pP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Aptos" panose="020B0004020202020204" pitchFamily="34" charset="0"/>
                          <a:cs typeface="Arial" panose="020B0604020202020204" pitchFamily="34" charset="0"/>
                        </a:rPr>
                        <a:t>Recommendation for Risk Enhancers for CKM Syndrome</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Referenced studies that support the recommendation are summarized in the evidence table.</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13387956"/>
                  </a:ext>
                </a:extLst>
              </a:tr>
              <a:tr h="335284">
                <a:tc>
                  <a:txBody>
                    <a:bodyPr/>
                    <a:lstStyle/>
                    <a:p>
                      <a:pPr marL="0" marR="0" algn="ctr">
                        <a:lnSpc>
                          <a:spcPct val="107000"/>
                        </a:lnSpc>
                        <a:spcAft>
                          <a:spcPts val="800"/>
                        </a:spcAft>
                        <a:buNone/>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134655"/>
                  </a:ext>
                </a:extLst>
              </a:tr>
              <a:tr h="1574924">
                <a:tc>
                  <a:txBody>
                    <a:bodyPr/>
                    <a:lstStyle/>
                    <a:p>
                      <a:pPr marL="0" marR="0" algn="ctr">
                        <a:lnSpc>
                          <a:spcPct val="107000"/>
                        </a:lnSpc>
                        <a:spcAft>
                          <a:spcPts val="0"/>
                        </a:spcAft>
                        <a:buNone/>
                      </a:pPr>
                      <a:r>
                        <a:rPr lang="en-US" sz="1800" b="1"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0"/>
                        </a:spcAft>
                        <a:buNone/>
                      </a:pPr>
                      <a:r>
                        <a:rPr lang="en-US" sz="18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In adults 30 to 79 years of age without CVD (coronary heart disease, stroke, or HF), it is reasonable to use risk enhancers for CKM syndrome progression to guide decisions about intensification of prevention strategies.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149336"/>
                  </a:ext>
                </a:extLst>
              </a:tr>
            </a:tbl>
          </a:graphicData>
        </a:graphic>
      </p:graphicFrame>
    </p:spTree>
    <p:extLst>
      <p:ext uri="{BB962C8B-B14F-4D97-AF65-F5344CB8AC3E}">
        <p14:creationId xmlns:p14="http://schemas.microsoft.com/office/powerpoint/2010/main" val="3485932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F1396E-3D3D-E1AF-73CE-1886003DBFDC}"/>
              </a:ext>
            </a:extLst>
          </p:cNvPr>
          <p:cNvPicPr>
            <a:picLocks noChangeAspect="1"/>
          </p:cNvPicPr>
          <p:nvPr/>
        </p:nvPicPr>
        <p:blipFill>
          <a:blip r:embed="rId2"/>
          <a:stretch>
            <a:fillRect/>
          </a:stretch>
        </p:blipFill>
        <p:spPr>
          <a:xfrm>
            <a:off x="4114800" y="0"/>
            <a:ext cx="7155041" cy="7594600"/>
          </a:xfrm>
          <a:prstGeom prst="rect">
            <a:avLst/>
          </a:prstGeom>
        </p:spPr>
      </p:pic>
      <p:sp>
        <p:nvSpPr>
          <p:cNvPr id="3" name="TextBox 2">
            <a:extLst>
              <a:ext uri="{FF2B5EF4-FFF2-40B4-BE49-F238E27FC236}">
                <a16:creationId xmlns:a16="http://schemas.microsoft.com/office/drawing/2014/main" id="{721F180D-F796-CCA5-A004-4CAE9E3E447F}"/>
              </a:ext>
            </a:extLst>
          </p:cNvPr>
          <p:cNvSpPr txBox="1"/>
          <p:nvPr/>
        </p:nvSpPr>
        <p:spPr>
          <a:xfrm>
            <a:off x="228600" y="1295400"/>
            <a:ext cx="2590800" cy="3108543"/>
          </a:xfrm>
          <a:prstGeom prst="rect">
            <a:avLst/>
          </a:prstGeom>
          <a:noFill/>
        </p:spPr>
        <p:txBody>
          <a:bodyPr wrap="square">
            <a:spAutoFit/>
          </a:bodyPr>
          <a:lstStyle/>
          <a:p>
            <a:r>
              <a:rPr lang="en-US" sz="2800" dirty="0">
                <a:latin typeface="Lub Dub Medium" panose="020B0603030403020204" pitchFamily="34" charset="0"/>
              </a:rPr>
              <a:t>Figure 4. Conceptual Approach to CKM Risk Assessment and Refinement.</a:t>
            </a:r>
          </a:p>
        </p:txBody>
      </p:sp>
    </p:spTree>
    <p:extLst>
      <p:ext uri="{BB962C8B-B14F-4D97-AF65-F5344CB8AC3E}">
        <p14:creationId xmlns:p14="http://schemas.microsoft.com/office/powerpoint/2010/main" val="4096521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2" name="TextBox 1">
            <a:extLst>
              <a:ext uri="{FF2B5EF4-FFF2-40B4-BE49-F238E27FC236}">
                <a16:creationId xmlns:a16="http://schemas.microsoft.com/office/drawing/2014/main" id="{85319277-91A7-AD51-BB74-3CB912EA30C6}"/>
              </a:ext>
            </a:extLst>
          </p:cNvPr>
          <p:cNvSpPr txBox="1"/>
          <p:nvPr/>
        </p:nvSpPr>
        <p:spPr>
          <a:xfrm>
            <a:off x="3467100" y="968831"/>
            <a:ext cx="7696200" cy="954107"/>
          </a:xfrm>
          <a:prstGeom prst="rect">
            <a:avLst/>
          </a:prstGeom>
          <a:noFill/>
        </p:spPr>
        <p:txBody>
          <a:bodyPr wrap="square">
            <a:spAutoFit/>
          </a:bodyPr>
          <a:lstStyle/>
          <a:p>
            <a:r>
              <a:rPr lang="en-US" sz="2800" dirty="0">
                <a:latin typeface="Lub Dub Medium" panose="020B0603030403020204" pitchFamily="34" charset="0"/>
              </a:rPr>
              <a:t>Figure 4. Conceptual Approach to CKM Risk Assessment and Refinement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A467423D-145B-1F24-868F-247A81339BE9}"/>
              </a:ext>
            </a:extLst>
          </p:cNvPr>
          <p:cNvSpPr txBox="1"/>
          <p:nvPr/>
        </p:nvSpPr>
        <p:spPr>
          <a:xfrm>
            <a:off x="647700" y="2133600"/>
            <a:ext cx="13335000" cy="5139869"/>
          </a:xfrm>
          <a:prstGeom prst="rect">
            <a:avLst/>
          </a:prstGeom>
          <a:noFill/>
        </p:spPr>
        <p:txBody>
          <a:bodyPr wrap="square">
            <a:spAutoFit/>
          </a:bodyPr>
          <a:lstStyle/>
          <a:p>
            <a:pPr marL="0" marR="0">
              <a:spcAft>
                <a:spcPts val="800"/>
              </a:spcAft>
              <a:buNone/>
            </a:pPr>
            <a:r>
              <a:rPr lang="en-US" kern="100" dirty="0">
                <a:effectLst/>
                <a:latin typeface="Lub Dub Medium" panose="020B0603030403020204" pitchFamily="34" charset="0"/>
                <a:ea typeface="Aptos" panose="020B0004020202020204" pitchFamily="34" charset="0"/>
                <a:cs typeface="Arial" panose="020B0604020202020204" pitchFamily="34" charset="0"/>
              </a:rPr>
              <a:t>The systematic approach to evaluating risk in the patient with CKM syndrome starts with assessments for CKM risk factors and CKM syndrome staging. Subsequent PREVENT calculation helps to quantify CVD risk and can also help to differentiate between stage 2 (10-year score &lt;20%) and stage 3 (10-year score ≥20%) for those with metabolic risk factors or CKD. The presence of subclinical CVD or very-high risk CKD also identifies those individuals with CKM stage 3. PREVENT is not indicated for those in CKM stage 4 with existing CVD. For patients in CKM stage 1 to 3, risk-enhancing factors that influence CKM stage progression can further inform patient-clinician risk discussions about the benefits versus risks of preventive therapies. </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kern="100" dirty="0">
                <a:effectLst/>
                <a:latin typeface="Lub Dub Medium" panose="020B0603030403020204" pitchFamily="34" charset="0"/>
                <a:ea typeface="Aptos" panose="020B0004020202020204" pitchFamily="34" charset="0"/>
                <a:cs typeface="Arial" panose="020B0604020202020204" pitchFamily="34" charset="0"/>
              </a:rPr>
              <a:t>*CKM risk factors include adiposity measures, blood pressure, lipids, glycemia, and kidney function. Conceptual overview of the approach to staging that integrates baseline CKM assessments, risk estimation with the PREVENT-CVD equations, and personalization with risk-enhancing factors. </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kern="100" dirty="0">
                <a:effectLst/>
                <a:latin typeface="Lub Dub Medium" panose="020B0603030403020204" pitchFamily="34" charset="0"/>
                <a:ea typeface="Aptos" panose="020B0004020202020204" pitchFamily="34" charset="0"/>
                <a:cs typeface="Arial" panose="020B0604020202020204" pitchFamily="34" charset="0"/>
              </a:rPr>
              <a:t>†Refers to Table 9 “Risk Enhancers for CKM Syndrome.” </a:t>
            </a: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endParaRPr lang="en-US" kern="100"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kern="100" dirty="0">
                <a:effectLst/>
                <a:latin typeface="Lub Dub Medium" panose="020B0603030403020204" pitchFamily="34" charset="0"/>
                <a:ea typeface="Aptos" panose="020B0004020202020204" pitchFamily="34" charset="0"/>
                <a:cs typeface="Arial" panose="020B0604020202020204" pitchFamily="34" charset="0"/>
              </a:rPr>
              <a:t>CKM indicates cardiovascular-kidney-metabolic; CKD, chronic kidney disease; CV, cardiovascular; CVD, cardiovascular disease; pt, patient; and SDOH, social determinants of health. </a:t>
            </a:r>
            <a:endParaRPr lang="en-US" dirty="0">
              <a:effectLst/>
              <a:latin typeface="Lub Dub Medium" panose="020B0603030403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58378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53</a:t>
            </a:fld>
            <a:endParaRPr lang="en-US" dirty="0"/>
          </a:p>
        </p:txBody>
      </p:sp>
      <p:sp>
        <p:nvSpPr>
          <p:cNvPr id="2" name="TextBox 1">
            <a:extLst>
              <a:ext uri="{FF2B5EF4-FFF2-40B4-BE49-F238E27FC236}">
                <a16:creationId xmlns:a16="http://schemas.microsoft.com/office/drawing/2014/main" id="{418B0BE2-370C-A17D-6190-0819B9AA7FF3}"/>
              </a:ext>
            </a:extLst>
          </p:cNvPr>
          <p:cNvSpPr txBox="1"/>
          <p:nvPr/>
        </p:nvSpPr>
        <p:spPr>
          <a:xfrm>
            <a:off x="3543300" y="610255"/>
            <a:ext cx="7543800" cy="523220"/>
          </a:xfrm>
          <a:prstGeom prst="rect">
            <a:avLst/>
          </a:prstGeom>
          <a:noFill/>
        </p:spPr>
        <p:txBody>
          <a:bodyPr wrap="square">
            <a:spAutoFit/>
          </a:bodyPr>
          <a:lstStyle/>
          <a:p>
            <a:r>
              <a:rPr lang="sv-SE" sz="2800" dirty="0">
                <a:latin typeface="Lub Dub Medium" panose="020B0603030403020204" pitchFamily="34" charset="0"/>
              </a:rPr>
              <a:t>Table 9. Risk Enhancers for CKM Syndrome</a:t>
            </a:r>
            <a:endParaRPr lang="en-US" sz="2800" dirty="0">
              <a:latin typeface="Lub Dub Medium" panose="020B0603030403020204" pitchFamily="34" charset="0"/>
            </a:endParaRPr>
          </a:p>
        </p:txBody>
      </p:sp>
      <p:graphicFrame>
        <p:nvGraphicFramePr>
          <p:cNvPr id="3" name="Table 2">
            <a:extLst>
              <a:ext uri="{FF2B5EF4-FFF2-40B4-BE49-F238E27FC236}">
                <a16:creationId xmlns:a16="http://schemas.microsoft.com/office/drawing/2014/main" id="{E37740AF-059A-C6E3-1094-FE00860B5BF7}"/>
              </a:ext>
            </a:extLst>
          </p:cNvPr>
          <p:cNvGraphicFramePr>
            <a:graphicFrameLocks noGrp="1"/>
          </p:cNvGraphicFramePr>
          <p:nvPr>
            <p:extLst>
              <p:ext uri="{D42A27DB-BD31-4B8C-83A1-F6EECF244321}">
                <p14:modId xmlns:p14="http://schemas.microsoft.com/office/powerpoint/2010/main" val="1388340439"/>
              </p:ext>
            </p:extLst>
          </p:nvPr>
        </p:nvGraphicFramePr>
        <p:xfrm>
          <a:off x="2789237" y="1371600"/>
          <a:ext cx="9051926" cy="6029325"/>
        </p:xfrm>
        <a:graphic>
          <a:graphicData uri="http://schemas.openxmlformats.org/drawingml/2006/table">
            <a:tbl>
              <a:tblPr firstRow="1" firstCol="1" bandRow="1"/>
              <a:tblGrid>
                <a:gridCol w="4525963">
                  <a:extLst>
                    <a:ext uri="{9D8B030D-6E8A-4147-A177-3AD203B41FA5}">
                      <a16:colId xmlns:a16="http://schemas.microsoft.com/office/drawing/2014/main" val="3991414895"/>
                    </a:ext>
                  </a:extLst>
                </a:gridCol>
                <a:gridCol w="4525963">
                  <a:extLst>
                    <a:ext uri="{9D8B030D-6E8A-4147-A177-3AD203B41FA5}">
                      <a16:colId xmlns:a16="http://schemas.microsoft.com/office/drawing/2014/main" val="238080613"/>
                    </a:ext>
                  </a:extLst>
                </a:gridCol>
              </a:tblGrid>
              <a:tr h="247230">
                <a:tc gridSpan="2">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Risk Enhancers for CKM Syndrome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42515545"/>
                  </a:ext>
                </a:extLst>
              </a:tr>
              <a:tr h="505175">
                <a:tc rowSpan="4">
                  <a:txBody>
                    <a:bodyPr/>
                    <a:lstStyle/>
                    <a:p>
                      <a:pPr marL="0" marR="0" algn="ctr">
                        <a:lnSpc>
                          <a:spcPct val="107000"/>
                        </a:lnSpc>
                        <a:spcAft>
                          <a:spcPts val="800"/>
                        </a:spcAft>
                        <a:buNone/>
                      </a:pPr>
                      <a:r>
                        <a:rPr lang="en-US" sz="1800" b="1"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Personal medical history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Chronic inflammatory or autoimmune conditions (</a:t>
                      </a:r>
                      <a:r>
                        <a:rPr lang="en-US" sz="1800" kern="100" dirty="0" err="1">
                          <a:solidFill>
                            <a:srgbClr val="242424"/>
                          </a:solidFill>
                          <a:effectLst/>
                          <a:latin typeface="Times New Roman" panose="02020603050405020304" pitchFamily="18" charset="0"/>
                          <a:ea typeface="Aptos" panose="020B0004020202020204" pitchFamily="34" charset="0"/>
                          <a:cs typeface="Arial" panose="020B0604020202020204" pitchFamily="34" charset="0"/>
                        </a:rPr>
                        <a:t>eg</a:t>
                      </a:r>
                      <a:r>
                        <a:rPr lang="en-US" sz="1800" kern="1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 rheumatoid arthritis, SLE, HIV/AIDS)</a:t>
                      </a:r>
                      <a:r>
                        <a:rPr lang="en-US" sz="1800" kern="100" baseline="300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4,11</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562729"/>
                  </a:ext>
                </a:extLst>
              </a:tr>
              <a:tr h="247230">
                <a:tc vMerge="1">
                  <a:txBody>
                    <a:bodyPr/>
                    <a:lstStyle/>
                    <a:p>
                      <a:endParaRPr lang="en-US"/>
                    </a:p>
                  </a:txBody>
                  <a:tcPr/>
                </a:tc>
                <a:tc>
                  <a:txBody>
                    <a:bodyPr/>
                    <a:lstStyle/>
                    <a:p>
                      <a:pPr marL="0" marR="0">
                        <a:lnSpc>
                          <a:spcPct val="107000"/>
                        </a:lnSpc>
                        <a:spcAft>
                          <a:spcPts val="800"/>
                        </a:spcAft>
                        <a:buNone/>
                      </a:pPr>
                      <a:r>
                        <a:rPr lang="en-US" sz="1800"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Sleep disorders (eg, obstructive sleep apnea)</a:t>
                      </a:r>
                      <a:r>
                        <a:rPr lang="en-US" sz="1800" kern="100" baseline="30000">
                          <a:solidFill>
                            <a:srgbClr val="242424"/>
                          </a:solidFill>
                          <a:effectLst/>
                          <a:latin typeface="Times New Roman" panose="02020603050405020304" pitchFamily="18" charset="0"/>
                          <a:ea typeface="Aptos" panose="020B0004020202020204" pitchFamily="34" charset="0"/>
                          <a:cs typeface="Arial" panose="020B0604020202020204" pitchFamily="34" charset="0"/>
                        </a:rPr>
                        <a:t>16</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57370"/>
                  </a:ext>
                </a:extLst>
              </a:tr>
              <a:tr h="247230">
                <a:tc vMerge="1">
                  <a:txBody>
                    <a:bodyPr/>
                    <a:lstStyle/>
                    <a:p>
                      <a:endParaRPr lang="en-US"/>
                    </a:p>
                  </a:txBody>
                  <a:tcPr/>
                </a:tc>
                <a:tc>
                  <a:txBody>
                    <a:bodyPr/>
                    <a:lstStyle/>
                    <a:p>
                      <a:pPr marL="0" marR="0">
                        <a:lnSpc>
                          <a:spcPct val="107000"/>
                        </a:lnSpc>
                        <a:spcAft>
                          <a:spcPts val="800"/>
                        </a:spcAft>
                        <a:buNone/>
                      </a:pPr>
                      <a:r>
                        <a:rPr lang="en-US" sz="1800"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Poor psychological health (eg, depression, anxiety)</a:t>
                      </a:r>
                      <a:r>
                        <a:rPr lang="en-US" sz="1800" kern="100" baseline="30000">
                          <a:solidFill>
                            <a:srgbClr val="242424"/>
                          </a:solidFill>
                          <a:effectLst/>
                          <a:latin typeface="Times New Roman" panose="02020603050405020304" pitchFamily="18" charset="0"/>
                          <a:ea typeface="Aptos" panose="020B0004020202020204" pitchFamily="34" charset="0"/>
                          <a:cs typeface="Arial" panose="020B0604020202020204" pitchFamily="34" charset="0"/>
                        </a:rPr>
                        <a:t>17</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624121"/>
                  </a:ext>
                </a:extLst>
              </a:tr>
              <a:tr h="763120">
                <a:tc vMerge="1">
                  <a:txBody>
                    <a:bodyPr/>
                    <a:lstStyle/>
                    <a:p>
                      <a:endParaRPr lang="en-US"/>
                    </a:p>
                  </a:txBody>
                  <a:tcPr/>
                </a:tc>
                <a:tc>
                  <a:txBody>
                    <a:bodyPr/>
                    <a:lstStyle/>
                    <a:p>
                      <a:pPr marL="0" marR="0">
                        <a:lnSpc>
                          <a:spcPct val="107000"/>
                        </a:lnSpc>
                        <a:spcAft>
                          <a:spcPts val="800"/>
                        </a:spcAft>
                        <a:buNone/>
                      </a:pPr>
                      <a:r>
                        <a:rPr lang="en-US" sz="1800"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Sex-specific risk factors (eg, premature menopause age&lt;40 years, adverse pregnancy outcomes, polycystic ovarian syndrome, erectile dysfunction)</a:t>
                      </a:r>
                      <a:r>
                        <a:rPr lang="en-US" sz="1800" kern="100" baseline="30000">
                          <a:solidFill>
                            <a:srgbClr val="242424"/>
                          </a:solidFill>
                          <a:effectLst/>
                          <a:latin typeface="Times New Roman" panose="02020603050405020304" pitchFamily="18" charset="0"/>
                          <a:ea typeface="Aptos" panose="020B0004020202020204" pitchFamily="34" charset="0"/>
                          <a:cs typeface="Arial" panose="020B0604020202020204" pitchFamily="34" charset="0"/>
                        </a:rPr>
                        <a:t>2</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137039"/>
                  </a:ext>
                </a:extLst>
              </a:tr>
              <a:tr h="247230">
                <a:tc rowSpan="2">
                  <a:txBody>
                    <a:bodyPr/>
                    <a:lstStyle/>
                    <a:p>
                      <a:pPr marL="0" marR="0" algn="ctr">
                        <a:lnSpc>
                          <a:spcPct val="107000"/>
                        </a:lnSpc>
                        <a:spcAft>
                          <a:spcPts val="800"/>
                        </a:spcAft>
                        <a:buNone/>
                      </a:pPr>
                      <a:r>
                        <a:rPr lang="en-US" sz="1800" b="1" kern="1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SDOH</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Lower socioeconomic status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622997"/>
                  </a:ext>
                </a:extLst>
              </a:tr>
              <a:tr h="505175">
                <a:tc vMerge="1">
                  <a:txBody>
                    <a:bodyPr/>
                    <a:lstStyle/>
                    <a:p>
                      <a:endParaRPr lang="en-US"/>
                    </a:p>
                  </a:txBody>
                  <a:tcPr/>
                </a:tc>
                <a:tc>
                  <a:txBody>
                    <a:bodyPr/>
                    <a:lstStyle/>
                    <a:p>
                      <a:pPr marL="0" marR="0">
                        <a:lnSpc>
                          <a:spcPct val="107000"/>
                        </a:lnSpc>
                        <a:spcAft>
                          <a:spcPts val="800"/>
                        </a:spcAft>
                        <a:buNone/>
                      </a:pPr>
                      <a:r>
                        <a:rPr lang="en-US" sz="1800"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Higher burden of adverse individual- and place-based SDOH (Section 3.2)</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4608879"/>
                  </a:ext>
                </a:extLst>
              </a:tr>
              <a:tr h="505175">
                <a:tc>
                  <a:txBody>
                    <a:bodyPr/>
                    <a:lstStyle/>
                    <a:p>
                      <a:pPr marL="0" marR="0" algn="ctr">
                        <a:lnSpc>
                          <a:spcPct val="107000"/>
                        </a:lnSpc>
                        <a:spcAft>
                          <a:spcPts val="800"/>
                        </a:spcAft>
                        <a:buNone/>
                      </a:pPr>
                      <a:r>
                        <a:rPr lang="en-US" sz="1800" b="1" kern="1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Inflammation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Elevated high-sensitivity C-reactive protein (≥2.0 mg/L if measured)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917740"/>
                  </a:ext>
                </a:extLst>
              </a:tr>
              <a:tr h="247230">
                <a:tc rowSpan="2">
                  <a:txBody>
                    <a:bodyPr/>
                    <a:lstStyle/>
                    <a:p>
                      <a:pPr marL="0" marR="0" algn="ctr">
                        <a:lnSpc>
                          <a:spcPct val="107000"/>
                        </a:lnSpc>
                        <a:spcAft>
                          <a:spcPts val="800"/>
                        </a:spcAft>
                        <a:buNone/>
                      </a:pPr>
                      <a:r>
                        <a:rPr lang="en-US" sz="1800" b="1" kern="1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Family history</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Diabetes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360700"/>
                  </a:ext>
                </a:extLst>
              </a:tr>
              <a:tr h="247230">
                <a:tc vMerge="1">
                  <a:txBody>
                    <a:bodyPr/>
                    <a:lstStyle/>
                    <a:p>
                      <a:endParaRPr lang="en-US"/>
                    </a:p>
                  </a:txBody>
                  <a:tcPr/>
                </a:tc>
                <a:tc>
                  <a:txBody>
                    <a:bodyPr/>
                    <a:lstStyle/>
                    <a:p>
                      <a:pPr marL="0" marR="0">
                        <a:lnSpc>
                          <a:spcPct val="107000"/>
                        </a:lnSpc>
                        <a:spcAft>
                          <a:spcPts val="800"/>
                        </a:spcAft>
                        <a:buNone/>
                      </a:pPr>
                      <a:r>
                        <a:rPr lang="en-US" sz="1800" kern="100">
                          <a:solidFill>
                            <a:srgbClr val="242424"/>
                          </a:solidFill>
                          <a:effectLst/>
                          <a:latin typeface="Times New Roman" panose="02020603050405020304" pitchFamily="18" charset="0"/>
                          <a:ea typeface="Aptos" panose="020B0004020202020204" pitchFamily="34" charset="0"/>
                          <a:cs typeface="Arial" panose="020B0604020202020204" pitchFamily="34" charset="0"/>
                        </a:rPr>
                        <a:t>Kidney failure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241699"/>
                  </a:ext>
                </a:extLst>
              </a:tr>
              <a:tr h="505175">
                <a:tc>
                  <a:txBody>
                    <a:bodyPr/>
                    <a:lstStyle/>
                    <a:p>
                      <a:pPr marL="0" marR="0" algn="ctr">
                        <a:lnSpc>
                          <a:spcPct val="107000"/>
                        </a:lnSpc>
                        <a:spcAft>
                          <a:spcPts val="800"/>
                        </a:spcAft>
                        <a:buNone/>
                      </a:pPr>
                      <a:r>
                        <a:rPr lang="en-US" sz="1800" b="1" kern="1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Demographic</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Increased risk groups (</a:t>
                      </a:r>
                      <a:r>
                        <a:rPr lang="en-US" sz="1800" kern="100" dirty="0" err="1">
                          <a:solidFill>
                            <a:srgbClr val="242424"/>
                          </a:solidFill>
                          <a:effectLst/>
                          <a:latin typeface="Times New Roman" panose="02020603050405020304" pitchFamily="18" charset="0"/>
                          <a:ea typeface="Aptos" panose="020B0004020202020204" pitchFamily="34" charset="0"/>
                          <a:cs typeface="Arial" panose="020B0604020202020204" pitchFamily="34" charset="0"/>
                        </a:rPr>
                        <a:t>eg</a:t>
                      </a:r>
                      <a:r>
                        <a:rPr lang="en-US" sz="1800" kern="100" dirty="0">
                          <a:solidFill>
                            <a:srgbClr val="242424"/>
                          </a:solidFill>
                          <a:effectLst/>
                          <a:latin typeface="Times New Roman" panose="02020603050405020304" pitchFamily="18" charset="0"/>
                          <a:ea typeface="Aptos" panose="020B0004020202020204" pitchFamily="34" charset="0"/>
                          <a:cs typeface="Arial" panose="020B0604020202020204" pitchFamily="34" charset="0"/>
                        </a:rPr>
                        <a:t>, self-identified race or ethnicity of South Asian, American Indian, Pacific Islander)*</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998897"/>
                  </a:ext>
                </a:extLst>
              </a:tr>
            </a:tbl>
          </a:graphicData>
        </a:graphic>
      </p:graphicFrame>
      <p:sp>
        <p:nvSpPr>
          <p:cNvPr id="6" name="TextBox 5">
            <a:extLst>
              <a:ext uri="{FF2B5EF4-FFF2-40B4-BE49-F238E27FC236}">
                <a16:creationId xmlns:a16="http://schemas.microsoft.com/office/drawing/2014/main" id="{1C6120E2-0EC6-30F5-E085-F8561DBF7B50}"/>
              </a:ext>
            </a:extLst>
          </p:cNvPr>
          <p:cNvSpPr txBox="1"/>
          <p:nvPr/>
        </p:nvSpPr>
        <p:spPr>
          <a:xfrm>
            <a:off x="249237" y="4200525"/>
            <a:ext cx="2316163" cy="3200400"/>
          </a:xfrm>
          <a:prstGeom prst="rect">
            <a:avLst/>
          </a:prstGeom>
          <a:noFill/>
        </p:spPr>
        <p:txBody>
          <a:bodyPr wrap="square">
            <a:spAutoFit/>
          </a:bodyPr>
          <a:lstStyle/>
          <a:p>
            <a:r>
              <a:rPr lang="en-US" sz="1200" dirty="0">
                <a:latin typeface="Lub Dub Medium" panose="020B0603030403020204" pitchFamily="34" charset="0"/>
              </a:rPr>
              <a:t>*Mechanisms for increased risk may include social and/or genetic factors that disproportionately impact individuals from a certain ancestry.</a:t>
            </a:r>
          </a:p>
          <a:p>
            <a:endParaRPr lang="en-US" sz="1200" dirty="0">
              <a:latin typeface="Lub Dub Medium" panose="020B0603030403020204" pitchFamily="34" charset="0"/>
            </a:endParaRPr>
          </a:p>
          <a:p>
            <a:r>
              <a:rPr lang="en-US" sz="1200" dirty="0">
                <a:latin typeface="Lub Dub Medium" panose="020B0603030403020204" pitchFamily="34" charset="0"/>
              </a:rPr>
              <a:t>CKM indicates cardiovascular-kidney-metabolic; HIV/AIDS, human immunodeficiency virus/acquired immunodeficiency syndrome; SDOH, social determinants of health; and SLE, systemic lupus erythematosus.</a:t>
            </a:r>
          </a:p>
        </p:txBody>
      </p:sp>
      <p:sp>
        <p:nvSpPr>
          <p:cNvPr id="8" name="TextBox 7">
            <a:extLst>
              <a:ext uri="{FF2B5EF4-FFF2-40B4-BE49-F238E27FC236}">
                <a16:creationId xmlns:a16="http://schemas.microsoft.com/office/drawing/2014/main" id="{A2964495-D0F2-CF99-4A4B-3C789733F0C0}"/>
              </a:ext>
            </a:extLst>
          </p:cNvPr>
          <p:cNvSpPr txBox="1"/>
          <p:nvPr/>
        </p:nvSpPr>
        <p:spPr>
          <a:xfrm>
            <a:off x="12039600" y="6754594"/>
            <a:ext cx="2667000" cy="646331"/>
          </a:xfrm>
          <a:prstGeom prst="rect">
            <a:avLst/>
          </a:prstGeom>
          <a:noFill/>
        </p:spPr>
        <p:txBody>
          <a:bodyPr wrap="square">
            <a:spAutoFit/>
          </a:bodyPr>
          <a:lstStyle/>
          <a:p>
            <a:r>
              <a:rPr lang="en-US" sz="1200" dirty="0">
                <a:latin typeface="Lub Dub Medium" panose="020B0603030403020204" pitchFamily="34" charset="0"/>
              </a:rPr>
              <a:t>Adapted with permission from Ndumele et al. Copyright 2023 American Heart Association Inc.</a:t>
            </a:r>
          </a:p>
        </p:txBody>
      </p:sp>
    </p:spTree>
    <p:extLst>
      <p:ext uri="{BB962C8B-B14F-4D97-AF65-F5344CB8AC3E}">
        <p14:creationId xmlns:p14="http://schemas.microsoft.com/office/powerpoint/2010/main" val="3950691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F80A-3110-CD44-4F0D-935567AC481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50408C-BD06-14BA-BAD8-EA56A595458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extBox 5">
            <a:extLst>
              <a:ext uri="{FF2B5EF4-FFF2-40B4-BE49-F238E27FC236}">
                <a16:creationId xmlns:a16="http://schemas.microsoft.com/office/drawing/2014/main" id="{13DADCF9-8329-CFDC-F18B-0CA693A73083}"/>
              </a:ext>
            </a:extLst>
          </p:cNvPr>
          <p:cNvSpPr txBox="1"/>
          <p:nvPr/>
        </p:nvSpPr>
        <p:spPr>
          <a:xfrm>
            <a:off x="3565492" y="3299192"/>
            <a:ext cx="7499416"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rPr>
              <a:t>General Principles of Care in CKM Syndrome</a:t>
            </a:r>
          </a:p>
        </p:txBody>
      </p:sp>
    </p:spTree>
    <p:extLst>
      <p:ext uri="{BB962C8B-B14F-4D97-AF65-F5344CB8AC3E}">
        <p14:creationId xmlns:p14="http://schemas.microsoft.com/office/powerpoint/2010/main" val="4015444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A8D54-933B-517D-4B70-528B63DFE33A}"/>
              </a:ext>
            </a:extLst>
          </p:cNvPr>
          <p:cNvSpPr txBox="1"/>
          <p:nvPr/>
        </p:nvSpPr>
        <p:spPr>
          <a:xfrm>
            <a:off x="2914650" y="685800"/>
            <a:ext cx="8801100" cy="954107"/>
          </a:xfrm>
          <a:prstGeom prst="rect">
            <a:avLst/>
          </a:prstGeom>
          <a:noFill/>
        </p:spPr>
        <p:txBody>
          <a:bodyPr wrap="square">
            <a:spAutoFit/>
          </a:bodyPr>
          <a:lstStyle/>
          <a:p>
            <a:r>
              <a:rPr lang="en-US" sz="2800" dirty="0">
                <a:latin typeface="Lub Dub Medium" panose="020B0603030403020204" pitchFamily="34" charset="0"/>
              </a:rPr>
              <a:t>Table 10. Summary of Therapeutic Considerations Related to Overlapping CKM Conditions</a:t>
            </a:r>
          </a:p>
        </p:txBody>
      </p:sp>
      <p:graphicFrame>
        <p:nvGraphicFramePr>
          <p:cNvPr id="3" name="Table 2">
            <a:extLst>
              <a:ext uri="{FF2B5EF4-FFF2-40B4-BE49-F238E27FC236}">
                <a16:creationId xmlns:a16="http://schemas.microsoft.com/office/drawing/2014/main" id="{2DCC681B-A4DD-41D9-4F2E-BA5D99C6A63D}"/>
              </a:ext>
            </a:extLst>
          </p:cNvPr>
          <p:cNvGraphicFramePr>
            <a:graphicFrameLocks noGrp="1"/>
          </p:cNvGraphicFramePr>
          <p:nvPr>
            <p:extLst>
              <p:ext uri="{D42A27DB-BD31-4B8C-83A1-F6EECF244321}">
                <p14:modId xmlns:p14="http://schemas.microsoft.com/office/powerpoint/2010/main" val="2365687960"/>
              </p:ext>
            </p:extLst>
          </p:nvPr>
        </p:nvGraphicFramePr>
        <p:xfrm>
          <a:off x="503238" y="1792307"/>
          <a:ext cx="13623924" cy="5679186"/>
        </p:xfrm>
        <a:graphic>
          <a:graphicData uri="http://schemas.openxmlformats.org/drawingml/2006/table">
            <a:tbl>
              <a:tblPr firstRow="1" bandRow="1"/>
              <a:tblGrid>
                <a:gridCol w="3405981">
                  <a:extLst>
                    <a:ext uri="{9D8B030D-6E8A-4147-A177-3AD203B41FA5}">
                      <a16:colId xmlns:a16="http://schemas.microsoft.com/office/drawing/2014/main" val="2507986093"/>
                    </a:ext>
                  </a:extLst>
                </a:gridCol>
                <a:gridCol w="3405981">
                  <a:extLst>
                    <a:ext uri="{9D8B030D-6E8A-4147-A177-3AD203B41FA5}">
                      <a16:colId xmlns:a16="http://schemas.microsoft.com/office/drawing/2014/main" val="161922643"/>
                    </a:ext>
                  </a:extLst>
                </a:gridCol>
                <a:gridCol w="3405981">
                  <a:extLst>
                    <a:ext uri="{9D8B030D-6E8A-4147-A177-3AD203B41FA5}">
                      <a16:colId xmlns:a16="http://schemas.microsoft.com/office/drawing/2014/main" val="2998684760"/>
                    </a:ext>
                  </a:extLst>
                </a:gridCol>
                <a:gridCol w="3405981">
                  <a:extLst>
                    <a:ext uri="{9D8B030D-6E8A-4147-A177-3AD203B41FA5}">
                      <a16:colId xmlns:a16="http://schemas.microsoft.com/office/drawing/2014/main" val="1078526115"/>
                    </a:ext>
                  </a:extLst>
                </a:gridCol>
              </a:tblGrid>
              <a:tr h="307473">
                <a:tc rowSpan="3">
                  <a:txBody>
                    <a:bodyPr/>
                    <a:lstStyle/>
                    <a:p>
                      <a:pPr marL="0" marR="0">
                        <a:lnSpc>
                          <a:spcPct val="107000"/>
                        </a:lnSpc>
                        <a:spcAft>
                          <a:spcPts val="800"/>
                        </a:spcAft>
                        <a:buNone/>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Overlapping Condition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0" marR="0" algn="ctr">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Major CKM Risk Factors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9867476"/>
                  </a:ext>
                </a:extLst>
              </a:tr>
              <a:tr h="307473">
                <a:tc vMerge="1">
                  <a:txBody>
                    <a:bodyPr/>
                    <a:lstStyle/>
                    <a:p>
                      <a:endParaRPr lang="en-US"/>
                    </a:p>
                  </a:txBody>
                  <a:tcPr/>
                </a:tc>
                <a:tc>
                  <a:txBody>
                    <a:bodyPr/>
                    <a:lstStyle/>
                    <a:p>
                      <a:pPr marL="0" marR="0" algn="ctr">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Obesity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T2D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CKD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4176781"/>
                  </a:ext>
                </a:extLst>
              </a:tr>
              <a:tr h="1517984">
                <a:tc vMerge="1">
                  <a:txBody>
                    <a:bodyPr/>
                    <a:lstStyle/>
                    <a:p>
                      <a:endParaRPr lang="en-US"/>
                    </a:p>
                  </a:txBody>
                  <a:tcPr/>
                </a:tc>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Core Management: </a:t>
                      </a: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Lifestyle modification; adjunctive obesity pharmacotherapy; or metabolic and bariatric surgery as needed (Section 5.4)</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Core Management: </a:t>
                      </a: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Lifestyle modification; risk factor control; use of SGLT2i, GLP-1–based therapy, or both in those at increased risk for CVD events (Section 5.5.1)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Core Management: </a:t>
                      </a: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RASi and SGLT2i as first-line therapies in patients with albuminuric CKD to reduce CVD risk and prevent loss of kidney function (Section 5.5.4)</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8094311"/>
                  </a:ext>
                </a:extLst>
              </a:tr>
              <a:tr h="1033779">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Obesity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With ≥ class II obesity, prioritize GLP-1–based therapy for managing T2D and reducing CVD 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Intentional weight loss reduces albuminuria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5333279"/>
                  </a:ext>
                </a:extLst>
              </a:tr>
              <a:tr h="1517984">
                <a:tc>
                  <a:txBody>
                    <a:bodyPr/>
                    <a:lstStyle/>
                    <a:p>
                      <a:pPr marL="0" marR="0">
                        <a:lnSpc>
                          <a:spcPct val="107000"/>
                        </a:lnSpc>
                        <a:spcAft>
                          <a:spcPts val="800"/>
                        </a:spcAft>
                        <a:buNone/>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T2D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With ≥ class II obesity, prioritize GLP-1–based therapy for managing T2D and reducing CVD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RASi</a:t>
                      </a:r>
                      <a:r>
                        <a:rPr lang="en-US" sz="1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SGLT2i as first-line therapies to reduce CVD and kidney risk; addition of GLP-1 RA and/or </a:t>
                      </a:r>
                      <a:r>
                        <a:rPr lang="en-US" sz="1800"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finerenone</a:t>
                      </a:r>
                      <a:r>
                        <a:rPr lang="en-US" sz="1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for DKD with persistent albuminuria on first-line therapies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7050133"/>
                  </a:ext>
                </a:extLst>
              </a:tr>
            </a:tbl>
          </a:graphicData>
        </a:graphic>
      </p:graphicFrame>
    </p:spTree>
    <p:extLst>
      <p:ext uri="{BB962C8B-B14F-4D97-AF65-F5344CB8AC3E}">
        <p14:creationId xmlns:p14="http://schemas.microsoft.com/office/powerpoint/2010/main" val="2061661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56</a:t>
            </a:fld>
            <a:endParaRPr lang="en-US" dirty="0"/>
          </a:p>
        </p:txBody>
      </p:sp>
      <p:sp>
        <p:nvSpPr>
          <p:cNvPr id="2" name="TextBox 1">
            <a:extLst>
              <a:ext uri="{FF2B5EF4-FFF2-40B4-BE49-F238E27FC236}">
                <a16:creationId xmlns:a16="http://schemas.microsoft.com/office/drawing/2014/main" id="{A24D325A-677D-B927-F1FF-98D1BFFD7602}"/>
              </a:ext>
            </a:extLst>
          </p:cNvPr>
          <p:cNvSpPr txBox="1"/>
          <p:nvPr/>
        </p:nvSpPr>
        <p:spPr>
          <a:xfrm>
            <a:off x="2914650" y="838200"/>
            <a:ext cx="8801100" cy="954107"/>
          </a:xfrm>
          <a:prstGeom prst="rect">
            <a:avLst/>
          </a:prstGeom>
          <a:noFill/>
        </p:spPr>
        <p:txBody>
          <a:bodyPr wrap="square">
            <a:spAutoFit/>
          </a:bodyPr>
          <a:lstStyle/>
          <a:p>
            <a:r>
              <a:rPr lang="en-US" sz="2800" dirty="0">
                <a:latin typeface="Lub Dub Medium" panose="020B0603030403020204" pitchFamily="34" charset="0"/>
              </a:rPr>
              <a:t>Table 10. Summary of Therapeutic Considerations Related to Overlapping CKM Conditions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C27DB1A-ACA9-186B-0688-2C6A2CD89994}"/>
              </a:ext>
            </a:extLst>
          </p:cNvPr>
          <p:cNvGraphicFramePr>
            <a:graphicFrameLocks noGrp="1"/>
          </p:cNvGraphicFramePr>
          <p:nvPr>
            <p:extLst>
              <p:ext uri="{D42A27DB-BD31-4B8C-83A1-F6EECF244321}">
                <p14:modId xmlns:p14="http://schemas.microsoft.com/office/powerpoint/2010/main" val="3780885653"/>
              </p:ext>
            </p:extLst>
          </p:nvPr>
        </p:nvGraphicFramePr>
        <p:xfrm>
          <a:off x="1006476" y="2057400"/>
          <a:ext cx="12617448" cy="5114544"/>
        </p:xfrm>
        <a:graphic>
          <a:graphicData uri="http://schemas.openxmlformats.org/drawingml/2006/table">
            <a:tbl>
              <a:tblPr firstRow="1" bandRow="1"/>
              <a:tblGrid>
                <a:gridCol w="3154362">
                  <a:extLst>
                    <a:ext uri="{9D8B030D-6E8A-4147-A177-3AD203B41FA5}">
                      <a16:colId xmlns:a16="http://schemas.microsoft.com/office/drawing/2014/main" val="956705374"/>
                    </a:ext>
                  </a:extLst>
                </a:gridCol>
                <a:gridCol w="3154362">
                  <a:extLst>
                    <a:ext uri="{9D8B030D-6E8A-4147-A177-3AD203B41FA5}">
                      <a16:colId xmlns:a16="http://schemas.microsoft.com/office/drawing/2014/main" val="1960357346"/>
                    </a:ext>
                  </a:extLst>
                </a:gridCol>
                <a:gridCol w="3154362">
                  <a:extLst>
                    <a:ext uri="{9D8B030D-6E8A-4147-A177-3AD203B41FA5}">
                      <a16:colId xmlns:a16="http://schemas.microsoft.com/office/drawing/2014/main" val="1687086395"/>
                    </a:ext>
                  </a:extLst>
                </a:gridCol>
                <a:gridCol w="3154362">
                  <a:extLst>
                    <a:ext uri="{9D8B030D-6E8A-4147-A177-3AD203B41FA5}">
                      <a16:colId xmlns:a16="http://schemas.microsoft.com/office/drawing/2014/main" val="1789526992"/>
                    </a:ext>
                  </a:extLst>
                </a:gridCol>
              </a:tblGrid>
              <a:tr h="866077">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Albuminuric CKD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Intentional weight loss reduces albuminuria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RASi and SGLT2i as first-line therapies to reduce CVD and kidney risk; addition of GLP-1 RA and/or finerenone for DKD with persistent albuminuria on first-line therapies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3174832"/>
                  </a:ext>
                </a:extLst>
              </a:tr>
              <a:tr h="576263">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MASLD</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(Section 7.2.)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Weight reduction advised; GLP-1 RA advised if fibrotic MASLD present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Weight reduction if appropriate; GLP-1 RA advised in MASLD given high risk of fibrosis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6691740"/>
                  </a:ext>
                </a:extLst>
              </a:tr>
              <a:tr h="576263">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Subclinical Coronary Atherosclerosis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(Section 6.2.)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Potential for greater absolute risk reduction with indicated preventive therapies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Potential for greater absolute risk reduction with indicated preventive therapies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Potential for greater absolute risk reduction with indicated preventive therapies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059447"/>
                  </a:ext>
                </a:extLst>
              </a:tr>
              <a:tr h="670370">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Pre-HF</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(Section 5.6.2.)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Marked weight loss may reduce risk for HF development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Prioritize SGLT2i as primary cardioprotective antihyperglycemic agent for HF prevention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Use SGLT2i for HF prevention; if DKD is present, pre-HF favors consideration of adding GLP-1 RA or </a:t>
                      </a:r>
                      <a:r>
                        <a:rPr lang="en-US" sz="1800"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finerenone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5359363"/>
                  </a:ext>
                </a:extLst>
              </a:tr>
            </a:tbl>
          </a:graphicData>
        </a:graphic>
      </p:graphicFrame>
    </p:spTree>
    <p:extLst>
      <p:ext uri="{BB962C8B-B14F-4D97-AF65-F5344CB8AC3E}">
        <p14:creationId xmlns:p14="http://schemas.microsoft.com/office/powerpoint/2010/main" val="353318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888F0C-C882-3D5F-5CC5-39F8CA34D756}"/>
              </a:ext>
            </a:extLst>
          </p:cNvPr>
          <p:cNvSpPr txBox="1"/>
          <p:nvPr/>
        </p:nvSpPr>
        <p:spPr>
          <a:xfrm>
            <a:off x="2914650" y="838200"/>
            <a:ext cx="8801100" cy="954107"/>
          </a:xfrm>
          <a:prstGeom prst="rect">
            <a:avLst/>
          </a:prstGeom>
          <a:noFill/>
        </p:spPr>
        <p:txBody>
          <a:bodyPr wrap="square">
            <a:spAutoFit/>
          </a:bodyPr>
          <a:lstStyle/>
          <a:p>
            <a:r>
              <a:rPr lang="en-US" sz="2800" dirty="0">
                <a:latin typeface="Lub Dub Medium" panose="020B0603030403020204" pitchFamily="34" charset="0"/>
              </a:rPr>
              <a:t>Table 10. Summary of Therapeutic Considerations Related to Overlapping CKM Conditions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ED8E318-F2FD-BE1A-ED8D-ACF76DADED5C}"/>
              </a:ext>
            </a:extLst>
          </p:cNvPr>
          <p:cNvGraphicFramePr>
            <a:graphicFrameLocks noGrp="1"/>
          </p:cNvGraphicFramePr>
          <p:nvPr>
            <p:extLst>
              <p:ext uri="{D42A27DB-BD31-4B8C-83A1-F6EECF244321}">
                <p14:modId xmlns:p14="http://schemas.microsoft.com/office/powerpoint/2010/main" val="589758739"/>
              </p:ext>
            </p:extLst>
          </p:nvPr>
        </p:nvGraphicFramePr>
        <p:xfrm>
          <a:off x="1006476" y="2057400"/>
          <a:ext cx="12617448" cy="4640199"/>
        </p:xfrm>
        <a:graphic>
          <a:graphicData uri="http://schemas.openxmlformats.org/drawingml/2006/table">
            <a:tbl>
              <a:tblPr firstRow="1" bandRow="1"/>
              <a:tblGrid>
                <a:gridCol w="3154362">
                  <a:extLst>
                    <a:ext uri="{9D8B030D-6E8A-4147-A177-3AD203B41FA5}">
                      <a16:colId xmlns:a16="http://schemas.microsoft.com/office/drawing/2014/main" val="437672235"/>
                    </a:ext>
                  </a:extLst>
                </a:gridCol>
                <a:gridCol w="3154362">
                  <a:extLst>
                    <a:ext uri="{9D8B030D-6E8A-4147-A177-3AD203B41FA5}">
                      <a16:colId xmlns:a16="http://schemas.microsoft.com/office/drawing/2014/main" val="1350093031"/>
                    </a:ext>
                  </a:extLst>
                </a:gridCol>
                <a:gridCol w="3154362">
                  <a:extLst>
                    <a:ext uri="{9D8B030D-6E8A-4147-A177-3AD203B41FA5}">
                      <a16:colId xmlns:a16="http://schemas.microsoft.com/office/drawing/2014/main" val="3967061415"/>
                    </a:ext>
                  </a:extLst>
                </a:gridCol>
                <a:gridCol w="3154362">
                  <a:extLst>
                    <a:ext uri="{9D8B030D-6E8A-4147-A177-3AD203B41FA5}">
                      <a16:colId xmlns:a16="http://schemas.microsoft.com/office/drawing/2014/main" val="4258071265"/>
                    </a:ext>
                  </a:extLst>
                </a:gridCol>
              </a:tblGrid>
              <a:tr h="670370">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ASCVD</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(Section 6.2.)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Integrated weight management team to reduce weight and CKM risk; GLP-1-based therapy to decrease MACE/CV death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Lifestyle modification, risk factor control, and use of SGLT2i, GLP-1-based therapy, or both in those with ASCVD to reduce MACE/CV death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Use SGLT2i to reduce MACE, CV death, and loss of kidney function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3854029"/>
                  </a:ext>
                </a:extLst>
              </a:tr>
              <a:tr h="866077">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HFpEF</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(Section 6.3.)</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GLP-1–based therapy recommended to reduce HF events; consider exercise training and a caloric deficit diet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SGLT2i should be the first-line cardioprotective glucose lowering therapy to reduce HF events; additionally consider GLP-1–based therapy if diabetes and obesity present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SGLT2i (as part of standard HF GDMT) reduces HF events and loss of kidney function; additionally consider finerenone if DKD is present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4729347"/>
                  </a:ext>
                </a:extLst>
              </a:tr>
              <a:tr h="670370">
                <a:tc>
                  <a:txBody>
                    <a:bodyPr/>
                    <a:lstStyle/>
                    <a:p>
                      <a:pPr marL="0" marR="0">
                        <a:lnSpc>
                          <a:spcPct val="107000"/>
                        </a:lnSpc>
                        <a:spcAft>
                          <a:spcPts val="800"/>
                        </a:spcAft>
                        <a:buNone/>
                      </a:pPr>
                      <a:r>
                        <a:rPr lang="en-US" sz="18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HFrEF</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(Section 6.3.)</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Unclear risk/benefit of GLP-1–based therapy in HFrEF (particularly in the absence of ASCVD)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SGLT2i should be the first-line cardioprotective glucose lowering therapy to reduce HF events and CV death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buNone/>
                      </a:pPr>
                      <a:r>
                        <a:rPr lang="en-US" sz="1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SGLT2i and ARNI/</a:t>
                      </a:r>
                      <a:r>
                        <a:rPr lang="en-US" sz="1800"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RASi</a:t>
                      </a:r>
                      <a:r>
                        <a:rPr lang="en-US" sz="1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(as part of standard HF GDMT) reduce HF events, CV death, and loss of kidney function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7198297"/>
                  </a:ext>
                </a:extLst>
              </a:tr>
            </a:tbl>
          </a:graphicData>
        </a:graphic>
      </p:graphicFrame>
    </p:spTree>
    <p:extLst>
      <p:ext uri="{BB962C8B-B14F-4D97-AF65-F5344CB8AC3E}">
        <p14:creationId xmlns:p14="http://schemas.microsoft.com/office/powerpoint/2010/main" val="3401398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58</a:t>
            </a:fld>
            <a:endParaRPr lang="en-US" dirty="0"/>
          </a:p>
        </p:txBody>
      </p:sp>
      <p:sp>
        <p:nvSpPr>
          <p:cNvPr id="2" name="TextBox 1">
            <a:extLst>
              <a:ext uri="{FF2B5EF4-FFF2-40B4-BE49-F238E27FC236}">
                <a16:creationId xmlns:a16="http://schemas.microsoft.com/office/drawing/2014/main" id="{8988384B-9090-FC69-5F5E-95E0D76C55C2}"/>
              </a:ext>
            </a:extLst>
          </p:cNvPr>
          <p:cNvSpPr txBox="1"/>
          <p:nvPr/>
        </p:nvSpPr>
        <p:spPr>
          <a:xfrm>
            <a:off x="2914650" y="1061700"/>
            <a:ext cx="8801100" cy="954107"/>
          </a:xfrm>
          <a:prstGeom prst="rect">
            <a:avLst/>
          </a:prstGeom>
          <a:noFill/>
        </p:spPr>
        <p:txBody>
          <a:bodyPr wrap="square">
            <a:spAutoFit/>
          </a:bodyPr>
          <a:lstStyle/>
          <a:p>
            <a:r>
              <a:rPr lang="en-US" sz="2800" dirty="0">
                <a:latin typeface="Lub Dub Medium" panose="020B0603030403020204" pitchFamily="34" charset="0"/>
              </a:rPr>
              <a:t>Table 10. Summary of Therapeutic Considerations Related to Overlapping CKM Conditions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FF695589-FA22-E802-8019-BA303A263105}"/>
              </a:ext>
            </a:extLst>
          </p:cNvPr>
          <p:cNvSpPr txBox="1"/>
          <p:nvPr/>
        </p:nvSpPr>
        <p:spPr>
          <a:xfrm>
            <a:off x="2247900" y="2438400"/>
            <a:ext cx="10134600" cy="4729500"/>
          </a:xfrm>
          <a:prstGeom prst="rect">
            <a:avLst/>
          </a:prstGeom>
          <a:noFill/>
        </p:spPr>
        <p:txBody>
          <a:bodyPr wrap="square">
            <a:spAutoFit/>
          </a:bodyPr>
          <a:lstStyle/>
          <a:p>
            <a:pPr marL="0" marR="0">
              <a:spcAft>
                <a:spcPts val="800"/>
              </a:spcAft>
              <a:buNone/>
            </a:pPr>
            <a:r>
              <a:rPr lang="en-US" kern="1200" dirty="0">
                <a:solidFill>
                  <a:srgbClr val="000000"/>
                </a:solidFill>
                <a:effectLst/>
                <a:latin typeface="Lub Dub Medium" panose="020B0603030403020204" pitchFamily="34" charset="0"/>
                <a:ea typeface="Yu Gothic" panose="020B0400000000000000" pitchFamily="34" charset="-128"/>
                <a:cs typeface="Arial" panose="020B0604020202020204" pitchFamily="34" charset="0"/>
              </a:rPr>
              <a:t>This table describes management considerations related to the overlap of the major CKM risk factors of obesity, diabetes, and CKD, with additional comorbid conditions in CKM syndrome. The top row describes core management for the CKM risk factors. Lower rows describe how the overlap of that CKM risk factor with another condition should impact clinical management. Recommendations regarding the management approach for obesity, T2D, and CKD, in those with and without CVD, are detailed in subsequent sections.</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a:buNone/>
            </a:pPr>
            <a:r>
              <a:rPr lang="en-US" kern="1200" dirty="0">
                <a:solidFill>
                  <a:srgbClr val="000000"/>
                </a:solidFill>
                <a:effectLst/>
                <a:latin typeface="Lub Dub Medium" panose="020B0603030403020204" pitchFamily="34" charset="0"/>
                <a:ea typeface="Yu Gothic" panose="020B0400000000000000" pitchFamily="34" charset="-128"/>
              </a:rPr>
              <a:t>ARNI indicates angiotensin receptor/neprilysin inhibitor; ASCVD, atherosclerotic cardiovascular disease; CV, cardiovascular; CVD, cardiovascular disease; CKD, chronic kidney disease; CKM, cardiovascular-kidney-metabolic; DKD, diabetic kidney disease; GDMT, guideline-directed medical therapy; GLP-1, glucagon-like peptide-1; GLP-1 RA, GLP-1 receptor agonist; HF, heart failure; </a:t>
            </a:r>
            <a:r>
              <a:rPr lang="en-US" kern="1200" dirty="0" err="1">
                <a:solidFill>
                  <a:srgbClr val="000000"/>
                </a:solidFill>
                <a:effectLst/>
                <a:latin typeface="Lub Dub Medium" panose="020B0603030403020204" pitchFamily="34" charset="0"/>
                <a:ea typeface="Yu Gothic" panose="020B0400000000000000" pitchFamily="34" charset="-128"/>
              </a:rPr>
              <a:t>HFrEF</a:t>
            </a:r>
            <a:r>
              <a:rPr lang="en-US" kern="1200" dirty="0">
                <a:solidFill>
                  <a:srgbClr val="000000"/>
                </a:solidFill>
                <a:effectLst/>
                <a:latin typeface="Lub Dub Medium" panose="020B0603030403020204" pitchFamily="34" charset="0"/>
                <a:ea typeface="Yu Gothic" panose="020B0400000000000000" pitchFamily="34" charset="-128"/>
              </a:rPr>
              <a:t>, heart failure with reduced ejection fraction; MACE, major adverse cardiovascular events; MASLD, metabolic dysfunction–associated </a:t>
            </a:r>
            <a:r>
              <a:rPr lang="en-US" kern="1200" dirty="0" err="1">
                <a:solidFill>
                  <a:srgbClr val="000000"/>
                </a:solidFill>
                <a:effectLst/>
                <a:latin typeface="Lub Dub Medium" panose="020B0603030403020204" pitchFamily="34" charset="0"/>
                <a:ea typeface="Yu Gothic" panose="020B0400000000000000" pitchFamily="34" charset="-128"/>
              </a:rPr>
              <a:t>steatotic</a:t>
            </a:r>
            <a:r>
              <a:rPr lang="en-US" kern="1200" dirty="0">
                <a:solidFill>
                  <a:srgbClr val="000000"/>
                </a:solidFill>
                <a:effectLst/>
                <a:latin typeface="Lub Dub Medium" panose="020B0603030403020204" pitchFamily="34" charset="0"/>
                <a:ea typeface="Yu Gothic" panose="020B0400000000000000" pitchFamily="34" charset="-128"/>
              </a:rPr>
              <a:t> liver disease; n/a, not applicable; </a:t>
            </a:r>
            <a:r>
              <a:rPr lang="en-US" kern="1200" dirty="0" err="1">
                <a:solidFill>
                  <a:srgbClr val="000000"/>
                </a:solidFill>
                <a:effectLst/>
                <a:latin typeface="Lub Dub Medium" panose="020B0603030403020204" pitchFamily="34" charset="0"/>
                <a:ea typeface="Yu Gothic" panose="020B0400000000000000" pitchFamily="34" charset="-128"/>
              </a:rPr>
              <a:t>RASi</a:t>
            </a:r>
            <a:r>
              <a:rPr lang="en-US" kern="1200" dirty="0">
                <a:solidFill>
                  <a:srgbClr val="000000"/>
                </a:solidFill>
                <a:effectLst/>
                <a:latin typeface="Lub Dub Medium" panose="020B0603030403020204" pitchFamily="34" charset="0"/>
                <a:ea typeface="Yu Gothic" panose="020B0400000000000000" pitchFamily="34" charset="-128"/>
              </a:rPr>
              <a:t>, renin-angiotensin system inhibitors; SGLT2i, </a:t>
            </a:r>
            <a:r>
              <a:rPr lang="en-US" dirty="0">
                <a:effectLst/>
                <a:latin typeface="Lub Dub Medium" panose="020B0603030403020204" pitchFamily="34" charset="0"/>
                <a:ea typeface="Aptos" panose="020B0004020202020204" pitchFamily="34" charset="0"/>
              </a:rPr>
              <a:t>sodium–glucose cotransporter-2 inhibitors; and T2D, type 2 diabetes.</a:t>
            </a:r>
            <a:endParaRPr lang="en-US" dirty="0">
              <a:latin typeface="Lub Dub Medium" panose="020B0603030403020204" pitchFamily="34" charset="0"/>
            </a:endParaRPr>
          </a:p>
        </p:txBody>
      </p:sp>
    </p:spTree>
    <p:extLst>
      <p:ext uri="{BB962C8B-B14F-4D97-AF65-F5344CB8AC3E}">
        <p14:creationId xmlns:p14="http://schemas.microsoft.com/office/powerpoint/2010/main" val="751822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32C91-6551-769F-8AA9-1416299EF175}"/>
              </a:ext>
            </a:extLst>
          </p:cNvPr>
          <p:cNvSpPr txBox="1"/>
          <p:nvPr/>
        </p:nvSpPr>
        <p:spPr>
          <a:xfrm>
            <a:off x="5343525" y="1752600"/>
            <a:ext cx="3943350" cy="523220"/>
          </a:xfrm>
          <a:prstGeom prst="rect">
            <a:avLst/>
          </a:prstGeom>
          <a:noFill/>
        </p:spPr>
        <p:txBody>
          <a:bodyPr wrap="square">
            <a:spAutoFit/>
          </a:bodyPr>
          <a:lstStyle/>
          <a:p>
            <a:r>
              <a:rPr lang="en-US" sz="2800" dirty="0">
                <a:latin typeface="Lub Dub Medium" panose="020B0603030403020204" pitchFamily="34" charset="0"/>
              </a:rPr>
              <a:t>Interdisciplinary Care</a:t>
            </a:r>
          </a:p>
        </p:txBody>
      </p:sp>
      <p:graphicFrame>
        <p:nvGraphicFramePr>
          <p:cNvPr id="3" name="Table 2">
            <a:extLst>
              <a:ext uri="{FF2B5EF4-FFF2-40B4-BE49-F238E27FC236}">
                <a16:creationId xmlns:a16="http://schemas.microsoft.com/office/drawing/2014/main" id="{EF9A8FDB-0E1A-9B1A-4DF1-6318C26E334F}"/>
              </a:ext>
            </a:extLst>
          </p:cNvPr>
          <p:cNvGraphicFramePr>
            <a:graphicFrameLocks noGrp="1"/>
          </p:cNvGraphicFramePr>
          <p:nvPr>
            <p:extLst>
              <p:ext uri="{D42A27DB-BD31-4B8C-83A1-F6EECF244321}">
                <p14:modId xmlns:p14="http://schemas.microsoft.com/office/powerpoint/2010/main" val="1483304118"/>
              </p:ext>
            </p:extLst>
          </p:nvPr>
        </p:nvGraphicFramePr>
        <p:xfrm>
          <a:off x="2951321" y="2667000"/>
          <a:ext cx="8727758" cy="4013900"/>
        </p:xfrm>
        <a:graphic>
          <a:graphicData uri="http://schemas.openxmlformats.org/drawingml/2006/table">
            <a:tbl>
              <a:tblPr firstRow="1" firstCol="1" bandRow="1"/>
              <a:tblGrid>
                <a:gridCol w="1239679">
                  <a:extLst>
                    <a:ext uri="{9D8B030D-6E8A-4147-A177-3AD203B41FA5}">
                      <a16:colId xmlns:a16="http://schemas.microsoft.com/office/drawing/2014/main" val="3875015924"/>
                    </a:ext>
                  </a:extLst>
                </a:gridCol>
                <a:gridCol w="1143000">
                  <a:extLst>
                    <a:ext uri="{9D8B030D-6E8A-4147-A177-3AD203B41FA5}">
                      <a16:colId xmlns:a16="http://schemas.microsoft.com/office/drawing/2014/main" val="2389609457"/>
                    </a:ext>
                  </a:extLst>
                </a:gridCol>
                <a:gridCol w="6345079">
                  <a:extLst>
                    <a:ext uri="{9D8B030D-6E8A-4147-A177-3AD203B41FA5}">
                      <a16:colId xmlns:a16="http://schemas.microsoft.com/office/drawing/2014/main" val="2365518811"/>
                    </a:ext>
                  </a:extLst>
                </a:gridCol>
              </a:tblGrid>
              <a:tr h="1006407">
                <a:tc>
                  <a:txBody>
                    <a:bodyPr/>
                    <a:lstStyle/>
                    <a:p>
                      <a:pPr marL="219710" marR="0" indent="-228600" algn="l">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19710" marR="0" indent="-22860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Interdisciplinary Care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49548952"/>
                  </a:ext>
                </a:extLst>
              </a:tr>
              <a:tr h="291894">
                <a:tc>
                  <a:txBody>
                    <a:bodyPr/>
                    <a:lstStyle/>
                    <a:p>
                      <a:pPr marL="219710" marR="0" indent="-22860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1716844"/>
                  </a:ext>
                </a:extLst>
              </a:tr>
              <a:tr h="1814616">
                <a:tc>
                  <a:txBody>
                    <a:bodyPr/>
                    <a:lstStyle/>
                    <a:p>
                      <a:pPr marL="219710" marR="0" indent="-22860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indent="-22860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For adults with stage 2 to 4 CKM syndrome with ≥2 CKM conditions of diabetes, CKD, and/or CVD, the use of interdisciplinary care teams with a CKM coordination point person is recommended to facilitate multisystem CKM syndrome care, including lifestyle interventions and optimization of GDMT.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4214881"/>
                  </a:ext>
                </a:extLst>
              </a:tr>
              <a:tr h="900983">
                <a:tc>
                  <a:txBody>
                    <a:bodyPr/>
                    <a:lstStyle/>
                    <a:p>
                      <a:pPr marL="219710" marR="0" indent="-22860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indent="-22860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C-EO</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mitigating the clinical impact of adverse SDOH should be prioritized to optimize holistic CKM syndrome care.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6179259"/>
                  </a:ext>
                </a:extLst>
              </a:tr>
            </a:tbl>
          </a:graphicData>
        </a:graphic>
      </p:graphicFrame>
    </p:spTree>
    <p:extLst>
      <p:ext uri="{BB962C8B-B14F-4D97-AF65-F5344CB8AC3E}">
        <p14:creationId xmlns:p14="http://schemas.microsoft.com/office/powerpoint/2010/main" val="232653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8FD45B5-BB61-B74C-23A2-79936A9C14F6}"/>
              </a:ext>
            </a:extLst>
          </p:cNvPr>
          <p:cNvSpPr>
            <a:spLocks noGrp="1"/>
          </p:cNvSpPr>
          <p:nvPr/>
        </p:nvSpPr>
        <p:spPr>
          <a:xfrm>
            <a:off x="4400550" y="160020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43E18563-D7CD-BCBE-01B3-A69D4BCFF878}"/>
              </a:ext>
            </a:extLst>
          </p:cNvPr>
          <p:cNvSpPr txBox="1"/>
          <p:nvPr/>
        </p:nvSpPr>
        <p:spPr>
          <a:xfrm>
            <a:off x="1924050" y="2362200"/>
            <a:ext cx="10782300" cy="4832092"/>
          </a:xfrm>
          <a:prstGeom prst="rect">
            <a:avLst/>
          </a:prstGeom>
          <a:noFill/>
        </p:spPr>
        <p:txBody>
          <a:bodyPr wrap="square">
            <a:spAutoFit/>
          </a:bodyPr>
          <a:lstStyle/>
          <a:p>
            <a:pPr marR="0" lvl="0">
              <a:spcAft>
                <a:spcPts val="800"/>
              </a:spcAft>
            </a:pPr>
            <a:r>
              <a:rPr lang="en-US" sz="2800" b="1" dirty="0">
                <a:latin typeface="Lub Dub Medium" panose="020B0603030403020204" pitchFamily="34" charset="0"/>
                <a:ea typeface="Aptos" panose="020B0004020202020204" pitchFamily="34" charset="0"/>
                <a:cs typeface="Arial" panose="020B0604020202020204" pitchFamily="34" charset="0"/>
              </a:rPr>
              <a:t>2. </a:t>
            </a:r>
            <a:r>
              <a:rPr lang="en-US" sz="2800" b="1" dirty="0">
                <a:effectLst/>
                <a:latin typeface="Lub Dub Medium" panose="020B0603030403020204" pitchFamily="34" charset="0"/>
                <a:ea typeface="Aptos" panose="020B0004020202020204" pitchFamily="34" charset="0"/>
                <a:cs typeface="Arial" panose="020B0604020202020204" pitchFamily="34" charset="0"/>
              </a:rPr>
              <a:t>Quantify Risk Using the PREVENT Equations:</a:t>
            </a:r>
            <a:r>
              <a:rPr lang="en-US" sz="2800" dirty="0">
                <a:effectLst/>
                <a:latin typeface="Lub Dub Medium" panose="020B0603030403020204" pitchFamily="34" charset="0"/>
                <a:ea typeface="Aptos" panose="020B0004020202020204" pitchFamily="34" charset="0"/>
                <a:cs typeface="Arial" panose="020B0604020202020204" pitchFamily="34" charset="0"/>
              </a:rPr>
              <a:t> Individuals at risk for cardiovascular disease (CVD) (CKM syndrome stage 0-3) should have their risk quantified with the PREVENT (Predicting Risk of Cardiovascular Disease EVENTS) equations to estimate 10- and 30-year risk for atherosclerotic cardiovascular disease (ASCVD), heart failure (HF), and total CVD. PREVENT estimates inform CKM syndrome staging, with ≥20% predicted 10-year CVD risk serving as 1 criterion for CKM syndrome Stage 3. A ≥7.5% predicted 10-year CVD risk further informs the prioritization of pharmacotherapies for the treatment of CKM syndrome.</a:t>
            </a:r>
          </a:p>
        </p:txBody>
      </p:sp>
    </p:spTree>
    <p:extLst>
      <p:ext uri="{BB962C8B-B14F-4D97-AF65-F5344CB8AC3E}">
        <p14:creationId xmlns:p14="http://schemas.microsoft.com/office/powerpoint/2010/main" val="1460306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5517AE-2692-086B-B126-59C74CAE1DF3}"/>
              </a:ext>
            </a:extLst>
          </p:cNvPr>
          <p:cNvSpPr txBox="1"/>
          <p:nvPr/>
        </p:nvSpPr>
        <p:spPr>
          <a:xfrm>
            <a:off x="190500" y="1524000"/>
            <a:ext cx="2133600" cy="3539430"/>
          </a:xfrm>
          <a:prstGeom prst="rect">
            <a:avLst/>
          </a:prstGeom>
          <a:noFill/>
        </p:spPr>
        <p:txBody>
          <a:bodyPr wrap="square">
            <a:spAutoFit/>
          </a:bodyPr>
          <a:lstStyle/>
          <a:p>
            <a:r>
              <a:rPr lang="en-US" sz="2800" dirty="0">
                <a:latin typeface="Lub Dub Medium" panose="020B0603030403020204" pitchFamily="34" charset="0"/>
              </a:rPr>
              <a:t>Figure 5. Use of </a:t>
            </a:r>
            <a:r>
              <a:rPr lang="en-US" sz="2800" dirty="0" err="1">
                <a:latin typeface="Lub Dub Medium" panose="020B0603030403020204" pitchFamily="34" charset="0"/>
              </a:rPr>
              <a:t>Interdiscipl-inary</a:t>
            </a:r>
            <a:r>
              <a:rPr lang="en-US" sz="2800" dirty="0">
                <a:latin typeface="Lub Dub Medium" panose="020B0603030403020204" pitchFamily="34" charset="0"/>
              </a:rPr>
              <a:t> Care Models in CKM Syndrome.</a:t>
            </a:r>
          </a:p>
        </p:txBody>
      </p:sp>
      <p:pic>
        <p:nvPicPr>
          <p:cNvPr id="3" name="Picture 2">
            <a:extLst>
              <a:ext uri="{FF2B5EF4-FFF2-40B4-BE49-F238E27FC236}">
                <a16:creationId xmlns:a16="http://schemas.microsoft.com/office/drawing/2014/main" id="{B578588C-5A7A-FBE4-BF46-17FE76C09E13}"/>
              </a:ext>
            </a:extLst>
          </p:cNvPr>
          <p:cNvPicPr>
            <a:picLocks noChangeAspect="1"/>
          </p:cNvPicPr>
          <p:nvPr/>
        </p:nvPicPr>
        <p:blipFill>
          <a:blip r:embed="rId2"/>
          <a:stretch>
            <a:fillRect/>
          </a:stretch>
        </p:blipFill>
        <p:spPr>
          <a:xfrm>
            <a:off x="2324100" y="152400"/>
            <a:ext cx="10591800" cy="7382575"/>
          </a:xfrm>
          <a:prstGeom prst="rect">
            <a:avLst/>
          </a:prstGeom>
        </p:spPr>
      </p:pic>
    </p:spTree>
    <p:extLst>
      <p:ext uri="{BB962C8B-B14F-4D97-AF65-F5344CB8AC3E}">
        <p14:creationId xmlns:p14="http://schemas.microsoft.com/office/powerpoint/2010/main" val="1910157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2" name="TextBox 1">
            <a:extLst>
              <a:ext uri="{FF2B5EF4-FFF2-40B4-BE49-F238E27FC236}">
                <a16:creationId xmlns:a16="http://schemas.microsoft.com/office/drawing/2014/main" id="{56DBF951-6EEC-7A9A-B74C-9C74D6A8CDE7}"/>
              </a:ext>
            </a:extLst>
          </p:cNvPr>
          <p:cNvSpPr txBox="1"/>
          <p:nvPr/>
        </p:nvSpPr>
        <p:spPr>
          <a:xfrm>
            <a:off x="4005262" y="1066800"/>
            <a:ext cx="6619875" cy="523220"/>
          </a:xfrm>
          <a:prstGeom prst="rect">
            <a:avLst/>
          </a:prstGeom>
          <a:noFill/>
        </p:spPr>
        <p:txBody>
          <a:bodyPr wrap="square">
            <a:spAutoFit/>
          </a:bodyPr>
          <a:lstStyle/>
          <a:p>
            <a:r>
              <a:rPr lang="en-US" sz="2800" dirty="0">
                <a:latin typeface="Lub Dub Medium" panose="020B0603030403020204" pitchFamily="34" charset="0"/>
              </a:rPr>
              <a:t>Table 11. CKM Interdisciplinary Team </a:t>
            </a:r>
          </a:p>
        </p:txBody>
      </p:sp>
      <p:graphicFrame>
        <p:nvGraphicFramePr>
          <p:cNvPr id="3" name="Table 2">
            <a:extLst>
              <a:ext uri="{FF2B5EF4-FFF2-40B4-BE49-F238E27FC236}">
                <a16:creationId xmlns:a16="http://schemas.microsoft.com/office/drawing/2014/main" id="{8F7388E7-ABC2-45A8-C96C-EFF58CACB277}"/>
              </a:ext>
            </a:extLst>
          </p:cNvPr>
          <p:cNvGraphicFramePr>
            <a:graphicFrameLocks noGrp="1"/>
          </p:cNvGraphicFramePr>
          <p:nvPr>
            <p:extLst>
              <p:ext uri="{D42A27DB-BD31-4B8C-83A1-F6EECF244321}">
                <p14:modId xmlns:p14="http://schemas.microsoft.com/office/powerpoint/2010/main" val="4094661813"/>
              </p:ext>
            </p:extLst>
          </p:nvPr>
        </p:nvGraphicFramePr>
        <p:xfrm>
          <a:off x="4109084" y="1981200"/>
          <a:ext cx="6412230" cy="3656965"/>
        </p:xfrm>
        <a:graphic>
          <a:graphicData uri="http://schemas.openxmlformats.org/drawingml/2006/table">
            <a:tbl>
              <a:tblPr firstRow="1" firstCol="1" bandRow="1"/>
              <a:tblGrid>
                <a:gridCol w="3206115">
                  <a:extLst>
                    <a:ext uri="{9D8B030D-6E8A-4147-A177-3AD203B41FA5}">
                      <a16:colId xmlns:a16="http://schemas.microsoft.com/office/drawing/2014/main" val="1871996312"/>
                    </a:ext>
                  </a:extLst>
                </a:gridCol>
                <a:gridCol w="3206115">
                  <a:extLst>
                    <a:ext uri="{9D8B030D-6E8A-4147-A177-3AD203B41FA5}">
                      <a16:colId xmlns:a16="http://schemas.microsoft.com/office/drawing/2014/main" val="1716849046"/>
                    </a:ext>
                  </a:extLst>
                </a:gridCol>
              </a:tblGrid>
              <a:tr h="0">
                <a:tc>
                  <a:txBody>
                    <a:bodyPr/>
                    <a:lstStyle/>
                    <a:p>
                      <a:pPr marL="219710" marR="0" indent="-228600">
                        <a:lnSpc>
                          <a:spcPct val="107000"/>
                        </a:lnSpc>
                        <a:spcAft>
                          <a:spcPts val="800"/>
                        </a:spcAft>
                        <a:buNone/>
                        <a:tabLst>
                          <a:tab pos="1371600" algn="l"/>
                        </a:tabLst>
                      </a:pPr>
                      <a:r>
                        <a:rPr lang="en-US" sz="1800" b="1">
                          <a:effectLst/>
                          <a:latin typeface="Times New Roman" panose="02020603050405020304" pitchFamily="18" charset="0"/>
                          <a:ea typeface="Aptos" panose="020B0004020202020204" pitchFamily="34" charset="0"/>
                          <a:cs typeface="Arial" panose="020B0604020202020204" pitchFamily="34" charset="0"/>
                        </a:rPr>
                        <a:t>Care Category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07000"/>
                        </a:lnSpc>
                        <a:spcAft>
                          <a:spcPts val="800"/>
                        </a:spcAft>
                        <a:buNone/>
                        <a:tabLst>
                          <a:tab pos="1371600" algn="l"/>
                        </a:tabLst>
                      </a:pPr>
                      <a:r>
                        <a:rPr lang="en-US" sz="1800" b="1">
                          <a:effectLst/>
                          <a:latin typeface="Times New Roman" panose="02020603050405020304" pitchFamily="18" charset="0"/>
                          <a:ea typeface="Aptos" panose="020B0004020202020204" pitchFamily="34" charset="0"/>
                          <a:cs typeface="Arial" panose="020B0604020202020204" pitchFamily="34" charset="0"/>
                        </a:rPr>
                        <a:t>Team Members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9035458"/>
                  </a:ext>
                </a:extLst>
              </a:tr>
              <a:tr h="0">
                <a:tc rowSpan="5">
                  <a:txBody>
                    <a:bodyPr/>
                    <a:lstStyle/>
                    <a:p>
                      <a:pPr marL="219710" marR="0" indent="-22860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General Medical Care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Primary care clinician*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2229314"/>
                  </a:ext>
                </a:extLst>
              </a:tr>
              <a:tr h="0">
                <a:tc vMerge="1">
                  <a:txBody>
                    <a:bodyPr/>
                    <a:lstStyle/>
                    <a:p>
                      <a:endParaRPr lang="en-US"/>
                    </a:p>
                  </a:txBody>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CKM coordination point person†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2501086"/>
                  </a:ext>
                </a:extLst>
              </a:tr>
              <a:tr h="0">
                <a:tc vMerge="1">
                  <a:txBody>
                    <a:bodyPr/>
                    <a:lstStyle/>
                    <a:p>
                      <a:endParaRPr lang="en-US"/>
                    </a:p>
                  </a:txBody>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Clinical pharmacist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224544"/>
                  </a:ext>
                </a:extLst>
              </a:tr>
              <a:tr h="0">
                <a:tc vMerge="1">
                  <a:txBody>
                    <a:bodyPr/>
                    <a:lstStyle/>
                    <a:p>
                      <a:endParaRPr lang="en-US"/>
                    </a:p>
                  </a:txBody>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Nurse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695390"/>
                  </a:ext>
                </a:extLst>
              </a:tr>
              <a:tr h="0">
                <a:tc vMerge="1">
                  <a:txBody>
                    <a:bodyPr/>
                    <a:lstStyle/>
                    <a:p>
                      <a:endParaRPr lang="en-US"/>
                    </a:p>
                  </a:txBody>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Dietician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996163"/>
                  </a:ext>
                </a:extLst>
              </a:tr>
              <a:tr h="0">
                <a:tc rowSpan="5">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Subspeciality Care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Cardiology clinician*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377767"/>
                  </a:ext>
                </a:extLst>
              </a:tr>
              <a:tr h="0">
                <a:tc vMerge="1">
                  <a:txBody>
                    <a:bodyPr/>
                    <a:lstStyle/>
                    <a:p>
                      <a:endParaRPr lang="en-US"/>
                    </a:p>
                  </a:txBody>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Endocrinology clinician*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511066"/>
                  </a:ext>
                </a:extLst>
              </a:tr>
              <a:tr h="0">
                <a:tc vMerge="1">
                  <a:txBody>
                    <a:bodyPr/>
                    <a:lstStyle/>
                    <a:p>
                      <a:endParaRPr lang="en-US"/>
                    </a:p>
                  </a:txBody>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Nephrology clinician*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3177882"/>
                  </a:ext>
                </a:extLst>
              </a:tr>
              <a:tr h="0">
                <a:tc vMerge="1">
                  <a:txBody>
                    <a:bodyPr/>
                    <a:lstStyle/>
                    <a:p>
                      <a:endParaRPr lang="en-US"/>
                    </a:p>
                  </a:txBody>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Hepatology clinician*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75497"/>
                  </a:ext>
                </a:extLst>
              </a:tr>
              <a:tr h="0">
                <a:tc vMerge="1">
                  <a:txBody>
                    <a:bodyPr/>
                    <a:lstStyle/>
                    <a:p>
                      <a:endParaRPr lang="en-US"/>
                    </a:p>
                  </a:txBody>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Diabetes educator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3115578"/>
                  </a:ext>
                </a:extLst>
              </a:tr>
              <a:tr h="0">
                <a:tc rowSpan="2">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Social Support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Social worker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3540761"/>
                  </a:ext>
                </a:extLst>
              </a:tr>
              <a:tr h="0">
                <a:tc vMerge="1">
                  <a:txBody>
                    <a:bodyPr/>
                    <a:lstStyle/>
                    <a:p>
                      <a:endParaRPr lang="en-US"/>
                    </a:p>
                  </a:txBody>
                  <a:tcPr/>
                </a:tc>
                <a:tc>
                  <a:txBody>
                    <a:bodyPr/>
                    <a:lstStyle/>
                    <a:p>
                      <a:pPr marL="219710" marR="0" indent="-22860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Community health worker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225777"/>
                  </a:ext>
                </a:extLst>
              </a:tr>
            </a:tbl>
          </a:graphicData>
        </a:graphic>
      </p:graphicFrame>
      <p:sp>
        <p:nvSpPr>
          <p:cNvPr id="6" name="TextBox 5">
            <a:extLst>
              <a:ext uri="{FF2B5EF4-FFF2-40B4-BE49-F238E27FC236}">
                <a16:creationId xmlns:a16="http://schemas.microsoft.com/office/drawing/2014/main" id="{E25DB8EC-BBE9-1385-D683-62EB6B769E2D}"/>
              </a:ext>
            </a:extLst>
          </p:cNvPr>
          <p:cNvSpPr txBox="1"/>
          <p:nvPr/>
        </p:nvSpPr>
        <p:spPr>
          <a:xfrm>
            <a:off x="4005263" y="6029345"/>
            <a:ext cx="6516052" cy="1200329"/>
          </a:xfrm>
          <a:prstGeom prst="rect">
            <a:avLst/>
          </a:prstGeom>
          <a:noFill/>
        </p:spPr>
        <p:txBody>
          <a:bodyPr wrap="square">
            <a:spAutoFit/>
          </a:bodyPr>
          <a:lstStyle/>
          <a:p>
            <a:r>
              <a:rPr lang="en-US" sz="1200" dirty="0">
                <a:latin typeface="Lub Dub Medium" panose="020B0603030403020204" pitchFamily="34" charset="0"/>
              </a:rPr>
              <a:t>*Could include MD, DO, or advanced practice professional.</a:t>
            </a:r>
          </a:p>
          <a:p>
            <a:endParaRPr lang="en-US" sz="1200" dirty="0">
              <a:latin typeface="Lub Dub Medium" panose="020B0603030403020204" pitchFamily="34" charset="0"/>
            </a:endParaRPr>
          </a:p>
          <a:p>
            <a:r>
              <a:rPr lang="en-US" sz="1200" dirty="0">
                <a:latin typeface="Lub Dub Medium" panose="020B0603030403020204" pitchFamily="34" charset="0"/>
              </a:rPr>
              <a:t>†Individuals in subspecialty roles such as diabetes educators or heart failure care coordinators can also play the role of the CKM coordination point person.</a:t>
            </a:r>
          </a:p>
          <a:p>
            <a:endParaRPr lang="en-US" sz="1200" dirty="0">
              <a:latin typeface="Lub Dub Medium" panose="020B0603030403020204" pitchFamily="34" charset="0"/>
            </a:endParaRPr>
          </a:p>
          <a:p>
            <a:r>
              <a:rPr lang="en-US" sz="1200" dirty="0">
                <a:latin typeface="Lub Dub Medium" panose="020B0603030403020204" pitchFamily="34" charset="0"/>
              </a:rPr>
              <a:t>CKM indicates cardiovascular-kidney-metabolic.</a:t>
            </a:r>
          </a:p>
        </p:txBody>
      </p:sp>
    </p:spTree>
    <p:extLst>
      <p:ext uri="{BB962C8B-B14F-4D97-AF65-F5344CB8AC3E}">
        <p14:creationId xmlns:p14="http://schemas.microsoft.com/office/powerpoint/2010/main" val="2910044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470DB6-882B-8B1D-5049-0593E2AC74E7}"/>
              </a:ext>
            </a:extLst>
          </p:cNvPr>
          <p:cNvSpPr txBox="1"/>
          <p:nvPr/>
        </p:nvSpPr>
        <p:spPr>
          <a:xfrm>
            <a:off x="4288631" y="386441"/>
            <a:ext cx="6053138" cy="954107"/>
          </a:xfrm>
          <a:prstGeom prst="rect">
            <a:avLst/>
          </a:prstGeom>
          <a:noFill/>
        </p:spPr>
        <p:txBody>
          <a:bodyPr wrap="square">
            <a:spAutoFit/>
          </a:bodyPr>
          <a:lstStyle/>
          <a:p>
            <a:r>
              <a:rPr lang="en-US" sz="2800" dirty="0">
                <a:latin typeface="Lub Dub Medium" panose="020B0603030403020204" pitchFamily="34" charset="0"/>
              </a:rPr>
              <a:t>Table 12. Coordinated Services for Optimal CKM Management</a:t>
            </a:r>
          </a:p>
        </p:txBody>
      </p:sp>
      <p:graphicFrame>
        <p:nvGraphicFramePr>
          <p:cNvPr id="3" name="Table 2">
            <a:extLst>
              <a:ext uri="{FF2B5EF4-FFF2-40B4-BE49-F238E27FC236}">
                <a16:creationId xmlns:a16="http://schemas.microsoft.com/office/drawing/2014/main" id="{32D792A7-AE05-CA5A-E060-932FD0E6A58D}"/>
              </a:ext>
            </a:extLst>
          </p:cNvPr>
          <p:cNvGraphicFramePr>
            <a:graphicFrameLocks noGrp="1"/>
          </p:cNvGraphicFramePr>
          <p:nvPr>
            <p:extLst>
              <p:ext uri="{D42A27DB-BD31-4B8C-83A1-F6EECF244321}">
                <p14:modId xmlns:p14="http://schemas.microsoft.com/office/powerpoint/2010/main" val="1000014690"/>
              </p:ext>
            </p:extLst>
          </p:nvPr>
        </p:nvGraphicFramePr>
        <p:xfrm>
          <a:off x="3483292" y="1524000"/>
          <a:ext cx="7663816" cy="5784152"/>
        </p:xfrm>
        <a:graphic>
          <a:graphicData uri="http://schemas.openxmlformats.org/drawingml/2006/table">
            <a:tbl>
              <a:tblPr firstRow="1" firstCol="1" bandRow="1"/>
              <a:tblGrid>
                <a:gridCol w="3831908">
                  <a:extLst>
                    <a:ext uri="{9D8B030D-6E8A-4147-A177-3AD203B41FA5}">
                      <a16:colId xmlns:a16="http://schemas.microsoft.com/office/drawing/2014/main" val="164417004"/>
                    </a:ext>
                  </a:extLst>
                </a:gridCol>
                <a:gridCol w="3831908">
                  <a:extLst>
                    <a:ext uri="{9D8B030D-6E8A-4147-A177-3AD203B41FA5}">
                      <a16:colId xmlns:a16="http://schemas.microsoft.com/office/drawing/2014/main" val="2182073077"/>
                    </a:ext>
                  </a:extLst>
                </a:gridCol>
              </a:tblGrid>
              <a:tr h="0">
                <a:tc>
                  <a:txBody>
                    <a:bodyPr/>
                    <a:lstStyle/>
                    <a:p>
                      <a:pPr marL="219710" marR="0" indent="-228600">
                        <a:lnSpc>
                          <a:spcPct val="115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Task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15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Details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376229"/>
                  </a:ext>
                </a:extLst>
              </a:tr>
              <a:tr h="0">
                <a:tc>
                  <a:txBody>
                    <a:bodyPr/>
                    <a:lstStyle/>
                    <a:p>
                      <a:pPr marL="219710" marR="0" indent="-228600">
                        <a:lnSpc>
                          <a:spcPct val="115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*Comprehensive medication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Patient education on CKM conditions and related medications to encourage patient empowerment</a:t>
                      </a:r>
                      <a:endParaRPr lang="en-US" sz="18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0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Medication reconciliation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0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Initiation, titration, monitoring of evidence-based CKM therapies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0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Address side effects or inappropriate medication discontinuation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0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Use of shared decision-making when deprescribing medications that are not indicated</a:t>
                      </a:r>
                      <a:endParaRPr lang="en-US" sz="18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0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Assessment of and coaching to increase adherence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0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Facilitate access to therapies, including patient assistance programs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078394"/>
                  </a:ext>
                </a:extLst>
              </a:tr>
              <a:tr h="0">
                <a:tc>
                  <a:txBody>
                    <a:bodyPr/>
                    <a:lstStyle/>
                    <a:p>
                      <a:pPr marL="219710" marR="0" indent="-228600">
                        <a:lnSpc>
                          <a:spcPct val="115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Facilitation of lifestyle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Aft>
                          <a:spcPts val="0"/>
                        </a:spcAft>
                        <a:buFont typeface="Times New Roman" panose="02020603050405020304" pitchFamily="18" charset="0"/>
                        <a:buChar char="-"/>
                      </a:pPr>
                      <a:r>
                        <a:rPr lang="en-US" sz="1800" dirty="0">
                          <a:effectLst/>
                          <a:latin typeface="Times New Roman" panose="02020603050405020304" pitchFamily="18" charset="0"/>
                          <a:ea typeface="Aptos" panose="020B0004020202020204" pitchFamily="34" charset="0"/>
                          <a:cs typeface="Arial" panose="020B0604020202020204" pitchFamily="34" charset="0"/>
                        </a:rPr>
                        <a:t>Education and coaching for dietary and exercise modification and tobacco cessation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88493"/>
                  </a:ext>
                </a:extLst>
              </a:tr>
            </a:tbl>
          </a:graphicData>
        </a:graphic>
      </p:graphicFrame>
      <p:sp>
        <p:nvSpPr>
          <p:cNvPr id="5" name="TextBox 4">
            <a:extLst>
              <a:ext uri="{FF2B5EF4-FFF2-40B4-BE49-F238E27FC236}">
                <a16:creationId xmlns:a16="http://schemas.microsoft.com/office/drawing/2014/main" id="{A1931A1F-B767-FB0C-F6F4-60BDC21ACBA9}"/>
              </a:ext>
            </a:extLst>
          </p:cNvPr>
          <p:cNvSpPr txBox="1"/>
          <p:nvPr/>
        </p:nvSpPr>
        <p:spPr>
          <a:xfrm>
            <a:off x="533400" y="4076498"/>
            <a:ext cx="2518092" cy="3231654"/>
          </a:xfrm>
          <a:prstGeom prst="rect">
            <a:avLst/>
          </a:prstGeom>
          <a:noFill/>
        </p:spPr>
        <p:txBody>
          <a:bodyPr wrap="square">
            <a:spAutoFit/>
          </a:bodyPr>
          <a:lstStyle/>
          <a:p>
            <a:r>
              <a:rPr lang="en-US" sz="1200" dirty="0">
                <a:latin typeface="Lub Dub Medium" panose="020B0603030403020204" pitchFamily="34" charset="0"/>
              </a:rPr>
              <a:t>*Comprehensive medication management is a standard of practice that assures that patients’ medications (</a:t>
            </a:r>
            <a:r>
              <a:rPr lang="en-US" sz="1200" dirty="0" err="1">
                <a:latin typeface="Lub Dub Medium" panose="020B0603030403020204" pitchFamily="34" charset="0"/>
              </a:rPr>
              <a:t>ie</a:t>
            </a:r>
            <a:r>
              <a:rPr lang="en-US" sz="1200" dirty="0">
                <a:latin typeface="Lub Dub Medium" panose="020B0603030403020204" pitchFamily="34" charset="0"/>
              </a:rPr>
              <a:t>, prescription, nonprescription, medication alternatives, vitamins, or nutritional supplements) are individually assessed to make sure each medication is indicated (appropriate), effective for their medical conditions, safe given comorbidities and other medications being taken, and able to be taken by the patient as intended as per an individualized care plan. </a:t>
            </a:r>
          </a:p>
        </p:txBody>
      </p:sp>
      <p:sp>
        <p:nvSpPr>
          <p:cNvPr id="7" name="TextBox 6">
            <a:extLst>
              <a:ext uri="{FF2B5EF4-FFF2-40B4-BE49-F238E27FC236}">
                <a16:creationId xmlns:a16="http://schemas.microsoft.com/office/drawing/2014/main" id="{BFD9DAAF-2DF9-80C0-7A8C-241B4ADC2D07}"/>
              </a:ext>
            </a:extLst>
          </p:cNvPr>
          <p:cNvSpPr txBox="1"/>
          <p:nvPr/>
        </p:nvSpPr>
        <p:spPr>
          <a:xfrm>
            <a:off x="11350308" y="6846487"/>
            <a:ext cx="2492692"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CKM indicates cardiovascular-kidney-metabolic.</a:t>
            </a:r>
          </a:p>
        </p:txBody>
      </p:sp>
    </p:spTree>
    <p:extLst>
      <p:ext uri="{BB962C8B-B14F-4D97-AF65-F5344CB8AC3E}">
        <p14:creationId xmlns:p14="http://schemas.microsoft.com/office/powerpoint/2010/main" val="2031926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2" name="TextBox 1">
            <a:extLst>
              <a:ext uri="{FF2B5EF4-FFF2-40B4-BE49-F238E27FC236}">
                <a16:creationId xmlns:a16="http://schemas.microsoft.com/office/drawing/2014/main" id="{F607D0A7-187E-F6C3-D0DE-99C56B80AC07}"/>
              </a:ext>
            </a:extLst>
          </p:cNvPr>
          <p:cNvSpPr txBox="1"/>
          <p:nvPr/>
        </p:nvSpPr>
        <p:spPr>
          <a:xfrm>
            <a:off x="4125515" y="444394"/>
            <a:ext cx="6379369" cy="954107"/>
          </a:xfrm>
          <a:prstGeom prst="rect">
            <a:avLst/>
          </a:prstGeom>
          <a:noFill/>
        </p:spPr>
        <p:txBody>
          <a:bodyPr wrap="square">
            <a:spAutoFit/>
          </a:bodyPr>
          <a:lstStyle/>
          <a:p>
            <a:r>
              <a:rPr lang="en-US" sz="2800" dirty="0">
                <a:latin typeface="Lub Dub Medium" panose="020B0603030403020204" pitchFamily="34" charset="0"/>
              </a:rPr>
              <a:t>Table 12. Coordinated Services for Optimal CKM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0FD466B-2F22-F42F-1B39-31E83DCBD5CC}"/>
              </a:ext>
            </a:extLst>
          </p:cNvPr>
          <p:cNvGraphicFramePr>
            <a:graphicFrameLocks noGrp="1"/>
          </p:cNvGraphicFramePr>
          <p:nvPr>
            <p:extLst>
              <p:ext uri="{D42A27DB-BD31-4B8C-83A1-F6EECF244321}">
                <p14:modId xmlns:p14="http://schemas.microsoft.com/office/powerpoint/2010/main" val="2434385208"/>
              </p:ext>
            </p:extLst>
          </p:nvPr>
        </p:nvGraphicFramePr>
        <p:xfrm>
          <a:off x="3483291" y="1676400"/>
          <a:ext cx="7663816" cy="5262817"/>
        </p:xfrm>
        <a:graphic>
          <a:graphicData uri="http://schemas.openxmlformats.org/drawingml/2006/table">
            <a:tbl>
              <a:tblPr firstRow="1" firstCol="1" bandRow="1"/>
              <a:tblGrid>
                <a:gridCol w="3831908">
                  <a:extLst>
                    <a:ext uri="{9D8B030D-6E8A-4147-A177-3AD203B41FA5}">
                      <a16:colId xmlns:a16="http://schemas.microsoft.com/office/drawing/2014/main" val="164417004"/>
                    </a:ext>
                  </a:extLst>
                </a:gridCol>
                <a:gridCol w="3831908">
                  <a:extLst>
                    <a:ext uri="{9D8B030D-6E8A-4147-A177-3AD203B41FA5}">
                      <a16:colId xmlns:a16="http://schemas.microsoft.com/office/drawing/2014/main" val="2182073077"/>
                    </a:ext>
                  </a:extLst>
                </a:gridCol>
              </a:tblGrid>
              <a:tr h="0">
                <a:tc>
                  <a:txBody>
                    <a:bodyPr/>
                    <a:lstStyle/>
                    <a:p>
                      <a:pPr marL="219710" marR="0" indent="-228600">
                        <a:lnSpc>
                          <a:spcPct val="115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Task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15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Details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376229"/>
                  </a:ext>
                </a:extLst>
              </a:tr>
              <a:tr h="0">
                <a:tc>
                  <a:txBody>
                    <a:bodyPr/>
                    <a:lstStyle/>
                    <a:p>
                      <a:pPr marL="219710" marR="0" indent="-228600">
                        <a:lnSpc>
                          <a:spcPct val="115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Care coordination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Facilitate communication between patient’s clinicians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Ensure that the patient’s entire team is aware of challenges of initiating or adherence to evidence-based therapies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Times New Roman" panose="02020603050405020304" pitchFamily="18" charset="0"/>
                        <a:buChar char="-"/>
                      </a:pPr>
                      <a:r>
                        <a:rPr lang="en-US" sz="1800">
                          <a:effectLst/>
                          <a:latin typeface="Times New Roman" panose="02020603050405020304" pitchFamily="18" charset="0"/>
                          <a:ea typeface="Aptos" panose="020B0004020202020204" pitchFamily="34" charset="0"/>
                          <a:cs typeface="Arial" panose="020B0604020202020204" pitchFamily="34" charset="0"/>
                        </a:rPr>
                        <a:t>Ensure patient’s understanding of complex care plans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078394"/>
                  </a:ext>
                </a:extLst>
              </a:tr>
              <a:tr h="0">
                <a:tc>
                  <a:txBody>
                    <a:bodyPr/>
                    <a:lstStyle/>
                    <a:p>
                      <a:pPr marL="219710" marR="0" indent="-228600">
                        <a:lnSpc>
                          <a:spcPct val="115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Patient navigation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spcAft>
                          <a:spcPts val="0"/>
                        </a:spcAft>
                        <a:buFont typeface="Times New Roman" panose="02020603050405020304" pitchFamily="18" charset="0"/>
                        <a:buChar char="-"/>
                      </a:pPr>
                      <a:r>
                        <a:rPr lang="en-US" sz="1800" dirty="0">
                          <a:effectLst/>
                          <a:latin typeface="Times New Roman" panose="02020603050405020304" pitchFamily="18" charset="0"/>
                          <a:ea typeface="Aptos" panose="020B0004020202020204" pitchFamily="34" charset="0"/>
                          <a:cs typeface="Arial" panose="020B0604020202020204" pitchFamily="34" charset="0"/>
                        </a:rPr>
                        <a:t>Ensure patient understands the role of care team members and their entire care plan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Times New Roman" panose="02020603050405020304" pitchFamily="18" charset="0"/>
                        <a:buChar char="-"/>
                      </a:pPr>
                      <a:r>
                        <a:rPr lang="en-US" sz="1800" dirty="0">
                          <a:effectLst/>
                          <a:latin typeface="Times New Roman" panose="02020603050405020304" pitchFamily="18" charset="0"/>
                          <a:ea typeface="Aptos" panose="020B0004020202020204" pitchFamily="34" charset="0"/>
                          <a:cs typeface="Arial" panose="020B0604020202020204" pitchFamily="34" charset="0"/>
                        </a:rPr>
                        <a:t>Facilitate communication between patient and clinicians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Times New Roman" panose="02020603050405020304" pitchFamily="18" charset="0"/>
                        <a:buChar char="-"/>
                      </a:pPr>
                      <a:r>
                        <a:rPr lang="en-US" sz="1800" dirty="0">
                          <a:effectLst/>
                          <a:latin typeface="Times New Roman" panose="02020603050405020304" pitchFamily="18" charset="0"/>
                          <a:ea typeface="Aptos" panose="020B0004020202020204" pitchFamily="34" charset="0"/>
                          <a:cs typeface="Arial" panose="020B0604020202020204" pitchFamily="34" charset="0"/>
                        </a:rPr>
                        <a:t>Ensure patient is aware of follow-up testing and appointments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0"/>
                        </a:spcAft>
                        <a:buFont typeface="Times New Roman" panose="02020603050405020304" pitchFamily="18" charset="0"/>
                        <a:buChar char="-"/>
                      </a:pPr>
                      <a:r>
                        <a:rPr lang="en-US" sz="1800" dirty="0">
                          <a:effectLst/>
                          <a:latin typeface="Times New Roman" panose="02020603050405020304" pitchFamily="18" charset="0"/>
                          <a:ea typeface="Aptos" panose="020B0004020202020204" pitchFamily="34" charset="0"/>
                          <a:cs typeface="Arial" panose="020B0604020202020204" pitchFamily="34" charset="0"/>
                        </a:rPr>
                        <a:t>Facilitate access to social assistance programs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88493"/>
                  </a:ext>
                </a:extLst>
              </a:tr>
            </a:tbl>
          </a:graphicData>
        </a:graphic>
      </p:graphicFrame>
      <p:sp>
        <p:nvSpPr>
          <p:cNvPr id="4" name="TextBox 3">
            <a:extLst>
              <a:ext uri="{FF2B5EF4-FFF2-40B4-BE49-F238E27FC236}">
                <a16:creationId xmlns:a16="http://schemas.microsoft.com/office/drawing/2014/main" id="{52929A8D-8A96-9B7B-09DC-FF06D1E2913E}"/>
              </a:ext>
            </a:extLst>
          </p:cNvPr>
          <p:cNvSpPr txBox="1"/>
          <p:nvPr/>
        </p:nvSpPr>
        <p:spPr>
          <a:xfrm>
            <a:off x="11350308" y="6846487"/>
            <a:ext cx="2492692"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CKM indicates cardiovascular-kidney-metabolic.</a:t>
            </a:r>
          </a:p>
        </p:txBody>
      </p:sp>
    </p:spTree>
    <p:extLst>
      <p:ext uri="{BB962C8B-B14F-4D97-AF65-F5344CB8AC3E}">
        <p14:creationId xmlns:p14="http://schemas.microsoft.com/office/powerpoint/2010/main" val="2370725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64</a:t>
            </a:fld>
            <a:endParaRPr lang="en-US" dirty="0"/>
          </a:p>
        </p:txBody>
      </p:sp>
      <p:sp>
        <p:nvSpPr>
          <p:cNvPr id="2" name="TextBox 1">
            <a:extLst>
              <a:ext uri="{FF2B5EF4-FFF2-40B4-BE49-F238E27FC236}">
                <a16:creationId xmlns:a16="http://schemas.microsoft.com/office/drawing/2014/main" id="{84F831CC-0C75-3274-35BC-5E1DF0AC56A0}"/>
              </a:ext>
            </a:extLst>
          </p:cNvPr>
          <p:cNvSpPr txBox="1"/>
          <p:nvPr/>
        </p:nvSpPr>
        <p:spPr>
          <a:xfrm>
            <a:off x="3981450" y="533400"/>
            <a:ext cx="6667500" cy="954107"/>
          </a:xfrm>
          <a:prstGeom prst="rect">
            <a:avLst/>
          </a:prstGeom>
          <a:noFill/>
        </p:spPr>
        <p:txBody>
          <a:bodyPr wrap="square">
            <a:spAutoFit/>
          </a:bodyPr>
          <a:lstStyle/>
          <a:p>
            <a:r>
              <a:rPr lang="en-US" sz="2800" dirty="0">
                <a:latin typeface="Lub Dub Medium" panose="020B0603030403020204" pitchFamily="34" charset="0"/>
              </a:rPr>
              <a:t>Figure 5. Use of Interdisciplinary Care Models in CKM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60C142CB-9D99-A437-D75F-CF6310BBE400}"/>
              </a:ext>
            </a:extLst>
          </p:cNvPr>
          <p:cNvSpPr txBox="1"/>
          <p:nvPr/>
        </p:nvSpPr>
        <p:spPr>
          <a:xfrm>
            <a:off x="2092325" y="1620053"/>
            <a:ext cx="10445750" cy="5765681"/>
          </a:xfrm>
          <a:prstGeom prst="rect">
            <a:avLst/>
          </a:prstGeom>
          <a:noFill/>
        </p:spPr>
        <p:txBody>
          <a:bodyPr wrap="square">
            <a:spAutoFit/>
          </a:bodyPr>
          <a:lstStyle/>
          <a:p>
            <a:pPr marL="0" marR="0">
              <a:spcAft>
                <a:spcPts val="800"/>
              </a:spcAft>
              <a:buNone/>
            </a:pPr>
            <a:r>
              <a:rPr lang="en-US" kern="1200" dirty="0">
                <a:solidFill>
                  <a:srgbClr val="000000"/>
                </a:solidFill>
                <a:effectLst/>
                <a:latin typeface="Lub Dub Medium" panose="020B0603030403020204" pitchFamily="34" charset="0"/>
                <a:ea typeface="Yu Gothic" panose="020B0400000000000000" pitchFamily="34" charset="-128"/>
                <a:cs typeface="Arial" panose="020B0604020202020204" pitchFamily="34" charset="0"/>
              </a:rPr>
              <a:t>Conceptual framework for use of interdisciplinary care models in CKM syndrome, tailored to multimorbidity profiles and reflecting the corresponding absolute risk of CVD events. For most patients with CKM syndrome who have a lower burden of CKM risk factors, clinicians should facilitate and encourage lifestyle modification and initiation of guideline-directed therapies based on CKM risk profiles and estimated CVD risk. The smaller number of individuals with CKM syndrome and a confluence of ≥2 conditions of T2D, CKD, and CVD have higher absolute CVD risk, and a value-based care approach with support from a CKM coordinator and virtual interdisciplinary team is recommended. A yet smaller number of individuals with a confluence of ≥2 of high-risk T2D, very high-risk CKD, or clinical CVD are at the highest absolute CVD risk. For this group, a volume-based interdisciplinary strategy, with referrals for subspecialty care and navigation support from a CKM coordinator, is recommended.</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800"/>
              </a:spcAft>
              <a:buNone/>
            </a:pPr>
            <a:r>
              <a:rPr lang="en-US" kern="1200" dirty="0">
                <a:solidFill>
                  <a:srgbClr val="000000"/>
                </a:solidFill>
                <a:effectLst/>
                <a:latin typeface="Lub Dub Medium" panose="020B0603030403020204" pitchFamily="34" charset="0"/>
                <a:ea typeface="Yu Gothic" panose="020B0400000000000000" pitchFamily="34" charset="-128"/>
                <a:cs typeface="Arial" panose="020B0604020202020204" pitchFamily="34" charset="0"/>
              </a:rPr>
              <a:t>CKD indicates chronic kidney disease; CKM, cardiovascular-kidney-metabolic; CVD, cardiovascular disease; GDMT, guideline-directed medical therapy; and T2D, type 2 diabetes.</a:t>
            </a:r>
          </a:p>
          <a:p>
            <a:pPr marL="0" marR="0">
              <a:spcAft>
                <a:spcPts val="80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a:buNone/>
            </a:pPr>
            <a:r>
              <a:rPr lang="en-US" dirty="0">
                <a:effectLst/>
                <a:latin typeface="Lub Dub Medium" panose="020B0603030403020204" pitchFamily="34" charset="0"/>
                <a:ea typeface="Aptos" panose="020B0004020202020204" pitchFamily="34" charset="0"/>
              </a:rPr>
              <a:t>*</a:t>
            </a:r>
            <a:r>
              <a:rPr lang="en-US" kern="1200" dirty="0">
                <a:solidFill>
                  <a:srgbClr val="000000"/>
                </a:solidFill>
                <a:effectLst/>
                <a:latin typeface="Lub Dub Medium" panose="020B0603030403020204" pitchFamily="34" charset="0"/>
                <a:ea typeface="Yu Gothic" panose="020B0400000000000000" pitchFamily="34" charset="-128"/>
              </a:rPr>
              <a:t> High-risk T2D is defined as a HbA1c ≥9% or microvascular complications of T2D, and very high-risk CKD is defined as per the KDIGO heat map (Figure 2).</a:t>
            </a:r>
            <a:endParaRPr lang="en-US" dirty="0">
              <a:latin typeface="Lub Dub Medium" panose="020B0603030403020204" pitchFamily="34" charset="0"/>
            </a:endParaRPr>
          </a:p>
        </p:txBody>
      </p:sp>
    </p:spTree>
    <p:extLst>
      <p:ext uri="{BB962C8B-B14F-4D97-AF65-F5344CB8AC3E}">
        <p14:creationId xmlns:p14="http://schemas.microsoft.com/office/powerpoint/2010/main" val="1247064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95E24-B36E-EFA0-0FD2-B8A3ECD096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2784" y="0"/>
            <a:ext cx="7803931" cy="7543800"/>
          </a:xfrm>
          <a:prstGeom prst="rect">
            <a:avLst/>
          </a:prstGeom>
        </p:spPr>
      </p:pic>
      <p:sp>
        <p:nvSpPr>
          <p:cNvPr id="3" name="TextBox 2">
            <a:extLst>
              <a:ext uri="{FF2B5EF4-FFF2-40B4-BE49-F238E27FC236}">
                <a16:creationId xmlns:a16="http://schemas.microsoft.com/office/drawing/2014/main" id="{ECF31315-38A8-37D5-6555-74A19C80C10E}"/>
              </a:ext>
            </a:extLst>
          </p:cNvPr>
          <p:cNvSpPr txBox="1"/>
          <p:nvPr/>
        </p:nvSpPr>
        <p:spPr>
          <a:xfrm>
            <a:off x="304800" y="1371600"/>
            <a:ext cx="3009900" cy="4401205"/>
          </a:xfrm>
          <a:prstGeom prst="rect">
            <a:avLst/>
          </a:prstGeom>
          <a:noFill/>
        </p:spPr>
        <p:txBody>
          <a:bodyPr wrap="square">
            <a:spAutoFit/>
          </a:bodyPr>
          <a:lstStyle/>
          <a:p>
            <a:r>
              <a:rPr lang="en-US" sz="2800" dirty="0">
                <a:latin typeface="Lub Dub Medium" panose="020B0603030403020204" pitchFamily="34" charset="0"/>
              </a:rPr>
              <a:t>Figure 6. Overview of Management Principles for CKM Syndrome Stages 1 to 3 for Patients With Obesity, Type 2 Diabetes, or CKD</a:t>
            </a:r>
          </a:p>
        </p:txBody>
      </p:sp>
      <p:sp>
        <p:nvSpPr>
          <p:cNvPr id="5" name="TextBox 4">
            <a:extLst>
              <a:ext uri="{FF2B5EF4-FFF2-40B4-BE49-F238E27FC236}">
                <a16:creationId xmlns:a16="http://schemas.microsoft.com/office/drawing/2014/main" id="{A52BDADE-5202-28A8-729C-B48715D1EAB8}"/>
              </a:ext>
            </a:extLst>
          </p:cNvPr>
          <p:cNvSpPr txBox="1"/>
          <p:nvPr/>
        </p:nvSpPr>
        <p:spPr>
          <a:xfrm>
            <a:off x="11734800" y="1172825"/>
            <a:ext cx="2704764" cy="6370975"/>
          </a:xfrm>
          <a:prstGeom prst="rect">
            <a:avLst/>
          </a:prstGeom>
          <a:noFill/>
        </p:spPr>
        <p:txBody>
          <a:bodyPr wrap="square">
            <a:spAutoFit/>
          </a:bodyPr>
          <a:lstStyle/>
          <a:p>
            <a:r>
              <a:rPr lang="en-US" sz="1200" dirty="0">
                <a:latin typeface="Lub Dub Medium" panose="020B0603030403020204" pitchFamily="34" charset="0"/>
              </a:rPr>
              <a:t>The approach to CKM syndrome management in patients with obesity, diabetes, and/or CKD in CKM syndrome stages 1 to 3 should involve applying general principles of CKM syndrome management, as well as additional therapeutic approaches for the individual CKM risk factors, as depicted. If HbA1c is sufficiently above glycemic goal (≥0.5% to 1% above), metformin can be co-initiated with a SGLT2i (most necessary, given the limited glycemic effects of these agents) or a GLP-1–based agent; alternatively, metformin can be added later depending on patient preferences. </a:t>
            </a:r>
          </a:p>
          <a:p>
            <a:endParaRPr lang="en-US" sz="1200" dirty="0">
              <a:latin typeface="Lub Dub Medium" panose="020B0603030403020204" pitchFamily="34" charset="0"/>
            </a:endParaRPr>
          </a:p>
          <a:p>
            <a:r>
              <a:rPr lang="en-US" sz="1200" dirty="0">
                <a:latin typeface="Lub Dub Medium" panose="020B0603030403020204" pitchFamily="34" charset="0"/>
              </a:rPr>
              <a:t>CHW indicates community health worker; CKD, chronic kidney disease; CKM, cardiovascular-kidney-metabolic; CV, cardiovascular; CVD, cardiovascular disease; DM, diabetes; GLP-1, glucagon-like peptide-1; </a:t>
            </a:r>
            <a:r>
              <a:rPr lang="en-US" sz="1200" dirty="0" err="1">
                <a:latin typeface="Lub Dub Medium" panose="020B0603030403020204" pitchFamily="34" charset="0"/>
              </a:rPr>
              <a:t>RASi</a:t>
            </a:r>
            <a:r>
              <a:rPr lang="en-US" sz="1200" dirty="0">
                <a:latin typeface="Lub Dub Medium" panose="020B0603030403020204" pitchFamily="34" charset="0"/>
              </a:rPr>
              <a:t>; renin-angiotensin system inhibitors; SDOH, social determinants of health; SGLT2i, sodium–glucose cotransporter-2 inhibitors; and T2D, type 2 diabetes.</a:t>
            </a:r>
          </a:p>
        </p:txBody>
      </p:sp>
    </p:spTree>
    <p:extLst>
      <p:ext uri="{BB962C8B-B14F-4D97-AF65-F5344CB8AC3E}">
        <p14:creationId xmlns:p14="http://schemas.microsoft.com/office/powerpoint/2010/main" val="3964930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66</a:t>
            </a:fld>
            <a:endParaRPr lang="en-US" dirty="0"/>
          </a:p>
        </p:txBody>
      </p:sp>
      <p:sp>
        <p:nvSpPr>
          <p:cNvPr id="2" name="TextBox 1">
            <a:extLst>
              <a:ext uri="{FF2B5EF4-FFF2-40B4-BE49-F238E27FC236}">
                <a16:creationId xmlns:a16="http://schemas.microsoft.com/office/drawing/2014/main" id="{57A0C4CC-C797-9FB2-970A-E2EF100A39E0}"/>
              </a:ext>
            </a:extLst>
          </p:cNvPr>
          <p:cNvSpPr txBox="1"/>
          <p:nvPr/>
        </p:nvSpPr>
        <p:spPr>
          <a:xfrm>
            <a:off x="3086100" y="1371600"/>
            <a:ext cx="8458200" cy="523220"/>
          </a:xfrm>
          <a:prstGeom prst="rect">
            <a:avLst/>
          </a:prstGeom>
          <a:noFill/>
        </p:spPr>
        <p:txBody>
          <a:bodyPr wrap="square">
            <a:spAutoFit/>
          </a:bodyPr>
          <a:lstStyle/>
          <a:p>
            <a:r>
              <a:rPr lang="en-US" sz="2800" dirty="0">
                <a:latin typeface="Lub Dub Medium" panose="020B0603030403020204" pitchFamily="34" charset="0"/>
              </a:rPr>
              <a:t>Overarching Approach to Obesity Management</a:t>
            </a:r>
          </a:p>
        </p:txBody>
      </p:sp>
      <p:graphicFrame>
        <p:nvGraphicFramePr>
          <p:cNvPr id="3" name="Table 2">
            <a:extLst>
              <a:ext uri="{FF2B5EF4-FFF2-40B4-BE49-F238E27FC236}">
                <a16:creationId xmlns:a16="http://schemas.microsoft.com/office/drawing/2014/main" id="{F76E82BC-11F9-BE7A-B179-2F9BE59A766A}"/>
              </a:ext>
            </a:extLst>
          </p:cNvPr>
          <p:cNvGraphicFramePr>
            <a:graphicFrameLocks noGrp="1"/>
          </p:cNvGraphicFramePr>
          <p:nvPr>
            <p:extLst>
              <p:ext uri="{D42A27DB-BD31-4B8C-83A1-F6EECF244321}">
                <p14:modId xmlns:p14="http://schemas.microsoft.com/office/powerpoint/2010/main" val="1356576738"/>
              </p:ext>
            </p:extLst>
          </p:nvPr>
        </p:nvGraphicFramePr>
        <p:xfrm>
          <a:off x="2438400" y="2209801"/>
          <a:ext cx="9677400" cy="4524045"/>
        </p:xfrm>
        <a:graphic>
          <a:graphicData uri="http://schemas.openxmlformats.org/drawingml/2006/table">
            <a:tbl>
              <a:tblPr firstRow="1" firstCol="1" bandRow="1"/>
              <a:tblGrid>
                <a:gridCol w="1436489">
                  <a:extLst>
                    <a:ext uri="{9D8B030D-6E8A-4147-A177-3AD203B41FA5}">
                      <a16:colId xmlns:a16="http://schemas.microsoft.com/office/drawing/2014/main" val="1796096091"/>
                    </a:ext>
                  </a:extLst>
                </a:gridCol>
                <a:gridCol w="1296069">
                  <a:extLst>
                    <a:ext uri="{9D8B030D-6E8A-4147-A177-3AD203B41FA5}">
                      <a16:colId xmlns:a16="http://schemas.microsoft.com/office/drawing/2014/main" val="2488646531"/>
                    </a:ext>
                  </a:extLst>
                </a:gridCol>
                <a:gridCol w="6944842">
                  <a:extLst>
                    <a:ext uri="{9D8B030D-6E8A-4147-A177-3AD203B41FA5}">
                      <a16:colId xmlns:a16="http://schemas.microsoft.com/office/drawing/2014/main" val="528876299"/>
                    </a:ext>
                  </a:extLst>
                </a:gridCol>
              </a:tblGrid>
              <a:tr h="905026">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Overarching Approach to Obesity Management</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0424507"/>
                  </a:ext>
                </a:extLst>
              </a:tr>
              <a:tr h="253060">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436614"/>
                  </a:ext>
                </a:extLst>
              </a:tr>
              <a:tr h="1042490">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E99"/>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overweight or obesity, lifestyle modification is recommended as the first-line strategy to facilitate weight loss of at least 5% to 10% of baseline weight.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3410463"/>
                  </a:ext>
                </a:extLst>
              </a:tr>
              <a:tr h="1252734">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overweight or obesity receiving weight loss counseling, a nonjudgmental approach to initiating weight loss discussions is recommended in order to increase the effectiveness of weight loss.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277929"/>
                  </a:ext>
                </a:extLst>
              </a:tr>
              <a:tr h="1042490">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obesity, integrated interdisciplinary weight management teams can be effective to enhance patient-centered approaches to weight loss.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1000081"/>
                  </a:ext>
                </a:extLst>
              </a:tr>
            </a:tbl>
          </a:graphicData>
        </a:graphic>
      </p:graphicFrame>
    </p:spTree>
    <p:extLst>
      <p:ext uri="{BB962C8B-B14F-4D97-AF65-F5344CB8AC3E}">
        <p14:creationId xmlns:p14="http://schemas.microsoft.com/office/powerpoint/2010/main" val="1858041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CBECDA-FA79-9451-DC10-8F1D6A5DCC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3299" y="0"/>
            <a:ext cx="7543800" cy="7543800"/>
          </a:xfrm>
          <a:prstGeom prst="rect">
            <a:avLst/>
          </a:prstGeom>
        </p:spPr>
      </p:pic>
      <p:sp>
        <p:nvSpPr>
          <p:cNvPr id="3" name="TextBox 2">
            <a:extLst>
              <a:ext uri="{FF2B5EF4-FFF2-40B4-BE49-F238E27FC236}">
                <a16:creationId xmlns:a16="http://schemas.microsoft.com/office/drawing/2014/main" id="{D1FBA97D-91CE-8D46-CF48-76E2059021B0}"/>
              </a:ext>
            </a:extLst>
          </p:cNvPr>
          <p:cNvSpPr txBox="1"/>
          <p:nvPr/>
        </p:nvSpPr>
        <p:spPr>
          <a:xfrm>
            <a:off x="304800" y="1371600"/>
            <a:ext cx="2590800" cy="2677656"/>
          </a:xfrm>
          <a:prstGeom prst="rect">
            <a:avLst/>
          </a:prstGeom>
          <a:noFill/>
        </p:spPr>
        <p:txBody>
          <a:bodyPr wrap="square">
            <a:spAutoFit/>
          </a:bodyPr>
          <a:lstStyle/>
          <a:p>
            <a:r>
              <a:rPr lang="en-US" sz="2800" dirty="0">
                <a:latin typeface="Lub Dub Medium" panose="020B0603030403020204" pitchFamily="34" charset="0"/>
              </a:rPr>
              <a:t>Figure 7. Management of Obesity in CKM Syndrome Stages 1 to 3.</a:t>
            </a:r>
          </a:p>
        </p:txBody>
      </p:sp>
      <p:sp>
        <p:nvSpPr>
          <p:cNvPr id="5" name="TextBox 4">
            <a:extLst>
              <a:ext uri="{FF2B5EF4-FFF2-40B4-BE49-F238E27FC236}">
                <a16:creationId xmlns:a16="http://schemas.microsoft.com/office/drawing/2014/main" id="{34AA5B52-1C18-97C1-2F59-65193AAB6FDE}"/>
              </a:ext>
            </a:extLst>
          </p:cNvPr>
          <p:cNvSpPr txBox="1"/>
          <p:nvPr/>
        </p:nvSpPr>
        <p:spPr>
          <a:xfrm>
            <a:off x="304800" y="6705600"/>
            <a:ext cx="2590800" cy="646331"/>
          </a:xfrm>
          <a:prstGeom prst="rect">
            <a:avLst/>
          </a:prstGeom>
          <a:noFill/>
        </p:spPr>
        <p:txBody>
          <a:bodyPr wrap="square">
            <a:spAutoFit/>
          </a:bodyPr>
          <a:lstStyle/>
          <a:p>
            <a:r>
              <a:rPr lang="en-US" sz="1200" dirty="0">
                <a:latin typeface="Lub Dub Medium" panose="020B0603030403020204" pitchFamily="34" charset="0"/>
              </a:rPr>
              <a:t>CKM indicates cardiovascular-kidney-metabolic; and GLP-1, glucagon-like peptide-1. </a:t>
            </a:r>
          </a:p>
        </p:txBody>
      </p:sp>
    </p:spTree>
    <p:extLst>
      <p:ext uri="{BB962C8B-B14F-4D97-AF65-F5344CB8AC3E}">
        <p14:creationId xmlns:p14="http://schemas.microsoft.com/office/powerpoint/2010/main" val="2186554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68</a:t>
            </a:fld>
            <a:endParaRPr lang="en-US" dirty="0"/>
          </a:p>
        </p:txBody>
      </p:sp>
      <p:sp>
        <p:nvSpPr>
          <p:cNvPr id="2" name="TextBox 1">
            <a:extLst>
              <a:ext uri="{FF2B5EF4-FFF2-40B4-BE49-F238E27FC236}">
                <a16:creationId xmlns:a16="http://schemas.microsoft.com/office/drawing/2014/main" id="{3AF3C6B4-FFA1-F4BF-F37A-D4367D761061}"/>
              </a:ext>
            </a:extLst>
          </p:cNvPr>
          <p:cNvSpPr txBox="1"/>
          <p:nvPr/>
        </p:nvSpPr>
        <p:spPr>
          <a:xfrm>
            <a:off x="3086099" y="1791091"/>
            <a:ext cx="8458200" cy="523220"/>
          </a:xfrm>
          <a:prstGeom prst="rect">
            <a:avLst/>
          </a:prstGeom>
          <a:noFill/>
        </p:spPr>
        <p:txBody>
          <a:bodyPr wrap="square">
            <a:spAutoFit/>
          </a:bodyPr>
          <a:lstStyle/>
          <a:p>
            <a:r>
              <a:rPr lang="en-US" sz="2800" dirty="0">
                <a:latin typeface="Lub Dub Medium" panose="020B0603030403020204" pitchFamily="34" charset="0"/>
              </a:rPr>
              <a:t>Intensive Lifestyle Modification for Weight Loss</a:t>
            </a:r>
          </a:p>
        </p:txBody>
      </p:sp>
      <p:graphicFrame>
        <p:nvGraphicFramePr>
          <p:cNvPr id="3" name="Table 2">
            <a:extLst>
              <a:ext uri="{FF2B5EF4-FFF2-40B4-BE49-F238E27FC236}">
                <a16:creationId xmlns:a16="http://schemas.microsoft.com/office/drawing/2014/main" id="{0AE11808-384F-376F-7C5C-9DB0696CBC28}"/>
              </a:ext>
            </a:extLst>
          </p:cNvPr>
          <p:cNvGraphicFramePr>
            <a:graphicFrameLocks noGrp="1"/>
          </p:cNvGraphicFramePr>
          <p:nvPr>
            <p:extLst>
              <p:ext uri="{D42A27DB-BD31-4B8C-83A1-F6EECF244321}">
                <p14:modId xmlns:p14="http://schemas.microsoft.com/office/powerpoint/2010/main" val="2579286322"/>
              </p:ext>
            </p:extLst>
          </p:nvPr>
        </p:nvGraphicFramePr>
        <p:xfrm>
          <a:off x="3086100" y="2667000"/>
          <a:ext cx="8458200" cy="3695308"/>
        </p:xfrm>
        <a:graphic>
          <a:graphicData uri="http://schemas.openxmlformats.org/drawingml/2006/table">
            <a:tbl>
              <a:tblPr firstRow="1" firstCol="1" bandRow="1"/>
              <a:tblGrid>
                <a:gridCol w="1151732">
                  <a:extLst>
                    <a:ext uri="{9D8B030D-6E8A-4147-A177-3AD203B41FA5}">
                      <a16:colId xmlns:a16="http://schemas.microsoft.com/office/drawing/2014/main" val="4029401543"/>
                    </a:ext>
                  </a:extLst>
                </a:gridCol>
                <a:gridCol w="1236566">
                  <a:extLst>
                    <a:ext uri="{9D8B030D-6E8A-4147-A177-3AD203B41FA5}">
                      <a16:colId xmlns:a16="http://schemas.microsoft.com/office/drawing/2014/main" val="3857440713"/>
                    </a:ext>
                  </a:extLst>
                </a:gridCol>
                <a:gridCol w="6069902">
                  <a:extLst>
                    <a:ext uri="{9D8B030D-6E8A-4147-A177-3AD203B41FA5}">
                      <a16:colId xmlns:a16="http://schemas.microsoft.com/office/drawing/2014/main" val="510397193"/>
                    </a:ext>
                  </a:extLst>
                </a:gridCol>
              </a:tblGrid>
              <a:tr h="1002596">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Intensive Lifestyle Modification for Weight Loss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86250039"/>
                  </a:ext>
                </a:extLst>
              </a:tr>
              <a:tr h="290788">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1400705"/>
                  </a:ext>
                </a:extLst>
              </a:tr>
              <a:tr h="1200962">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overweight or obesity, clinicians should provide counseling at least annually regarding the benefits of achieving at least 5% to 10% weight loss for CKM syndrome risk reduction.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3106511"/>
                  </a:ext>
                </a:extLst>
              </a:tr>
              <a:tr h="1200962">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overweight or obesity, clinician referral to in-person or virtual multicomponent behavioral interventions is beneficial for promoting weight loss for CKM syndrome risk reduction.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2000092"/>
                  </a:ext>
                </a:extLst>
              </a:tr>
            </a:tbl>
          </a:graphicData>
        </a:graphic>
      </p:graphicFrame>
    </p:spTree>
    <p:extLst>
      <p:ext uri="{BB962C8B-B14F-4D97-AF65-F5344CB8AC3E}">
        <p14:creationId xmlns:p14="http://schemas.microsoft.com/office/powerpoint/2010/main" val="2994966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5302C0-483F-346A-3EEC-61965EF01E1B}"/>
              </a:ext>
            </a:extLst>
          </p:cNvPr>
          <p:cNvSpPr txBox="1"/>
          <p:nvPr/>
        </p:nvSpPr>
        <p:spPr>
          <a:xfrm>
            <a:off x="2495550" y="1371600"/>
            <a:ext cx="9639300" cy="523220"/>
          </a:xfrm>
          <a:prstGeom prst="rect">
            <a:avLst/>
          </a:prstGeom>
          <a:noFill/>
        </p:spPr>
        <p:txBody>
          <a:bodyPr wrap="square">
            <a:spAutoFit/>
          </a:bodyPr>
          <a:lstStyle/>
          <a:p>
            <a:r>
              <a:rPr lang="en-US" sz="2800" dirty="0">
                <a:latin typeface="Lub Dub Medium" panose="020B0603030403020204" pitchFamily="34" charset="0"/>
              </a:rPr>
              <a:t>Intensive Lifestyle Modification for Weight Loss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D6E5889-790E-1363-6A27-1D976AF8C823}"/>
              </a:ext>
            </a:extLst>
          </p:cNvPr>
          <p:cNvGraphicFramePr>
            <a:graphicFrameLocks noGrp="1"/>
          </p:cNvGraphicFramePr>
          <p:nvPr>
            <p:extLst>
              <p:ext uri="{D42A27DB-BD31-4B8C-83A1-F6EECF244321}">
                <p14:modId xmlns:p14="http://schemas.microsoft.com/office/powerpoint/2010/main" val="476215185"/>
              </p:ext>
            </p:extLst>
          </p:nvPr>
        </p:nvGraphicFramePr>
        <p:xfrm>
          <a:off x="2895600" y="2286000"/>
          <a:ext cx="8839200" cy="3921313"/>
        </p:xfrm>
        <a:graphic>
          <a:graphicData uri="http://schemas.openxmlformats.org/drawingml/2006/table">
            <a:tbl>
              <a:tblPr firstRow="1" firstCol="1" bandRow="1"/>
              <a:tblGrid>
                <a:gridCol w="1270304">
                  <a:extLst>
                    <a:ext uri="{9D8B030D-6E8A-4147-A177-3AD203B41FA5}">
                      <a16:colId xmlns:a16="http://schemas.microsoft.com/office/drawing/2014/main" val="1896126973"/>
                    </a:ext>
                  </a:extLst>
                </a:gridCol>
                <a:gridCol w="1225575">
                  <a:extLst>
                    <a:ext uri="{9D8B030D-6E8A-4147-A177-3AD203B41FA5}">
                      <a16:colId xmlns:a16="http://schemas.microsoft.com/office/drawing/2014/main" val="3113917796"/>
                    </a:ext>
                  </a:extLst>
                </a:gridCol>
                <a:gridCol w="6343321">
                  <a:extLst>
                    <a:ext uri="{9D8B030D-6E8A-4147-A177-3AD203B41FA5}">
                      <a16:colId xmlns:a16="http://schemas.microsoft.com/office/drawing/2014/main" val="2419295383"/>
                    </a:ext>
                  </a:extLst>
                </a:gridCol>
              </a:tblGrid>
              <a:tr h="1519331">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For adults with overweight or obesity who have significant barriers to participating in multicomponent behavioral weight loss interventions, self-directed digital health solutions can be beneficial to promote weight loss for CKM syndrome risk reduction.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7053871"/>
                  </a:ext>
                </a:extLst>
              </a:tr>
              <a:tr h="1240186">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with overweight or obesity, lifestyle modification that incorporates moderate caloric restriction and regular physical activity should be recommended to promote weight loss and reduce cardiovascular risk.</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3528134"/>
                  </a:ext>
                </a:extLst>
              </a:tr>
              <a:tr h="1050483">
                <a:tc>
                  <a:txBody>
                    <a:bodyPr/>
                    <a:lstStyle/>
                    <a:p>
                      <a:pPr marL="0" marR="0" algn="ctr">
                        <a:lnSpc>
                          <a:spcPct val="107000"/>
                        </a:lnSpc>
                        <a:spcAft>
                          <a:spcPts val="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adults who have successfully lost weight, long-term weight management programs that, in part, emphasize increased physical activity should be recommended to maintain lost weight.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5673427"/>
                  </a:ext>
                </a:extLst>
              </a:tr>
            </a:tbl>
          </a:graphicData>
        </a:graphic>
      </p:graphicFrame>
    </p:spTree>
    <p:extLst>
      <p:ext uri="{BB962C8B-B14F-4D97-AF65-F5344CB8AC3E}">
        <p14:creationId xmlns:p14="http://schemas.microsoft.com/office/powerpoint/2010/main" val="325759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3" name="Title 3">
            <a:extLst>
              <a:ext uri="{FF2B5EF4-FFF2-40B4-BE49-F238E27FC236}">
                <a16:creationId xmlns:a16="http://schemas.microsoft.com/office/drawing/2014/main" id="{4810A6BA-FEB8-0DEF-36DB-02FDF00C6EAD}"/>
              </a:ext>
            </a:extLst>
          </p:cNvPr>
          <p:cNvSpPr>
            <a:spLocks noGrp="1"/>
          </p:cNvSpPr>
          <p:nvPr/>
        </p:nvSpPr>
        <p:spPr>
          <a:xfrm>
            <a:off x="4400550" y="160020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F736D099-7132-6C92-11D9-4791C5155F4C}"/>
              </a:ext>
            </a:extLst>
          </p:cNvPr>
          <p:cNvSpPr txBox="1"/>
          <p:nvPr/>
        </p:nvSpPr>
        <p:spPr>
          <a:xfrm>
            <a:off x="2895600" y="2560528"/>
            <a:ext cx="8839200" cy="3108543"/>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3. Routinely Assess for CKM Risk Factors:</a:t>
            </a:r>
            <a:r>
              <a:rPr lang="en-US" sz="2800" dirty="0">
                <a:effectLst/>
                <a:latin typeface="Lub Dub Medium" panose="020B0603030403020204" pitchFamily="34" charset="0"/>
                <a:ea typeface="Aptos" panose="020B0004020202020204" pitchFamily="34" charset="0"/>
                <a:cs typeface="Arial" panose="020B0604020202020204" pitchFamily="34" charset="0"/>
              </a:rPr>
              <a:t> Routine assessments for metabolic risk factors and kidney function are recommended among all adults, as well as selected assessments for pre-HF, metabolic dysfunction–associated </a:t>
            </a:r>
            <a:r>
              <a:rPr lang="en-US" sz="2800" dirty="0" err="1">
                <a:effectLst/>
                <a:latin typeface="Lub Dub Medium" panose="020B0603030403020204" pitchFamily="34" charset="0"/>
                <a:ea typeface="Aptos" panose="020B0004020202020204" pitchFamily="34" charset="0"/>
                <a:cs typeface="Arial" panose="020B0604020202020204" pitchFamily="34" charset="0"/>
              </a:rPr>
              <a:t>steatotic</a:t>
            </a:r>
            <a:r>
              <a:rPr lang="en-US" sz="2800" dirty="0">
                <a:effectLst/>
                <a:latin typeface="Lub Dub Medium" panose="020B0603030403020204" pitchFamily="34" charset="0"/>
                <a:ea typeface="Aptos" panose="020B0004020202020204" pitchFamily="34" charset="0"/>
                <a:cs typeface="Arial" panose="020B0604020202020204" pitchFamily="34" charset="0"/>
              </a:rPr>
              <a:t> liver disease (MASLD), and obstructive sleep apnea (OSA) in subsets of individuals.</a:t>
            </a:r>
          </a:p>
        </p:txBody>
      </p:sp>
    </p:spTree>
    <p:extLst>
      <p:ext uri="{BB962C8B-B14F-4D97-AF65-F5344CB8AC3E}">
        <p14:creationId xmlns:p14="http://schemas.microsoft.com/office/powerpoint/2010/main" val="4253747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70</a:t>
            </a:fld>
            <a:endParaRPr lang="en-US" dirty="0"/>
          </a:p>
        </p:txBody>
      </p:sp>
      <p:sp>
        <p:nvSpPr>
          <p:cNvPr id="2" name="TextBox 1">
            <a:extLst>
              <a:ext uri="{FF2B5EF4-FFF2-40B4-BE49-F238E27FC236}">
                <a16:creationId xmlns:a16="http://schemas.microsoft.com/office/drawing/2014/main" id="{0BA0FD78-7A6B-D0AC-B7A8-43DD6539A809}"/>
              </a:ext>
            </a:extLst>
          </p:cNvPr>
          <p:cNvSpPr txBox="1"/>
          <p:nvPr/>
        </p:nvSpPr>
        <p:spPr>
          <a:xfrm>
            <a:off x="3752848" y="914400"/>
            <a:ext cx="7124701" cy="954107"/>
          </a:xfrm>
          <a:prstGeom prst="rect">
            <a:avLst/>
          </a:prstGeom>
          <a:noFill/>
        </p:spPr>
        <p:txBody>
          <a:bodyPr wrap="square">
            <a:spAutoFit/>
          </a:bodyPr>
          <a:lstStyle/>
          <a:p>
            <a:r>
              <a:rPr lang="en-US" sz="2800" dirty="0">
                <a:latin typeface="Lub Dub Medium" panose="020B0603030403020204" pitchFamily="34" charset="0"/>
              </a:rPr>
              <a:t> Obesity Pharmacotherapy for Weight Management in CKM Syndrome Stage 1</a:t>
            </a:r>
          </a:p>
        </p:txBody>
      </p:sp>
      <p:graphicFrame>
        <p:nvGraphicFramePr>
          <p:cNvPr id="3" name="Table 2">
            <a:extLst>
              <a:ext uri="{FF2B5EF4-FFF2-40B4-BE49-F238E27FC236}">
                <a16:creationId xmlns:a16="http://schemas.microsoft.com/office/drawing/2014/main" id="{7A592150-467D-8E2F-3600-3174560015F5}"/>
              </a:ext>
            </a:extLst>
          </p:cNvPr>
          <p:cNvGraphicFramePr>
            <a:graphicFrameLocks noGrp="1"/>
          </p:cNvGraphicFramePr>
          <p:nvPr>
            <p:extLst>
              <p:ext uri="{D42A27DB-BD31-4B8C-83A1-F6EECF244321}">
                <p14:modId xmlns:p14="http://schemas.microsoft.com/office/powerpoint/2010/main" val="2984798235"/>
              </p:ext>
            </p:extLst>
          </p:nvPr>
        </p:nvGraphicFramePr>
        <p:xfrm>
          <a:off x="2324099" y="2173307"/>
          <a:ext cx="9982200" cy="4939792"/>
        </p:xfrm>
        <a:graphic>
          <a:graphicData uri="http://schemas.openxmlformats.org/drawingml/2006/table">
            <a:tbl>
              <a:tblPr firstRow="1" firstCol="1" bandRow="1"/>
              <a:tblGrid>
                <a:gridCol w="1524000">
                  <a:extLst>
                    <a:ext uri="{9D8B030D-6E8A-4147-A177-3AD203B41FA5}">
                      <a16:colId xmlns:a16="http://schemas.microsoft.com/office/drawing/2014/main" val="697623237"/>
                    </a:ext>
                  </a:extLst>
                </a:gridCol>
                <a:gridCol w="1373689">
                  <a:extLst>
                    <a:ext uri="{9D8B030D-6E8A-4147-A177-3AD203B41FA5}">
                      <a16:colId xmlns:a16="http://schemas.microsoft.com/office/drawing/2014/main" val="1083803457"/>
                    </a:ext>
                  </a:extLst>
                </a:gridCol>
                <a:gridCol w="7084511">
                  <a:extLst>
                    <a:ext uri="{9D8B030D-6E8A-4147-A177-3AD203B41FA5}">
                      <a16:colId xmlns:a16="http://schemas.microsoft.com/office/drawing/2014/main" val="3393414456"/>
                    </a:ext>
                  </a:extLst>
                </a:gridCol>
              </a:tblGrid>
              <a:tr h="843203">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Obesity Pharmacotherapy for Weight Management in CKM Stage 1</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r>
                        <a:rPr lang="en-US" sz="1800" b="1">
                          <a:effectLst/>
                          <a:latin typeface="Times New Roman" panose="02020603050405020304" pitchFamily="18" charset="0"/>
                          <a:ea typeface="Aptos" panose="020B0004020202020204" pitchFamily="34" charset="0"/>
                          <a:cs typeface="Arial" panose="020B0604020202020204" pitchFamily="34" charset="0"/>
                        </a:rPr>
                        <a: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80374604"/>
                  </a:ext>
                </a:extLst>
              </a:tr>
              <a:tr h="244559">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7967624"/>
                  </a:ext>
                </a:extLst>
              </a:tr>
              <a:tr h="1560533">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stage 1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ie</a:t>
                      </a:r>
                      <a:r>
                        <a:rPr lang="en-US" sz="1800" b="1" dirty="0">
                          <a:effectLst/>
                          <a:latin typeface="Times New Roman" panose="02020603050405020304" pitchFamily="18" charset="0"/>
                          <a:ea typeface="Aptos" panose="020B0004020202020204" pitchFamily="34" charset="0"/>
                          <a:cs typeface="Arial" panose="020B0604020202020204" pitchFamily="34" charset="0"/>
                        </a:rPr>
                        <a:t>, overweight/obesity [BMI ≥ 27 kg/m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without other metabolic risk factors, CKD or subclinical/clinical CVD), the addition of GLP-1–based therapy with proven benefit to structured lifestyle intervention can be beneficial in promoting weight loss and improving glycemia and CKM risk profiles.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3078795"/>
                  </a:ext>
                </a:extLst>
              </a:tr>
              <a:tr h="893410">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Not Cost-Effective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(High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stage 1, addition of a GLP-1–based therapy with proven benefit to a structured lifestyle intervention is projected to not be cost effective at 2025 U.S. prices.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41073"/>
                  </a:ext>
                </a:extLst>
              </a:tr>
              <a:tr h="754875">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cap="all"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stage 1, non-GLP-1–based obesity pharmacotherapy may be reasonable to use for promotion of weight loss.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2111648"/>
                  </a:ext>
                </a:extLst>
              </a:tr>
            </a:tbl>
          </a:graphicData>
        </a:graphic>
      </p:graphicFrame>
      <p:sp>
        <p:nvSpPr>
          <p:cNvPr id="6" name="TextBox 5">
            <a:extLst>
              <a:ext uri="{FF2B5EF4-FFF2-40B4-BE49-F238E27FC236}">
                <a16:creationId xmlns:a16="http://schemas.microsoft.com/office/drawing/2014/main" id="{6A206D4B-0BFE-5E67-E053-0164A830419C}"/>
              </a:ext>
            </a:extLst>
          </p:cNvPr>
          <p:cNvSpPr txBox="1"/>
          <p:nvPr/>
        </p:nvSpPr>
        <p:spPr>
          <a:xfrm>
            <a:off x="12603161" y="5358773"/>
            <a:ext cx="1841501" cy="1754326"/>
          </a:xfrm>
          <a:prstGeom prst="rect">
            <a:avLst/>
          </a:prstGeom>
          <a:noFill/>
        </p:spPr>
        <p:txBody>
          <a:bodyPr wrap="square">
            <a:spAutoFit/>
          </a:bodyPr>
          <a:lstStyle/>
          <a:p>
            <a:pPr marL="0" marR="0">
              <a:spcAft>
                <a:spcPts val="80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 Economic value statements inform population- and health system–level decisions and are not meant to directly influence clinical decision-making for individual patients. </a:t>
            </a:r>
            <a:endParaRPr lang="en-US" sz="1100" dirty="0">
              <a:effectLst/>
              <a:latin typeface="Lub Dub Medium" panose="020B0603030403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43946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64BC9-43C3-0136-962B-2C79465C1FB4}"/>
              </a:ext>
            </a:extLst>
          </p:cNvPr>
          <p:cNvSpPr txBox="1"/>
          <p:nvPr/>
        </p:nvSpPr>
        <p:spPr>
          <a:xfrm>
            <a:off x="3057524" y="69502"/>
            <a:ext cx="8515352" cy="1384995"/>
          </a:xfrm>
          <a:prstGeom prst="rect">
            <a:avLst/>
          </a:prstGeom>
          <a:noFill/>
        </p:spPr>
        <p:txBody>
          <a:bodyPr wrap="square">
            <a:spAutoFit/>
          </a:bodyPr>
          <a:lstStyle/>
          <a:p>
            <a:r>
              <a:rPr lang="en-US" sz="2800" dirty="0">
                <a:latin typeface="Lub Dub Medium" panose="020B0603030403020204" pitchFamily="34" charset="0"/>
              </a:rPr>
              <a:t>Table 13. Average Changes in Weight and Metabolic Risk Profiles, as well as Common Side Effects of Approved Obesity Pharmacotherapies</a:t>
            </a:r>
          </a:p>
        </p:txBody>
      </p:sp>
      <p:graphicFrame>
        <p:nvGraphicFramePr>
          <p:cNvPr id="3" name="Table 2">
            <a:extLst>
              <a:ext uri="{FF2B5EF4-FFF2-40B4-BE49-F238E27FC236}">
                <a16:creationId xmlns:a16="http://schemas.microsoft.com/office/drawing/2014/main" id="{D870BBC5-58E3-219F-B34E-BAA65203A80B}"/>
              </a:ext>
            </a:extLst>
          </p:cNvPr>
          <p:cNvGraphicFramePr>
            <a:graphicFrameLocks noGrp="1"/>
          </p:cNvGraphicFramePr>
          <p:nvPr>
            <p:extLst>
              <p:ext uri="{D42A27DB-BD31-4B8C-83A1-F6EECF244321}">
                <p14:modId xmlns:p14="http://schemas.microsoft.com/office/powerpoint/2010/main" val="1675650525"/>
              </p:ext>
            </p:extLst>
          </p:nvPr>
        </p:nvGraphicFramePr>
        <p:xfrm>
          <a:off x="1866900" y="1634236"/>
          <a:ext cx="10896600" cy="5833364"/>
        </p:xfrm>
        <a:graphic>
          <a:graphicData uri="http://schemas.openxmlformats.org/drawingml/2006/table">
            <a:tbl>
              <a:tblPr firstRow="1" firstCol="1" bandRow="1"/>
              <a:tblGrid>
                <a:gridCol w="2724150">
                  <a:extLst>
                    <a:ext uri="{9D8B030D-6E8A-4147-A177-3AD203B41FA5}">
                      <a16:colId xmlns:a16="http://schemas.microsoft.com/office/drawing/2014/main" val="2022592145"/>
                    </a:ext>
                  </a:extLst>
                </a:gridCol>
                <a:gridCol w="1470342">
                  <a:extLst>
                    <a:ext uri="{9D8B030D-6E8A-4147-A177-3AD203B41FA5}">
                      <a16:colId xmlns:a16="http://schemas.microsoft.com/office/drawing/2014/main" val="1826880516"/>
                    </a:ext>
                  </a:extLst>
                </a:gridCol>
                <a:gridCol w="1112944">
                  <a:extLst>
                    <a:ext uri="{9D8B030D-6E8A-4147-A177-3AD203B41FA5}">
                      <a16:colId xmlns:a16="http://schemas.microsoft.com/office/drawing/2014/main" val="623835417"/>
                    </a:ext>
                  </a:extLst>
                </a:gridCol>
                <a:gridCol w="1125749">
                  <a:extLst>
                    <a:ext uri="{9D8B030D-6E8A-4147-A177-3AD203B41FA5}">
                      <a16:colId xmlns:a16="http://schemas.microsoft.com/office/drawing/2014/main" val="1585073447"/>
                    </a:ext>
                  </a:extLst>
                </a:gridCol>
                <a:gridCol w="1313180">
                  <a:extLst>
                    <a:ext uri="{9D8B030D-6E8A-4147-A177-3AD203B41FA5}">
                      <a16:colId xmlns:a16="http://schemas.microsoft.com/office/drawing/2014/main" val="3059381988"/>
                    </a:ext>
                  </a:extLst>
                </a:gridCol>
                <a:gridCol w="1413299">
                  <a:extLst>
                    <a:ext uri="{9D8B030D-6E8A-4147-A177-3AD203B41FA5}">
                      <a16:colId xmlns:a16="http://schemas.microsoft.com/office/drawing/2014/main" val="469235215"/>
                    </a:ext>
                  </a:extLst>
                </a:gridCol>
                <a:gridCol w="1736936">
                  <a:extLst>
                    <a:ext uri="{9D8B030D-6E8A-4147-A177-3AD203B41FA5}">
                      <a16:colId xmlns:a16="http://schemas.microsoft.com/office/drawing/2014/main" val="514298320"/>
                    </a:ext>
                  </a:extLst>
                </a:gridCol>
              </a:tblGrid>
              <a:tr h="2049805">
                <a:tc>
                  <a:txBody>
                    <a:bodyPr/>
                    <a:lstStyle/>
                    <a:p>
                      <a:pPr marL="0" marR="0" algn="l">
                        <a:lnSpc>
                          <a:spcPct val="107000"/>
                        </a:lnSpc>
                        <a:spcAft>
                          <a:spcPts val="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Agent</a:t>
                      </a:r>
                      <a:endParaRPr lang="en-US" sz="1800" b="1">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Average Maximal Placebo-Corrected Weight Loss*</a:t>
                      </a:r>
                      <a:endParaRPr lang="en-US" sz="1800" b="1">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Maximal Weight Loss*</a:t>
                      </a:r>
                      <a:endParaRPr lang="en-US" sz="1800" b="1">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Duration of Trial (weeks)</a:t>
                      </a:r>
                      <a:endParaRPr lang="en-US" sz="1800" b="1">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Placebo-Corrected Impact on Metabolic Risk Factor Reduction at RCT Completion</a:t>
                      </a:r>
                      <a:endParaRPr lang="en-US" sz="1800" b="1">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Most Common Side Effects</a:t>
                      </a:r>
                      <a:endParaRPr lang="en-US" sz="1800" b="1">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Cautions</a:t>
                      </a:r>
                      <a:endParaRPr lang="en-US" sz="1800" b="1" dirty="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073246"/>
                  </a:ext>
                </a:extLst>
              </a:tr>
              <a:tr h="1585742">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Tirzepatide 15 mg†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15%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21%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72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SBP: 6.5 mm Hg; DBP: 3 mm H</a:t>
                      </a:r>
                      <a:r>
                        <a:rPr lang="en-US" sz="1800" dirty="0">
                          <a:effectLst/>
                          <a:latin typeface="Times New Roman" panose="02020603050405020304" pitchFamily="18" charset="0"/>
                          <a:ea typeface="Aptos" panose="020B0004020202020204" pitchFamily="34" charset="0"/>
                          <a:cs typeface="Arial" panose="020B0604020202020204" pitchFamily="34" charset="0"/>
                        </a:rPr>
                        <a:t>g: A1c: 0.4%; TG: 19%</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Nausea, diarrhea, constipation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Avoid in type II multiple endocrine neoplasia, history of pancreatitis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9981615"/>
                  </a:ext>
                </a:extLst>
              </a:tr>
              <a:tr h="1585742">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Semaglutide 2.4 mg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12%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15%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68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SBP: 4.5 mm Hg; DBP: 2 mm Hg; A1c: 0.3%; TG: 16%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Nausea, diarrhea, vomiting, constipation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Avoid in type II multiple endocrine neoplasia, history of pancreatitis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5549" marR="65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0784300"/>
                  </a:ext>
                </a:extLst>
              </a:tr>
            </a:tbl>
          </a:graphicData>
        </a:graphic>
      </p:graphicFrame>
    </p:spTree>
    <p:extLst>
      <p:ext uri="{BB962C8B-B14F-4D97-AF65-F5344CB8AC3E}">
        <p14:creationId xmlns:p14="http://schemas.microsoft.com/office/powerpoint/2010/main" val="1969394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72</a:t>
            </a:fld>
            <a:endParaRPr lang="en-US" dirty="0"/>
          </a:p>
        </p:txBody>
      </p:sp>
      <p:sp>
        <p:nvSpPr>
          <p:cNvPr id="2" name="TextBox 1">
            <a:extLst>
              <a:ext uri="{FF2B5EF4-FFF2-40B4-BE49-F238E27FC236}">
                <a16:creationId xmlns:a16="http://schemas.microsoft.com/office/drawing/2014/main" id="{10196293-11B4-5F1D-F415-56F27D8C4ED8}"/>
              </a:ext>
            </a:extLst>
          </p:cNvPr>
          <p:cNvSpPr txBox="1"/>
          <p:nvPr/>
        </p:nvSpPr>
        <p:spPr>
          <a:xfrm>
            <a:off x="2709862" y="457200"/>
            <a:ext cx="9210676" cy="1384995"/>
          </a:xfrm>
          <a:prstGeom prst="rect">
            <a:avLst/>
          </a:prstGeom>
          <a:noFill/>
        </p:spPr>
        <p:txBody>
          <a:bodyPr wrap="square">
            <a:spAutoFit/>
          </a:bodyPr>
          <a:lstStyle/>
          <a:p>
            <a:r>
              <a:rPr lang="en-US" sz="2800" dirty="0">
                <a:latin typeface="Lub Dub Medium" panose="020B0603030403020204" pitchFamily="34" charset="0"/>
              </a:rPr>
              <a:t>Table 13. Average Changes in Weight and Metabolic Risk Profiles, as well as Common Side Effects of Approved Obesity Pharmacotherapies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364BC37-88C9-72B1-095F-FD47BE2580EE}"/>
              </a:ext>
            </a:extLst>
          </p:cNvPr>
          <p:cNvGraphicFramePr>
            <a:graphicFrameLocks noGrp="1"/>
          </p:cNvGraphicFramePr>
          <p:nvPr>
            <p:extLst>
              <p:ext uri="{D42A27DB-BD31-4B8C-83A1-F6EECF244321}">
                <p14:modId xmlns:p14="http://schemas.microsoft.com/office/powerpoint/2010/main" val="47416500"/>
              </p:ext>
            </p:extLst>
          </p:nvPr>
        </p:nvGraphicFramePr>
        <p:xfrm>
          <a:off x="1562100" y="1981200"/>
          <a:ext cx="11506200" cy="5222106"/>
        </p:xfrm>
        <a:graphic>
          <a:graphicData uri="http://schemas.openxmlformats.org/drawingml/2006/table">
            <a:tbl>
              <a:tblPr firstRow="1" firstCol="1" bandRow="1"/>
              <a:tblGrid>
                <a:gridCol w="2876549">
                  <a:extLst>
                    <a:ext uri="{9D8B030D-6E8A-4147-A177-3AD203B41FA5}">
                      <a16:colId xmlns:a16="http://schemas.microsoft.com/office/drawing/2014/main" val="580117003"/>
                    </a:ext>
                  </a:extLst>
                </a:gridCol>
                <a:gridCol w="1552600">
                  <a:extLst>
                    <a:ext uri="{9D8B030D-6E8A-4147-A177-3AD203B41FA5}">
                      <a16:colId xmlns:a16="http://schemas.microsoft.com/office/drawing/2014/main" val="3873066736"/>
                    </a:ext>
                  </a:extLst>
                </a:gridCol>
                <a:gridCol w="1175206">
                  <a:extLst>
                    <a:ext uri="{9D8B030D-6E8A-4147-A177-3AD203B41FA5}">
                      <a16:colId xmlns:a16="http://schemas.microsoft.com/office/drawing/2014/main" val="1985399334"/>
                    </a:ext>
                  </a:extLst>
                </a:gridCol>
                <a:gridCol w="1188729">
                  <a:extLst>
                    <a:ext uri="{9D8B030D-6E8A-4147-A177-3AD203B41FA5}">
                      <a16:colId xmlns:a16="http://schemas.microsoft.com/office/drawing/2014/main" val="3448979551"/>
                    </a:ext>
                  </a:extLst>
                </a:gridCol>
                <a:gridCol w="1386646">
                  <a:extLst>
                    <a:ext uri="{9D8B030D-6E8A-4147-A177-3AD203B41FA5}">
                      <a16:colId xmlns:a16="http://schemas.microsoft.com/office/drawing/2014/main" val="3913842577"/>
                    </a:ext>
                  </a:extLst>
                </a:gridCol>
                <a:gridCol w="1492363">
                  <a:extLst>
                    <a:ext uri="{9D8B030D-6E8A-4147-A177-3AD203B41FA5}">
                      <a16:colId xmlns:a16="http://schemas.microsoft.com/office/drawing/2014/main" val="3671808738"/>
                    </a:ext>
                  </a:extLst>
                </a:gridCol>
                <a:gridCol w="1834107">
                  <a:extLst>
                    <a:ext uri="{9D8B030D-6E8A-4147-A177-3AD203B41FA5}">
                      <a16:colId xmlns:a16="http://schemas.microsoft.com/office/drawing/2014/main" val="118058736"/>
                    </a:ext>
                  </a:extLst>
                </a:gridCol>
              </a:tblGrid>
              <a:tr h="1454474">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Liraglutide 3 mg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56</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SBP: 3 mm Hg; A1c: 0.3%; TG: 8 mg/dL</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Increased heart rate, nausea, diarrhea, constipation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Avoid in type II multiple endocrine neoplasia, history of pancreatitis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115808"/>
                  </a:ext>
                </a:extLst>
              </a:tr>
              <a:tr h="1626047">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Phentermine/topiramate 15 mg/92 mg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13%</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56</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SBP: 3 mm Hg; DBP: 1 mm Hg; TG: 20 mg/dL</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Increased heart rate, dizziness, dry mouth, constipation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Limit dose with GFR &lt;50, avoid in CAD, abrupt withdrawal is seizure risk</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31781"/>
                  </a:ext>
                </a:extLst>
              </a:tr>
              <a:tr h="2140766">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Naltrexone/bupropion 32 mg/360 mg</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4%</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56</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TG: 9 mg/dL; A1c: 1% in T2D</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SBP +2 mm Hg, headache, nausea, constipation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Limit dose with GFR &lt;50, monitor BP, avoid in HTN and CAD, contraindicated in individuals at risk for seizures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0123" marR="60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3233211"/>
                  </a:ext>
                </a:extLst>
              </a:tr>
            </a:tbl>
          </a:graphicData>
        </a:graphic>
      </p:graphicFrame>
    </p:spTree>
    <p:extLst>
      <p:ext uri="{BB962C8B-B14F-4D97-AF65-F5344CB8AC3E}">
        <p14:creationId xmlns:p14="http://schemas.microsoft.com/office/powerpoint/2010/main" val="1023763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5E5E57-7C5E-F21B-793D-8C2A5E852866}"/>
              </a:ext>
            </a:extLst>
          </p:cNvPr>
          <p:cNvSpPr txBox="1"/>
          <p:nvPr/>
        </p:nvSpPr>
        <p:spPr>
          <a:xfrm>
            <a:off x="2709862" y="762000"/>
            <a:ext cx="9210676" cy="1384995"/>
          </a:xfrm>
          <a:prstGeom prst="rect">
            <a:avLst/>
          </a:prstGeom>
          <a:noFill/>
        </p:spPr>
        <p:txBody>
          <a:bodyPr wrap="square">
            <a:spAutoFit/>
          </a:bodyPr>
          <a:lstStyle/>
          <a:p>
            <a:r>
              <a:rPr lang="en-US" sz="2800" dirty="0">
                <a:latin typeface="Lub Dub Medium" panose="020B0603030403020204" pitchFamily="34" charset="0"/>
              </a:rPr>
              <a:t>Table 13. Average Changes in Weight and Metabolic Risk Profiles, as well as Common Side Effects of Approved Obesity Pharmacotherapies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3939FD34-4BD8-D8D3-1561-338D51514D33}"/>
              </a:ext>
            </a:extLst>
          </p:cNvPr>
          <p:cNvGraphicFramePr>
            <a:graphicFrameLocks noGrp="1"/>
          </p:cNvGraphicFramePr>
          <p:nvPr>
            <p:extLst>
              <p:ext uri="{D42A27DB-BD31-4B8C-83A1-F6EECF244321}">
                <p14:modId xmlns:p14="http://schemas.microsoft.com/office/powerpoint/2010/main" val="1683462913"/>
              </p:ext>
            </p:extLst>
          </p:nvPr>
        </p:nvGraphicFramePr>
        <p:xfrm>
          <a:off x="2709862" y="2590800"/>
          <a:ext cx="9210676" cy="4084574"/>
        </p:xfrm>
        <a:graphic>
          <a:graphicData uri="http://schemas.openxmlformats.org/drawingml/2006/table">
            <a:tbl>
              <a:tblPr firstRow="1" firstCol="1" bandRow="1"/>
              <a:tblGrid>
                <a:gridCol w="2302669">
                  <a:extLst>
                    <a:ext uri="{9D8B030D-6E8A-4147-A177-3AD203B41FA5}">
                      <a16:colId xmlns:a16="http://schemas.microsoft.com/office/drawing/2014/main" val="284718849"/>
                    </a:ext>
                  </a:extLst>
                </a:gridCol>
                <a:gridCol w="1242851">
                  <a:extLst>
                    <a:ext uri="{9D8B030D-6E8A-4147-A177-3AD203B41FA5}">
                      <a16:colId xmlns:a16="http://schemas.microsoft.com/office/drawing/2014/main" val="6998475"/>
                    </a:ext>
                  </a:extLst>
                </a:gridCol>
                <a:gridCol w="940748">
                  <a:extLst>
                    <a:ext uri="{9D8B030D-6E8A-4147-A177-3AD203B41FA5}">
                      <a16:colId xmlns:a16="http://schemas.microsoft.com/office/drawing/2014/main" val="617086361"/>
                    </a:ext>
                  </a:extLst>
                </a:gridCol>
                <a:gridCol w="951573">
                  <a:extLst>
                    <a:ext uri="{9D8B030D-6E8A-4147-A177-3AD203B41FA5}">
                      <a16:colId xmlns:a16="http://schemas.microsoft.com/office/drawing/2014/main" val="257557381"/>
                    </a:ext>
                  </a:extLst>
                </a:gridCol>
                <a:gridCol w="1110005">
                  <a:extLst>
                    <a:ext uri="{9D8B030D-6E8A-4147-A177-3AD203B41FA5}">
                      <a16:colId xmlns:a16="http://schemas.microsoft.com/office/drawing/2014/main" val="1082274329"/>
                    </a:ext>
                  </a:extLst>
                </a:gridCol>
                <a:gridCol w="1194633">
                  <a:extLst>
                    <a:ext uri="{9D8B030D-6E8A-4147-A177-3AD203B41FA5}">
                      <a16:colId xmlns:a16="http://schemas.microsoft.com/office/drawing/2014/main" val="4127546293"/>
                    </a:ext>
                  </a:extLst>
                </a:gridCol>
                <a:gridCol w="1468197">
                  <a:extLst>
                    <a:ext uri="{9D8B030D-6E8A-4147-A177-3AD203B41FA5}">
                      <a16:colId xmlns:a16="http://schemas.microsoft.com/office/drawing/2014/main" val="3215803469"/>
                    </a:ext>
                  </a:extLst>
                </a:gridCol>
              </a:tblGrid>
              <a:tr h="0">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Orlistat 120 mg</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3%</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10%</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52‡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SBP: 2.5 mm Hg; may help prevent progression to DM</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Fecal spotting, steatorrhea, fecal urgency</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0"/>
                        </a:spcAft>
                        <a:buNone/>
                      </a:pPr>
                      <a:r>
                        <a:rPr lang="en-US" sz="1800">
                          <a:solidFill>
                            <a:srgbClr val="000000"/>
                          </a:solidFill>
                          <a:effectLst/>
                          <a:latin typeface="Times New Roman" panose="02020603050405020304" pitchFamily="18" charset="0"/>
                          <a:ea typeface="Aptos" panose="020B0004020202020204" pitchFamily="34" charset="0"/>
                          <a:cs typeface="Arial" panose="020B0604020202020204" pitchFamily="34" charset="0"/>
                        </a:rPr>
                        <a:t>Fat-soluble vitamin supplementation is recommended</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334851"/>
                  </a:ext>
                </a:extLst>
              </a:tr>
              <a:tr h="0">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Phentermine15-37.5 mg</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3%-5%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10%</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28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SBP: 1.3 mm Hg; heart rate: 5 bpm; 10% in TG</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Dry mouth, insomnia, headache, anxiety, agitation, hypertension (rare)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0"/>
                        </a:spcAft>
                        <a:buNone/>
                      </a:pPr>
                      <a:r>
                        <a:rPr lang="en-US" sz="18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Avoid in uncontrolled HTN and CVD, history of substance abuse disorder, glaucoma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012632"/>
                  </a:ext>
                </a:extLst>
              </a:tr>
            </a:tbl>
          </a:graphicData>
        </a:graphic>
      </p:graphicFrame>
    </p:spTree>
    <p:extLst>
      <p:ext uri="{BB962C8B-B14F-4D97-AF65-F5344CB8AC3E}">
        <p14:creationId xmlns:p14="http://schemas.microsoft.com/office/powerpoint/2010/main" val="39016397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74</a:t>
            </a:fld>
            <a:endParaRPr lang="en-US" dirty="0"/>
          </a:p>
        </p:txBody>
      </p:sp>
      <p:sp>
        <p:nvSpPr>
          <p:cNvPr id="2" name="TextBox 1">
            <a:extLst>
              <a:ext uri="{FF2B5EF4-FFF2-40B4-BE49-F238E27FC236}">
                <a16:creationId xmlns:a16="http://schemas.microsoft.com/office/drawing/2014/main" id="{CBA52624-B441-C1E4-37E4-3C76FA4C234C}"/>
              </a:ext>
            </a:extLst>
          </p:cNvPr>
          <p:cNvSpPr txBox="1"/>
          <p:nvPr/>
        </p:nvSpPr>
        <p:spPr>
          <a:xfrm>
            <a:off x="2709862" y="762000"/>
            <a:ext cx="9210676" cy="1384995"/>
          </a:xfrm>
          <a:prstGeom prst="rect">
            <a:avLst/>
          </a:prstGeom>
          <a:noFill/>
        </p:spPr>
        <p:txBody>
          <a:bodyPr wrap="square">
            <a:spAutoFit/>
          </a:bodyPr>
          <a:lstStyle/>
          <a:p>
            <a:r>
              <a:rPr lang="en-US" sz="2800" dirty="0">
                <a:latin typeface="Lub Dub Medium" panose="020B0603030403020204" pitchFamily="34" charset="0"/>
              </a:rPr>
              <a:t>Table 13. Average Changes in Weight and Metabolic Risk Profiles, as well as Common Side Effects of Approved Obesity Pharmacotherapies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ECAF32DD-A668-2F8C-93EA-D444B1438F8E}"/>
              </a:ext>
            </a:extLst>
          </p:cNvPr>
          <p:cNvSpPr txBox="1"/>
          <p:nvPr/>
        </p:nvSpPr>
        <p:spPr>
          <a:xfrm>
            <a:off x="3657600" y="2590800"/>
            <a:ext cx="7315200" cy="4247317"/>
          </a:xfrm>
          <a:prstGeom prst="rect">
            <a:avLst/>
          </a:prstGeom>
          <a:noFill/>
        </p:spPr>
        <p:txBody>
          <a:bodyPr wrap="square">
            <a:spAutoFit/>
          </a:bodyPr>
          <a:lstStyle/>
          <a:p>
            <a:pPr marL="0" marR="0">
              <a:spcAft>
                <a:spcPts val="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*Assuming maximum approved or tolerated dose during RCT.</a:t>
            </a:r>
          </a:p>
          <a:p>
            <a:pPr marL="0" marR="0">
              <a:spcAft>
                <a:spcPts val="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†Includes outcomes in patients without diabetes.</a:t>
            </a:r>
          </a:p>
          <a:p>
            <a:pPr marL="0" marR="0">
              <a:spcAft>
                <a:spcPts val="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0"/>
              </a:spcAft>
              <a:buNone/>
            </a:pPr>
            <a:r>
              <a:rPr lang="en-US" dirty="0">
                <a:effectLst/>
                <a:latin typeface="Lub Dub Medium" panose="020B0603030403020204" pitchFamily="34" charset="0"/>
                <a:ea typeface="Aptos" panose="020B0004020202020204" pitchFamily="34" charset="0"/>
                <a:cs typeface="Arial" panose="020B0604020202020204" pitchFamily="34" charset="0"/>
              </a:rPr>
              <a:t>‡</a:t>
            </a:r>
            <a:r>
              <a:rPr lang="en-US" dirty="0">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Peak weight loss occurred at the end of year 1, during which participants adhered to a "weight loss diet." The trial continued for an additional year with a "weight maintenance diet" during which weight was regained.</a:t>
            </a:r>
          </a:p>
          <a:p>
            <a:pPr marL="0" marR="0">
              <a:spcAft>
                <a:spcPts val="0"/>
              </a:spcAft>
              <a:buNone/>
            </a:pPr>
            <a:endParaRPr lang="en-US" dirty="0">
              <a:effectLst/>
              <a:latin typeface="Lub Dub Medium" panose="020B0603030403020204" pitchFamily="34" charset="0"/>
              <a:ea typeface="Aptos" panose="020B0004020202020204" pitchFamily="34" charset="0"/>
              <a:cs typeface="Arial" panose="020B0604020202020204" pitchFamily="34" charset="0"/>
            </a:endParaRPr>
          </a:p>
          <a:p>
            <a:pPr marL="0" marR="0">
              <a:spcAft>
                <a:spcPts val="0"/>
              </a:spcAft>
              <a:buNone/>
            </a:pPr>
            <a:r>
              <a:rPr lang="en-US" dirty="0">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A1c indicates hemoglobin A1c; BP, blood pressure; CAD, coronary artery disease; CVD, cardiovascular disease; DBP, diastolic blood pressure; DM, diabetes mellitus; GFR, </a:t>
            </a:r>
            <a:r>
              <a:rPr lang="en-US" dirty="0">
                <a:effectLst/>
                <a:latin typeface="Lub Dub Medium" panose="020B0603030403020204" pitchFamily="34" charset="0"/>
                <a:ea typeface="Aptos" panose="020B0004020202020204" pitchFamily="34" charset="0"/>
                <a:cs typeface="Arial" panose="020B0604020202020204" pitchFamily="34" charset="0"/>
              </a:rPr>
              <a:t>glomerular filtration rate</a:t>
            </a:r>
            <a:r>
              <a:rPr lang="en-US" dirty="0">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 HTN, hypertension; RCT, randomized controlled trial; SBP, systolic blood pressure; T2D, type 2 diabetes; and TG, triglycerides. </a:t>
            </a:r>
            <a:endParaRPr lang="en-US" dirty="0">
              <a:effectLst/>
              <a:latin typeface="Lub Dub Medium" panose="020B0603030403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3582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CB9CA-9C69-11B4-B51C-51774681D867}"/>
              </a:ext>
            </a:extLst>
          </p:cNvPr>
          <p:cNvSpPr txBox="1"/>
          <p:nvPr/>
        </p:nvSpPr>
        <p:spPr>
          <a:xfrm>
            <a:off x="3983831" y="349528"/>
            <a:ext cx="6662738" cy="954107"/>
          </a:xfrm>
          <a:prstGeom prst="rect">
            <a:avLst/>
          </a:prstGeom>
          <a:noFill/>
        </p:spPr>
        <p:txBody>
          <a:bodyPr wrap="square">
            <a:spAutoFit/>
          </a:bodyPr>
          <a:lstStyle/>
          <a:p>
            <a:r>
              <a:rPr lang="en-US" sz="2800" dirty="0">
                <a:latin typeface="Lub Dub Medium" panose="020B0603030403020204" pitchFamily="34" charset="0"/>
              </a:rPr>
              <a:t>Surgical Interventions for Weight Loss in CKM Syndrome Stage 1 to 3</a:t>
            </a:r>
          </a:p>
        </p:txBody>
      </p:sp>
      <p:graphicFrame>
        <p:nvGraphicFramePr>
          <p:cNvPr id="3" name="Table 2">
            <a:extLst>
              <a:ext uri="{FF2B5EF4-FFF2-40B4-BE49-F238E27FC236}">
                <a16:creationId xmlns:a16="http://schemas.microsoft.com/office/drawing/2014/main" id="{45D3AE1A-64D2-8B3C-62E7-F820CB725681}"/>
              </a:ext>
            </a:extLst>
          </p:cNvPr>
          <p:cNvGraphicFramePr>
            <a:graphicFrameLocks noGrp="1"/>
          </p:cNvGraphicFramePr>
          <p:nvPr>
            <p:extLst>
              <p:ext uri="{D42A27DB-BD31-4B8C-83A1-F6EECF244321}">
                <p14:modId xmlns:p14="http://schemas.microsoft.com/office/powerpoint/2010/main" val="2396912441"/>
              </p:ext>
            </p:extLst>
          </p:nvPr>
        </p:nvGraphicFramePr>
        <p:xfrm>
          <a:off x="2324100" y="1432569"/>
          <a:ext cx="9982200" cy="5364461"/>
        </p:xfrm>
        <a:graphic>
          <a:graphicData uri="http://schemas.openxmlformats.org/drawingml/2006/table">
            <a:tbl>
              <a:tblPr firstRow="1" firstCol="1" bandRow="1"/>
              <a:tblGrid>
                <a:gridCol w="1657305">
                  <a:extLst>
                    <a:ext uri="{9D8B030D-6E8A-4147-A177-3AD203B41FA5}">
                      <a16:colId xmlns:a16="http://schemas.microsoft.com/office/drawing/2014/main" val="4085088595"/>
                    </a:ext>
                  </a:extLst>
                </a:gridCol>
                <a:gridCol w="1526673">
                  <a:extLst>
                    <a:ext uri="{9D8B030D-6E8A-4147-A177-3AD203B41FA5}">
                      <a16:colId xmlns:a16="http://schemas.microsoft.com/office/drawing/2014/main" val="3557684600"/>
                    </a:ext>
                  </a:extLst>
                </a:gridCol>
                <a:gridCol w="6798222">
                  <a:extLst>
                    <a:ext uri="{9D8B030D-6E8A-4147-A177-3AD203B41FA5}">
                      <a16:colId xmlns:a16="http://schemas.microsoft.com/office/drawing/2014/main" val="966369090"/>
                    </a:ext>
                  </a:extLst>
                </a:gridCol>
              </a:tblGrid>
              <a:tr h="1183660">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Recommendations for Surgical Interventions for Weight Loss in CKM Syndrome Stage 1 to 3</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90643854"/>
                  </a:ext>
                </a:extLst>
              </a:tr>
              <a:tr h="263551">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258498"/>
                  </a:ext>
                </a:extLst>
              </a:tr>
              <a:tr h="1543522">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patients with CKM stage 1 to 3 and obesity without an adequate weight loss response to lifestyle modification, with or without the use of adjunctive obesity pharmacotherapies, MBS can be beneficial to facilitate weight loss and to mitigate CKM syndrome progression.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5878514"/>
                  </a:ext>
                </a:extLst>
              </a:tr>
              <a:tr h="1003874">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Cost-Effective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(High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patients with severe obesity, bariatric surgery is cost-effective compared with medical treatment regardless of baseline diabetes status.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307452"/>
                  </a:ext>
                </a:extLst>
              </a:tr>
              <a:tr h="1284475">
                <a:tc>
                  <a:txBody>
                    <a:bodyPr/>
                    <a:lstStyle/>
                    <a:p>
                      <a:pPr marL="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patients who have undergone MBS and have regained a significant amount of weight (≥25% or more of total lost weight), GLP-1–based therapies can be useful in promoting weight loss and management of comorbidities.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492629"/>
                  </a:ext>
                </a:extLst>
              </a:tr>
            </a:tbl>
          </a:graphicData>
        </a:graphic>
      </p:graphicFrame>
      <p:sp>
        <p:nvSpPr>
          <p:cNvPr id="5" name="TextBox 4">
            <a:extLst>
              <a:ext uri="{FF2B5EF4-FFF2-40B4-BE49-F238E27FC236}">
                <a16:creationId xmlns:a16="http://schemas.microsoft.com/office/drawing/2014/main" id="{2642B9ED-24B2-B684-683E-21A8ABC9949E}"/>
              </a:ext>
            </a:extLst>
          </p:cNvPr>
          <p:cNvSpPr txBox="1"/>
          <p:nvPr/>
        </p:nvSpPr>
        <p:spPr>
          <a:xfrm>
            <a:off x="2819400" y="6985889"/>
            <a:ext cx="8915400" cy="461665"/>
          </a:xfrm>
          <a:prstGeom prst="rect">
            <a:avLst/>
          </a:prstGeom>
          <a:noFill/>
        </p:spPr>
        <p:txBody>
          <a:bodyPr wrap="square">
            <a:spAutoFit/>
          </a:bodyPr>
          <a:lstStyle/>
          <a:p>
            <a:r>
              <a:rPr lang="en-US" sz="1200" dirty="0">
                <a:latin typeface="Lub Dub Medium" panose="020B0603030403020204" pitchFamily="34" charset="0"/>
              </a:rPr>
              <a:t>*Economic value statements inform population- and health system–level decisions and are not meant to directly influence clinical decision-making for individual patients.</a:t>
            </a:r>
          </a:p>
        </p:txBody>
      </p:sp>
    </p:spTree>
    <p:extLst>
      <p:ext uri="{BB962C8B-B14F-4D97-AF65-F5344CB8AC3E}">
        <p14:creationId xmlns:p14="http://schemas.microsoft.com/office/powerpoint/2010/main" val="2230127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76</a:t>
            </a:fld>
            <a:endParaRPr lang="en-US" dirty="0"/>
          </a:p>
        </p:txBody>
      </p:sp>
      <p:sp>
        <p:nvSpPr>
          <p:cNvPr id="2" name="TextBox 1">
            <a:extLst>
              <a:ext uri="{FF2B5EF4-FFF2-40B4-BE49-F238E27FC236}">
                <a16:creationId xmlns:a16="http://schemas.microsoft.com/office/drawing/2014/main" id="{3AD45BC2-93E4-7001-572A-8BE07654D4BB}"/>
              </a:ext>
            </a:extLst>
          </p:cNvPr>
          <p:cNvSpPr txBox="1"/>
          <p:nvPr/>
        </p:nvSpPr>
        <p:spPr>
          <a:xfrm>
            <a:off x="3668315" y="1143000"/>
            <a:ext cx="7293769" cy="523220"/>
          </a:xfrm>
          <a:prstGeom prst="rect">
            <a:avLst/>
          </a:prstGeom>
          <a:noFill/>
        </p:spPr>
        <p:txBody>
          <a:bodyPr wrap="square">
            <a:spAutoFit/>
          </a:bodyPr>
          <a:lstStyle/>
          <a:p>
            <a:r>
              <a:rPr lang="en-US" sz="2800" dirty="0">
                <a:latin typeface="Lub Dub Medium" panose="020B0603030403020204" pitchFamily="34" charset="0"/>
              </a:rPr>
              <a:t>Management after Gestational Diabetes </a:t>
            </a:r>
          </a:p>
        </p:txBody>
      </p:sp>
      <p:graphicFrame>
        <p:nvGraphicFramePr>
          <p:cNvPr id="3" name="Table 2">
            <a:extLst>
              <a:ext uri="{FF2B5EF4-FFF2-40B4-BE49-F238E27FC236}">
                <a16:creationId xmlns:a16="http://schemas.microsoft.com/office/drawing/2014/main" id="{B50BB5D7-0BFD-8081-0A04-52AC4C6F5214}"/>
              </a:ext>
            </a:extLst>
          </p:cNvPr>
          <p:cNvGraphicFramePr>
            <a:graphicFrameLocks noGrp="1"/>
          </p:cNvGraphicFramePr>
          <p:nvPr>
            <p:extLst>
              <p:ext uri="{D42A27DB-BD31-4B8C-83A1-F6EECF244321}">
                <p14:modId xmlns:p14="http://schemas.microsoft.com/office/powerpoint/2010/main" val="1460211588"/>
              </p:ext>
            </p:extLst>
          </p:nvPr>
        </p:nvGraphicFramePr>
        <p:xfrm>
          <a:off x="2781300" y="2057400"/>
          <a:ext cx="9067800" cy="5097487"/>
        </p:xfrm>
        <a:graphic>
          <a:graphicData uri="http://schemas.openxmlformats.org/drawingml/2006/table">
            <a:tbl>
              <a:tblPr firstRow="1" firstCol="1" bandRow="1"/>
              <a:tblGrid>
                <a:gridCol w="1181100">
                  <a:extLst>
                    <a:ext uri="{9D8B030D-6E8A-4147-A177-3AD203B41FA5}">
                      <a16:colId xmlns:a16="http://schemas.microsoft.com/office/drawing/2014/main" val="4266532672"/>
                    </a:ext>
                  </a:extLst>
                </a:gridCol>
                <a:gridCol w="1143000">
                  <a:extLst>
                    <a:ext uri="{9D8B030D-6E8A-4147-A177-3AD203B41FA5}">
                      <a16:colId xmlns:a16="http://schemas.microsoft.com/office/drawing/2014/main" val="2970226397"/>
                    </a:ext>
                  </a:extLst>
                </a:gridCol>
                <a:gridCol w="6743700">
                  <a:extLst>
                    <a:ext uri="{9D8B030D-6E8A-4147-A177-3AD203B41FA5}">
                      <a16:colId xmlns:a16="http://schemas.microsoft.com/office/drawing/2014/main" val="1550676430"/>
                    </a:ext>
                  </a:extLst>
                </a:gridCol>
              </a:tblGrid>
              <a:tr h="707993">
                <a:tc>
                  <a:txBody>
                    <a:bodyPr/>
                    <a:lstStyle/>
                    <a:p>
                      <a:pPr marL="0" marR="0" algn="l">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Management After Gestational Diabetes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39810557"/>
                  </a:ext>
                </a:extLst>
              </a:tr>
              <a:tr h="294443">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3791486"/>
                  </a:ext>
                </a:extLst>
              </a:tr>
              <a:tr h="1216056">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women diagnosed with GDM, an oral glucose tolerance test 4 to 12 weeks postpartum is recommended for prediabetes and diabetes screening and to identify increased risk for development of T2D and for CKM stage progression.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09517"/>
                  </a:ext>
                </a:extLst>
              </a:tr>
              <a:tr h="908852">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C-LD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women diagnosed with GDM, counseling by a health care clinician is recommended to provide education regarding the increased risk for developing T2D and for CKM stage progression.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258086"/>
                  </a:ext>
                </a:extLst>
              </a:tr>
              <a:tr h="1216056">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Among postpartum women with a history of GDM and prediabetes, optimizing glucose and metabolic risk factors through lifestyle interventions or metformin use is recommended to reduce the risk for incident T2D and CKM stage progression.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795377"/>
                  </a:ext>
                </a:extLst>
              </a:tr>
            </a:tbl>
          </a:graphicData>
        </a:graphic>
      </p:graphicFrame>
    </p:spTree>
    <p:extLst>
      <p:ext uri="{BB962C8B-B14F-4D97-AF65-F5344CB8AC3E}">
        <p14:creationId xmlns:p14="http://schemas.microsoft.com/office/powerpoint/2010/main" val="18832967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2E61B-2693-23F3-802A-8903F151B235}"/>
              </a:ext>
            </a:extLst>
          </p:cNvPr>
          <p:cNvSpPr txBox="1"/>
          <p:nvPr/>
        </p:nvSpPr>
        <p:spPr>
          <a:xfrm>
            <a:off x="2786657" y="1143000"/>
            <a:ext cx="9057085" cy="523220"/>
          </a:xfrm>
          <a:prstGeom prst="rect">
            <a:avLst/>
          </a:prstGeom>
          <a:noFill/>
        </p:spPr>
        <p:txBody>
          <a:bodyPr wrap="square">
            <a:spAutoFit/>
          </a:bodyPr>
          <a:lstStyle/>
          <a:p>
            <a:r>
              <a:rPr lang="en-US" sz="2800" dirty="0">
                <a:latin typeface="Lub Dub Medium" panose="020B0603030403020204" pitchFamily="34" charset="0"/>
              </a:rPr>
              <a:t>Management of T2D in CKM Syndrome Stage 2 to 3</a:t>
            </a:r>
          </a:p>
        </p:txBody>
      </p:sp>
      <p:graphicFrame>
        <p:nvGraphicFramePr>
          <p:cNvPr id="3" name="Table 2">
            <a:extLst>
              <a:ext uri="{FF2B5EF4-FFF2-40B4-BE49-F238E27FC236}">
                <a16:creationId xmlns:a16="http://schemas.microsoft.com/office/drawing/2014/main" id="{B22DB249-C279-C5CB-A095-F33A71CFE5EA}"/>
              </a:ext>
            </a:extLst>
          </p:cNvPr>
          <p:cNvGraphicFramePr>
            <a:graphicFrameLocks noGrp="1"/>
          </p:cNvGraphicFramePr>
          <p:nvPr>
            <p:extLst>
              <p:ext uri="{D42A27DB-BD31-4B8C-83A1-F6EECF244321}">
                <p14:modId xmlns:p14="http://schemas.microsoft.com/office/powerpoint/2010/main" val="1172324894"/>
              </p:ext>
            </p:extLst>
          </p:nvPr>
        </p:nvGraphicFramePr>
        <p:xfrm>
          <a:off x="2239715" y="1890352"/>
          <a:ext cx="10150970" cy="5470122"/>
        </p:xfrm>
        <a:graphic>
          <a:graphicData uri="http://schemas.openxmlformats.org/drawingml/2006/table">
            <a:tbl>
              <a:tblPr firstRow="1" firstCol="1" bandRow="1"/>
              <a:tblGrid>
                <a:gridCol w="1391665">
                  <a:extLst>
                    <a:ext uri="{9D8B030D-6E8A-4147-A177-3AD203B41FA5}">
                      <a16:colId xmlns:a16="http://schemas.microsoft.com/office/drawing/2014/main" val="2605141304"/>
                    </a:ext>
                  </a:extLst>
                </a:gridCol>
                <a:gridCol w="1329330">
                  <a:extLst>
                    <a:ext uri="{9D8B030D-6E8A-4147-A177-3AD203B41FA5}">
                      <a16:colId xmlns:a16="http://schemas.microsoft.com/office/drawing/2014/main" val="3322725928"/>
                    </a:ext>
                  </a:extLst>
                </a:gridCol>
                <a:gridCol w="7429975">
                  <a:extLst>
                    <a:ext uri="{9D8B030D-6E8A-4147-A177-3AD203B41FA5}">
                      <a16:colId xmlns:a16="http://schemas.microsoft.com/office/drawing/2014/main" val="1720582806"/>
                    </a:ext>
                  </a:extLst>
                </a:gridCol>
              </a:tblGrid>
              <a:tr h="812765">
                <a:tc>
                  <a:txBody>
                    <a:bodyPr/>
                    <a:lstStyle/>
                    <a:p>
                      <a:pPr marL="21971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1971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Recommendations for T2D in CKM Syndrome Stage 2-3</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19710" marR="0" algn="ctr">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64132796"/>
                  </a:ext>
                </a:extLst>
              </a:tr>
              <a:tr h="235730">
                <a:tc>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2820864"/>
                  </a:ext>
                </a:extLst>
              </a:tr>
              <a:tr h="1465466">
                <a:tc>
                  <a:txBody>
                    <a:bodyPr/>
                    <a:lstStyle/>
                    <a:p>
                      <a:pPr marL="21971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algn="ctr">
                        <a:lnSpc>
                          <a:spcPct val="107000"/>
                        </a:lnSpc>
                        <a:spcAft>
                          <a:spcPts val="80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with T2D, lifestyle modification that includes behavior modification, healthy diet, and recommended physical activity levels, with adjunctive pharmacological and/or surgical approaches as needed, is recommended to achieve and maintain a healthy weight and to improve glycemia control.</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570269"/>
                  </a:ext>
                </a:extLst>
              </a:tr>
              <a:tr h="1219519">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with T2D, intensified multifactorial interventions including both lifestyle change and targeted pharmacotherapy to address hyperglycemia, hypertension, dyslipidemia, and albuminuria is recommended to reduce the risk of CVD, mortality, and kidney complications.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6417115"/>
                  </a:ext>
                </a:extLst>
              </a:tr>
              <a:tr h="1219519">
                <a:tc>
                  <a:txBody>
                    <a:bodyPr/>
                    <a:lstStyle/>
                    <a:p>
                      <a:pPr marL="21971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algn="ctr">
                        <a:lnSpc>
                          <a:spcPct val="107000"/>
                        </a:lnSpc>
                        <a:spcAft>
                          <a:spcPts val="80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with T2D and increased risk for CVD (10-year PREVENT-CVD ≥7.5%),the treatment plan should include a sodium–glucose cotransporter-2 inhibitors (SGLT2i) or a GLP-1–based therapy with demonstrated benefit to reduce cardiovascular events and mortality.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022261"/>
                  </a:ext>
                </a:extLst>
              </a:tr>
            </a:tbl>
          </a:graphicData>
        </a:graphic>
      </p:graphicFrame>
    </p:spTree>
    <p:extLst>
      <p:ext uri="{BB962C8B-B14F-4D97-AF65-F5344CB8AC3E}">
        <p14:creationId xmlns:p14="http://schemas.microsoft.com/office/powerpoint/2010/main" val="3255716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78</a:t>
            </a:fld>
            <a:endParaRPr lang="en-US" dirty="0"/>
          </a:p>
        </p:txBody>
      </p:sp>
      <p:sp>
        <p:nvSpPr>
          <p:cNvPr id="2" name="TextBox 1">
            <a:extLst>
              <a:ext uri="{FF2B5EF4-FFF2-40B4-BE49-F238E27FC236}">
                <a16:creationId xmlns:a16="http://schemas.microsoft.com/office/drawing/2014/main" id="{ECE91640-D498-21B4-47A7-6CAE777F7CEF}"/>
              </a:ext>
            </a:extLst>
          </p:cNvPr>
          <p:cNvSpPr txBox="1"/>
          <p:nvPr/>
        </p:nvSpPr>
        <p:spPr>
          <a:xfrm>
            <a:off x="2117228" y="1143000"/>
            <a:ext cx="10395943" cy="523220"/>
          </a:xfrm>
          <a:prstGeom prst="rect">
            <a:avLst/>
          </a:prstGeom>
          <a:noFill/>
        </p:spPr>
        <p:txBody>
          <a:bodyPr wrap="square">
            <a:spAutoFit/>
          </a:bodyPr>
          <a:lstStyle/>
          <a:p>
            <a:r>
              <a:rPr lang="en-US" sz="2800" dirty="0">
                <a:latin typeface="Lub Dub Medium" panose="020B0603030403020204" pitchFamily="34" charset="0"/>
              </a:rPr>
              <a:t>Management of T2D in CKM Syndrome Stage 2 to 3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2CD2CDD7-DA62-DE53-9E5C-19EDC4BCC566}"/>
              </a:ext>
            </a:extLst>
          </p:cNvPr>
          <p:cNvGraphicFramePr>
            <a:graphicFrameLocks noGrp="1"/>
          </p:cNvGraphicFramePr>
          <p:nvPr>
            <p:extLst>
              <p:ext uri="{D42A27DB-BD31-4B8C-83A1-F6EECF244321}">
                <p14:modId xmlns:p14="http://schemas.microsoft.com/office/powerpoint/2010/main" val="2443386210"/>
              </p:ext>
            </p:extLst>
          </p:nvPr>
        </p:nvGraphicFramePr>
        <p:xfrm>
          <a:off x="1283095" y="1905000"/>
          <a:ext cx="12064208" cy="4716497"/>
        </p:xfrm>
        <a:graphic>
          <a:graphicData uri="http://schemas.openxmlformats.org/drawingml/2006/table">
            <a:tbl>
              <a:tblPr firstRow="1" firstCol="1" bandRow="1"/>
              <a:tblGrid>
                <a:gridCol w="1624808">
                  <a:extLst>
                    <a:ext uri="{9D8B030D-6E8A-4147-A177-3AD203B41FA5}">
                      <a16:colId xmlns:a16="http://schemas.microsoft.com/office/drawing/2014/main" val="1403467190"/>
                    </a:ext>
                  </a:extLst>
                </a:gridCol>
                <a:gridCol w="1609035">
                  <a:extLst>
                    <a:ext uri="{9D8B030D-6E8A-4147-A177-3AD203B41FA5}">
                      <a16:colId xmlns:a16="http://schemas.microsoft.com/office/drawing/2014/main" val="782312621"/>
                    </a:ext>
                  </a:extLst>
                </a:gridCol>
                <a:gridCol w="8830365">
                  <a:extLst>
                    <a:ext uri="{9D8B030D-6E8A-4147-A177-3AD203B41FA5}">
                      <a16:colId xmlns:a16="http://schemas.microsoft.com/office/drawing/2014/main" val="650999439"/>
                    </a:ext>
                  </a:extLst>
                </a:gridCol>
              </a:tblGrid>
              <a:tr h="942553">
                <a:tc gridSpan="2">
                  <a:txBody>
                    <a:bodyPr/>
                    <a:lstStyle/>
                    <a:p>
                      <a:pPr marL="219710" marR="0">
                        <a:lnSpc>
                          <a:spcPct val="107000"/>
                        </a:lnSpc>
                        <a:spcAft>
                          <a:spcPts val="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Economic Value Statement:*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19710" marR="0">
                        <a:lnSpc>
                          <a:spcPct val="107000"/>
                        </a:lnSpc>
                        <a:spcAft>
                          <a:spcPts val="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Cost Effective (Moderate Level of Certainty)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with T2D and increased risk for CVD , treatment with SGLT2i at 2025 U.S. prices is projected to be cost effective compared with usual care.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8699953"/>
                  </a:ext>
                </a:extLst>
              </a:tr>
              <a:tr h="1156855">
                <a:tc gridSpan="2">
                  <a:txBody>
                    <a:bodyPr/>
                    <a:lstStyle/>
                    <a:p>
                      <a:pPr marL="219710" marR="0">
                        <a:lnSpc>
                          <a:spcPct val="100000"/>
                        </a:lnSpc>
                        <a:spcAft>
                          <a:spcPts val="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219710" marR="0">
                        <a:lnSpc>
                          <a:spcPct val="100000"/>
                        </a:lnSpc>
                        <a:spcAft>
                          <a:spcPts val="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Not Cost Effective (Moderate Level of Certainty)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with T2D at increased risk for CVD, treatment with a GLP-1–based therapy at 2025 U.S. prices is projected to be not cost effective compared with usual care.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9555403"/>
                  </a:ext>
                </a:extLst>
              </a:tr>
              <a:tr h="1063822">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219710" marR="0" algn="ctr">
                        <a:lnSpc>
                          <a:spcPct val="107000"/>
                        </a:lnSpc>
                        <a:spcAft>
                          <a:spcPts val="80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startAt="6"/>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with T2D and increased risk of CVD with A1C levels 0.5% to 1% above their individualized glycemic goal, metformin therapy can be effective when combined with cardioprotective antihyperglycemic therapies (GLP-1–based therapy or SGLT2i) to achieve glycemic targets.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3763610"/>
                  </a:ext>
                </a:extLst>
              </a:tr>
              <a:tr h="1332569">
                <a:tc>
                  <a:txBody>
                    <a:bodyPr/>
                    <a:lstStyle/>
                    <a:p>
                      <a:pPr marL="21971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21971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7"/>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with T2D and increased risk for CVD or multiple CKM risk factors, or both, combination therapy with a GLP-1–based therapy with proven benefit and an SGLT2i may be considered for reducing the risk of cardiovascular events beyond that conferred by a single cardioprotective antihyperglycemic agent.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339617"/>
                  </a:ext>
                </a:extLst>
              </a:tr>
            </a:tbl>
          </a:graphicData>
        </a:graphic>
      </p:graphicFrame>
      <p:sp>
        <p:nvSpPr>
          <p:cNvPr id="7" name="TextBox 6">
            <a:extLst>
              <a:ext uri="{FF2B5EF4-FFF2-40B4-BE49-F238E27FC236}">
                <a16:creationId xmlns:a16="http://schemas.microsoft.com/office/drawing/2014/main" id="{1D796E67-F43F-0930-4B1F-C126528B61FB}"/>
              </a:ext>
            </a:extLst>
          </p:cNvPr>
          <p:cNvSpPr txBox="1"/>
          <p:nvPr/>
        </p:nvSpPr>
        <p:spPr>
          <a:xfrm>
            <a:off x="1283094" y="6855767"/>
            <a:ext cx="12064207"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a:t>
            </a:r>
          </a:p>
        </p:txBody>
      </p:sp>
    </p:spTree>
    <p:extLst>
      <p:ext uri="{BB962C8B-B14F-4D97-AF65-F5344CB8AC3E}">
        <p14:creationId xmlns:p14="http://schemas.microsoft.com/office/powerpoint/2010/main" val="1286892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79</a:t>
            </a:fld>
            <a:endParaRPr lang="en-US" dirty="0"/>
          </a:p>
        </p:txBody>
      </p:sp>
      <p:pic>
        <p:nvPicPr>
          <p:cNvPr id="2" name="Picture 1">
            <a:extLst>
              <a:ext uri="{FF2B5EF4-FFF2-40B4-BE49-F238E27FC236}">
                <a16:creationId xmlns:a16="http://schemas.microsoft.com/office/drawing/2014/main" id="{427E1931-BC18-9418-96D0-5E56BE70F6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43399" y="20634"/>
            <a:ext cx="6317922" cy="7502532"/>
          </a:xfrm>
          <a:prstGeom prst="rect">
            <a:avLst/>
          </a:prstGeom>
        </p:spPr>
      </p:pic>
      <p:sp>
        <p:nvSpPr>
          <p:cNvPr id="3" name="TextBox 2">
            <a:extLst>
              <a:ext uri="{FF2B5EF4-FFF2-40B4-BE49-F238E27FC236}">
                <a16:creationId xmlns:a16="http://schemas.microsoft.com/office/drawing/2014/main" id="{8A04A61A-1552-C1D6-9618-CD391E783EB7}"/>
              </a:ext>
            </a:extLst>
          </p:cNvPr>
          <p:cNvSpPr txBox="1"/>
          <p:nvPr/>
        </p:nvSpPr>
        <p:spPr>
          <a:xfrm>
            <a:off x="304800" y="1371600"/>
            <a:ext cx="2590800" cy="3108543"/>
          </a:xfrm>
          <a:prstGeom prst="rect">
            <a:avLst/>
          </a:prstGeom>
          <a:noFill/>
        </p:spPr>
        <p:txBody>
          <a:bodyPr wrap="square">
            <a:spAutoFit/>
          </a:bodyPr>
          <a:lstStyle/>
          <a:p>
            <a:r>
              <a:rPr lang="en-US" sz="2800" dirty="0">
                <a:latin typeface="Lub Dub Medium" panose="020B0603030403020204" pitchFamily="34" charset="0"/>
              </a:rPr>
              <a:t>Figure 8. Management of Type 2 Diabetes in CKM Syndrome Stages 2-3.</a:t>
            </a:r>
          </a:p>
        </p:txBody>
      </p:sp>
      <p:sp>
        <p:nvSpPr>
          <p:cNvPr id="6" name="TextBox 5">
            <a:extLst>
              <a:ext uri="{FF2B5EF4-FFF2-40B4-BE49-F238E27FC236}">
                <a16:creationId xmlns:a16="http://schemas.microsoft.com/office/drawing/2014/main" id="{E2AD0395-3B81-0289-E5A0-E2460430D87C}"/>
              </a:ext>
            </a:extLst>
          </p:cNvPr>
          <p:cNvSpPr txBox="1"/>
          <p:nvPr/>
        </p:nvSpPr>
        <p:spPr>
          <a:xfrm>
            <a:off x="304800" y="5214842"/>
            <a:ext cx="3429000" cy="2308324"/>
          </a:xfrm>
          <a:prstGeom prst="rect">
            <a:avLst/>
          </a:prstGeom>
          <a:noFill/>
        </p:spPr>
        <p:txBody>
          <a:bodyPr wrap="square">
            <a:spAutoFit/>
          </a:bodyPr>
          <a:lstStyle/>
          <a:p>
            <a:r>
              <a:rPr lang="en-US" sz="1200" dirty="0">
                <a:latin typeface="Lub Dub Medium" panose="020B0603030403020204" pitchFamily="34" charset="0"/>
              </a:rPr>
              <a:t>*Increased risk is defined as a 10-year PREVENT-CVD of ≥7.5% or age ≥50 years with T2D and additional CKM risk factors. </a:t>
            </a:r>
          </a:p>
          <a:p>
            <a:endParaRPr lang="en-US" sz="1200" dirty="0">
              <a:latin typeface="Lub Dub Medium" panose="020B0603030403020204" pitchFamily="34" charset="0"/>
            </a:endParaRPr>
          </a:p>
          <a:p>
            <a:r>
              <a:rPr lang="en-US" sz="1200" dirty="0">
                <a:latin typeface="Lub Dub Medium" panose="020B0603030403020204" pitchFamily="34" charset="0"/>
              </a:rPr>
              <a:t>CKM indicates cardiovascular-kidney-metabolic; CVD, cardiovascular disease; GLP-1, glucagon-like peptide-1; HbA1c, glycated hemoglobin A1C; HF, heart failure; MASLD, metabolic dysfunction–associated </a:t>
            </a:r>
            <a:r>
              <a:rPr lang="en-US" sz="1200" dirty="0" err="1">
                <a:latin typeface="Lub Dub Medium" panose="020B0603030403020204" pitchFamily="34" charset="0"/>
              </a:rPr>
              <a:t>steatotic</a:t>
            </a:r>
            <a:r>
              <a:rPr lang="en-US" sz="1200" dirty="0">
                <a:latin typeface="Lub Dub Medium" panose="020B0603030403020204" pitchFamily="34" charset="0"/>
              </a:rPr>
              <a:t> liver disease; SGLT2i ; sodium–glucose cotransporter-2 inhibitors; and T2D, type 2 diabetes.</a:t>
            </a:r>
          </a:p>
        </p:txBody>
      </p:sp>
    </p:spTree>
    <p:extLst>
      <p:ext uri="{BB962C8B-B14F-4D97-AF65-F5344CB8AC3E}">
        <p14:creationId xmlns:p14="http://schemas.microsoft.com/office/powerpoint/2010/main" val="263372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B1C18DA-160D-FE30-6415-700D2E3B1387}"/>
              </a:ext>
            </a:extLst>
          </p:cNvPr>
          <p:cNvSpPr>
            <a:spLocks noGrp="1"/>
          </p:cNvSpPr>
          <p:nvPr/>
        </p:nvSpPr>
        <p:spPr>
          <a:xfrm>
            <a:off x="4400550" y="1600200"/>
            <a:ext cx="61150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6" name="TextBox 5">
            <a:extLst>
              <a:ext uri="{FF2B5EF4-FFF2-40B4-BE49-F238E27FC236}">
                <a16:creationId xmlns:a16="http://schemas.microsoft.com/office/drawing/2014/main" id="{01E9A565-1F73-D14B-4314-CED7601A246F}"/>
              </a:ext>
            </a:extLst>
          </p:cNvPr>
          <p:cNvSpPr txBox="1"/>
          <p:nvPr/>
        </p:nvSpPr>
        <p:spPr>
          <a:xfrm>
            <a:off x="2781300" y="2560528"/>
            <a:ext cx="9067800" cy="3108543"/>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4. Evaluate and Address Social Determinants of Health:</a:t>
            </a:r>
            <a:r>
              <a:rPr lang="en-US" sz="2800" dirty="0">
                <a:effectLst/>
                <a:latin typeface="Lub Dub Medium" panose="020B0603030403020204" pitchFamily="34" charset="0"/>
                <a:ea typeface="Aptos" panose="020B0004020202020204" pitchFamily="34" charset="0"/>
                <a:cs typeface="Arial" panose="020B0604020202020204" pitchFamily="34" charset="0"/>
              </a:rPr>
              <a:t> Routine assessments for social determinants of health (SDOH) that are closely linked with the development of CKM syndrome and its complications are recommended. Addressing adverse SDOH when identified is a key component of holistic care for CKM syndrome.</a:t>
            </a:r>
          </a:p>
        </p:txBody>
      </p:sp>
    </p:spTree>
    <p:extLst>
      <p:ext uri="{BB962C8B-B14F-4D97-AF65-F5344CB8AC3E}">
        <p14:creationId xmlns:p14="http://schemas.microsoft.com/office/powerpoint/2010/main" val="677915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4EBB3-4D42-CAA8-F757-195321EB8869}"/>
              </a:ext>
            </a:extLst>
          </p:cNvPr>
          <p:cNvSpPr txBox="1"/>
          <p:nvPr/>
        </p:nvSpPr>
        <p:spPr>
          <a:xfrm>
            <a:off x="3672557" y="1143000"/>
            <a:ext cx="7285286" cy="523220"/>
          </a:xfrm>
          <a:prstGeom prst="rect">
            <a:avLst/>
          </a:prstGeom>
          <a:noFill/>
        </p:spPr>
        <p:txBody>
          <a:bodyPr wrap="square">
            <a:spAutoFit/>
          </a:bodyPr>
          <a:lstStyle/>
          <a:p>
            <a:r>
              <a:rPr lang="en-US" sz="2800" dirty="0">
                <a:latin typeface="Lub Dub Medium" panose="020B0603030403020204" pitchFamily="34" charset="0"/>
              </a:rPr>
              <a:t>Table 14. Adverse Effects of SGLT2i in T2D</a:t>
            </a:r>
          </a:p>
        </p:txBody>
      </p:sp>
      <p:graphicFrame>
        <p:nvGraphicFramePr>
          <p:cNvPr id="3" name="Table 2">
            <a:extLst>
              <a:ext uri="{FF2B5EF4-FFF2-40B4-BE49-F238E27FC236}">
                <a16:creationId xmlns:a16="http://schemas.microsoft.com/office/drawing/2014/main" id="{BE8B347F-86E4-3ED5-59A7-BEA18660179B}"/>
              </a:ext>
            </a:extLst>
          </p:cNvPr>
          <p:cNvGraphicFramePr>
            <a:graphicFrameLocks noGrp="1"/>
          </p:cNvGraphicFramePr>
          <p:nvPr>
            <p:extLst>
              <p:ext uri="{D42A27DB-BD31-4B8C-83A1-F6EECF244321}">
                <p14:modId xmlns:p14="http://schemas.microsoft.com/office/powerpoint/2010/main" val="3327278223"/>
              </p:ext>
            </p:extLst>
          </p:nvPr>
        </p:nvGraphicFramePr>
        <p:xfrm>
          <a:off x="3352800" y="1785112"/>
          <a:ext cx="7924800" cy="4659376"/>
        </p:xfrm>
        <a:graphic>
          <a:graphicData uri="http://schemas.openxmlformats.org/drawingml/2006/table">
            <a:tbl>
              <a:tblPr firstRow="1" firstCol="1" bandRow="1"/>
              <a:tblGrid>
                <a:gridCol w="3962400">
                  <a:extLst>
                    <a:ext uri="{9D8B030D-6E8A-4147-A177-3AD203B41FA5}">
                      <a16:colId xmlns:a16="http://schemas.microsoft.com/office/drawing/2014/main" val="3771716174"/>
                    </a:ext>
                  </a:extLst>
                </a:gridCol>
                <a:gridCol w="3962400">
                  <a:extLst>
                    <a:ext uri="{9D8B030D-6E8A-4147-A177-3AD203B41FA5}">
                      <a16:colId xmlns:a16="http://schemas.microsoft.com/office/drawing/2014/main" val="1523484204"/>
                    </a:ext>
                  </a:extLst>
                </a:gridCol>
              </a:tblGrid>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ea typeface="Aptos" panose="020B0004020202020204" pitchFamily="34" charset="0"/>
                          <a:cs typeface="Arial" panose="020B0604020202020204" pitchFamily="34" charset="0"/>
                        </a:rPr>
                        <a:t>Adverse Effect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Preventive and Therapeutic Considerations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832391"/>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DKA risk in individuals with insulin deficiency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Much less common in those with T2D. Discontinue, evaluate, and treat promptly if suspected; be aware of predisposing risk factors (ketogenic diet) and clinical presentations (including euglycemic DKA); mitigate risk with sick-day planning; discontinue before scheduled surgery (eg, 3-4 days), during critical illness, or during prolonged fasting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649886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Genital mycotic infections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Mitigate risk with genital hygiene and avoid use in high-risk individuals. Use with caution or avoid in the setting of severe hyperglycemia to reduce infectious risk.</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6631494"/>
                  </a:ext>
                </a:extLst>
              </a:tr>
            </a:tbl>
          </a:graphicData>
        </a:graphic>
      </p:graphicFrame>
      <p:sp>
        <p:nvSpPr>
          <p:cNvPr id="4" name="TextBox 3">
            <a:extLst>
              <a:ext uri="{FF2B5EF4-FFF2-40B4-BE49-F238E27FC236}">
                <a16:creationId xmlns:a16="http://schemas.microsoft.com/office/drawing/2014/main" id="{25B6E45F-3FDA-4273-9936-B3A79E914C7B}"/>
              </a:ext>
            </a:extLst>
          </p:cNvPr>
          <p:cNvSpPr txBox="1"/>
          <p:nvPr/>
        </p:nvSpPr>
        <p:spPr>
          <a:xfrm>
            <a:off x="2653735" y="6563380"/>
            <a:ext cx="9322930" cy="830997"/>
          </a:xfrm>
          <a:prstGeom prst="rect">
            <a:avLst/>
          </a:prstGeom>
          <a:noFill/>
        </p:spPr>
        <p:txBody>
          <a:bodyPr wrap="square">
            <a:spAutoFit/>
          </a:bodyPr>
          <a:lstStyle/>
          <a:p>
            <a:pPr marL="0" marR="0">
              <a:spcAft>
                <a:spcPts val="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Adapted and reprinted with permission from American Diabetes Association Professional Practice Committee for Diabetes. Copyright 2026 American Diabetes Association.</a:t>
            </a:r>
          </a:p>
          <a:p>
            <a:pPr marL="0" marR="0">
              <a:spcAft>
                <a:spcPts val="0"/>
              </a:spcAft>
              <a:buNone/>
            </a:pPr>
            <a:endParaRPr lang="en-US" sz="1200" dirty="0">
              <a:latin typeface="Lub Dub Medium" panose="020B0603030403020204" pitchFamily="34" charset="0"/>
              <a:ea typeface="Aptos" panose="020B0004020202020204" pitchFamily="34" charset="0"/>
              <a:cs typeface="Arial" panose="020B0604020202020204" pitchFamily="34" charset="0"/>
            </a:endParaRPr>
          </a:p>
          <a:p>
            <a:pPr>
              <a:spcAft>
                <a:spcPts val="0"/>
              </a:spcAft>
            </a:pPr>
            <a:r>
              <a:rPr lang="en-US" sz="1200" dirty="0">
                <a:latin typeface="Lub Dub Medium" panose="020B0603030403020204" pitchFamily="34" charset="0"/>
                <a:ea typeface="Aptos" panose="020B0004020202020204" pitchFamily="34" charset="0"/>
                <a:cs typeface="Arial" panose="020B0604020202020204" pitchFamily="34" charset="0"/>
              </a:rPr>
              <a:t>DKA indicates diabetic ketoacidosis; SGLT2i, sodium–glucose cotransporter-2 inhibitors; and T2D, type 2 diabetes.</a:t>
            </a:r>
          </a:p>
        </p:txBody>
      </p:sp>
    </p:spTree>
    <p:extLst>
      <p:ext uri="{BB962C8B-B14F-4D97-AF65-F5344CB8AC3E}">
        <p14:creationId xmlns:p14="http://schemas.microsoft.com/office/powerpoint/2010/main" val="42530552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81</a:t>
            </a:fld>
            <a:endParaRPr lang="en-US" dirty="0"/>
          </a:p>
        </p:txBody>
      </p:sp>
      <p:sp>
        <p:nvSpPr>
          <p:cNvPr id="2" name="TextBox 1">
            <a:extLst>
              <a:ext uri="{FF2B5EF4-FFF2-40B4-BE49-F238E27FC236}">
                <a16:creationId xmlns:a16="http://schemas.microsoft.com/office/drawing/2014/main" id="{EAE30452-09D0-8F82-A8AB-272AEECBF120}"/>
              </a:ext>
            </a:extLst>
          </p:cNvPr>
          <p:cNvSpPr txBox="1"/>
          <p:nvPr/>
        </p:nvSpPr>
        <p:spPr>
          <a:xfrm>
            <a:off x="3001714" y="1828800"/>
            <a:ext cx="8626972" cy="523220"/>
          </a:xfrm>
          <a:prstGeom prst="rect">
            <a:avLst/>
          </a:prstGeom>
          <a:noFill/>
        </p:spPr>
        <p:txBody>
          <a:bodyPr wrap="square">
            <a:spAutoFit/>
          </a:bodyPr>
          <a:lstStyle/>
          <a:p>
            <a:r>
              <a:rPr lang="en-US" sz="2800" dirty="0">
                <a:latin typeface="Lub Dub Medium" panose="020B0603030403020204" pitchFamily="34" charset="0"/>
              </a:rPr>
              <a:t>Table 14. Adverse Effects of SGLT2i in T2D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E1B4435-FB1D-7EB9-5185-6F2DF16820B0}"/>
              </a:ext>
            </a:extLst>
          </p:cNvPr>
          <p:cNvGraphicFramePr>
            <a:graphicFrameLocks noGrp="1"/>
          </p:cNvGraphicFramePr>
          <p:nvPr>
            <p:extLst>
              <p:ext uri="{D42A27DB-BD31-4B8C-83A1-F6EECF244321}">
                <p14:modId xmlns:p14="http://schemas.microsoft.com/office/powerpoint/2010/main" val="1413451526"/>
              </p:ext>
            </p:extLst>
          </p:nvPr>
        </p:nvGraphicFramePr>
        <p:xfrm>
          <a:off x="3352800" y="2812351"/>
          <a:ext cx="7924800" cy="2604897"/>
        </p:xfrm>
        <a:graphic>
          <a:graphicData uri="http://schemas.openxmlformats.org/drawingml/2006/table">
            <a:tbl>
              <a:tblPr firstRow="1" firstCol="1" bandRow="1"/>
              <a:tblGrid>
                <a:gridCol w="3962400">
                  <a:extLst>
                    <a:ext uri="{9D8B030D-6E8A-4147-A177-3AD203B41FA5}">
                      <a16:colId xmlns:a16="http://schemas.microsoft.com/office/drawing/2014/main" val="3771716174"/>
                    </a:ext>
                  </a:extLst>
                </a:gridCol>
                <a:gridCol w="3962400">
                  <a:extLst>
                    <a:ext uri="{9D8B030D-6E8A-4147-A177-3AD203B41FA5}">
                      <a16:colId xmlns:a16="http://schemas.microsoft.com/office/drawing/2014/main" val="1523484204"/>
                    </a:ext>
                  </a:extLst>
                </a:gridCol>
              </a:tblGrid>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ea typeface="Aptos" panose="020B0004020202020204" pitchFamily="34" charset="0"/>
                          <a:cs typeface="Arial" panose="020B0604020202020204" pitchFamily="34" charset="0"/>
                        </a:rPr>
                        <a:t>Adverse Effect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Preventive and Therapeutic Considerations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832391"/>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Necrotizing fasciitis of the perineum (Fournier gangrene)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Rare; prompt treatment if suspected.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649886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Intravascular volume depletion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Attention to volume status and blood pressure, particularly when ill or fasting; consider dose reduction of other volume contracting agents as applicable; monitor kidney function after initiation.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6631494"/>
                  </a:ext>
                </a:extLst>
              </a:tr>
            </a:tbl>
          </a:graphicData>
        </a:graphic>
      </p:graphicFrame>
      <p:sp>
        <p:nvSpPr>
          <p:cNvPr id="7" name="TextBox 6">
            <a:extLst>
              <a:ext uri="{FF2B5EF4-FFF2-40B4-BE49-F238E27FC236}">
                <a16:creationId xmlns:a16="http://schemas.microsoft.com/office/drawing/2014/main" id="{CE3CCC1F-FA13-D88E-883D-A4CCF60F50DB}"/>
              </a:ext>
            </a:extLst>
          </p:cNvPr>
          <p:cNvSpPr txBox="1"/>
          <p:nvPr/>
        </p:nvSpPr>
        <p:spPr>
          <a:xfrm>
            <a:off x="2653735" y="5877579"/>
            <a:ext cx="9322930" cy="830997"/>
          </a:xfrm>
          <a:prstGeom prst="rect">
            <a:avLst/>
          </a:prstGeom>
          <a:noFill/>
        </p:spPr>
        <p:txBody>
          <a:bodyPr wrap="square">
            <a:spAutoFit/>
          </a:bodyPr>
          <a:lstStyle/>
          <a:p>
            <a:pPr marL="0" marR="0">
              <a:spcAft>
                <a:spcPts val="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Adapted and reprinted with permission from American Diabetes Association Professional Practice Committee for Diabetes. Copyright 2026 American Diabetes Association.</a:t>
            </a:r>
          </a:p>
          <a:p>
            <a:pPr marL="0" marR="0">
              <a:spcAft>
                <a:spcPts val="0"/>
              </a:spcAft>
              <a:buNone/>
            </a:pPr>
            <a:endParaRPr lang="en-US" sz="1200" dirty="0">
              <a:latin typeface="Lub Dub Medium" panose="020B0603030403020204" pitchFamily="34" charset="0"/>
              <a:ea typeface="Aptos" panose="020B0004020202020204" pitchFamily="34" charset="0"/>
              <a:cs typeface="Arial" panose="020B0604020202020204" pitchFamily="34" charset="0"/>
            </a:endParaRPr>
          </a:p>
          <a:p>
            <a:pPr>
              <a:spcAft>
                <a:spcPts val="0"/>
              </a:spcAft>
            </a:pPr>
            <a:r>
              <a:rPr lang="en-US" sz="1200" dirty="0">
                <a:latin typeface="Lub Dub Medium" panose="020B0603030403020204" pitchFamily="34" charset="0"/>
                <a:ea typeface="Aptos" panose="020B0004020202020204" pitchFamily="34" charset="0"/>
                <a:cs typeface="Arial" panose="020B0604020202020204" pitchFamily="34" charset="0"/>
              </a:rPr>
              <a:t>DKA indicates diabetic ketoacidosis; SGLT2i, sodium–glucose cotransporter-2 inhibitors; and T2D, type 2 diabetes.</a:t>
            </a:r>
          </a:p>
        </p:txBody>
      </p:sp>
    </p:spTree>
    <p:extLst>
      <p:ext uri="{BB962C8B-B14F-4D97-AF65-F5344CB8AC3E}">
        <p14:creationId xmlns:p14="http://schemas.microsoft.com/office/powerpoint/2010/main" val="30149371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DC4D9-F694-D0B1-9017-ED0C6FE4BF26}"/>
              </a:ext>
            </a:extLst>
          </p:cNvPr>
          <p:cNvSpPr txBox="1"/>
          <p:nvPr/>
        </p:nvSpPr>
        <p:spPr>
          <a:xfrm>
            <a:off x="3672557" y="1219200"/>
            <a:ext cx="7285286" cy="954107"/>
          </a:xfrm>
          <a:prstGeom prst="rect">
            <a:avLst/>
          </a:prstGeom>
          <a:noFill/>
        </p:spPr>
        <p:txBody>
          <a:bodyPr wrap="square">
            <a:spAutoFit/>
          </a:bodyPr>
          <a:lstStyle/>
          <a:p>
            <a:r>
              <a:rPr lang="en-US" sz="2800" dirty="0">
                <a:latin typeface="Lub Dub Medium" panose="020B0603030403020204" pitchFamily="34" charset="0"/>
              </a:rPr>
              <a:t>Table 15. Adverse Effects of GLP-1–Based Therapy in T2D </a:t>
            </a:r>
          </a:p>
        </p:txBody>
      </p:sp>
      <p:graphicFrame>
        <p:nvGraphicFramePr>
          <p:cNvPr id="3" name="Table 2">
            <a:extLst>
              <a:ext uri="{FF2B5EF4-FFF2-40B4-BE49-F238E27FC236}">
                <a16:creationId xmlns:a16="http://schemas.microsoft.com/office/drawing/2014/main" id="{52EE5E6C-7681-7995-B467-7F5FD9000869}"/>
              </a:ext>
            </a:extLst>
          </p:cNvPr>
          <p:cNvGraphicFramePr>
            <a:graphicFrameLocks noGrp="1"/>
          </p:cNvGraphicFramePr>
          <p:nvPr>
            <p:extLst>
              <p:ext uri="{D42A27DB-BD31-4B8C-83A1-F6EECF244321}">
                <p14:modId xmlns:p14="http://schemas.microsoft.com/office/powerpoint/2010/main" val="1228808825"/>
              </p:ext>
            </p:extLst>
          </p:nvPr>
        </p:nvGraphicFramePr>
        <p:xfrm>
          <a:off x="3011487" y="2438400"/>
          <a:ext cx="8607426" cy="4353687"/>
        </p:xfrm>
        <a:graphic>
          <a:graphicData uri="http://schemas.openxmlformats.org/drawingml/2006/table">
            <a:tbl>
              <a:tblPr firstRow="1" firstCol="1" bandRow="1"/>
              <a:tblGrid>
                <a:gridCol w="3349626">
                  <a:extLst>
                    <a:ext uri="{9D8B030D-6E8A-4147-A177-3AD203B41FA5}">
                      <a16:colId xmlns:a16="http://schemas.microsoft.com/office/drawing/2014/main" val="1016426656"/>
                    </a:ext>
                  </a:extLst>
                </a:gridCol>
                <a:gridCol w="5257800">
                  <a:extLst>
                    <a:ext uri="{9D8B030D-6E8A-4147-A177-3AD203B41FA5}">
                      <a16:colId xmlns:a16="http://schemas.microsoft.com/office/drawing/2014/main" val="1955213941"/>
                    </a:ext>
                  </a:extLst>
                </a:gridCol>
              </a:tblGrid>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ea typeface="Aptos" panose="020B0004020202020204" pitchFamily="34" charset="0"/>
                          <a:cs typeface="Arial" panose="020B0604020202020204" pitchFamily="34" charset="0"/>
                        </a:rPr>
                        <a:t>Adverse Effect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Preventive and Therapeutic Considerations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324363"/>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Gastrointestinal adverse effects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Counsel on potential for GI side effects; provide guidance on dietary modifications to mitigate GI side effects; consider slower dose titration for those experiencing GI challenges. Not recommended for individuals with gastroparesis.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285618"/>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Thyroid C-cell tumors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Thyroid C-cell tumors identified in rodents; human relevance not determined. Contraindicated in patients with personal or family history of medullary thyroid carcinoma or in patients with multiple endocrine neoplasia syndrome type 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006213"/>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Pancreatitis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Acute pancreatitis has been reported, but causality has not been established. Do not initiate if at high risk for pancreatitis, and discontinue if pancreatitis is suspected.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014"/>
                  </a:ext>
                </a:extLst>
              </a:tr>
            </a:tbl>
          </a:graphicData>
        </a:graphic>
      </p:graphicFrame>
      <p:sp>
        <p:nvSpPr>
          <p:cNvPr id="4" name="TextBox 3">
            <a:extLst>
              <a:ext uri="{FF2B5EF4-FFF2-40B4-BE49-F238E27FC236}">
                <a16:creationId xmlns:a16="http://schemas.microsoft.com/office/drawing/2014/main" id="{61456C71-12D8-EFBE-4406-B4E088B49514}"/>
              </a:ext>
            </a:extLst>
          </p:cNvPr>
          <p:cNvSpPr txBox="1"/>
          <p:nvPr/>
        </p:nvSpPr>
        <p:spPr>
          <a:xfrm>
            <a:off x="3011488" y="6858000"/>
            <a:ext cx="8607425" cy="564257"/>
          </a:xfrm>
          <a:prstGeom prst="rect">
            <a:avLst/>
          </a:prstGeom>
          <a:noFill/>
        </p:spPr>
        <p:txBody>
          <a:bodyPr wrap="square">
            <a:spAutoFit/>
          </a:bodyPr>
          <a:lstStyle/>
          <a:p>
            <a:pPr marL="0" marR="0">
              <a:spcAft>
                <a:spcPts val="80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Adapted with permission from the American Diabetes Association Professional Practice Committee for Diabetes.</a:t>
            </a:r>
          </a:p>
          <a:p>
            <a:pPr marL="0" marR="0">
              <a:spcAft>
                <a:spcPts val="80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GI, gastrointestinal; GLP-1, glucagon-like peptide-1; T2D, type 2 diabetes.</a:t>
            </a:r>
          </a:p>
        </p:txBody>
      </p:sp>
    </p:spTree>
    <p:extLst>
      <p:ext uri="{BB962C8B-B14F-4D97-AF65-F5344CB8AC3E}">
        <p14:creationId xmlns:p14="http://schemas.microsoft.com/office/powerpoint/2010/main" val="28527604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83</a:t>
            </a:fld>
            <a:endParaRPr lang="en-US" dirty="0"/>
          </a:p>
        </p:txBody>
      </p:sp>
      <p:sp>
        <p:nvSpPr>
          <p:cNvPr id="2" name="TextBox 1">
            <a:extLst>
              <a:ext uri="{FF2B5EF4-FFF2-40B4-BE49-F238E27FC236}">
                <a16:creationId xmlns:a16="http://schemas.microsoft.com/office/drawing/2014/main" id="{070BF715-B42E-32BD-2AA6-F8237EF9551B}"/>
              </a:ext>
            </a:extLst>
          </p:cNvPr>
          <p:cNvSpPr txBox="1"/>
          <p:nvPr/>
        </p:nvSpPr>
        <p:spPr>
          <a:xfrm>
            <a:off x="3672557" y="914400"/>
            <a:ext cx="7285286" cy="954107"/>
          </a:xfrm>
          <a:prstGeom prst="rect">
            <a:avLst/>
          </a:prstGeom>
          <a:noFill/>
        </p:spPr>
        <p:txBody>
          <a:bodyPr wrap="square">
            <a:spAutoFit/>
          </a:bodyPr>
          <a:lstStyle/>
          <a:p>
            <a:r>
              <a:rPr lang="en-US" sz="2800" dirty="0">
                <a:latin typeface="Lub Dub Medium" panose="020B0603030403020204" pitchFamily="34" charset="0"/>
              </a:rPr>
              <a:t>Table 15. Adverse Effects of GLP-1–Based Therapy in T2D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F66C7BB-A673-E375-EAD6-B1685CD138A8}"/>
              </a:ext>
            </a:extLst>
          </p:cNvPr>
          <p:cNvGraphicFramePr>
            <a:graphicFrameLocks noGrp="1"/>
          </p:cNvGraphicFramePr>
          <p:nvPr>
            <p:extLst>
              <p:ext uri="{D42A27DB-BD31-4B8C-83A1-F6EECF244321}">
                <p14:modId xmlns:p14="http://schemas.microsoft.com/office/powerpoint/2010/main" val="2144399802"/>
              </p:ext>
            </p:extLst>
          </p:nvPr>
        </p:nvGraphicFramePr>
        <p:xfrm>
          <a:off x="3011487" y="2057400"/>
          <a:ext cx="8607426" cy="4443095"/>
        </p:xfrm>
        <a:graphic>
          <a:graphicData uri="http://schemas.openxmlformats.org/drawingml/2006/table">
            <a:tbl>
              <a:tblPr firstRow="1" firstCol="1" bandRow="1"/>
              <a:tblGrid>
                <a:gridCol w="3349626">
                  <a:extLst>
                    <a:ext uri="{9D8B030D-6E8A-4147-A177-3AD203B41FA5}">
                      <a16:colId xmlns:a16="http://schemas.microsoft.com/office/drawing/2014/main" val="1016426656"/>
                    </a:ext>
                  </a:extLst>
                </a:gridCol>
                <a:gridCol w="5257800">
                  <a:extLst>
                    <a:ext uri="{9D8B030D-6E8A-4147-A177-3AD203B41FA5}">
                      <a16:colId xmlns:a16="http://schemas.microsoft.com/office/drawing/2014/main" val="1955213941"/>
                    </a:ext>
                  </a:extLst>
                </a:gridCol>
              </a:tblGrid>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ea typeface="Aptos" panose="020B0004020202020204" pitchFamily="34" charset="0"/>
                          <a:cs typeface="Arial" panose="020B0604020202020204" pitchFamily="34" charset="0"/>
                        </a:rPr>
                        <a:t>Adverse Effect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Preventive and Therapeutic Considerations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324363"/>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Acute gallbladder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Evaluate for gallbladder disease if cholelithiasis or cholecystitis is suspected; avoid use in at-risk individuals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285618"/>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Ileus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Reported; risk level is not well-established.</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006213"/>
                  </a:ext>
                </a:extLst>
              </a:tr>
              <a:tr h="57212">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Potential to impact concomitantly administered oral medications due to delayed gastric emptying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Orally administered drug absorption may be impaired during dose titration including oral contraceptives. Advise female patients using oral contraceptives to switch to a nonoral contraceptive method or add a barrier method of contraception for 4 weeks after initiation and for 4 weeks after each dose escalation.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014"/>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Diabetic retinopathy complications in patients with a history of diabetic retinopathy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Close monitoring of retinopathy in those at high risk (older individuals and those with longer duration of T2D [≥10 years]).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1972482"/>
                  </a:ext>
                </a:extLst>
              </a:tr>
            </a:tbl>
          </a:graphicData>
        </a:graphic>
      </p:graphicFrame>
      <p:sp>
        <p:nvSpPr>
          <p:cNvPr id="4" name="TextBox 3">
            <a:extLst>
              <a:ext uri="{FF2B5EF4-FFF2-40B4-BE49-F238E27FC236}">
                <a16:creationId xmlns:a16="http://schemas.microsoft.com/office/drawing/2014/main" id="{9BB7CD17-1638-0458-BC29-B12745C7F4D2}"/>
              </a:ext>
            </a:extLst>
          </p:cNvPr>
          <p:cNvSpPr txBox="1"/>
          <p:nvPr/>
        </p:nvSpPr>
        <p:spPr>
          <a:xfrm>
            <a:off x="3011487" y="6689388"/>
            <a:ext cx="8607425" cy="748923"/>
          </a:xfrm>
          <a:prstGeom prst="rect">
            <a:avLst/>
          </a:prstGeom>
          <a:noFill/>
        </p:spPr>
        <p:txBody>
          <a:bodyPr wrap="square">
            <a:spAutoFit/>
          </a:bodyPr>
          <a:lstStyle/>
          <a:p>
            <a:pPr marL="0" marR="0">
              <a:spcAft>
                <a:spcPts val="80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Adapted and reprinted with permission from the American Diabetes Association Professional Practice Committee for Diabetes. Copyright 2026 American Diabetes Association.</a:t>
            </a:r>
          </a:p>
          <a:p>
            <a:pPr marL="0" marR="0">
              <a:spcAft>
                <a:spcPts val="80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GI, gastrointestinal; GLP-1, glucagon-like peptide-1; T2D, type 2 diabetes.</a:t>
            </a:r>
          </a:p>
        </p:txBody>
      </p:sp>
    </p:spTree>
    <p:extLst>
      <p:ext uri="{BB962C8B-B14F-4D97-AF65-F5344CB8AC3E}">
        <p14:creationId xmlns:p14="http://schemas.microsoft.com/office/powerpoint/2010/main" val="1330282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2D7C6D-A05B-2146-7BAA-3BE160516772}"/>
              </a:ext>
            </a:extLst>
          </p:cNvPr>
          <p:cNvGraphicFramePr>
            <a:graphicFrameLocks noGrp="1"/>
          </p:cNvGraphicFramePr>
          <p:nvPr>
            <p:extLst>
              <p:ext uri="{D42A27DB-BD31-4B8C-83A1-F6EECF244321}">
                <p14:modId xmlns:p14="http://schemas.microsoft.com/office/powerpoint/2010/main" val="4264766336"/>
              </p:ext>
            </p:extLst>
          </p:nvPr>
        </p:nvGraphicFramePr>
        <p:xfrm>
          <a:off x="3011487" y="2914396"/>
          <a:ext cx="8607426" cy="2400808"/>
        </p:xfrm>
        <a:graphic>
          <a:graphicData uri="http://schemas.openxmlformats.org/drawingml/2006/table">
            <a:tbl>
              <a:tblPr firstRow="1" firstCol="1" bandRow="1"/>
              <a:tblGrid>
                <a:gridCol w="3349626">
                  <a:extLst>
                    <a:ext uri="{9D8B030D-6E8A-4147-A177-3AD203B41FA5}">
                      <a16:colId xmlns:a16="http://schemas.microsoft.com/office/drawing/2014/main" val="1016426656"/>
                    </a:ext>
                  </a:extLst>
                </a:gridCol>
                <a:gridCol w="5257800">
                  <a:extLst>
                    <a:ext uri="{9D8B030D-6E8A-4147-A177-3AD203B41FA5}">
                      <a16:colId xmlns:a16="http://schemas.microsoft.com/office/drawing/2014/main" val="1955213941"/>
                    </a:ext>
                  </a:extLst>
                </a:gridCol>
              </a:tblGrid>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ea typeface="Aptos" panose="020B0004020202020204" pitchFamily="34" charset="0"/>
                          <a:cs typeface="Arial" panose="020B0604020202020204" pitchFamily="34" charset="0"/>
                        </a:rPr>
                        <a:t>Adverse Effect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Preventive and Therapeutic Considerations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324363"/>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Nonarteritic anterior ischemic optic neuropathy (NAION)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Rare; monitor for NAION during eye examinations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285618"/>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Acute kidney injury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Monitor kidney function in patients with CKD reporting severe adverse GI reactions.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006213"/>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Risk of pulmonary aspiration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Arial" panose="020B0604020202020204" pitchFamily="34" charset="0"/>
                        </a:rPr>
                        <a:t>Provide guidance on discontinuation prior to surgical procedures to mitigate potential for pulmonary aspiration with general anesthesia or deep sedation.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014"/>
                  </a:ext>
                </a:extLst>
              </a:tr>
            </a:tbl>
          </a:graphicData>
        </a:graphic>
      </p:graphicFrame>
      <p:sp>
        <p:nvSpPr>
          <p:cNvPr id="3" name="TextBox 2">
            <a:extLst>
              <a:ext uri="{FF2B5EF4-FFF2-40B4-BE49-F238E27FC236}">
                <a16:creationId xmlns:a16="http://schemas.microsoft.com/office/drawing/2014/main" id="{23F0C1BF-2452-A97A-40D5-44AB4DCA0C96}"/>
              </a:ext>
            </a:extLst>
          </p:cNvPr>
          <p:cNvSpPr txBox="1"/>
          <p:nvPr/>
        </p:nvSpPr>
        <p:spPr>
          <a:xfrm>
            <a:off x="3672557" y="1600200"/>
            <a:ext cx="7285286" cy="954107"/>
          </a:xfrm>
          <a:prstGeom prst="rect">
            <a:avLst/>
          </a:prstGeom>
          <a:noFill/>
        </p:spPr>
        <p:txBody>
          <a:bodyPr wrap="square">
            <a:spAutoFit/>
          </a:bodyPr>
          <a:lstStyle/>
          <a:p>
            <a:r>
              <a:rPr lang="en-US" sz="2800" dirty="0">
                <a:latin typeface="Lub Dub Medium" panose="020B0603030403020204" pitchFamily="34" charset="0"/>
              </a:rPr>
              <a:t>Table 15. Adverse Effects of GLP-1–Based Therapy in T2D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TextBox 4">
            <a:extLst>
              <a:ext uri="{FF2B5EF4-FFF2-40B4-BE49-F238E27FC236}">
                <a16:creationId xmlns:a16="http://schemas.microsoft.com/office/drawing/2014/main" id="{6F77D1F0-377B-B5E6-5A5F-C7134C5FB114}"/>
              </a:ext>
            </a:extLst>
          </p:cNvPr>
          <p:cNvSpPr txBox="1"/>
          <p:nvPr/>
        </p:nvSpPr>
        <p:spPr>
          <a:xfrm>
            <a:off x="3011486" y="5880477"/>
            <a:ext cx="8607425" cy="748923"/>
          </a:xfrm>
          <a:prstGeom prst="rect">
            <a:avLst/>
          </a:prstGeom>
          <a:noFill/>
        </p:spPr>
        <p:txBody>
          <a:bodyPr wrap="square">
            <a:spAutoFit/>
          </a:bodyPr>
          <a:lstStyle/>
          <a:p>
            <a:pPr marL="0" marR="0">
              <a:spcAft>
                <a:spcPts val="80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Adapted and reprinted with permission from the American Diabetes Association Professional Practice Committee for Diabetes. Copyright 2026 American Diabetes Association.</a:t>
            </a:r>
          </a:p>
          <a:p>
            <a:pPr marL="0" marR="0">
              <a:spcAft>
                <a:spcPts val="800"/>
              </a:spcAft>
              <a:buNone/>
            </a:pPr>
            <a:r>
              <a:rPr lang="en-US" sz="1200" dirty="0">
                <a:effectLst/>
                <a:latin typeface="Lub Dub Medium" panose="020B0603030403020204" pitchFamily="34" charset="0"/>
                <a:ea typeface="Aptos" panose="020B0004020202020204" pitchFamily="34" charset="0"/>
                <a:cs typeface="Arial" panose="020B0604020202020204" pitchFamily="34" charset="0"/>
              </a:rPr>
              <a:t>GI, gastrointestinal; GLP-1, glucagon-like peptide-1; T2D, type 2 diabetes.</a:t>
            </a:r>
          </a:p>
        </p:txBody>
      </p:sp>
    </p:spTree>
    <p:extLst>
      <p:ext uri="{BB962C8B-B14F-4D97-AF65-F5344CB8AC3E}">
        <p14:creationId xmlns:p14="http://schemas.microsoft.com/office/powerpoint/2010/main" val="2388262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67FF76-D3C2-842F-DB06-64230CC62AD0}"/>
              </a:ext>
            </a:extLst>
          </p:cNvPr>
          <p:cNvSpPr txBox="1"/>
          <p:nvPr/>
        </p:nvSpPr>
        <p:spPr>
          <a:xfrm>
            <a:off x="2735014" y="762000"/>
            <a:ext cx="9160372" cy="523220"/>
          </a:xfrm>
          <a:prstGeom prst="rect">
            <a:avLst/>
          </a:prstGeom>
          <a:noFill/>
        </p:spPr>
        <p:txBody>
          <a:bodyPr wrap="square">
            <a:spAutoFit/>
          </a:bodyPr>
          <a:lstStyle/>
          <a:p>
            <a:r>
              <a:rPr lang="en-US" sz="2800" dirty="0">
                <a:latin typeface="Lub Dub Medium" panose="020B0603030403020204" pitchFamily="34" charset="0"/>
              </a:rPr>
              <a:t>Management of CKD in CKM Syndrome Stage 2 to 3</a:t>
            </a:r>
          </a:p>
        </p:txBody>
      </p:sp>
      <p:graphicFrame>
        <p:nvGraphicFramePr>
          <p:cNvPr id="3" name="Table 2">
            <a:extLst>
              <a:ext uri="{FF2B5EF4-FFF2-40B4-BE49-F238E27FC236}">
                <a16:creationId xmlns:a16="http://schemas.microsoft.com/office/drawing/2014/main" id="{8619D58C-8637-0CFA-4AA7-FF48BF1D5BC5}"/>
              </a:ext>
            </a:extLst>
          </p:cNvPr>
          <p:cNvGraphicFramePr>
            <a:graphicFrameLocks noGrp="1"/>
          </p:cNvGraphicFramePr>
          <p:nvPr>
            <p:extLst>
              <p:ext uri="{D42A27DB-BD31-4B8C-83A1-F6EECF244321}">
                <p14:modId xmlns:p14="http://schemas.microsoft.com/office/powerpoint/2010/main" val="4258067785"/>
              </p:ext>
            </p:extLst>
          </p:nvPr>
        </p:nvGraphicFramePr>
        <p:xfrm>
          <a:off x="1642269" y="1423659"/>
          <a:ext cx="11345862" cy="5382281"/>
        </p:xfrm>
        <a:graphic>
          <a:graphicData uri="http://schemas.openxmlformats.org/drawingml/2006/table">
            <a:tbl>
              <a:tblPr firstRow="1" firstCol="1" bandRow="1"/>
              <a:tblGrid>
                <a:gridCol w="1287615">
                  <a:extLst>
                    <a:ext uri="{9D8B030D-6E8A-4147-A177-3AD203B41FA5}">
                      <a16:colId xmlns:a16="http://schemas.microsoft.com/office/drawing/2014/main" val="1385180493"/>
                    </a:ext>
                  </a:extLst>
                </a:gridCol>
                <a:gridCol w="1370411">
                  <a:extLst>
                    <a:ext uri="{9D8B030D-6E8A-4147-A177-3AD203B41FA5}">
                      <a16:colId xmlns:a16="http://schemas.microsoft.com/office/drawing/2014/main" val="1014930722"/>
                    </a:ext>
                  </a:extLst>
                </a:gridCol>
                <a:gridCol w="8687836">
                  <a:extLst>
                    <a:ext uri="{9D8B030D-6E8A-4147-A177-3AD203B41FA5}">
                      <a16:colId xmlns:a16="http://schemas.microsoft.com/office/drawing/2014/main" val="809924407"/>
                    </a:ext>
                  </a:extLst>
                </a:gridCol>
              </a:tblGrid>
              <a:tr h="711122">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tabLst>
                          <a:tab pos="1066800" algn="l"/>
                        </a:tabLst>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Management of CKD in CKM Syndrome Stage 2-3</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79361692"/>
                  </a:ext>
                </a:extLst>
              </a:tr>
              <a:tr h="295744">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LOE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9217801"/>
                  </a:ext>
                </a:extLst>
              </a:tr>
              <a:tr h="1221431">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who have CKD and T2D, or CKD without T2D but with UACR ≥30 mg/g, and with eGFR ≥30 mL/min/1.73m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use of a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RASi</a:t>
                      </a:r>
                      <a:r>
                        <a:rPr lang="en-US" sz="1800" b="1" dirty="0">
                          <a:effectLst/>
                          <a:latin typeface="Times New Roman" panose="02020603050405020304" pitchFamily="18" charset="0"/>
                          <a:ea typeface="Aptos" panose="020B0004020202020204" pitchFamily="34" charset="0"/>
                          <a:cs typeface="Arial" panose="020B0604020202020204" pitchFamily="34" charset="0"/>
                        </a:rPr>
                        <a:t>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eg</a:t>
                      </a:r>
                      <a:r>
                        <a:rPr lang="en-US" sz="1800" b="1" dirty="0">
                          <a:effectLst/>
                          <a:latin typeface="Times New Roman" panose="02020603050405020304" pitchFamily="18" charset="0"/>
                          <a:ea typeface="Aptos" panose="020B0004020202020204" pitchFamily="34" charset="0"/>
                          <a:cs typeface="Arial" panose="020B0604020202020204" pitchFamily="34" charset="0"/>
                        </a:rPr>
                        <a:t>,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ACEi</a:t>
                      </a:r>
                      <a:r>
                        <a:rPr lang="en-US" sz="1800" b="1" dirty="0">
                          <a:effectLst/>
                          <a:latin typeface="Times New Roman" panose="02020603050405020304" pitchFamily="18" charset="0"/>
                          <a:ea typeface="Aptos" panose="020B0004020202020204" pitchFamily="34" charset="0"/>
                          <a:cs typeface="Arial" panose="020B0604020202020204" pitchFamily="34" charset="0"/>
                        </a:rPr>
                        <a:t> or ARB) at the maximum tolerated dose is recommended to reduce the loss of kidney function and to lower the risk of CVD.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3356094"/>
                  </a:ext>
                </a:extLst>
              </a:tr>
              <a:tr h="1221431">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who have CKD and T2D, or CKD without T2D but with UACR ≥200 mg/g, and with eGFR ≥20 mL/min/1.73m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use of an SGLT2i is recommended to reduce the loss of kidney function and to lower the risks of HF hospitalization and CVD mortality.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827298"/>
                  </a:ext>
                </a:extLst>
              </a:tr>
              <a:tr h="91286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who have CKD without T2D but with UACR ≥30-199 mg/g, SGLT2i can be considered to reduce the loss of kidney function and to lower the risks of HF hospitalization and CVD mortality.</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759989"/>
                  </a:ext>
                </a:extLst>
              </a:tr>
              <a:tr h="1019684">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Cost-Effective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(High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who have CKD with or without T2D, treatment with SGLT2i at 2025 U.S. prices is projected to be cost-effective compared with not using an SGLT2i.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390618"/>
                  </a:ext>
                </a:extLst>
              </a:tr>
            </a:tbl>
          </a:graphicData>
        </a:graphic>
      </p:graphicFrame>
      <p:sp>
        <p:nvSpPr>
          <p:cNvPr id="4" name="TextBox 3">
            <a:extLst>
              <a:ext uri="{FF2B5EF4-FFF2-40B4-BE49-F238E27FC236}">
                <a16:creationId xmlns:a16="http://schemas.microsoft.com/office/drawing/2014/main" id="{AF511493-3AFD-A2B4-B602-F2BF6E0D25A5}"/>
              </a:ext>
            </a:extLst>
          </p:cNvPr>
          <p:cNvSpPr txBox="1"/>
          <p:nvPr/>
        </p:nvSpPr>
        <p:spPr>
          <a:xfrm>
            <a:off x="1546895" y="6957079"/>
            <a:ext cx="11536609"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a:t>
            </a:r>
          </a:p>
        </p:txBody>
      </p:sp>
    </p:spTree>
    <p:extLst>
      <p:ext uri="{BB962C8B-B14F-4D97-AF65-F5344CB8AC3E}">
        <p14:creationId xmlns:p14="http://schemas.microsoft.com/office/powerpoint/2010/main" val="852849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
        <p:nvSpPr>
          <p:cNvPr id="2" name="TextBox 1">
            <a:extLst>
              <a:ext uri="{FF2B5EF4-FFF2-40B4-BE49-F238E27FC236}">
                <a16:creationId xmlns:a16="http://schemas.microsoft.com/office/drawing/2014/main" id="{DC403CB4-0787-14A2-0549-C66762F74E6A}"/>
              </a:ext>
            </a:extLst>
          </p:cNvPr>
          <p:cNvSpPr txBox="1"/>
          <p:nvPr/>
        </p:nvSpPr>
        <p:spPr>
          <a:xfrm>
            <a:off x="2087314" y="1258316"/>
            <a:ext cx="10455772" cy="523220"/>
          </a:xfrm>
          <a:prstGeom prst="rect">
            <a:avLst/>
          </a:prstGeom>
          <a:noFill/>
        </p:spPr>
        <p:txBody>
          <a:bodyPr wrap="square">
            <a:spAutoFit/>
          </a:bodyPr>
          <a:lstStyle/>
          <a:p>
            <a:r>
              <a:rPr lang="en-US" sz="2800" dirty="0">
                <a:latin typeface="Lub Dub Medium" panose="020B0603030403020204" pitchFamily="34" charset="0"/>
              </a:rPr>
              <a:t>Management of CKD in CKM Syndrome Stage 2 to 3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0C91250-3D7A-49CC-13C6-9818EBEF0756}"/>
              </a:ext>
            </a:extLst>
          </p:cNvPr>
          <p:cNvGraphicFramePr>
            <a:graphicFrameLocks noGrp="1"/>
          </p:cNvGraphicFramePr>
          <p:nvPr>
            <p:extLst>
              <p:ext uri="{D42A27DB-BD31-4B8C-83A1-F6EECF244321}">
                <p14:modId xmlns:p14="http://schemas.microsoft.com/office/powerpoint/2010/main" val="631794991"/>
              </p:ext>
            </p:extLst>
          </p:nvPr>
        </p:nvGraphicFramePr>
        <p:xfrm>
          <a:off x="1546895" y="1981200"/>
          <a:ext cx="11536610" cy="4748784"/>
        </p:xfrm>
        <a:graphic>
          <a:graphicData uri="http://schemas.openxmlformats.org/drawingml/2006/table">
            <a:tbl>
              <a:tblPr firstRow="1" firstCol="1" bandRow="1"/>
              <a:tblGrid>
                <a:gridCol w="1518280">
                  <a:extLst>
                    <a:ext uri="{9D8B030D-6E8A-4147-A177-3AD203B41FA5}">
                      <a16:colId xmlns:a16="http://schemas.microsoft.com/office/drawing/2014/main" val="2242237635"/>
                    </a:ext>
                  </a:extLst>
                </a:gridCol>
                <a:gridCol w="1323778">
                  <a:extLst>
                    <a:ext uri="{9D8B030D-6E8A-4147-A177-3AD203B41FA5}">
                      <a16:colId xmlns:a16="http://schemas.microsoft.com/office/drawing/2014/main" val="1516614158"/>
                    </a:ext>
                  </a:extLst>
                </a:gridCol>
                <a:gridCol w="8694552">
                  <a:extLst>
                    <a:ext uri="{9D8B030D-6E8A-4147-A177-3AD203B41FA5}">
                      <a16:colId xmlns:a16="http://schemas.microsoft.com/office/drawing/2014/main" val="1223543246"/>
                    </a:ext>
                  </a:extLst>
                </a:gridCol>
              </a:tblGrid>
              <a:tr h="116821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dirty="0">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who have CKD, T2D, and UACR ≥30 mg/g despite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ACEi</a:t>
                      </a:r>
                      <a:r>
                        <a:rPr lang="en-US" sz="1800" b="1" dirty="0">
                          <a:effectLst/>
                          <a:latin typeface="Times New Roman" panose="02020603050405020304" pitchFamily="18" charset="0"/>
                          <a:ea typeface="Aptos" panose="020B0004020202020204" pitchFamily="34" charset="0"/>
                          <a:cs typeface="Arial" panose="020B0604020202020204" pitchFamily="34" charset="0"/>
                        </a:rPr>
                        <a:t>/ARB and SGLT2i as tolerated, with eGFR ≥25 mL/min/1.73m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the addition of a nonsteroidal MRA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nsMRA</a:t>
                      </a:r>
                      <a:r>
                        <a:rPr lang="en-US" sz="1800" b="1" dirty="0">
                          <a:effectLst/>
                          <a:latin typeface="Times New Roman" panose="02020603050405020304" pitchFamily="18" charset="0"/>
                          <a:ea typeface="Aptos" panose="020B0004020202020204" pitchFamily="34" charset="0"/>
                          <a:cs typeface="Arial" panose="020B0604020202020204" pitchFamily="34" charset="0"/>
                        </a:rPr>
                        <a:t>) with proven kidney and cardiovascular benefit is recommended to reduce the risks of losing kidney function and kidney failure, and to lower the risk of CVD.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256799"/>
                  </a:ext>
                </a:extLst>
              </a:tr>
              <a:tr h="1014168">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Not Cost-Effective (Moderate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nSpc>
                          <a:spcPct val="107000"/>
                        </a:lnSpc>
                        <a:spcAft>
                          <a:spcPts val="800"/>
                        </a:spcAft>
                        <a:buFont typeface="+mj-lt"/>
                        <a:buAutoNum type="arabicPeriod" startAt="6"/>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who have CKD, T2D and UACR ≥30 mg/g, treatment with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finerenone</a:t>
                      </a:r>
                      <a:r>
                        <a:rPr lang="en-US" sz="1800" b="1" dirty="0">
                          <a:effectLst/>
                          <a:latin typeface="Times New Roman" panose="02020603050405020304" pitchFamily="18" charset="0"/>
                          <a:ea typeface="Aptos" panose="020B0004020202020204" pitchFamily="34" charset="0"/>
                          <a:cs typeface="Arial" panose="020B0604020202020204" pitchFamily="34" charset="0"/>
                        </a:rPr>
                        <a:t> at U.S. 2025 prices is projected to not be cost-effective compared with usual care.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0222972"/>
                  </a:ext>
                </a:extLst>
              </a:tr>
              <a:tr h="932611">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7"/>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who have CKD, T2D and UACR ≥100 mg/g despite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ACEi</a:t>
                      </a:r>
                      <a:r>
                        <a:rPr lang="en-US" sz="1800" b="1" dirty="0">
                          <a:effectLst/>
                          <a:latin typeface="Times New Roman" panose="02020603050405020304" pitchFamily="18" charset="0"/>
                          <a:ea typeface="Aptos" panose="020B0004020202020204" pitchFamily="34" charset="0"/>
                          <a:cs typeface="Arial" panose="020B0604020202020204" pitchFamily="34" charset="0"/>
                        </a:rPr>
                        <a:t>/ARB and SGLT2i as tolerated, treatment with GLP-1–based therapy with proven kidney and cardiovascular benefit is recommended to reduce the risks of losing kidney function and kidney failure, and to lower the risk of CVD.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601512"/>
                  </a:ext>
                </a:extLst>
              </a:tr>
              <a:tr h="697011">
                <a:tc gridSpan="2">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Indeterminate (Insufficient Evidence)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nSpc>
                          <a:spcPct val="107000"/>
                        </a:lnSpc>
                        <a:spcAft>
                          <a:spcPts val="800"/>
                        </a:spcAft>
                        <a:buFont typeface="+mj-lt"/>
                        <a:buAutoNum type="arabicPeriod" startAt="8"/>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2 to 3, CKD, T2D, and UACR ≥100 mg/g despite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ACEi</a:t>
                      </a:r>
                      <a:r>
                        <a:rPr lang="en-US" sz="1800" b="1" dirty="0">
                          <a:effectLst/>
                          <a:latin typeface="Times New Roman" panose="02020603050405020304" pitchFamily="18" charset="0"/>
                          <a:ea typeface="Aptos" panose="020B0004020202020204" pitchFamily="34" charset="0"/>
                          <a:cs typeface="Arial" panose="020B0604020202020204" pitchFamily="34" charset="0"/>
                        </a:rPr>
                        <a:t>/ARB and SGLT2i as tolerated, the cost effectiveness of adding GLP-1–based therapy is indeterminate.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2077374"/>
                  </a:ext>
                </a:extLst>
              </a:tr>
            </a:tbl>
          </a:graphicData>
        </a:graphic>
      </p:graphicFrame>
      <p:sp>
        <p:nvSpPr>
          <p:cNvPr id="6" name="TextBox 5">
            <a:extLst>
              <a:ext uri="{FF2B5EF4-FFF2-40B4-BE49-F238E27FC236}">
                <a16:creationId xmlns:a16="http://schemas.microsoft.com/office/drawing/2014/main" id="{727D8335-5526-7A71-E844-A3FB6E6773FC}"/>
              </a:ext>
            </a:extLst>
          </p:cNvPr>
          <p:cNvSpPr txBox="1"/>
          <p:nvPr/>
        </p:nvSpPr>
        <p:spPr>
          <a:xfrm>
            <a:off x="1546894" y="6971284"/>
            <a:ext cx="11536609"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a:t>
            </a:r>
          </a:p>
        </p:txBody>
      </p:sp>
    </p:spTree>
    <p:extLst>
      <p:ext uri="{BB962C8B-B14F-4D97-AF65-F5344CB8AC3E}">
        <p14:creationId xmlns:p14="http://schemas.microsoft.com/office/powerpoint/2010/main" val="37607131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A37D36-8CF0-9097-B6A8-FA5FC1F664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00600" y="2518"/>
            <a:ext cx="5486400" cy="7543799"/>
          </a:xfrm>
          <a:prstGeom prst="rect">
            <a:avLst/>
          </a:prstGeom>
        </p:spPr>
      </p:pic>
      <p:sp>
        <p:nvSpPr>
          <p:cNvPr id="3" name="TextBox 2">
            <a:extLst>
              <a:ext uri="{FF2B5EF4-FFF2-40B4-BE49-F238E27FC236}">
                <a16:creationId xmlns:a16="http://schemas.microsoft.com/office/drawing/2014/main" id="{A81F01B9-0BD3-F17E-0A72-157B46E6AC37}"/>
              </a:ext>
            </a:extLst>
          </p:cNvPr>
          <p:cNvSpPr txBox="1"/>
          <p:nvPr/>
        </p:nvSpPr>
        <p:spPr>
          <a:xfrm>
            <a:off x="304800" y="1371600"/>
            <a:ext cx="2590800" cy="2677656"/>
          </a:xfrm>
          <a:prstGeom prst="rect">
            <a:avLst/>
          </a:prstGeom>
          <a:noFill/>
        </p:spPr>
        <p:txBody>
          <a:bodyPr wrap="square">
            <a:spAutoFit/>
          </a:bodyPr>
          <a:lstStyle/>
          <a:p>
            <a:r>
              <a:rPr lang="en-US" sz="2800" dirty="0">
                <a:latin typeface="Lub Dub Medium" panose="020B0603030403020204" pitchFamily="34" charset="0"/>
              </a:rPr>
              <a:t>Figure 9. Management of CKD in CKM Syndrome Stages 2 to 3.</a:t>
            </a:r>
          </a:p>
        </p:txBody>
      </p:sp>
      <p:sp>
        <p:nvSpPr>
          <p:cNvPr id="5" name="TextBox 4">
            <a:extLst>
              <a:ext uri="{FF2B5EF4-FFF2-40B4-BE49-F238E27FC236}">
                <a16:creationId xmlns:a16="http://schemas.microsoft.com/office/drawing/2014/main" id="{DC8ED6D2-E4C8-B432-66D3-0821E1CD40DC}"/>
              </a:ext>
            </a:extLst>
          </p:cNvPr>
          <p:cNvSpPr txBox="1"/>
          <p:nvPr/>
        </p:nvSpPr>
        <p:spPr>
          <a:xfrm>
            <a:off x="304800" y="4180345"/>
            <a:ext cx="4191000" cy="2123658"/>
          </a:xfrm>
          <a:prstGeom prst="rect">
            <a:avLst/>
          </a:prstGeom>
          <a:noFill/>
        </p:spPr>
        <p:txBody>
          <a:bodyPr wrap="square">
            <a:spAutoFit/>
          </a:bodyPr>
          <a:lstStyle/>
          <a:p>
            <a:r>
              <a:rPr lang="en-US" sz="1200" dirty="0">
                <a:latin typeface="Lub Dub Medium" panose="020B0603030403020204" pitchFamily="34" charset="0"/>
              </a:rPr>
              <a:t>*Semaglutide is currently the only GLP-1 RA demonstrated to improve kidney and CVD outcomes among patients with T2D and CKD with albuminuria. </a:t>
            </a:r>
          </a:p>
          <a:p>
            <a:endParaRPr lang="en-US" sz="1200" dirty="0">
              <a:latin typeface="Lub Dub Medium" panose="020B0603030403020204" pitchFamily="34" charset="0"/>
            </a:endParaRPr>
          </a:p>
          <a:p>
            <a:r>
              <a:rPr lang="en-US" sz="1200" dirty="0">
                <a:latin typeface="Lub Dub Medium" panose="020B0603030403020204" pitchFamily="34" charset="0"/>
              </a:rPr>
              <a:t>CKD indicates chronic kidney disease; CVD, cardiovascular disease; eGFR, estimated glomerular filtration rate; GLP-1, glucagon-like peptide-1; </a:t>
            </a:r>
            <a:r>
              <a:rPr lang="en-US" sz="1200" dirty="0" err="1">
                <a:latin typeface="Lub Dub Medium" panose="020B0603030403020204" pitchFamily="34" charset="0"/>
              </a:rPr>
              <a:t>nsMRA</a:t>
            </a:r>
            <a:r>
              <a:rPr lang="en-US" sz="1200" dirty="0">
                <a:latin typeface="Lub Dub Medium" panose="020B0603030403020204" pitchFamily="34" charset="0"/>
              </a:rPr>
              <a:t>, nonsteroidal mineralocorticoid receptor antagonist; </a:t>
            </a:r>
            <a:r>
              <a:rPr lang="en-US" sz="1200" dirty="0" err="1">
                <a:latin typeface="Lub Dub Medium" panose="020B0603030403020204" pitchFamily="34" charset="0"/>
              </a:rPr>
              <a:t>RASi</a:t>
            </a:r>
            <a:r>
              <a:rPr lang="en-US" sz="1200" dirty="0">
                <a:latin typeface="Lub Dub Medium" panose="020B0603030403020204" pitchFamily="34" charset="0"/>
              </a:rPr>
              <a:t>, renin-angiotensin system inhibitors; SGLT2i; sodium–glucose cotransporter-2 inhibitors; and UACR,. urine albumin-to-creatinine ratio</a:t>
            </a:r>
          </a:p>
        </p:txBody>
      </p:sp>
    </p:spTree>
    <p:extLst>
      <p:ext uri="{BB962C8B-B14F-4D97-AF65-F5344CB8AC3E}">
        <p14:creationId xmlns:p14="http://schemas.microsoft.com/office/powerpoint/2010/main" val="37387683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88</a:t>
            </a:fld>
            <a:endParaRPr lang="en-US" dirty="0"/>
          </a:p>
        </p:txBody>
      </p:sp>
      <p:pic>
        <p:nvPicPr>
          <p:cNvPr id="2" name="Picture 1">
            <a:extLst>
              <a:ext uri="{FF2B5EF4-FFF2-40B4-BE49-F238E27FC236}">
                <a16:creationId xmlns:a16="http://schemas.microsoft.com/office/drawing/2014/main" id="{CF60A5ED-72D7-2916-463C-124D243FD5B0}"/>
              </a:ext>
            </a:extLst>
          </p:cNvPr>
          <p:cNvPicPr>
            <a:picLocks noChangeAspect="1"/>
          </p:cNvPicPr>
          <p:nvPr/>
        </p:nvPicPr>
        <p:blipFill>
          <a:blip r:embed="rId2"/>
          <a:stretch>
            <a:fillRect/>
          </a:stretch>
        </p:blipFill>
        <p:spPr>
          <a:xfrm>
            <a:off x="3136900" y="304800"/>
            <a:ext cx="9753600" cy="6917137"/>
          </a:xfrm>
          <a:prstGeom prst="rect">
            <a:avLst/>
          </a:prstGeom>
        </p:spPr>
      </p:pic>
      <p:sp>
        <p:nvSpPr>
          <p:cNvPr id="3" name="TextBox 2">
            <a:extLst>
              <a:ext uri="{FF2B5EF4-FFF2-40B4-BE49-F238E27FC236}">
                <a16:creationId xmlns:a16="http://schemas.microsoft.com/office/drawing/2014/main" id="{EA724C58-AA54-96C8-F2D0-5685FE37786F}"/>
              </a:ext>
            </a:extLst>
          </p:cNvPr>
          <p:cNvSpPr txBox="1"/>
          <p:nvPr/>
        </p:nvSpPr>
        <p:spPr>
          <a:xfrm>
            <a:off x="304800" y="1371600"/>
            <a:ext cx="2819400" cy="3970318"/>
          </a:xfrm>
          <a:prstGeom prst="rect">
            <a:avLst/>
          </a:prstGeom>
          <a:noFill/>
        </p:spPr>
        <p:txBody>
          <a:bodyPr wrap="square">
            <a:spAutoFit/>
          </a:bodyPr>
          <a:lstStyle/>
          <a:p>
            <a:r>
              <a:rPr lang="en-US" sz="2800" dirty="0">
                <a:latin typeface="Lub Dub Medium" panose="020B0603030403020204" pitchFamily="34" charset="0"/>
              </a:rPr>
              <a:t>Figure 10. Cardiovascular and Kidney Protective Therapies in CKD Without Type 2 Diabetes Using UACR.</a:t>
            </a:r>
          </a:p>
        </p:txBody>
      </p:sp>
      <p:sp>
        <p:nvSpPr>
          <p:cNvPr id="6" name="TextBox 5">
            <a:extLst>
              <a:ext uri="{FF2B5EF4-FFF2-40B4-BE49-F238E27FC236}">
                <a16:creationId xmlns:a16="http://schemas.microsoft.com/office/drawing/2014/main" id="{D0708B67-92BF-4DDE-2A7C-591CF2BEF1C5}"/>
              </a:ext>
            </a:extLst>
          </p:cNvPr>
          <p:cNvSpPr txBox="1"/>
          <p:nvPr/>
        </p:nvSpPr>
        <p:spPr>
          <a:xfrm>
            <a:off x="304800" y="6138625"/>
            <a:ext cx="2514600" cy="1384995"/>
          </a:xfrm>
          <a:prstGeom prst="rect">
            <a:avLst/>
          </a:prstGeom>
          <a:noFill/>
        </p:spPr>
        <p:txBody>
          <a:bodyPr wrap="square">
            <a:spAutoFit/>
          </a:bodyPr>
          <a:lstStyle/>
          <a:p>
            <a:r>
              <a:rPr lang="en-US" sz="1200" dirty="0">
                <a:latin typeface="Lub Dub Medium" panose="020B0603030403020204" pitchFamily="34" charset="0"/>
                <a:ea typeface="BatangChe" panose="020B0503020000020004" pitchFamily="49" charset="-127"/>
              </a:rPr>
              <a:t>CKD indicates chronic kidney disease; T2D, type 2 diabetes; </a:t>
            </a:r>
            <a:r>
              <a:rPr lang="en-US" sz="1200" dirty="0" err="1">
                <a:latin typeface="Lub Dub Medium" panose="020B0603030403020204" pitchFamily="34" charset="0"/>
                <a:ea typeface="BatangChe" panose="020B0503020000020004" pitchFamily="49" charset="-127"/>
              </a:rPr>
              <a:t>RASi</a:t>
            </a:r>
            <a:r>
              <a:rPr lang="en-US" sz="1200" dirty="0">
                <a:latin typeface="Lub Dub Medium" panose="020B0603030403020204" pitchFamily="34" charset="0"/>
                <a:ea typeface="BatangChe" panose="020B0503020000020004" pitchFamily="49" charset="-127"/>
              </a:rPr>
              <a:t>; renin-angiotensin system inhibitors; SGLT2i, sodium–glucose cotransporter-2 inhibitors; and UACR, urine albumin-creatinine ratio.</a:t>
            </a:r>
          </a:p>
        </p:txBody>
      </p:sp>
      <p:sp>
        <p:nvSpPr>
          <p:cNvPr id="10" name="TextBox 9">
            <a:extLst>
              <a:ext uri="{FF2B5EF4-FFF2-40B4-BE49-F238E27FC236}">
                <a16:creationId xmlns:a16="http://schemas.microsoft.com/office/drawing/2014/main" id="{753388A0-C121-500D-0D90-52A48C76B3E0}"/>
              </a:ext>
            </a:extLst>
          </p:cNvPr>
          <p:cNvSpPr txBox="1"/>
          <p:nvPr/>
        </p:nvSpPr>
        <p:spPr>
          <a:xfrm>
            <a:off x="12903200" y="3737968"/>
            <a:ext cx="1600200"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BatangChe" panose="020B0503020000020004" pitchFamily="49" charset="-127"/>
                <a:cs typeface="+mn-cs"/>
              </a:rPr>
              <a:t>In patients without T2D, a UACR ≥30 mg/g is an indication for kidney-protective therapy.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BatangChe" panose="020B0503020000020004" pitchFamily="49" charset="-127"/>
                <a:cs typeface="+mn-cs"/>
              </a:rPr>
              <a:t>RASi</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BatangChe" panose="020B0503020000020004" pitchFamily="49" charset="-127"/>
                <a:cs typeface="+mn-cs"/>
              </a:rPr>
              <a:t> is recommended for all patients with UACR ≥30 mg/g. SGLT2i have strong evidence for cardiac and kidney benefit for those with UACR ≥200 mg/g and more moderate evidence for benefit in those with UACR 30 to 199 mg/g. </a:t>
            </a:r>
          </a:p>
        </p:txBody>
      </p:sp>
    </p:spTree>
    <p:extLst>
      <p:ext uri="{BB962C8B-B14F-4D97-AF65-F5344CB8AC3E}">
        <p14:creationId xmlns:p14="http://schemas.microsoft.com/office/powerpoint/2010/main" val="36593701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76CE73-7D47-0181-900B-E587BD413160}"/>
              </a:ext>
            </a:extLst>
          </p:cNvPr>
          <p:cNvPicPr>
            <a:picLocks noChangeAspect="1"/>
          </p:cNvPicPr>
          <p:nvPr/>
        </p:nvPicPr>
        <p:blipFill>
          <a:blip r:embed="rId2"/>
          <a:stretch>
            <a:fillRect/>
          </a:stretch>
        </p:blipFill>
        <p:spPr>
          <a:xfrm>
            <a:off x="4038600" y="0"/>
            <a:ext cx="7696748" cy="7543800"/>
          </a:xfrm>
          <a:prstGeom prst="rect">
            <a:avLst/>
          </a:prstGeom>
        </p:spPr>
      </p:pic>
      <p:sp>
        <p:nvSpPr>
          <p:cNvPr id="3" name="TextBox 2">
            <a:extLst>
              <a:ext uri="{FF2B5EF4-FFF2-40B4-BE49-F238E27FC236}">
                <a16:creationId xmlns:a16="http://schemas.microsoft.com/office/drawing/2014/main" id="{7FC85A1C-1C98-DE9A-DD1B-078612B19A6F}"/>
              </a:ext>
            </a:extLst>
          </p:cNvPr>
          <p:cNvSpPr txBox="1"/>
          <p:nvPr/>
        </p:nvSpPr>
        <p:spPr>
          <a:xfrm>
            <a:off x="304800" y="1371600"/>
            <a:ext cx="2819400" cy="3539430"/>
          </a:xfrm>
          <a:prstGeom prst="rect">
            <a:avLst/>
          </a:prstGeom>
          <a:noFill/>
        </p:spPr>
        <p:txBody>
          <a:bodyPr wrap="square">
            <a:spAutoFit/>
          </a:bodyPr>
          <a:lstStyle/>
          <a:p>
            <a:r>
              <a:rPr lang="en-US" sz="2800" dirty="0">
                <a:latin typeface="Lub Dub Medium" panose="020B0603030403020204" pitchFamily="34" charset="0"/>
              </a:rPr>
              <a:t>Figure 11. Cardiovascular and Kidney Protective Therapies in CKD With Type 2 Diabetes Using UACR.</a:t>
            </a:r>
          </a:p>
        </p:txBody>
      </p:sp>
      <p:sp>
        <p:nvSpPr>
          <p:cNvPr id="5" name="TextBox 4">
            <a:extLst>
              <a:ext uri="{FF2B5EF4-FFF2-40B4-BE49-F238E27FC236}">
                <a16:creationId xmlns:a16="http://schemas.microsoft.com/office/drawing/2014/main" id="{89504A9C-5986-C979-841E-D5578078D500}"/>
              </a:ext>
            </a:extLst>
          </p:cNvPr>
          <p:cNvSpPr txBox="1"/>
          <p:nvPr/>
        </p:nvSpPr>
        <p:spPr>
          <a:xfrm>
            <a:off x="304800" y="5638800"/>
            <a:ext cx="2819400" cy="1752600"/>
          </a:xfrm>
          <a:prstGeom prst="rect">
            <a:avLst/>
          </a:prstGeom>
          <a:noFill/>
        </p:spPr>
        <p:txBody>
          <a:bodyPr wrap="square">
            <a:spAutoFit/>
          </a:bodyPr>
          <a:lstStyle/>
          <a:p>
            <a:r>
              <a:rPr lang="en-US" sz="1200" dirty="0">
                <a:latin typeface="Lub Dub Medium" panose="020B0603030403020204" pitchFamily="34" charset="0"/>
              </a:rPr>
              <a:t>In patients with T2D, RASI and SGLT2i are recommended as first line therapy for all patients with CKD. For those with persistent albuminuria on first line therapy, UACR ≥30 mg/g is an indication for adding </a:t>
            </a:r>
            <a:r>
              <a:rPr lang="en-US" sz="1200" dirty="0" err="1">
                <a:latin typeface="Lub Dub Medium" panose="020B0603030403020204" pitchFamily="34" charset="0"/>
              </a:rPr>
              <a:t>nsMRA</a:t>
            </a:r>
            <a:r>
              <a:rPr lang="en-US" sz="1200" dirty="0">
                <a:latin typeface="Lub Dub Medium" panose="020B0603030403020204" pitchFamily="34" charset="0"/>
              </a:rPr>
              <a:t> and UACR ≥100 mg/g is an indication for adding GLP-1 RA therapy. </a:t>
            </a:r>
          </a:p>
        </p:txBody>
      </p:sp>
      <p:sp>
        <p:nvSpPr>
          <p:cNvPr id="7" name="TextBox 6">
            <a:extLst>
              <a:ext uri="{FF2B5EF4-FFF2-40B4-BE49-F238E27FC236}">
                <a16:creationId xmlns:a16="http://schemas.microsoft.com/office/drawing/2014/main" id="{7B83EDA0-3265-E1DE-8F6A-03678BC62341}"/>
              </a:ext>
            </a:extLst>
          </p:cNvPr>
          <p:cNvSpPr txBox="1"/>
          <p:nvPr/>
        </p:nvSpPr>
        <p:spPr>
          <a:xfrm>
            <a:off x="12192000" y="4876800"/>
            <a:ext cx="2133600" cy="251460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CKD indicates chronic kidney disease; GLP-1, glucagon-like peptide 1;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nsMRA</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nonsteroidal mineralocorticoid receptor antagonist; </a:t>
            </a:r>
            <a:r>
              <a:rPr kumimoji="0" lang="en-US" sz="12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RASi</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renin-angiotensin system inhibitors; SGLT2i, sodium–glucose cotransporter-2 inhibitors; T2D, type 2 diabetes; and UACR, urine albumin-creatinine ratio.</a:t>
            </a:r>
          </a:p>
        </p:txBody>
      </p:sp>
    </p:spTree>
    <p:extLst>
      <p:ext uri="{BB962C8B-B14F-4D97-AF65-F5344CB8AC3E}">
        <p14:creationId xmlns:p14="http://schemas.microsoft.com/office/powerpoint/2010/main" val="67675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3" name="Title 3">
            <a:extLst>
              <a:ext uri="{FF2B5EF4-FFF2-40B4-BE49-F238E27FC236}">
                <a16:creationId xmlns:a16="http://schemas.microsoft.com/office/drawing/2014/main" id="{969B5AE0-6CA6-E93C-E48E-18C464A3F97B}"/>
              </a:ext>
            </a:extLst>
          </p:cNvPr>
          <p:cNvSpPr>
            <a:spLocks noGrp="1"/>
          </p:cNvSpPr>
          <p:nvPr/>
        </p:nvSpPr>
        <p:spPr>
          <a:xfrm>
            <a:off x="4400550" y="1600200"/>
            <a:ext cx="61150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B34C31B3-0560-658B-E692-D64E3C06C98C}"/>
              </a:ext>
            </a:extLst>
          </p:cNvPr>
          <p:cNvSpPr txBox="1"/>
          <p:nvPr/>
        </p:nvSpPr>
        <p:spPr>
          <a:xfrm>
            <a:off x="2095500" y="2514600"/>
            <a:ext cx="10439400" cy="4401205"/>
          </a:xfrm>
          <a:prstGeom prst="rect">
            <a:avLst/>
          </a:prstGeom>
          <a:noFill/>
        </p:spPr>
        <p:txBody>
          <a:bodyPr wrap="square">
            <a:spAutoFit/>
          </a:bodyPr>
          <a:lstStyle/>
          <a:p>
            <a:pPr marR="0" lvl="0">
              <a:spcAft>
                <a:spcPts val="800"/>
              </a:spcAft>
            </a:pPr>
            <a:r>
              <a:rPr lang="en-US" sz="2800" b="1" dirty="0">
                <a:effectLst/>
                <a:latin typeface="Lub Dub Medium" panose="020B0603030403020204" pitchFamily="34" charset="0"/>
                <a:ea typeface="Aptos" panose="020B0004020202020204" pitchFamily="34" charset="0"/>
                <a:cs typeface="Arial" panose="020B0604020202020204" pitchFamily="34" charset="0"/>
              </a:rPr>
              <a:t>5. Emphasize Interdisciplinary Care With a CKM Coordination Point Person: </a:t>
            </a:r>
            <a:r>
              <a:rPr lang="en-US" sz="2800" dirty="0">
                <a:effectLst/>
                <a:latin typeface="Lub Dub Medium" panose="020B0603030403020204" pitchFamily="34" charset="0"/>
                <a:ea typeface="Aptos" panose="020B0004020202020204" pitchFamily="34" charset="0"/>
                <a:cs typeface="Arial" panose="020B0604020202020204" pitchFamily="34" charset="0"/>
              </a:rPr>
              <a:t>Use of interdisciplinary care models for those with overlap among the CKM conditions of type 2 diabetes (T2D), chronic kidney disease (CKD), and CVD is recommended to facilitate patient-centered care. The need for a point person is emphasized, to coordinate efforts of the CKM interdisciplinary team, to facilitate implementation of evidence-based care and guideline-directed medical therapy (GDMT), and to support patients and clinicians.</a:t>
            </a:r>
          </a:p>
        </p:txBody>
      </p:sp>
    </p:spTree>
    <p:extLst>
      <p:ext uri="{BB962C8B-B14F-4D97-AF65-F5344CB8AC3E}">
        <p14:creationId xmlns:p14="http://schemas.microsoft.com/office/powerpoint/2010/main" val="3163031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90</a:t>
            </a:fld>
            <a:endParaRPr lang="en-US" dirty="0"/>
          </a:p>
        </p:txBody>
      </p:sp>
      <p:sp>
        <p:nvSpPr>
          <p:cNvPr id="2" name="TextBox 1">
            <a:extLst>
              <a:ext uri="{FF2B5EF4-FFF2-40B4-BE49-F238E27FC236}">
                <a16:creationId xmlns:a16="http://schemas.microsoft.com/office/drawing/2014/main" id="{63C7451A-746A-961A-1AA5-AF84573950B0}"/>
              </a:ext>
            </a:extLst>
          </p:cNvPr>
          <p:cNvSpPr txBox="1"/>
          <p:nvPr/>
        </p:nvSpPr>
        <p:spPr>
          <a:xfrm>
            <a:off x="3405857" y="1600200"/>
            <a:ext cx="7818686" cy="523220"/>
          </a:xfrm>
          <a:prstGeom prst="rect">
            <a:avLst/>
          </a:prstGeom>
          <a:noFill/>
        </p:spPr>
        <p:txBody>
          <a:bodyPr wrap="square">
            <a:spAutoFit/>
          </a:bodyPr>
          <a:lstStyle/>
          <a:p>
            <a:r>
              <a:rPr lang="en-US" sz="2800" dirty="0">
                <a:latin typeface="Lub Dub Medium" panose="020B0603030403020204" pitchFamily="34" charset="0"/>
              </a:rPr>
              <a:t>Use of Markers of Subclinical Atherosclerosis </a:t>
            </a:r>
          </a:p>
        </p:txBody>
      </p:sp>
      <p:graphicFrame>
        <p:nvGraphicFramePr>
          <p:cNvPr id="3" name="Table 2">
            <a:extLst>
              <a:ext uri="{FF2B5EF4-FFF2-40B4-BE49-F238E27FC236}">
                <a16:creationId xmlns:a16="http://schemas.microsoft.com/office/drawing/2014/main" id="{A7952859-CE23-3E48-8721-6501F8E2F97A}"/>
              </a:ext>
            </a:extLst>
          </p:cNvPr>
          <p:cNvGraphicFramePr>
            <a:graphicFrameLocks noGrp="1"/>
          </p:cNvGraphicFramePr>
          <p:nvPr>
            <p:extLst>
              <p:ext uri="{D42A27DB-BD31-4B8C-83A1-F6EECF244321}">
                <p14:modId xmlns:p14="http://schemas.microsoft.com/office/powerpoint/2010/main" val="2101212665"/>
              </p:ext>
            </p:extLst>
          </p:nvPr>
        </p:nvGraphicFramePr>
        <p:xfrm>
          <a:off x="2857500" y="2552700"/>
          <a:ext cx="8915400" cy="3124200"/>
        </p:xfrm>
        <a:graphic>
          <a:graphicData uri="http://schemas.openxmlformats.org/drawingml/2006/table">
            <a:tbl>
              <a:tblPr firstRow="1" firstCol="1" bandRow="1"/>
              <a:tblGrid>
                <a:gridCol w="1143000">
                  <a:extLst>
                    <a:ext uri="{9D8B030D-6E8A-4147-A177-3AD203B41FA5}">
                      <a16:colId xmlns:a16="http://schemas.microsoft.com/office/drawing/2014/main" val="3673893805"/>
                    </a:ext>
                  </a:extLst>
                </a:gridCol>
                <a:gridCol w="1143000">
                  <a:extLst>
                    <a:ext uri="{9D8B030D-6E8A-4147-A177-3AD203B41FA5}">
                      <a16:colId xmlns:a16="http://schemas.microsoft.com/office/drawing/2014/main" val="1772599363"/>
                    </a:ext>
                  </a:extLst>
                </a:gridCol>
                <a:gridCol w="6629400">
                  <a:extLst>
                    <a:ext uri="{9D8B030D-6E8A-4147-A177-3AD203B41FA5}">
                      <a16:colId xmlns:a16="http://schemas.microsoft.com/office/drawing/2014/main" val="1546745631"/>
                    </a:ext>
                  </a:extLst>
                </a:gridCol>
              </a:tblGrid>
              <a:tr h="1084031">
                <a:tc>
                  <a:txBody>
                    <a:bodyPr/>
                    <a:lstStyle/>
                    <a:p>
                      <a:pPr marL="0" marR="0" algn="l">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Arial" panose="020B0604020202020204" pitchFamily="34" charset="0"/>
                        </a:rPr>
                        <a:t>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Recommendation for Use of Markers of Subclinical Atherosclerosis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Referenced studies that support the recommendation are summarized in the evidence table.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8376356"/>
                  </a:ext>
                </a:extLst>
              </a:tr>
              <a:tr h="493197">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Arial" panose="020B0604020202020204" pitchFamily="34" charset="0"/>
                        </a:rPr>
                        <a:t>Recommendation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9882915"/>
                  </a:ext>
                </a:extLst>
              </a:tr>
              <a:tr h="1546972">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In adults with CKM syndrome stage 3 due to the presence of clinically significant CAC (CAC score &gt;100 or moderate to severe CAC on qualitative assessment), initiation or intensification of preventive therapies indicated for CKM syndrome can be beneficial to reduce cardiovascular events.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5174066"/>
                  </a:ext>
                </a:extLst>
              </a:tr>
            </a:tbl>
          </a:graphicData>
        </a:graphic>
      </p:graphicFrame>
    </p:spTree>
    <p:extLst>
      <p:ext uri="{BB962C8B-B14F-4D97-AF65-F5344CB8AC3E}">
        <p14:creationId xmlns:p14="http://schemas.microsoft.com/office/powerpoint/2010/main" val="2547052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26842-9A2F-5506-6AB2-C254901E7694}"/>
              </a:ext>
            </a:extLst>
          </p:cNvPr>
          <p:cNvSpPr txBox="1"/>
          <p:nvPr/>
        </p:nvSpPr>
        <p:spPr>
          <a:xfrm>
            <a:off x="5703427" y="695980"/>
            <a:ext cx="3223543" cy="523220"/>
          </a:xfrm>
          <a:prstGeom prst="rect">
            <a:avLst/>
          </a:prstGeom>
          <a:noFill/>
        </p:spPr>
        <p:txBody>
          <a:bodyPr wrap="square">
            <a:spAutoFit/>
          </a:bodyPr>
          <a:lstStyle/>
          <a:p>
            <a:r>
              <a:rPr lang="en-US" sz="2800" dirty="0">
                <a:latin typeface="Lub Dub Medium" panose="020B0603030403020204" pitchFamily="34" charset="0"/>
              </a:rPr>
              <a:t>Pre–Heart Failure</a:t>
            </a:r>
          </a:p>
        </p:txBody>
      </p:sp>
      <p:graphicFrame>
        <p:nvGraphicFramePr>
          <p:cNvPr id="3" name="Table 2">
            <a:extLst>
              <a:ext uri="{FF2B5EF4-FFF2-40B4-BE49-F238E27FC236}">
                <a16:creationId xmlns:a16="http://schemas.microsoft.com/office/drawing/2014/main" id="{3221DD7D-86F3-1A3F-EE74-A169E70C92E8}"/>
              </a:ext>
            </a:extLst>
          </p:cNvPr>
          <p:cNvGraphicFramePr>
            <a:graphicFrameLocks noGrp="1"/>
          </p:cNvGraphicFramePr>
          <p:nvPr>
            <p:extLst>
              <p:ext uri="{D42A27DB-BD31-4B8C-83A1-F6EECF244321}">
                <p14:modId xmlns:p14="http://schemas.microsoft.com/office/powerpoint/2010/main" val="1645584125"/>
              </p:ext>
            </p:extLst>
          </p:nvPr>
        </p:nvGraphicFramePr>
        <p:xfrm>
          <a:off x="2762249" y="1447800"/>
          <a:ext cx="9105902" cy="5846285"/>
        </p:xfrm>
        <a:graphic>
          <a:graphicData uri="http://schemas.openxmlformats.org/drawingml/2006/table">
            <a:tbl>
              <a:tblPr firstRow="1" firstCol="1" bandRow="1"/>
              <a:tblGrid>
                <a:gridCol w="1489285">
                  <a:extLst>
                    <a:ext uri="{9D8B030D-6E8A-4147-A177-3AD203B41FA5}">
                      <a16:colId xmlns:a16="http://schemas.microsoft.com/office/drawing/2014/main" val="775691042"/>
                    </a:ext>
                  </a:extLst>
                </a:gridCol>
                <a:gridCol w="1446732">
                  <a:extLst>
                    <a:ext uri="{9D8B030D-6E8A-4147-A177-3AD203B41FA5}">
                      <a16:colId xmlns:a16="http://schemas.microsoft.com/office/drawing/2014/main" val="1530943726"/>
                    </a:ext>
                  </a:extLst>
                </a:gridCol>
                <a:gridCol w="6169885">
                  <a:extLst>
                    <a:ext uri="{9D8B030D-6E8A-4147-A177-3AD203B41FA5}">
                      <a16:colId xmlns:a16="http://schemas.microsoft.com/office/drawing/2014/main" val="682516683"/>
                    </a:ext>
                  </a:extLst>
                </a:gridCol>
              </a:tblGrid>
              <a:tr h="950590">
                <a:tc>
                  <a:txBody>
                    <a:bodyPr/>
                    <a:lstStyle/>
                    <a:p>
                      <a:pPr marL="0" marR="0" algn="ctr">
                        <a:lnSpc>
                          <a:spcPct val="107000"/>
                        </a:lnSpc>
                        <a:spcAft>
                          <a:spcPts val="800"/>
                        </a:spcAft>
                        <a:buNone/>
                      </a:pP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Arial" panose="020B0604020202020204" pitchFamily="34" charset="0"/>
                        </a:rPr>
                        <a:t>Recommendations for Pre–Heart Failure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the recommendations are summarized in the evidence table.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4324003"/>
                  </a:ext>
                </a:extLst>
              </a:tr>
              <a:tr h="276683">
                <a:tc>
                  <a:txBody>
                    <a:bodyPr/>
                    <a:lstStyle/>
                    <a:p>
                      <a:pPr marL="0" marR="0" algn="ctr">
                        <a:lnSpc>
                          <a:spcPct val="107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703629"/>
                  </a:ext>
                </a:extLst>
              </a:tr>
              <a:tr h="1138666">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SzPct val="100000"/>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stage 3 due to pre-HF, intensive lifestyle interventions and intensive risk factor control are recommended to improve CKM health and prevent progression to clinical HF.</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995501"/>
                  </a:ext>
                </a:extLst>
              </a:tr>
              <a:tr h="851012">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r>
                        <a:rPr lang="en-US" sz="18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SzPct val="100000"/>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stage 3 due to pre-HF with T2D or CKD, the use of SGLT2i is recommended as first-line therapy for the prevention of HF.</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3201331"/>
                  </a:ext>
                </a:extLst>
              </a:tr>
              <a:tr h="142632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SzPct val="100000"/>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stage 3 due to pre-HF with diabetes, CKD, and UACR ≥100 mg/g, the addition of GLP-1–based therapy with proven benefit to SGLT2i therapy is reasonable for the prevention of HF.</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1648284"/>
                  </a:ext>
                </a:extLst>
              </a:tr>
              <a:tr h="1138666">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SzPct val="100000"/>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stage 3 due to pre-HF with diabetes, CKD, and UACR ≥30 mg/g, the addition of </a:t>
                      </a:r>
                      <a:r>
                        <a:rPr lang="en-US" sz="1800" b="1" dirty="0" err="1">
                          <a:effectLst/>
                          <a:latin typeface="Times New Roman" panose="02020603050405020304" pitchFamily="18" charset="0"/>
                          <a:ea typeface="Aptos" panose="020B0004020202020204" pitchFamily="34" charset="0"/>
                          <a:cs typeface="Arial" panose="020B0604020202020204" pitchFamily="34" charset="0"/>
                        </a:rPr>
                        <a:t>nsMRA</a:t>
                      </a:r>
                      <a:r>
                        <a:rPr lang="en-US" sz="1800" b="1" dirty="0">
                          <a:effectLst/>
                          <a:latin typeface="Times New Roman" panose="02020603050405020304" pitchFamily="18" charset="0"/>
                          <a:ea typeface="Aptos" panose="020B0004020202020204" pitchFamily="34" charset="0"/>
                          <a:cs typeface="Arial" panose="020B0604020202020204" pitchFamily="34" charset="0"/>
                        </a:rPr>
                        <a:t> to SGLT2i therapy is reasonable for the prevention of HF.</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0292964"/>
                  </a:ext>
                </a:extLst>
              </a:tr>
            </a:tbl>
          </a:graphicData>
        </a:graphic>
      </p:graphicFrame>
    </p:spTree>
    <p:extLst>
      <p:ext uri="{BB962C8B-B14F-4D97-AF65-F5344CB8AC3E}">
        <p14:creationId xmlns:p14="http://schemas.microsoft.com/office/powerpoint/2010/main" val="1163965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
        <p:nvSpPr>
          <p:cNvPr id="2" name="TextBox 1">
            <a:extLst>
              <a:ext uri="{FF2B5EF4-FFF2-40B4-BE49-F238E27FC236}">
                <a16:creationId xmlns:a16="http://schemas.microsoft.com/office/drawing/2014/main" id="{60B3C077-1F70-FFDD-E1E1-8F85CE372A06}"/>
              </a:ext>
            </a:extLst>
          </p:cNvPr>
          <p:cNvSpPr txBox="1"/>
          <p:nvPr/>
        </p:nvSpPr>
        <p:spPr>
          <a:xfrm>
            <a:off x="3766114" y="990600"/>
            <a:ext cx="7098172" cy="523220"/>
          </a:xfrm>
          <a:prstGeom prst="rect">
            <a:avLst/>
          </a:prstGeom>
          <a:noFill/>
        </p:spPr>
        <p:txBody>
          <a:bodyPr wrap="square">
            <a:spAutoFit/>
          </a:bodyPr>
          <a:lstStyle/>
          <a:p>
            <a:r>
              <a:rPr lang="en-US" sz="2800" dirty="0">
                <a:latin typeface="Lub Dub Medium" panose="020B0603030403020204" pitchFamily="34" charset="0"/>
              </a:rPr>
              <a:t>Table 16. Definition of Pre–Heart Failure </a:t>
            </a:r>
          </a:p>
        </p:txBody>
      </p:sp>
      <p:graphicFrame>
        <p:nvGraphicFramePr>
          <p:cNvPr id="3" name="Table 2">
            <a:extLst>
              <a:ext uri="{FF2B5EF4-FFF2-40B4-BE49-F238E27FC236}">
                <a16:creationId xmlns:a16="http://schemas.microsoft.com/office/drawing/2014/main" id="{07CC9F34-853E-41DA-289D-09F032182670}"/>
              </a:ext>
            </a:extLst>
          </p:cNvPr>
          <p:cNvGraphicFramePr>
            <a:graphicFrameLocks noGrp="1"/>
          </p:cNvGraphicFramePr>
          <p:nvPr>
            <p:extLst>
              <p:ext uri="{D42A27DB-BD31-4B8C-83A1-F6EECF244321}">
                <p14:modId xmlns:p14="http://schemas.microsoft.com/office/powerpoint/2010/main" val="1873644496"/>
              </p:ext>
            </p:extLst>
          </p:nvPr>
        </p:nvGraphicFramePr>
        <p:xfrm>
          <a:off x="2634968" y="1725529"/>
          <a:ext cx="9360464" cy="3742309"/>
        </p:xfrm>
        <a:graphic>
          <a:graphicData uri="http://schemas.openxmlformats.org/drawingml/2006/table">
            <a:tbl>
              <a:tblPr firstRow="1" firstCol="1" bandRow="1"/>
              <a:tblGrid>
                <a:gridCol w="4680232">
                  <a:extLst>
                    <a:ext uri="{9D8B030D-6E8A-4147-A177-3AD203B41FA5}">
                      <a16:colId xmlns:a16="http://schemas.microsoft.com/office/drawing/2014/main" val="3606338036"/>
                    </a:ext>
                  </a:extLst>
                </a:gridCol>
                <a:gridCol w="4680232">
                  <a:extLst>
                    <a:ext uri="{9D8B030D-6E8A-4147-A177-3AD203B41FA5}">
                      <a16:colId xmlns:a16="http://schemas.microsoft.com/office/drawing/2014/main" val="4126954646"/>
                    </a:ext>
                  </a:extLst>
                </a:gridCol>
              </a:tblGrid>
              <a:tr h="0">
                <a:tc gridSpan="2">
                  <a:txBody>
                    <a:bodyPr/>
                    <a:lstStyle/>
                    <a:p>
                      <a:pPr marL="0" marR="0">
                        <a:lnSpc>
                          <a:spcPct val="107000"/>
                        </a:lnSpc>
                        <a:spcAft>
                          <a:spcPts val="0"/>
                        </a:spcAft>
                        <a:buNone/>
                      </a:pPr>
                      <a:r>
                        <a:rPr lang="en-US" sz="1800" b="0" dirty="0">
                          <a:effectLst/>
                          <a:latin typeface="Times New Roman" panose="02020603050405020304" pitchFamily="18" charset="0"/>
                          <a:ea typeface="Times New Roman" panose="02020603050405020304" pitchFamily="18" charset="0"/>
                          <a:cs typeface="Arial" panose="020B0604020202020204" pitchFamily="34" charset="0"/>
                        </a:rPr>
                        <a:t>Pre–HF* Echocardiographic and Biomarker-Based Thresholds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86090277"/>
                  </a:ext>
                </a:extLst>
              </a:tr>
              <a:tr h="0">
                <a:tc rowSpan="3">
                  <a:txBody>
                    <a:bodyPr/>
                    <a:lstStyle/>
                    <a:p>
                      <a:pPr marL="0" marR="0">
                        <a:lnSpc>
                          <a:spcPct val="107000"/>
                        </a:lnSpc>
                        <a:spcAft>
                          <a:spcPts val="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Structural Heart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LAVI ≥29 mL/m</a:t>
                      </a:r>
                      <a:r>
                        <a:rPr lang="en-US" sz="1800" baseline="30000">
                          <a:effectLst/>
                          <a:latin typeface="Times New Roman" panose="02020603050405020304" pitchFamily="18" charset="0"/>
                          <a:ea typeface="Times New Roman" panose="02020603050405020304" pitchFamily="18" charset="0"/>
                          <a:cs typeface="Arial" panose="020B0604020202020204" pitchFamily="34" charset="0"/>
                        </a:rPr>
                        <a:t>2</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LVMI &gt;116 g/m</a:t>
                      </a:r>
                      <a:r>
                        <a:rPr lang="en-US" sz="1800" baseline="30000">
                          <a:effectLst/>
                          <a:latin typeface="Times New Roman" panose="02020603050405020304" pitchFamily="18" charset="0"/>
                          <a:ea typeface="Times New Roman" panose="02020603050405020304" pitchFamily="18" charset="0"/>
                          <a:cs typeface="Arial" panose="020B0604020202020204" pitchFamily="34" charset="0"/>
                        </a:rPr>
                        <a:t>2 </a:t>
                      </a:r>
                      <a:r>
                        <a:rPr lang="en-US" sz="1800">
                          <a:effectLst/>
                          <a:latin typeface="Times New Roman" panose="02020603050405020304" pitchFamily="18" charset="0"/>
                          <a:ea typeface="Times New Roman" panose="02020603050405020304" pitchFamily="18" charset="0"/>
                          <a:cs typeface="Arial" panose="020B0604020202020204" pitchFamily="34" charset="0"/>
                        </a:rPr>
                        <a:t>in men; &gt;95 g/m</a:t>
                      </a:r>
                      <a:r>
                        <a:rPr lang="en-US" sz="1800" baseline="30000">
                          <a:effectLst/>
                          <a:latin typeface="Times New Roman" panose="02020603050405020304" pitchFamily="18" charset="0"/>
                          <a:ea typeface="Times New Roman" panose="02020603050405020304" pitchFamily="18" charset="0"/>
                          <a:cs typeface="Arial" panose="020B0604020202020204" pitchFamily="34" charset="0"/>
                        </a:rPr>
                        <a:t>2</a:t>
                      </a:r>
                      <a:r>
                        <a:rPr lang="en-US" sz="1800">
                          <a:effectLst/>
                          <a:latin typeface="Times New Roman" panose="02020603050405020304" pitchFamily="18" charset="0"/>
                          <a:ea typeface="Times New Roman" panose="02020603050405020304" pitchFamily="18" charset="0"/>
                          <a:cs typeface="Arial" panose="020B0604020202020204" pitchFamily="34" charset="0"/>
                        </a:rPr>
                        <a:t> in women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RWT &gt;0.42</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LV wall thickness ≥12 mm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0594748"/>
                  </a:ext>
                </a:extLst>
              </a:tr>
              <a:tr h="0">
                <a:tc vMerge="1">
                  <a:txBody>
                    <a:bodyPr/>
                    <a:lstStyle/>
                    <a:p>
                      <a:endParaRPr lang="en-US"/>
                    </a:p>
                  </a:txBody>
                  <a:tcPr/>
                </a:tc>
                <a:tc>
                  <a:txBody>
                    <a:bodyPr/>
                    <a:lstStyle/>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LVEF &lt;50%</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GLS &lt;16%</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555251"/>
                  </a:ext>
                </a:extLst>
              </a:tr>
              <a:tr h="0">
                <a:tc vMerge="1">
                  <a:txBody>
                    <a:bodyPr/>
                    <a:lstStyle/>
                    <a:p>
                      <a:endParaRPr lang="en-US"/>
                    </a:p>
                  </a:txBody>
                  <a:tcPr/>
                </a:tc>
                <a:tc>
                  <a:txBody>
                    <a:bodyPr/>
                    <a:lstStyle/>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Septal eʹ &lt;7 cm/s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Lateral eʹ &lt;10 cm/s</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TR velocity &gt;2.8 m/s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1930280"/>
                  </a:ext>
                </a:extLst>
              </a:tr>
              <a:tr h="0">
                <a:tc rowSpan="2">
                  <a:txBody>
                    <a:bodyPr/>
                    <a:lstStyle/>
                    <a:p>
                      <a:pPr marL="0" marR="0">
                        <a:lnSpc>
                          <a:spcPct val="107000"/>
                        </a:lnSpc>
                        <a:spcAft>
                          <a:spcPts val="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Noninvasive Imaging to Estimate Filling Pressures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Estimated PA systolic pressure &gt;35 mm Hg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698619"/>
                  </a:ext>
                </a:extLst>
              </a:tr>
              <a:tr h="0">
                <a:tc vMerge="1">
                  <a:txBody>
                    <a:bodyPr/>
                    <a:lstStyle/>
                    <a:p>
                      <a:endParaRPr lang="en-US"/>
                    </a:p>
                  </a:txBody>
                  <a:tcPr/>
                </a:tc>
                <a:tc>
                  <a:txBody>
                    <a:bodyPr/>
                    <a:lstStyle/>
                    <a:p>
                      <a:pPr marL="0" marR="0">
                        <a:lnSpc>
                          <a:spcPct val="107000"/>
                        </a:lnSpc>
                        <a:spcAft>
                          <a:spcPts val="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Average E/eʹ ≥15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7226143"/>
                  </a:ext>
                </a:extLst>
              </a:tr>
              <a:tr h="0">
                <a:tc>
                  <a:txBody>
                    <a:bodyPr/>
                    <a:lstStyle/>
                    <a:p>
                      <a:pPr marL="0" marR="0">
                        <a:lnSpc>
                          <a:spcPct val="107000"/>
                        </a:lnSpc>
                        <a:spcAft>
                          <a:spcPts val="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Cardiac Biomarkers†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BNP ≥35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/mL</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NT-</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proBNP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≥125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/mL†</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563390"/>
                  </a:ext>
                </a:extLst>
              </a:tr>
            </a:tbl>
          </a:graphicData>
        </a:graphic>
      </p:graphicFrame>
    </p:spTree>
    <p:extLst>
      <p:ext uri="{BB962C8B-B14F-4D97-AF65-F5344CB8AC3E}">
        <p14:creationId xmlns:p14="http://schemas.microsoft.com/office/powerpoint/2010/main" val="33989791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F3EA4-84BD-66CF-FE67-E957DD01BF43}"/>
              </a:ext>
            </a:extLst>
          </p:cNvPr>
          <p:cNvSpPr txBox="1"/>
          <p:nvPr/>
        </p:nvSpPr>
        <p:spPr>
          <a:xfrm>
            <a:off x="3140357" y="920889"/>
            <a:ext cx="8349686" cy="523220"/>
          </a:xfrm>
          <a:prstGeom prst="rect">
            <a:avLst/>
          </a:prstGeom>
          <a:noFill/>
        </p:spPr>
        <p:txBody>
          <a:bodyPr wrap="square">
            <a:spAutoFit/>
          </a:bodyPr>
          <a:lstStyle/>
          <a:p>
            <a:r>
              <a:rPr lang="en-US" sz="2800" dirty="0">
                <a:latin typeface="Lub Dub Medium" panose="020B0603030403020204" pitchFamily="34" charset="0"/>
              </a:rPr>
              <a:t>Table 16. Definition of Pre–Heart Failure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sp>
        <p:nvSpPr>
          <p:cNvPr id="3" name="Rectangle 1">
            <a:extLst>
              <a:ext uri="{FF2B5EF4-FFF2-40B4-BE49-F238E27FC236}">
                <a16:creationId xmlns:a16="http://schemas.microsoft.com/office/drawing/2014/main" id="{52A195D7-C338-925C-00B5-DF747E57D5EE}"/>
              </a:ext>
            </a:extLst>
          </p:cNvPr>
          <p:cNvSpPr>
            <a:spLocks noChangeArrowheads="1"/>
          </p:cNvSpPr>
          <p:nvPr/>
        </p:nvSpPr>
        <p:spPr bwMode="auto">
          <a:xfrm>
            <a:off x="2286000" y="1676400"/>
            <a:ext cx="10058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rPr>
              <a:t>Adapted with permission from Heidenreich et al. Copyright 2022 American Heart Association, Inc. and American College of Cardiology Foundation.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Lub Dub Medium"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rPr>
              <a:t>*Pre-HF, also referred to as stage B HF in the 2022 HF Guidelines, is defined as no symptoms or signs of HF, and evidence of 1 of the following: [1] structural heart disease, [2] noninvasive evidence for increased filling pressure, or [3] risk factors with elevated levels of cardiac biomarkers (in the absence of a competing diagnosis resulting in such biomarker elevations such as acute coronary syndrome, CKD†, pulmonary embolus, or myopericarditis)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rPr>
              <a:t>†BNP/</a:t>
            </a:r>
            <a:r>
              <a:rPr kumimoji="0" lang="en-US" altLang="en-US" b="0" i="0" u="none" strike="noStrike" cap="none" normalizeH="0" baseline="0" dirty="0" err="1">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rPr>
              <a:t>NTproBNP</a:t>
            </a:r>
            <a:r>
              <a:rPr kumimoji="0" lang="en-US" altLang="en-US" b="0" i="0" u="none" strike="noStrike" cap="none" normalizeH="0" baseline="0" dirty="0">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rPr>
              <a:t> only cited in the 2022 ACC/AHA HF guidelines; in contrast, the universal definition of HF includes persistently elevated troponin (&gt;99th percentile in a normal reference population).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Lub Dub Medium"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Lub Dub Medium" panose="020B0603030403020204" pitchFamily="34" charset="0"/>
                <a:ea typeface="Aptos" panose="020B000402020202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rPr>
              <a:t>Cutoffs provided for natriuretic peptide levels may have lower specificity, especially in older patients or in patients with AF or CKD.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ub Dub Medium" panose="020B0603030403020204" pitchFamily="34" charset="0"/>
                <a:ea typeface="Aptos" panose="020B0004020202020204" pitchFamily="34" charset="0"/>
                <a:cs typeface="Times New Roman" panose="02020603050405020304" pitchFamily="18" charset="0"/>
              </a:rPr>
              <a:t>BNP indicates B-type natriuretic peptide; GLS, global longitudinal strain; LAVI, left atrial volume index; LV, left ventricular; LVEF, left ventricular ejection fraction; LVMI, left ventricular mass index; and RWT, relative wall thickness. </a:t>
            </a:r>
            <a:endParaRPr kumimoji="0" lang="en-US" altLang="en-US" b="0" i="0" u="none" strike="noStrike" cap="none" normalizeH="0" baseline="0" dirty="0">
              <a:ln>
                <a:noFill/>
              </a:ln>
              <a:solidFill>
                <a:schemeClr val="tx1"/>
              </a:solidFill>
              <a:effectLst/>
              <a:latin typeface="Lub Dub Medium" panose="020B0603030403020204" pitchFamily="34" charset="0"/>
            </a:endParaRPr>
          </a:p>
        </p:txBody>
      </p:sp>
    </p:spTree>
    <p:extLst>
      <p:ext uri="{BB962C8B-B14F-4D97-AF65-F5344CB8AC3E}">
        <p14:creationId xmlns:p14="http://schemas.microsoft.com/office/powerpoint/2010/main" val="36355838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94</a:t>
            </a:fld>
            <a:endParaRPr lang="en-US" dirty="0"/>
          </a:p>
        </p:txBody>
      </p:sp>
      <p:pic>
        <p:nvPicPr>
          <p:cNvPr id="2" name="Picture 1">
            <a:extLst>
              <a:ext uri="{FF2B5EF4-FFF2-40B4-BE49-F238E27FC236}">
                <a16:creationId xmlns:a16="http://schemas.microsoft.com/office/drawing/2014/main" id="{1137F714-C869-DD6C-AFD6-8D711CCC5347}"/>
              </a:ext>
            </a:extLst>
          </p:cNvPr>
          <p:cNvPicPr>
            <a:picLocks noChangeAspect="1"/>
          </p:cNvPicPr>
          <p:nvPr/>
        </p:nvPicPr>
        <p:blipFill>
          <a:blip r:embed="rId2"/>
          <a:stretch>
            <a:fillRect/>
          </a:stretch>
        </p:blipFill>
        <p:spPr>
          <a:xfrm>
            <a:off x="3555546" y="0"/>
            <a:ext cx="7519307" cy="7543800"/>
          </a:xfrm>
          <a:prstGeom prst="rect">
            <a:avLst/>
          </a:prstGeom>
        </p:spPr>
      </p:pic>
      <p:sp>
        <p:nvSpPr>
          <p:cNvPr id="3" name="TextBox 2">
            <a:extLst>
              <a:ext uri="{FF2B5EF4-FFF2-40B4-BE49-F238E27FC236}">
                <a16:creationId xmlns:a16="http://schemas.microsoft.com/office/drawing/2014/main" id="{521C0463-267F-9647-B63B-8BE943D531BB}"/>
              </a:ext>
            </a:extLst>
          </p:cNvPr>
          <p:cNvSpPr txBox="1"/>
          <p:nvPr/>
        </p:nvSpPr>
        <p:spPr>
          <a:xfrm>
            <a:off x="304800" y="1371600"/>
            <a:ext cx="2590800" cy="3108543"/>
          </a:xfrm>
          <a:prstGeom prst="rect">
            <a:avLst/>
          </a:prstGeom>
          <a:noFill/>
        </p:spPr>
        <p:txBody>
          <a:bodyPr wrap="square">
            <a:spAutoFit/>
          </a:bodyPr>
          <a:lstStyle/>
          <a:p>
            <a:r>
              <a:rPr lang="en-US" sz="2800" dirty="0">
                <a:latin typeface="Lub Dub Medium" panose="020B0603030403020204" pitchFamily="34" charset="0"/>
              </a:rPr>
              <a:t>Figure 12. Evaluation and Management of Pre-HF in CKM Syndrome.</a:t>
            </a:r>
          </a:p>
        </p:txBody>
      </p:sp>
      <p:sp>
        <p:nvSpPr>
          <p:cNvPr id="6" name="TextBox 5">
            <a:extLst>
              <a:ext uri="{FF2B5EF4-FFF2-40B4-BE49-F238E27FC236}">
                <a16:creationId xmlns:a16="http://schemas.microsoft.com/office/drawing/2014/main" id="{1E9B64D1-508C-270E-264E-90F856547EC3}"/>
              </a:ext>
            </a:extLst>
          </p:cNvPr>
          <p:cNvSpPr txBox="1"/>
          <p:nvPr/>
        </p:nvSpPr>
        <p:spPr>
          <a:xfrm>
            <a:off x="406173" y="6528137"/>
            <a:ext cx="2819400" cy="1015663"/>
          </a:xfrm>
          <a:prstGeom prst="rect">
            <a:avLst/>
          </a:prstGeom>
          <a:noFill/>
        </p:spPr>
        <p:txBody>
          <a:bodyPr wrap="square">
            <a:spAutoFit/>
          </a:bodyPr>
          <a:lstStyle/>
          <a:p>
            <a:r>
              <a:rPr lang="en-US" sz="1200" dirty="0">
                <a:latin typeface="Lub Dub Medium" panose="020B0603030403020204" pitchFamily="34" charset="0"/>
              </a:rPr>
              <a:t>CKM indicates cardiovascular-kidney-metabolic; HF, heart failure; and PREVENT, Predicting Risk of Cardiovascular Disease Events.</a:t>
            </a:r>
          </a:p>
        </p:txBody>
      </p:sp>
      <p:sp>
        <p:nvSpPr>
          <p:cNvPr id="8" name="TextBox 7">
            <a:extLst>
              <a:ext uri="{FF2B5EF4-FFF2-40B4-BE49-F238E27FC236}">
                <a16:creationId xmlns:a16="http://schemas.microsoft.com/office/drawing/2014/main" id="{A38AE53D-254F-8A9C-CE5D-CCB6B0A535E7}"/>
              </a:ext>
            </a:extLst>
          </p:cNvPr>
          <p:cNvSpPr txBox="1"/>
          <p:nvPr/>
        </p:nvSpPr>
        <p:spPr>
          <a:xfrm>
            <a:off x="11404826" y="5604808"/>
            <a:ext cx="2895600"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*High-sensitivity troponin can be considered for those with obesity, where natriuretic peptides may be low even in the setting of cardiac dysfunction and increased risk for developing HF. Assessments for pre-HF in patients with CKM syndrome are indicated for those with increased predicted HF risk (PREVENT-HF risk ≥5%). </a:t>
            </a:r>
          </a:p>
        </p:txBody>
      </p:sp>
    </p:spTree>
    <p:extLst>
      <p:ext uri="{BB962C8B-B14F-4D97-AF65-F5344CB8AC3E}">
        <p14:creationId xmlns:p14="http://schemas.microsoft.com/office/powerpoint/2010/main" val="27055404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A5CC0-C3DF-117A-5F33-B57C85079A7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D2FE09-1C6D-5772-ACEE-7B52F9ECCE78}"/>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extBox 5">
            <a:extLst>
              <a:ext uri="{FF2B5EF4-FFF2-40B4-BE49-F238E27FC236}">
                <a16:creationId xmlns:a16="http://schemas.microsoft.com/office/drawing/2014/main" id="{700C5237-84A3-974F-D906-A23B0C5E363E}"/>
              </a:ext>
            </a:extLst>
          </p:cNvPr>
          <p:cNvSpPr txBox="1"/>
          <p:nvPr/>
        </p:nvSpPr>
        <p:spPr>
          <a:xfrm>
            <a:off x="3916346" y="3299192"/>
            <a:ext cx="6797708"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rPr>
              <a:t>Management of CVD in CKM Syndrome</a:t>
            </a:r>
          </a:p>
        </p:txBody>
      </p:sp>
    </p:spTree>
    <p:extLst>
      <p:ext uri="{BB962C8B-B14F-4D97-AF65-F5344CB8AC3E}">
        <p14:creationId xmlns:p14="http://schemas.microsoft.com/office/powerpoint/2010/main" val="28967469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FE2E5E-3E5F-2954-8A1C-F811A25869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3300" y="8103"/>
            <a:ext cx="7543800" cy="7543800"/>
          </a:xfrm>
          <a:prstGeom prst="rect">
            <a:avLst/>
          </a:prstGeom>
        </p:spPr>
      </p:pic>
      <p:sp>
        <p:nvSpPr>
          <p:cNvPr id="3" name="TextBox 2">
            <a:extLst>
              <a:ext uri="{FF2B5EF4-FFF2-40B4-BE49-F238E27FC236}">
                <a16:creationId xmlns:a16="http://schemas.microsoft.com/office/drawing/2014/main" id="{09BBD0EA-C213-C021-2B96-246D87658617}"/>
              </a:ext>
            </a:extLst>
          </p:cNvPr>
          <p:cNvSpPr txBox="1"/>
          <p:nvPr/>
        </p:nvSpPr>
        <p:spPr>
          <a:xfrm>
            <a:off x="304800" y="1371600"/>
            <a:ext cx="2590800" cy="3108543"/>
          </a:xfrm>
          <a:prstGeom prst="rect">
            <a:avLst/>
          </a:prstGeom>
          <a:noFill/>
        </p:spPr>
        <p:txBody>
          <a:bodyPr wrap="square">
            <a:spAutoFit/>
          </a:bodyPr>
          <a:lstStyle/>
          <a:p>
            <a:r>
              <a:rPr lang="en-US" sz="2800" dirty="0">
                <a:latin typeface="Lub Dub Medium" panose="020B0603030403020204" pitchFamily="34" charset="0"/>
              </a:rPr>
              <a:t>Figure 13. Overview of ASCVD Management in CKM Syndrome Stage 4.</a:t>
            </a:r>
          </a:p>
        </p:txBody>
      </p:sp>
      <p:sp>
        <p:nvSpPr>
          <p:cNvPr id="5" name="TextBox 4">
            <a:extLst>
              <a:ext uri="{FF2B5EF4-FFF2-40B4-BE49-F238E27FC236}">
                <a16:creationId xmlns:a16="http://schemas.microsoft.com/office/drawing/2014/main" id="{8DD4C1CB-B390-6BCD-9949-6D24854C18B6}"/>
              </a:ext>
            </a:extLst>
          </p:cNvPr>
          <p:cNvSpPr txBox="1"/>
          <p:nvPr/>
        </p:nvSpPr>
        <p:spPr>
          <a:xfrm>
            <a:off x="304800" y="5486400"/>
            <a:ext cx="2616200" cy="1938992"/>
          </a:xfrm>
          <a:prstGeom prst="rect">
            <a:avLst/>
          </a:prstGeom>
          <a:noFill/>
        </p:spPr>
        <p:txBody>
          <a:bodyPr wrap="square">
            <a:spAutoFit/>
          </a:bodyPr>
          <a:lstStyle/>
          <a:p>
            <a:r>
              <a:rPr lang="en-US" sz="1200" dirty="0">
                <a:latin typeface="Lub Dub Medium" panose="020B0603030403020204" pitchFamily="34" charset="0"/>
              </a:rPr>
              <a:t>The approach to CKM syndrome management in patients with ASCVD in CKM syndrome stage 4 should involve the use of first-line GDMT for ASCVD, applying general principles of CKM syndrome management and additional therapeutic approaches for the individual CKM risk factors, as depicted.</a:t>
            </a:r>
          </a:p>
        </p:txBody>
      </p:sp>
      <p:sp>
        <p:nvSpPr>
          <p:cNvPr id="7" name="TextBox 6">
            <a:extLst>
              <a:ext uri="{FF2B5EF4-FFF2-40B4-BE49-F238E27FC236}">
                <a16:creationId xmlns:a16="http://schemas.microsoft.com/office/drawing/2014/main" id="{E187C888-8B24-63C2-1BC8-0697C5B9D062}"/>
              </a:ext>
            </a:extLst>
          </p:cNvPr>
          <p:cNvSpPr txBox="1"/>
          <p:nvPr/>
        </p:nvSpPr>
        <p:spPr>
          <a:xfrm>
            <a:off x="11506200" y="5117068"/>
            <a:ext cx="2819400" cy="2308324"/>
          </a:xfrm>
          <a:prstGeom prst="rect">
            <a:avLst/>
          </a:prstGeom>
          <a:noFill/>
        </p:spPr>
        <p:txBody>
          <a:bodyPr wrap="square">
            <a:spAutoFit/>
          </a:bodyPr>
          <a:lstStyle/>
          <a:p>
            <a:r>
              <a:rPr lang="en-US" sz="1200" dirty="0">
                <a:latin typeface="Lub Dub Medium" panose="020B0603030403020204" pitchFamily="34" charset="0"/>
              </a:rPr>
              <a:t>CHW indicates community health worker; CKM, cardiovascular-kidney-metabolic; CVD, cardiovascular disease; GDMT, guideline-directed medical therapy; GLP-1, glucagon-like peptide-1; </a:t>
            </a:r>
            <a:r>
              <a:rPr lang="en-US" sz="1200" dirty="0" err="1">
                <a:latin typeface="Lub Dub Medium" panose="020B0603030403020204" pitchFamily="34" charset="0"/>
              </a:rPr>
              <a:t>RASi</a:t>
            </a:r>
            <a:r>
              <a:rPr lang="en-US" sz="1200" dirty="0">
                <a:latin typeface="Lub Dub Medium" panose="020B0603030403020204" pitchFamily="34" charset="0"/>
              </a:rPr>
              <a:t>; renin-angiotensin system inhibitors; SDOH, social determinants of health; SGLT2i, sodium–glucose cotransporter-2 inhibitors; and T2D, type 2 diabetes.</a:t>
            </a:r>
          </a:p>
        </p:txBody>
      </p:sp>
    </p:spTree>
    <p:extLst>
      <p:ext uri="{BB962C8B-B14F-4D97-AF65-F5344CB8AC3E}">
        <p14:creationId xmlns:p14="http://schemas.microsoft.com/office/powerpoint/2010/main" val="10944027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97</a:t>
            </a:fld>
            <a:endParaRPr lang="en-US" dirty="0"/>
          </a:p>
        </p:txBody>
      </p:sp>
      <p:sp>
        <p:nvSpPr>
          <p:cNvPr id="2" name="TextBox 1">
            <a:extLst>
              <a:ext uri="{FF2B5EF4-FFF2-40B4-BE49-F238E27FC236}">
                <a16:creationId xmlns:a16="http://schemas.microsoft.com/office/drawing/2014/main" id="{A3CAED5B-B714-2B46-98F4-707B8D0E4202}"/>
              </a:ext>
            </a:extLst>
          </p:cNvPr>
          <p:cNvSpPr txBox="1"/>
          <p:nvPr/>
        </p:nvSpPr>
        <p:spPr>
          <a:xfrm>
            <a:off x="5037278" y="914400"/>
            <a:ext cx="4555843" cy="954107"/>
          </a:xfrm>
          <a:prstGeom prst="rect">
            <a:avLst/>
          </a:prstGeom>
          <a:noFill/>
        </p:spPr>
        <p:txBody>
          <a:bodyPr wrap="square">
            <a:spAutoFit/>
          </a:bodyPr>
          <a:lstStyle/>
          <a:p>
            <a:r>
              <a:rPr lang="en-US" sz="2800" dirty="0">
                <a:latin typeface="Lub Dub Medium" panose="020B0603030403020204" pitchFamily="34" charset="0"/>
              </a:rPr>
              <a:t>CKM Syndrome Stage 4 With Obesity and ASCVD</a:t>
            </a:r>
          </a:p>
        </p:txBody>
      </p:sp>
      <p:graphicFrame>
        <p:nvGraphicFramePr>
          <p:cNvPr id="3" name="Table 2">
            <a:extLst>
              <a:ext uri="{FF2B5EF4-FFF2-40B4-BE49-F238E27FC236}">
                <a16:creationId xmlns:a16="http://schemas.microsoft.com/office/drawing/2014/main" id="{20A32378-1BF3-6ABD-6650-0D797AF5BA59}"/>
              </a:ext>
            </a:extLst>
          </p:cNvPr>
          <p:cNvGraphicFramePr>
            <a:graphicFrameLocks noGrp="1"/>
          </p:cNvGraphicFramePr>
          <p:nvPr>
            <p:extLst>
              <p:ext uri="{D42A27DB-BD31-4B8C-83A1-F6EECF244321}">
                <p14:modId xmlns:p14="http://schemas.microsoft.com/office/powerpoint/2010/main" val="1891954570"/>
              </p:ext>
            </p:extLst>
          </p:nvPr>
        </p:nvGraphicFramePr>
        <p:xfrm>
          <a:off x="2979737" y="2209800"/>
          <a:ext cx="8670924" cy="4750779"/>
        </p:xfrm>
        <a:graphic>
          <a:graphicData uri="http://schemas.openxmlformats.org/drawingml/2006/table">
            <a:tbl>
              <a:tblPr firstRow="1" firstCol="1" bandRow="1"/>
              <a:tblGrid>
                <a:gridCol w="1350604">
                  <a:extLst>
                    <a:ext uri="{9D8B030D-6E8A-4147-A177-3AD203B41FA5}">
                      <a16:colId xmlns:a16="http://schemas.microsoft.com/office/drawing/2014/main" val="1982566328"/>
                    </a:ext>
                  </a:extLst>
                </a:gridCol>
                <a:gridCol w="1204416">
                  <a:extLst>
                    <a:ext uri="{9D8B030D-6E8A-4147-A177-3AD203B41FA5}">
                      <a16:colId xmlns:a16="http://schemas.microsoft.com/office/drawing/2014/main" val="2520833400"/>
                    </a:ext>
                  </a:extLst>
                </a:gridCol>
                <a:gridCol w="6115904">
                  <a:extLst>
                    <a:ext uri="{9D8B030D-6E8A-4147-A177-3AD203B41FA5}">
                      <a16:colId xmlns:a16="http://schemas.microsoft.com/office/drawing/2014/main" val="2563319384"/>
                    </a:ext>
                  </a:extLst>
                </a:gridCol>
              </a:tblGrid>
              <a:tr h="681200">
                <a:tc>
                  <a:txBody>
                    <a:bodyPr/>
                    <a:lstStyle/>
                    <a:p>
                      <a:pPr marL="9144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9144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for CKM Syndrome Stage 4 With Obesity and ASCVD</a:t>
                      </a:r>
                      <a:endParaRPr lang="en-US" sz="1800">
                        <a:effectLst/>
                        <a:latin typeface="Aptos" panose="020B0004020202020204" pitchFamily="34" charset="0"/>
                        <a:ea typeface="Aptos" panose="020B0004020202020204" pitchFamily="34" charset="0"/>
                        <a:cs typeface="Arial" panose="020B0604020202020204" pitchFamily="34" charset="0"/>
                      </a:endParaRPr>
                    </a:p>
                    <a:p>
                      <a:pPr marL="91440" marR="0" algn="ctr">
                        <a:lnSpc>
                          <a:spcPct val="107000"/>
                        </a:lnSpc>
                        <a:spcAft>
                          <a:spcPts val="800"/>
                        </a:spcAft>
                        <a:buNone/>
                      </a:pPr>
                      <a:r>
                        <a:rPr lang="en-US" sz="1800">
                          <a:effectLst/>
                          <a:latin typeface="Times New Roman" panose="02020603050405020304" pitchFamily="18" charset="0"/>
                          <a:ea typeface="Aptos" panose="020B0004020202020204" pitchFamily="34" charset="0"/>
                          <a:cs typeface="Arial" panose="020B0604020202020204" pitchFamily="34" charset="0"/>
                        </a:rPr>
                        <a:t>Referenced studies that support recommendations are summarized in the evidence table.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55505762"/>
                  </a:ext>
                </a:extLst>
              </a:tr>
              <a:tr h="283300">
                <a:tc>
                  <a:txBody>
                    <a:bodyPr/>
                    <a:lstStyle/>
                    <a:p>
                      <a:pPr marL="9144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915093"/>
                  </a:ext>
                </a:extLst>
              </a:tr>
              <a:tr h="977227">
                <a:tc>
                  <a:txBody>
                    <a:bodyPr/>
                    <a:lstStyle/>
                    <a:p>
                      <a:pPr marL="9144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9144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overweight or obesity and ASCVD, treatment with an intensive, multicomponent, behavioral lifestyle intervention is recommended to promote weight loss and improvement in CKM risk factors.</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6037312"/>
                  </a:ext>
                </a:extLst>
              </a:tr>
              <a:tr h="1371418">
                <a:tc>
                  <a:txBody>
                    <a:bodyPr/>
                    <a:lstStyle/>
                    <a:p>
                      <a:pPr marL="9144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9144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overweight or obesity (BMI ≥27 kg/m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ASCVD, treatment with a GLP-1–based therapy with proven cardiovascular benefit in addition to counseling to promote healthy dietary intake and regular physical activity is recommended to reduce the risk of cardiovascular events.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249464"/>
                  </a:ext>
                </a:extLst>
              </a:tr>
            </a:tbl>
          </a:graphicData>
        </a:graphic>
      </p:graphicFrame>
    </p:spTree>
    <p:extLst>
      <p:ext uri="{BB962C8B-B14F-4D97-AF65-F5344CB8AC3E}">
        <p14:creationId xmlns:p14="http://schemas.microsoft.com/office/powerpoint/2010/main" val="10323489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D0894B-C9D7-6834-F801-DBD490A3241B}"/>
              </a:ext>
            </a:extLst>
          </p:cNvPr>
          <p:cNvSpPr txBox="1"/>
          <p:nvPr/>
        </p:nvSpPr>
        <p:spPr>
          <a:xfrm>
            <a:off x="4614139" y="914400"/>
            <a:ext cx="5402122" cy="954107"/>
          </a:xfrm>
          <a:prstGeom prst="rect">
            <a:avLst/>
          </a:prstGeom>
          <a:noFill/>
        </p:spPr>
        <p:txBody>
          <a:bodyPr wrap="square">
            <a:spAutoFit/>
          </a:bodyPr>
          <a:lstStyle/>
          <a:p>
            <a:r>
              <a:rPr lang="en-US" sz="2800" dirty="0">
                <a:latin typeface="Lub Dub Medium" panose="020B0603030403020204" pitchFamily="34" charset="0"/>
              </a:rPr>
              <a:t>CKM Syndrome Stage 4 With Obesity and ASCVD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BF2719B-AF17-5086-D04C-97C854F45C58}"/>
              </a:ext>
            </a:extLst>
          </p:cNvPr>
          <p:cNvGraphicFramePr>
            <a:graphicFrameLocks noGrp="1"/>
          </p:cNvGraphicFramePr>
          <p:nvPr>
            <p:extLst>
              <p:ext uri="{D42A27DB-BD31-4B8C-83A1-F6EECF244321}">
                <p14:modId xmlns:p14="http://schemas.microsoft.com/office/powerpoint/2010/main" val="2327686559"/>
              </p:ext>
            </p:extLst>
          </p:nvPr>
        </p:nvGraphicFramePr>
        <p:xfrm>
          <a:off x="2476501" y="2209800"/>
          <a:ext cx="9677398" cy="4321749"/>
        </p:xfrm>
        <a:graphic>
          <a:graphicData uri="http://schemas.openxmlformats.org/drawingml/2006/table">
            <a:tbl>
              <a:tblPr firstRow="1" firstCol="1" bandRow="1"/>
              <a:tblGrid>
                <a:gridCol w="1285774">
                  <a:extLst>
                    <a:ext uri="{9D8B030D-6E8A-4147-A177-3AD203B41FA5}">
                      <a16:colId xmlns:a16="http://schemas.microsoft.com/office/drawing/2014/main" val="2335006734"/>
                    </a:ext>
                  </a:extLst>
                </a:gridCol>
                <a:gridCol w="1344218">
                  <a:extLst>
                    <a:ext uri="{9D8B030D-6E8A-4147-A177-3AD203B41FA5}">
                      <a16:colId xmlns:a16="http://schemas.microsoft.com/office/drawing/2014/main" val="1196240491"/>
                    </a:ext>
                  </a:extLst>
                </a:gridCol>
                <a:gridCol w="7047406">
                  <a:extLst>
                    <a:ext uri="{9D8B030D-6E8A-4147-A177-3AD203B41FA5}">
                      <a16:colId xmlns:a16="http://schemas.microsoft.com/office/drawing/2014/main" val="3782759921"/>
                    </a:ext>
                  </a:extLst>
                </a:gridCol>
              </a:tblGrid>
              <a:tr h="1295400">
                <a:tc gridSpan="2">
                  <a:txBody>
                    <a:bodyPr/>
                    <a:lstStyle/>
                    <a:p>
                      <a:pPr marL="9144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Economic Value:*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9144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Cost-Effective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9144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Arial" panose="020B0604020202020204" pitchFamily="34" charset="0"/>
                        </a:rPr>
                        <a:t>(Moderate Level of Certainty)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342900" marR="0" lvl="0" indent="-342900">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overweight or obesity (BMI ≥27 kg/m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ASCVD, treatment with a GLP-1–based therapy with proven cardiovascular benefit at 2025 U.S. prices is projected to be cost-effective compared with usual care.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7671633"/>
                  </a:ext>
                </a:extLst>
              </a:tr>
              <a:tr h="1776529">
                <a:tc>
                  <a:txBody>
                    <a:bodyPr/>
                    <a:lstStyle/>
                    <a:p>
                      <a:pPr marL="9144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2a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9144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obesity (BMI ≥30 kg/m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ASCVD who have not reached weight loss goals with lifestyle interventions, with or without maximally tolerated pharmacotherapy, MBS can be beneficial to facilitate a minimum weight loss of 5% to 10% to improve CKM health and to reduce the risk of cardiovascular events.</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2005870"/>
                  </a:ext>
                </a:extLst>
              </a:tr>
              <a:tr h="1180224">
                <a:tc>
                  <a:txBody>
                    <a:bodyPr/>
                    <a:lstStyle/>
                    <a:p>
                      <a:pPr marL="9144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Arial" panose="020B0604020202020204" pitchFamily="34" charset="0"/>
                        </a:rPr>
                        <a:t>3: Harm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9144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Arial" panose="020B0604020202020204" pitchFamily="34" charset="0"/>
                        </a:rPr>
                        <a:t>B-R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Arial" panose="020B0604020202020204" pitchFamily="34" charset="0"/>
                        </a:rPr>
                        <a:t>In adults with CKM syndrome stage 4 with overweight or obesity (BMI ≥27 kg/m</a:t>
                      </a:r>
                      <a:r>
                        <a:rPr lang="en-US" sz="1800" b="1" baseline="30000" dirty="0">
                          <a:effectLst/>
                          <a:latin typeface="Times New Roman" panose="02020603050405020304" pitchFamily="18" charset="0"/>
                          <a:ea typeface="Aptos" panose="020B0004020202020204" pitchFamily="34" charset="0"/>
                          <a:cs typeface="Arial" panose="020B0604020202020204" pitchFamily="34" charset="0"/>
                        </a:rPr>
                        <a:t>2</a:t>
                      </a:r>
                      <a:r>
                        <a:rPr lang="en-US" sz="1800" b="1" dirty="0">
                          <a:effectLst/>
                          <a:latin typeface="Times New Roman" panose="02020603050405020304" pitchFamily="18" charset="0"/>
                          <a:ea typeface="Aptos" panose="020B0004020202020204" pitchFamily="34" charset="0"/>
                          <a:cs typeface="Arial" panose="020B0604020202020204" pitchFamily="34" charset="0"/>
                        </a:rPr>
                        <a:t>) and ASCVD, treatment with naltrexone/bupropion or phentermine-containing agents is potentially harmful as they can increase BP and heart rate.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1927731"/>
                  </a:ext>
                </a:extLst>
              </a:tr>
            </a:tbl>
          </a:graphicData>
        </a:graphic>
      </p:graphicFrame>
      <p:sp>
        <p:nvSpPr>
          <p:cNvPr id="5" name="TextBox 4">
            <a:extLst>
              <a:ext uri="{FF2B5EF4-FFF2-40B4-BE49-F238E27FC236}">
                <a16:creationId xmlns:a16="http://schemas.microsoft.com/office/drawing/2014/main" id="{6495A180-CF48-B992-794C-ED5781DDD485}"/>
              </a:ext>
            </a:extLst>
          </p:cNvPr>
          <p:cNvSpPr txBox="1"/>
          <p:nvPr/>
        </p:nvSpPr>
        <p:spPr>
          <a:xfrm>
            <a:off x="2476500" y="6853535"/>
            <a:ext cx="9677397" cy="461665"/>
          </a:xfrm>
          <a:prstGeom prst="rect">
            <a:avLst/>
          </a:prstGeom>
          <a:noFill/>
        </p:spPr>
        <p:txBody>
          <a:bodyPr wrap="square">
            <a:spAutoFit/>
          </a:bodyPr>
          <a:lstStyle/>
          <a:p>
            <a:r>
              <a:rPr lang="en-US" sz="1200" dirty="0">
                <a:latin typeface="Lub Dub Medium" panose="020B0603030403020204" pitchFamily="34" charset="0"/>
              </a:rPr>
              <a:t>* Economic value statements inform population- and health system–level decisions and are not meant to directly influence clinical decision-making for individual patients. </a:t>
            </a:r>
          </a:p>
        </p:txBody>
      </p:sp>
    </p:spTree>
    <p:extLst>
      <p:ext uri="{BB962C8B-B14F-4D97-AF65-F5344CB8AC3E}">
        <p14:creationId xmlns:p14="http://schemas.microsoft.com/office/powerpoint/2010/main" val="2384391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99</a:t>
            </a:fld>
            <a:endParaRPr lang="en-US" dirty="0"/>
          </a:p>
        </p:txBody>
      </p:sp>
      <p:pic>
        <p:nvPicPr>
          <p:cNvPr id="2" name="Picture 1">
            <a:extLst>
              <a:ext uri="{FF2B5EF4-FFF2-40B4-BE49-F238E27FC236}">
                <a16:creationId xmlns:a16="http://schemas.microsoft.com/office/drawing/2014/main" id="{7C5A4819-C86B-43FC-0372-C194AA8F359F}"/>
              </a:ext>
            </a:extLst>
          </p:cNvPr>
          <p:cNvPicPr>
            <a:picLocks noChangeAspect="1"/>
          </p:cNvPicPr>
          <p:nvPr/>
        </p:nvPicPr>
        <p:blipFill>
          <a:blip r:embed="rId2"/>
          <a:stretch>
            <a:fillRect/>
          </a:stretch>
        </p:blipFill>
        <p:spPr>
          <a:xfrm>
            <a:off x="3033732" y="0"/>
            <a:ext cx="8562936" cy="7543800"/>
          </a:xfrm>
          <a:prstGeom prst="rect">
            <a:avLst/>
          </a:prstGeom>
        </p:spPr>
      </p:pic>
      <p:sp>
        <p:nvSpPr>
          <p:cNvPr id="3" name="TextBox 2">
            <a:extLst>
              <a:ext uri="{FF2B5EF4-FFF2-40B4-BE49-F238E27FC236}">
                <a16:creationId xmlns:a16="http://schemas.microsoft.com/office/drawing/2014/main" id="{FDC4BA1B-2973-AAE1-EB0D-8F6C2AE7D8EB}"/>
              </a:ext>
            </a:extLst>
          </p:cNvPr>
          <p:cNvSpPr txBox="1"/>
          <p:nvPr/>
        </p:nvSpPr>
        <p:spPr>
          <a:xfrm>
            <a:off x="304800" y="1371600"/>
            <a:ext cx="2590800" cy="2677656"/>
          </a:xfrm>
          <a:prstGeom prst="rect">
            <a:avLst/>
          </a:prstGeom>
          <a:noFill/>
        </p:spPr>
        <p:txBody>
          <a:bodyPr wrap="square">
            <a:spAutoFit/>
          </a:bodyPr>
          <a:lstStyle/>
          <a:p>
            <a:r>
              <a:rPr lang="en-US" sz="2800" dirty="0">
                <a:latin typeface="Lub Dub Medium" panose="020B0603030403020204" pitchFamily="34" charset="0"/>
              </a:rPr>
              <a:t>Figure 14. Management of Comorbid Obesity and ASCVD in CKM.</a:t>
            </a:r>
          </a:p>
        </p:txBody>
      </p:sp>
      <p:sp>
        <p:nvSpPr>
          <p:cNvPr id="6" name="TextBox 5">
            <a:extLst>
              <a:ext uri="{FF2B5EF4-FFF2-40B4-BE49-F238E27FC236}">
                <a16:creationId xmlns:a16="http://schemas.microsoft.com/office/drawing/2014/main" id="{506CD23E-638E-97C7-D7BD-CDA48F962D3C}"/>
              </a:ext>
            </a:extLst>
          </p:cNvPr>
          <p:cNvSpPr txBox="1"/>
          <p:nvPr/>
        </p:nvSpPr>
        <p:spPr>
          <a:xfrm>
            <a:off x="304800" y="5410200"/>
            <a:ext cx="2362200" cy="2133600"/>
          </a:xfrm>
          <a:prstGeom prst="rect">
            <a:avLst/>
          </a:prstGeom>
          <a:noFill/>
        </p:spPr>
        <p:txBody>
          <a:bodyPr wrap="square">
            <a:spAutoFit/>
          </a:bodyPr>
          <a:lstStyle/>
          <a:p>
            <a:r>
              <a:rPr lang="en-US" sz="1200" dirty="0">
                <a:latin typeface="Lub Dub Medium" panose="020B0603030403020204" pitchFamily="34" charset="0"/>
              </a:rPr>
              <a:t>Note that the cardiovascular benefits associated with semaglutide in the setting of obesity and ASCVD appear to be largely independent of the extent of weight loss achieved, which may support ongoing treatment with GLP-1–based therapy, even in the absence of adequate weight loss. </a:t>
            </a:r>
          </a:p>
        </p:txBody>
      </p:sp>
      <p:sp>
        <p:nvSpPr>
          <p:cNvPr id="10" name="TextBox 9">
            <a:extLst>
              <a:ext uri="{FF2B5EF4-FFF2-40B4-BE49-F238E27FC236}">
                <a16:creationId xmlns:a16="http://schemas.microsoft.com/office/drawing/2014/main" id="{7A85FF68-C4E1-8D25-25A0-3F88C67C31C9}"/>
              </a:ext>
            </a:extLst>
          </p:cNvPr>
          <p:cNvSpPr txBox="1"/>
          <p:nvPr/>
        </p:nvSpPr>
        <p:spPr>
          <a:xfrm>
            <a:off x="11950700" y="5974140"/>
            <a:ext cx="2209800"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ASCVD indicates atherosclerotic cardiovascular disease; CKM, cardiovascular-kidney-metabolic; COR, Class of Recommendation; and GLP-1, glucagon-like peptide 1.</a:t>
            </a:r>
          </a:p>
        </p:txBody>
      </p:sp>
    </p:spTree>
    <p:extLst>
      <p:ext uri="{BB962C8B-B14F-4D97-AF65-F5344CB8AC3E}">
        <p14:creationId xmlns:p14="http://schemas.microsoft.com/office/powerpoint/2010/main" val="1738205900"/>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0b0d17-2e91-4fd4-b11f-56b20494001a" xsi:nil="true"/>
    <lcf76f155ced4ddcb4097134ff3c332f xmlns="be9ff16b-d3ce-497e-bb66-d0bbc8a5a18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3DE738C2A7F24D9CA2B6A47CA065FA" ma:contentTypeVersion="10" ma:contentTypeDescription="Create a new document." ma:contentTypeScope="" ma:versionID="faf3d12268cfaaae40f1d1bea8edbe2b">
  <xsd:schema xmlns:xsd="http://www.w3.org/2001/XMLSchema" xmlns:xs="http://www.w3.org/2001/XMLSchema" xmlns:p="http://schemas.microsoft.com/office/2006/metadata/properties" xmlns:ns2="be9ff16b-d3ce-497e-bb66-d0bbc8a5a18b" xmlns:ns3="f60b0d17-2e91-4fd4-b11f-56b20494001a" targetNamespace="http://schemas.microsoft.com/office/2006/metadata/properties" ma:root="true" ma:fieldsID="b4bf8c192f26c9aa87c701939291cc4d" ns2:_="" ns3:_="">
    <xsd:import namespace="be9ff16b-d3ce-497e-bb66-d0bbc8a5a18b"/>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ff16b-d3ce-497e-bb66-d0bbc8a5a1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BE80DD31-0EB4-468C-A389-0ED885791036}">
  <ds:schemaRefs>
    <ds:schemaRef ds:uri="http://schemas.microsoft.com/office/2006/metadata/properties"/>
    <ds:schemaRef ds:uri="http://www.w3.org/XML/1998/namespace"/>
    <ds:schemaRef ds:uri="http://purl.org/dc/elements/1.1/"/>
    <ds:schemaRef ds:uri="http://purl.org/dc/terms/"/>
    <ds:schemaRef ds:uri="be9ff16b-d3ce-497e-bb66-d0bbc8a5a18b"/>
    <ds:schemaRef ds:uri="http://schemas.microsoft.com/office/2006/documentManagement/types"/>
    <ds:schemaRef ds:uri="http://schemas.microsoft.com/office/infopath/2007/PartnerControls"/>
    <ds:schemaRef ds:uri="http://schemas.openxmlformats.org/package/2006/metadata/core-properties"/>
    <ds:schemaRef ds:uri="f60b0d17-2e91-4fd4-b11f-56b20494001a"/>
    <ds:schemaRef ds:uri="http://purl.org/dc/dcmitype/"/>
  </ds:schemaRefs>
</ds:datastoreItem>
</file>

<file path=customXml/itemProps3.xml><?xml version="1.0" encoding="utf-8"?>
<ds:datastoreItem xmlns:ds="http://schemas.openxmlformats.org/officeDocument/2006/customXml" ds:itemID="{BEE4D181-EDF4-40A4-8F10-7050240C0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ff16b-d3ce-497e-bb66-d0bbc8a5a18b"/>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1193</TotalTime>
  <Words>18771</Words>
  <Application>Microsoft Office PowerPoint</Application>
  <PresentationFormat>Custom</PresentationFormat>
  <Paragraphs>1554</Paragraphs>
  <Slides>138</Slides>
  <Notes>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138</vt:i4>
      </vt:variant>
    </vt:vector>
  </HeadingPairs>
  <TitlesOfParts>
    <vt:vector size="154" baseType="lpstr">
      <vt:lpstr>Aptos</vt:lpstr>
      <vt:lpstr>Arial</vt:lpstr>
      <vt:lpstr>Calibri</vt:lpstr>
      <vt:lpstr>Courier New</vt:lpstr>
      <vt:lpstr>Lub Dub Heavy</vt:lpstr>
      <vt:lpstr>Lub Dub Medium</vt:lpstr>
      <vt:lpstr>Segoe UI</vt:lpstr>
      <vt:lpstr>Symbol</vt:lpstr>
      <vt:lpstr>Times New Roman</vt:lpstr>
      <vt:lpstr>Title Slides</vt:lpstr>
      <vt:lpstr>Transition Slides</vt:lpstr>
      <vt:lpstr>Simple Slides</vt:lpstr>
      <vt:lpstr>Photo Slides</vt:lpstr>
      <vt:lpstr>Split Content</vt:lpstr>
      <vt:lpstr>Image Right</vt:lpstr>
      <vt:lpstr>Closing Slides</vt:lpstr>
      <vt:lpstr>2026 AHA/ACC/ADA/ASN Guideline for the Prevention, Detection, Evaluation, and Management of Cardiovascular-Kidney-Metabolic Syndrome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Tanisha Gitchuway</cp:lastModifiedBy>
  <cp:revision>62</cp:revision>
  <dcterms:created xsi:type="dcterms:W3CDTF">2020-01-10T22:06:40Z</dcterms:created>
  <dcterms:modified xsi:type="dcterms:W3CDTF">2026-06-02T17:27:50Z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0x010100C63DE738C2A7F24D9CA2B6A47CA065FA</vt:lpwstr>
  </property>
  <property fmtid="{D5CDD505-2E9C-101B-9397-08002B2CF9AE}" pid="6" name="Order">
    <vt:r8>3321300</vt:r8>
  </property>
  <property fmtid="{D5CDD505-2E9C-101B-9397-08002B2CF9AE}" pid="7" name="MediaServiceImageTags">
    <vt:lpwstr/>
  </property>
</Properties>
</file>