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Lst>
  <p:notesMasterIdLst>
    <p:notesMasterId r:id="rId51"/>
  </p:notesMasterIdLst>
  <p:sldIdLst>
    <p:sldId id="308" r:id="rId5"/>
    <p:sldId id="833" r:id="rId6"/>
    <p:sldId id="920" r:id="rId7"/>
    <p:sldId id="921" r:id="rId8"/>
    <p:sldId id="922" r:id="rId9"/>
    <p:sldId id="923" r:id="rId10"/>
    <p:sldId id="924" r:id="rId11"/>
    <p:sldId id="925" r:id="rId12"/>
    <p:sldId id="926" r:id="rId13"/>
    <p:sldId id="927" r:id="rId14"/>
    <p:sldId id="928" r:id="rId15"/>
    <p:sldId id="929" r:id="rId16"/>
    <p:sldId id="930" r:id="rId17"/>
    <p:sldId id="931" r:id="rId18"/>
    <p:sldId id="932" r:id="rId19"/>
    <p:sldId id="933" r:id="rId20"/>
    <p:sldId id="935" r:id="rId21"/>
    <p:sldId id="934" r:id="rId22"/>
    <p:sldId id="936" r:id="rId23"/>
    <p:sldId id="937" r:id="rId24"/>
    <p:sldId id="938" r:id="rId25"/>
    <p:sldId id="939" r:id="rId26"/>
    <p:sldId id="940" r:id="rId27"/>
    <p:sldId id="941" r:id="rId28"/>
    <p:sldId id="942" r:id="rId29"/>
    <p:sldId id="943" r:id="rId30"/>
    <p:sldId id="944" r:id="rId31"/>
    <p:sldId id="945" r:id="rId32"/>
    <p:sldId id="946" r:id="rId33"/>
    <p:sldId id="947" r:id="rId34"/>
    <p:sldId id="948" r:id="rId35"/>
    <p:sldId id="949" r:id="rId36"/>
    <p:sldId id="950" r:id="rId37"/>
    <p:sldId id="951" r:id="rId38"/>
    <p:sldId id="952" r:id="rId39"/>
    <p:sldId id="954" r:id="rId40"/>
    <p:sldId id="955" r:id="rId41"/>
    <p:sldId id="956" r:id="rId42"/>
    <p:sldId id="957" r:id="rId43"/>
    <p:sldId id="958" r:id="rId44"/>
    <p:sldId id="959" r:id="rId45"/>
    <p:sldId id="960" r:id="rId46"/>
    <p:sldId id="961" r:id="rId47"/>
    <p:sldId id="962" r:id="rId48"/>
    <p:sldId id="965" r:id="rId49"/>
    <p:sldId id="84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FB5405D-D8B2-49EA-6909-6B4E62B5F8A9}" name="Ashley Hall" initials="AH" userId="S::Ashley.Hall@heart.org::2a66d3b0-1297-473c-987b-4bc851ac6b5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F2429"/>
    <a:srgbClr val="F99B1D"/>
    <a:srgbClr val="A6A6A6"/>
    <a:srgbClr val="F0DB0E"/>
    <a:srgbClr val="7A7A7A"/>
    <a:srgbClr val="7F7F7F"/>
    <a:srgbClr val="D9D9D9"/>
    <a:srgbClr val="FFFFFF"/>
    <a:srgbClr val="B026AD"/>
    <a:srgbClr val="AC1A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3765" autoAdjust="0"/>
  </p:normalViewPr>
  <p:slideViewPr>
    <p:cSldViewPr snapToGrid="0">
      <p:cViewPr varScale="1">
        <p:scale>
          <a:sx n="62" d="100"/>
          <a:sy n="62" d="100"/>
        </p:scale>
        <p:origin x="792" y="5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8/10/relationships/authors" Target="author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7B0F47-72A7-40CD-97BC-FA664BD8B4EC}" type="datetimeFigureOut">
              <a:rPr lang="en-US" smtClean="0"/>
              <a:t>12/6/2023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631FF5-ADD1-489E-9034-3EA822349562}" type="slidenum">
              <a:rPr lang="en-US" smtClean="0"/>
              <a:t>‹#›</a:t>
            </a:fld>
            <a:endParaRPr lang="en-US" dirty="0"/>
          </a:p>
        </p:txBody>
      </p:sp>
    </p:spTree>
    <p:extLst>
      <p:ext uri="{BB962C8B-B14F-4D97-AF65-F5344CB8AC3E}">
        <p14:creationId xmlns:p14="http://schemas.microsoft.com/office/powerpoint/2010/main" val="188195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3FAFC5-3A27-43A2-9905-E94D9A42FA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2048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25</a:t>
            </a:fld>
            <a:endParaRPr lang="en-US" dirty="0"/>
          </a:p>
        </p:txBody>
      </p:sp>
    </p:spTree>
    <p:extLst>
      <p:ext uri="{BB962C8B-B14F-4D97-AF65-F5344CB8AC3E}">
        <p14:creationId xmlns:p14="http://schemas.microsoft.com/office/powerpoint/2010/main" val="1485184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27</a:t>
            </a:fld>
            <a:endParaRPr lang="en-US" dirty="0"/>
          </a:p>
        </p:txBody>
      </p:sp>
    </p:spTree>
    <p:extLst>
      <p:ext uri="{BB962C8B-B14F-4D97-AF65-F5344CB8AC3E}">
        <p14:creationId xmlns:p14="http://schemas.microsoft.com/office/powerpoint/2010/main" val="973773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45</a:t>
            </a:fld>
            <a:endParaRPr lang="en-US" dirty="0"/>
          </a:p>
        </p:txBody>
      </p:sp>
    </p:spTree>
    <p:extLst>
      <p:ext uri="{BB962C8B-B14F-4D97-AF65-F5344CB8AC3E}">
        <p14:creationId xmlns:p14="http://schemas.microsoft.com/office/powerpoint/2010/main" val="719399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46</a:t>
            </a:fld>
            <a:endParaRPr lang="en-US" dirty="0"/>
          </a:p>
        </p:txBody>
      </p:sp>
    </p:spTree>
    <p:extLst>
      <p:ext uri="{BB962C8B-B14F-4D97-AF65-F5344CB8AC3E}">
        <p14:creationId xmlns:p14="http://schemas.microsoft.com/office/powerpoint/2010/main" val="11031796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FE54C2-D791-9B45-AD53-484F26DBFD71}"/>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6350" y="143"/>
            <a:ext cx="12179300" cy="6857713"/>
          </a:xfrm>
          <a:prstGeom prst="rect">
            <a:avLst/>
          </a:prstGeom>
        </p:spPr>
      </p:pic>
      <p:sp>
        <p:nvSpPr>
          <p:cNvPr id="2" name="Title 1">
            <a:extLst>
              <a:ext uri="{FF2B5EF4-FFF2-40B4-BE49-F238E27FC236}">
                <a16:creationId xmlns:a16="http://schemas.microsoft.com/office/drawing/2014/main" id="{3FD23563-8619-944E-B06D-E9C75F669EE1}"/>
              </a:ext>
            </a:extLst>
          </p:cNvPr>
          <p:cNvSpPr>
            <a:spLocks noGrp="1"/>
          </p:cNvSpPr>
          <p:nvPr>
            <p:ph type="ctrTitle" hasCustomPrompt="1"/>
          </p:nvPr>
        </p:nvSpPr>
        <p:spPr>
          <a:xfrm>
            <a:off x="2209800" y="1967947"/>
            <a:ext cx="9144000" cy="1909763"/>
          </a:xfrm>
        </p:spPr>
        <p:txBody>
          <a:bodyPr anchor="b"/>
          <a:lstStyle>
            <a:lvl1pPr algn="ctr">
              <a:defRPr sz="5400">
                <a:solidFill>
                  <a:schemeClr val="bg1"/>
                </a:solidFill>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72455242-CE50-B746-8A9D-3F32FAEFCC59}"/>
              </a:ext>
            </a:extLst>
          </p:cNvPr>
          <p:cNvSpPr>
            <a:spLocks noGrp="1"/>
          </p:cNvSpPr>
          <p:nvPr>
            <p:ph type="subTitle" idx="1"/>
          </p:nvPr>
        </p:nvSpPr>
        <p:spPr>
          <a:xfrm>
            <a:off x="2209800" y="4168569"/>
            <a:ext cx="9144000" cy="602214"/>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35968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descr="Background pattern&#10;&#10;Description automatically generated with low confidence">
            <a:extLst>
              <a:ext uri="{FF2B5EF4-FFF2-40B4-BE49-F238E27FC236}">
                <a16:creationId xmlns:a16="http://schemas.microsoft.com/office/drawing/2014/main" id="{AE6F6A19-9DF2-9A4A-8D20-804B137EB2C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id="{68C372F6-D2C3-1944-933E-76E4DFF56DE0}"/>
              </a:ext>
            </a:extLst>
          </p:cNvPr>
          <p:cNvSpPr>
            <a:spLocks noGrp="1"/>
          </p:cNvSpPr>
          <p:nvPr>
            <p:ph type="title"/>
          </p:nvPr>
        </p:nvSpPr>
        <p:spPr/>
        <p:txBody>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62436D73-AE2C-AB40-B1D4-C781FCC2F9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9E594532-75D3-4E76-ADA6-C212612B7973}"/>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Tree>
    <p:extLst>
      <p:ext uri="{BB962C8B-B14F-4D97-AF65-F5344CB8AC3E}">
        <p14:creationId xmlns:p14="http://schemas.microsoft.com/office/powerpoint/2010/main" val="112412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31B4AF-4EF8-F445-5A0B-14E5FD92CF77}"/>
              </a:ext>
            </a:extLst>
          </p:cNvPr>
          <p:cNvSpPr/>
          <p:nvPr userDrawn="1"/>
        </p:nvSpPr>
        <p:spPr>
          <a:xfrm>
            <a:off x="0" y="0"/>
            <a:ext cx="3168316"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AE6F6A19-9DF2-9A4A-8D20-804B137EB2C9}"/>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672" r="1"/>
          <a:stretch/>
        </p:blipFill>
        <p:spPr>
          <a:xfrm>
            <a:off x="96253" y="143"/>
            <a:ext cx="12097418" cy="6857713"/>
          </a:xfrm>
          <a:prstGeom prst="rect">
            <a:avLst/>
          </a:prstGeom>
        </p:spPr>
      </p:pic>
      <p:sp>
        <p:nvSpPr>
          <p:cNvPr id="2" name="Title 1">
            <a:extLst>
              <a:ext uri="{FF2B5EF4-FFF2-40B4-BE49-F238E27FC236}">
                <a16:creationId xmlns:a16="http://schemas.microsoft.com/office/drawing/2014/main" id="{68C372F6-D2C3-1944-933E-76E4DFF56DE0}"/>
              </a:ext>
            </a:extLst>
          </p:cNvPr>
          <p:cNvSpPr>
            <a:spLocks noGrp="1"/>
          </p:cNvSpPr>
          <p:nvPr>
            <p:ph type="title"/>
          </p:nvPr>
        </p:nvSpPr>
        <p:spPr/>
        <p:txBody>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2436D73-AE2C-AB40-B1D4-C781FCC2F913}"/>
              </a:ext>
            </a:extLst>
          </p:cNvPr>
          <p:cNvSpPr>
            <a:spLocks noGrp="1"/>
          </p:cNvSpPr>
          <p:nvPr>
            <p:ph idx="1"/>
          </p:nvPr>
        </p:nvSpPr>
        <p:spPr>
          <a:xfrm>
            <a:off x="838200" y="1357745"/>
            <a:ext cx="10515600" cy="3835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9E594532-75D3-4E76-ADA6-C212612B7973}"/>
              </a:ext>
            </a:extLst>
          </p:cNvPr>
          <p:cNvSpPr>
            <a:spLocks noGrp="1"/>
          </p:cNvSpPr>
          <p:nvPr>
            <p:ph type="sldNum" sz="quarter" idx="12"/>
          </p:nvPr>
        </p:nvSpPr>
        <p:spPr>
          <a:xfrm>
            <a:off x="11353800"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
        <p:nvSpPr>
          <p:cNvPr id="9" name="Text Placeholder 8">
            <a:extLst>
              <a:ext uri="{FF2B5EF4-FFF2-40B4-BE49-F238E27FC236}">
                <a16:creationId xmlns:a16="http://schemas.microsoft.com/office/drawing/2014/main" id="{1B1E6CC9-2A32-4314-BD62-AB78B2787B81}"/>
              </a:ext>
            </a:extLst>
          </p:cNvPr>
          <p:cNvSpPr>
            <a:spLocks noGrp="1"/>
          </p:cNvSpPr>
          <p:nvPr>
            <p:ph type="body" sz="quarter" idx="13"/>
          </p:nvPr>
        </p:nvSpPr>
        <p:spPr>
          <a:xfrm>
            <a:off x="838200" y="5525611"/>
            <a:ext cx="10515600" cy="271939"/>
          </a:xfrm>
        </p:spPr>
        <p:txBody>
          <a:bodyPr lIns="0">
            <a:noAutofit/>
          </a:bodyPr>
          <a:lstStyle>
            <a:lvl1pPr>
              <a:buNone/>
              <a:defRPr sz="1200">
                <a:latin typeface="Lub Dub Condensed" panose="020B0506030403020204" pitchFamily="34" charset="0"/>
              </a:defRPr>
            </a:lvl1pPr>
          </a:lstStyle>
          <a:p>
            <a:pPr lvl="0"/>
            <a:r>
              <a:rPr lang="en-US" dirty="0"/>
              <a:t>Click to edit Master text styles</a:t>
            </a:r>
          </a:p>
        </p:txBody>
      </p:sp>
      <p:sp>
        <p:nvSpPr>
          <p:cNvPr id="7" name="TextBox 6">
            <a:extLst>
              <a:ext uri="{FF2B5EF4-FFF2-40B4-BE49-F238E27FC236}">
                <a16:creationId xmlns:a16="http://schemas.microsoft.com/office/drawing/2014/main" id="{9502E9AC-1262-4C1D-9D88-502359AA60A7}"/>
              </a:ext>
            </a:extLst>
          </p:cNvPr>
          <p:cNvSpPr txBox="1"/>
          <p:nvPr userDrawn="1"/>
        </p:nvSpPr>
        <p:spPr>
          <a:xfrm>
            <a:off x="2691546" y="6355866"/>
            <a:ext cx="6808909" cy="230832"/>
          </a:xfrm>
          <a:prstGeom prst="rect">
            <a:avLst/>
          </a:prstGeom>
          <a:noFill/>
        </p:spPr>
        <p:txBody>
          <a:bodyPr wrap="square">
            <a:spAutoFit/>
          </a:bodyPr>
          <a:lstStyle/>
          <a:p>
            <a:pPr algn="ctr">
              <a:buClr>
                <a:srgbClr val="000000"/>
              </a:buClr>
              <a:defRPr/>
            </a:pPr>
            <a:r>
              <a:rPr lang="en-US" sz="900" kern="0" dirty="0">
                <a:solidFill>
                  <a:schemeClr val="tx1">
                    <a:lumMod val="50000"/>
                    <a:lumOff val="50000"/>
                  </a:schemeClr>
                </a:solidFill>
                <a:latin typeface="Lub Dub Condensed" panose="020B0506030403020204" pitchFamily="34" charset="0"/>
                <a:cs typeface="Arial"/>
              </a:rPr>
              <a:t>Joglar, J. A. et al., 2023 ACC/AHA/ACCP/HRS Guideline for the Diagnosis and Management of Atrial Fibrillation. </a:t>
            </a:r>
            <a:r>
              <a:rPr lang="en-US" sz="900" i="1" kern="0" dirty="0">
                <a:solidFill>
                  <a:schemeClr val="tx1">
                    <a:lumMod val="50000"/>
                    <a:lumOff val="50000"/>
                  </a:schemeClr>
                </a:solidFill>
                <a:latin typeface="Lub Dub Condensed" panose="020B0506030403020204" pitchFamily="34" charset="0"/>
                <a:cs typeface="Arial"/>
              </a:rPr>
              <a:t>Circulation.</a:t>
            </a:r>
          </a:p>
        </p:txBody>
      </p:sp>
    </p:spTree>
    <p:extLst>
      <p:ext uri="{BB962C8B-B14F-4D97-AF65-F5344CB8AC3E}">
        <p14:creationId xmlns:p14="http://schemas.microsoft.com/office/powerpoint/2010/main" val="3681482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FE2D9C-BD8C-4C23-9CD4-A4EC9E1FB85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6">
            <a:extLst>
              <a:ext uri="{FF2B5EF4-FFF2-40B4-BE49-F238E27FC236}">
                <a16:creationId xmlns:a16="http://schemas.microsoft.com/office/drawing/2014/main" id="{22A071F2-9471-4880-A0A3-0F5D034268A0}"/>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Tree>
    <p:extLst>
      <p:ext uri="{BB962C8B-B14F-4D97-AF65-F5344CB8AC3E}">
        <p14:creationId xmlns:p14="http://schemas.microsoft.com/office/powerpoint/2010/main" val="2343303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FE2D9C-BD8C-4C23-9CD4-A4EC9E1FB85E}"/>
              </a:ext>
            </a:extLst>
          </p:cNvPr>
          <p:cNvSpPr/>
          <p:nvPr userDrawn="1"/>
        </p:nvSpPr>
        <p:spPr>
          <a:xfrm>
            <a:off x="0" y="0"/>
            <a:ext cx="12192000" cy="6858000"/>
          </a:xfrm>
          <a:prstGeom prst="rect">
            <a:avLst/>
          </a:prstGeom>
          <a:solidFill>
            <a:srgbClr val="CF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6">
            <a:extLst>
              <a:ext uri="{FF2B5EF4-FFF2-40B4-BE49-F238E27FC236}">
                <a16:creationId xmlns:a16="http://schemas.microsoft.com/office/drawing/2014/main" id="{22A071F2-9471-4880-A0A3-0F5D034268A0}"/>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bg1"/>
                </a:solidFill>
                <a:latin typeface="Lub Dub Medium" panose="020B0603030403020204" pitchFamily="34" charset="0"/>
              </a:defRPr>
            </a:lvl1pPr>
          </a:lstStyle>
          <a:p>
            <a:fld id="{FDAF4333-7328-E84F-9F6D-15A5075E3AB3}" type="slidenum">
              <a:rPr lang="en-US" smtClean="0"/>
              <a:pPr/>
              <a:t>‹#›</a:t>
            </a:fld>
            <a:endParaRPr lang="en-US" dirty="0"/>
          </a:p>
        </p:txBody>
      </p:sp>
    </p:spTree>
    <p:extLst>
      <p:ext uri="{BB962C8B-B14F-4D97-AF65-F5344CB8AC3E}">
        <p14:creationId xmlns:p14="http://schemas.microsoft.com/office/powerpoint/2010/main" val="2970430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6F6A19-9DF2-9A4A-8D20-804B137EB2C9}"/>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6350" y="143"/>
            <a:ext cx="12179300" cy="6857713"/>
          </a:xfrm>
          <a:prstGeom prst="rect">
            <a:avLst/>
          </a:prstGeom>
        </p:spPr>
      </p:pic>
      <p:sp>
        <p:nvSpPr>
          <p:cNvPr id="2" name="Title 1">
            <a:extLst>
              <a:ext uri="{FF2B5EF4-FFF2-40B4-BE49-F238E27FC236}">
                <a16:creationId xmlns:a16="http://schemas.microsoft.com/office/drawing/2014/main" id="{68C372F6-D2C3-1944-933E-76E4DFF56DE0}"/>
              </a:ext>
            </a:extLst>
          </p:cNvPr>
          <p:cNvSpPr>
            <a:spLocks noGrp="1"/>
          </p:cNvSpPr>
          <p:nvPr>
            <p:ph type="title"/>
          </p:nvPr>
        </p:nvSpPr>
        <p:spPr/>
        <p:txBody>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2436D73-AE2C-AB40-B1D4-C781FCC2F913}"/>
              </a:ext>
            </a:extLst>
          </p:cNvPr>
          <p:cNvSpPr>
            <a:spLocks noGrp="1"/>
          </p:cNvSpPr>
          <p:nvPr>
            <p:ph idx="1"/>
          </p:nvPr>
        </p:nvSpPr>
        <p:spPr>
          <a:xfrm>
            <a:off x="838200" y="1357745"/>
            <a:ext cx="10515600" cy="3835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9E594532-75D3-4E76-ADA6-C212612B7973}"/>
              </a:ext>
            </a:extLst>
          </p:cNvPr>
          <p:cNvSpPr>
            <a:spLocks noGrp="1"/>
          </p:cNvSpPr>
          <p:nvPr>
            <p:ph type="sldNum" sz="quarter" idx="12"/>
          </p:nvPr>
        </p:nvSpPr>
        <p:spPr>
          <a:xfrm>
            <a:off x="11353800"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
        <p:nvSpPr>
          <p:cNvPr id="9" name="Text Placeholder 8">
            <a:extLst>
              <a:ext uri="{FF2B5EF4-FFF2-40B4-BE49-F238E27FC236}">
                <a16:creationId xmlns:a16="http://schemas.microsoft.com/office/drawing/2014/main" id="{1B1E6CC9-2A32-4314-BD62-AB78B2787B81}"/>
              </a:ext>
            </a:extLst>
          </p:cNvPr>
          <p:cNvSpPr>
            <a:spLocks noGrp="1"/>
          </p:cNvSpPr>
          <p:nvPr>
            <p:ph type="body" sz="quarter" idx="13"/>
          </p:nvPr>
        </p:nvSpPr>
        <p:spPr>
          <a:xfrm>
            <a:off x="838200" y="5525611"/>
            <a:ext cx="10515600" cy="271939"/>
          </a:xfrm>
        </p:spPr>
        <p:txBody>
          <a:bodyPr lIns="0">
            <a:noAutofit/>
          </a:bodyPr>
          <a:lstStyle>
            <a:lvl1pPr>
              <a:buNone/>
              <a:defRPr sz="1200">
                <a:latin typeface="Lub Dub Condensed" panose="020B0506030403020204" pitchFamily="34" charset="0"/>
              </a:defRPr>
            </a:lvl1pPr>
          </a:lstStyle>
          <a:p>
            <a:pPr lvl="0"/>
            <a:r>
              <a:rPr lang="en-US" dirty="0"/>
              <a:t>Click to edit Master text styles</a:t>
            </a:r>
          </a:p>
        </p:txBody>
      </p:sp>
    </p:spTree>
    <p:extLst>
      <p:ext uri="{BB962C8B-B14F-4D97-AF65-F5344CB8AC3E}">
        <p14:creationId xmlns:p14="http://schemas.microsoft.com/office/powerpoint/2010/main" val="3685258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ackground pattern&#10;&#10;Description automatically generated with low confidence">
            <a:extLst>
              <a:ext uri="{FF2B5EF4-FFF2-40B4-BE49-F238E27FC236}">
                <a16:creationId xmlns:a16="http://schemas.microsoft.com/office/drawing/2014/main" id="{35D4A77D-62E2-7543-9429-601A081E230B}"/>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6350" y="0"/>
            <a:ext cx="12179300" cy="6858000"/>
          </a:xfrm>
          <a:prstGeom prst="rect">
            <a:avLst/>
          </a:prstGeom>
        </p:spPr>
      </p:pic>
      <p:sp>
        <p:nvSpPr>
          <p:cNvPr id="2" name="Title Placeholder 1">
            <a:extLst>
              <a:ext uri="{FF2B5EF4-FFF2-40B4-BE49-F238E27FC236}">
                <a16:creationId xmlns:a16="http://schemas.microsoft.com/office/drawing/2014/main" id="{6BC06D0D-9CF8-BF47-84F1-14601FF4F794}"/>
              </a:ext>
            </a:extLst>
          </p:cNvPr>
          <p:cNvSpPr>
            <a:spLocks noGrp="1"/>
          </p:cNvSpPr>
          <p:nvPr>
            <p:ph type="title"/>
          </p:nvPr>
        </p:nvSpPr>
        <p:spPr>
          <a:xfrm>
            <a:off x="838200" y="365125"/>
            <a:ext cx="10515600" cy="660111"/>
          </a:xfrm>
          <a:prstGeom prst="rect">
            <a:avLst/>
          </a:prstGeom>
        </p:spPr>
        <p:txBody>
          <a:bodyPr vert="horz" lIns="0" tIns="0" rIns="0" bIns="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A096185F-E230-DF47-BD73-C48F14F35785}"/>
              </a:ext>
            </a:extLst>
          </p:cNvPr>
          <p:cNvSpPr>
            <a:spLocks noGrp="1"/>
          </p:cNvSpPr>
          <p:nvPr>
            <p:ph type="body" idx="1"/>
          </p:nvPr>
        </p:nvSpPr>
        <p:spPr>
          <a:xfrm>
            <a:off x="838200" y="1357745"/>
            <a:ext cx="10515600" cy="433568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027849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Lst>
  <p:hf hdr="0" ftr="0" dt="0"/>
  <p:txStyles>
    <p:titleStyle>
      <a:lvl1pPr algn="l" defTabSz="914400" rtl="0" eaLnBrk="1" latinLnBrk="0" hangingPunct="1">
        <a:lnSpc>
          <a:spcPct val="90000"/>
        </a:lnSpc>
        <a:spcBef>
          <a:spcPct val="0"/>
        </a:spcBef>
        <a:buNone/>
        <a:defRPr sz="3600" kern="1200">
          <a:solidFill>
            <a:schemeClr val="tx1"/>
          </a:solidFill>
          <a:latin typeface="Lub Dub Bold" panose="020B08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svg"/><Relationship Id="rId7" Type="http://schemas.openxmlformats.org/officeDocument/2006/relationships/image" Target="../media/image37.svg"/><Relationship Id="rId2" Type="http://schemas.openxmlformats.org/officeDocument/2006/relationships/image" Target="../media/image32.png"/><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svg"/><Relationship Id="rId7" Type="http://schemas.openxmlformats.org/officeDocument/2006/relationships/image" Target="../media/image43.svg"/><Relationship Id="rId2" Type="http://schemas.openxmlformats.org/officeDocument/2006/relationships/image" Target="../media/image38.png"/><Relationship Id="rId1" Type="http://schemas.openxmlformats.org/officeDocument/2006/relationships/slideLayout" Target="../slideLayouts/slideLayout3.xml"/><Relationship Id="rId6" Type="http://schemas.openxmlformats.org/officeDocument/2006/relationships/image" Target="../media/image42.png"/><Relationship Id="rId5" Type="http://schemas.openxmlformats.org/officeDocument/2006/relationships/image" Target="../media/image41.svg"/><Relationship Id="rId4" Type="http://schemas.openxmlformats.org/officeDocument/2006/relationships/image" Target="../media/image40.png"/><Relationship Id="rId9" Type="http://schemas.openxmlformats.org/officeDocument/2006/relationships/image" Target="../media/image45.svg"/></Relationships>
</file>

<file path=ppt/slides/_rels/slide12.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svg"/><Relationship Id="rId3" Type="http://schemas.openxmlformats.org/officeDocument/2006/relationships/image" Target="../media/image47.svg"/><Relationship Id="rId7" Type="http://schemas.openxmlformats.org/officeDocument/2006/relationships/image" Target="../media/image51.svg"/><Relationship Id="rId12" Type="http://schemas.openxmlformats.org/officeDocument/2006/relationships/image" Target="../media/image56.png"/><Relationship Id="rId2" Type="http://schemas.openxmlformats.org/officeDocument/2006/relationships/image" Target="../media/image46.png"/><Relationship Id="rId1" Type="http://schemas.openxmlformats.org/officeDocument/2006/relationships/slideLayout" Target="../slideLayouts/slideLayout3.xml"/><Relationship Id="rId6" Type="http://schemas.openxmlformats.org/officeDocument/2006/relationships/image" Target="../media/image50.png"/><Relationship Id="rId11" Type="http://schemas.openxmlformats.org/officeDocument/2006/relationships/image" Target="../media/image55.svg"/><Relationship Id="rId5" Type="http://schemas.openxmlformats.org/officeDocument/2006/relationships/image" Target="../media/image49.sv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svg"/></Relationships>
</file>

<file path=ppt/slides/_rels/slide13.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svg"/><Relationship Id="rId7" Type="http://schemas.openxmlformats.org/officeDocument/2006/relationships/image" Target="../media/image63.svg"/><Relationship Id="rId2" Type="http://schemas.openxmlformats.org/officeDocument/2006/relationships/image" Target="../media/image58.png"/><Relationship Id="rId1" Type="http://schemas.openxmlformats.org/officeDocument/2006/relationships/slideLayout" Target="../slideLayouts/slideLayout3.xml"/><Relationship Id="rId6" Type="http://schemas.openxmlformats.org/officeDocument/2006/relationships/image" Target="../media/image62.png"/><Relationship Id="rId5" Type="http://schemas.openxmlformats.org/officeDocument/2006/relationships/image" Target="../media/image61.svg"/><Relationship Id="rId4" Type="http://schemas.openxmlformats.org/officeDocument/2006/relationships/image" Target="../media/image60.png"/><Relationship Id="rId9" Type="http://schemas.openxmlformats.org/officeDocument/2006/relationships/image" Target="../media/image65.svg"/></Relationships>
</file>

<file path=ppt/slides/_rels/slide14.xml.rels><?xml version="1.0" encoding="UTF-8" standalone="yes"?>
<Relationships xmlns="http://schemas.openxmlformats.org/package/2006/relationships"><Relationship Id="rId3" Type="http://schemas.openxmlformats.org/officeDocument/2006/relationships/image" Target="../media/image67.svg"/><Relationship Id="rId2" Type="http://schemas.openxmlformats.org/officeDocument/2006/relationships/image" Target="../media/image66.png"/><Relationship Id="rId1" Type="http://schemas.openxmlformats.org/officeDocument/2006/relationships/slideLayout" Target="../slideLayouts/slideLayout3.xml"/><Relationship Id="rId5" Type="http://schemas.openxmlformats.org/officeDocument/2006/relationships/image" Target="../media/image69.svg"/><Relationship Id="rId4" Type="http://schemas.openxmlformats.org/officeDocument/2006/relationships/image" Target="../media/image68.png"/></Relationships>
</file>

<file path=ppt/slides/_rels/slide15.xml.rels><?xml version="1.0" encoding="UTF-8" standalone="yes"?>
<Relationships xmlns="http://schemas.openxmlformats.org/package/2006/relationships"><Relationship Id="rId3" Type="http://schemas.openxmlformats.org/officeDocument/2006/relationships/image" Target="../media/image71.svg"/><Relationship Id="rId7" Type="http://schemas.openxmlformats.org/officeDocument/2006/relationships/image" Target="../media/image75.svg"/><Relationship Id="rId2" Type="http://schemas.openxmlformats.org/officeDocument/2006/relationships/image" Target="../media/image70.png"/><Relationship Id="rId1" Type="http://schemas.openxmlformats.org/officeDocument/2006/relationships/slideLayout" Target="../slideLayouts/slideLayout3.xml"/><Relationship Id="rId6" Type="http://schemas.openxmlformats.org/officeDocument/2006/relationships/image" Target="../media/image74.png"/><Relationship Id="rId5" Type="http://schemas.openxmlformats.org/officeDocument/2006/relationships/image" Target="../media/image73.svg"/><Relationship Id="rId4" Type="http://schemas.openxmlformats.org/officeDocument/2006/relationships/image" Target="../media/image7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3.xml"/><Relationship Id="rId5" Type="http://schemas.openxmlformats.org/officeDocument/2006/relationships/image" Target="../media/image81.svg"/><Relationship Id="rId4" Type="http://schemas.openxmlformats.org/officeDocument/2006/relationships/image" Target="../media/image8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image" Target="../media/image88.svg"/><Relationship Id="rId3" Type="http://schemas.openxmlformats.org/officeDocument/2006/relationships/image" Target="../media/image83.png"/><Relationship Id="rId7" Type="http://schemas.openxmlformats.org/officeDocument/2006/relationships/image" Target="../media/image87.png"/><Relationship Id="rId2" Type="http://schemas.openxmlformats.org/officeDocument/2006/relationships/image" Target="../media/image82.png"/><Relationship Id="rId1" Type="http://schemas.openxmlformats.org/officeDocument/2006/relationships/slideLayout" Target="../slideLayouts/slideLayout3.xml"/><Relationship Id="rId6" Type="http://schemas.openxmlformats.org/officeDocument/2006/relationships/image" Target="../media/image86.svg"/><Relationship Id="rId5" Type="http://schemas.openxmlformats.org/officeDocument/2006/relationships/image" Target="../media/image85.png"/><Relationship Id="rId4" Type="http://schemas.openxmlformats.org/officeDocument/2006/relationships/image" Target="../media/image8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svg"/></Relationships>
</file>

<file path=ppt/slides/_rels/slide30.xml.rels><?xml version="1.0" encoding="UTF-8" standalone="yes"?>
<Relationships xmlns="http://schemas.openxmlformats.org/package/2006/relationships"><Relationship Id="rId8" Type="http://schemas.openxmlformats.org/officeDocument/2006/relationships/image" Target="../media/image95.png"/><Relationship Id="rId3" Type="http://schemas.microsoft.com/office/2007/relationships/hdphoto" Target="../media/hdphoto1.wdp"/><Relationship Id="rId7" Type="http://schemas.openxmlformats.org/officeDocument/2006/relationships/image" Target="../media/image94.svg"/><Relationship Id="rId2" Type="http://schemas.openxmlformats.org/officeDocument/2006/relationships/image" Target="../media/image90.png"/><Relationship Id="rId1" Type="http://schemas.openxmlformats.org/officeDocument/2006/relationships/slideLayout" Target="../slideLayouts/slideLayout3.xml"/><Relationship Id="rId6" Type="http://schemas.openxmlformats.org/officeDocument/2006/relationships/image" Target="../media/image93.png"/><Relationship Id="rId11" Type="http://schemas.openxmlformats.org/officeDocument/2006/relationships/image" Target="../media/image98.svg"/><Relationship Id="rId5" Type="http://schemas.openxmlformats.org/officeDocument/2006/relationships/image" Target="../media/image92.svg"/><Relationship Id="rId10" Type="http://schemas.openxmlformats.org/officeDocument/2006/relationships/image" Target="../media/image97.png"/><Relationship Id="rId4" Type="http://schemas.openxmlformats.org/officeDocument/2006/relationships/image" Target="../media/image91.png"/><Relationship Id="rId9" Type="http://schemas.openxmlformats.org/officeDocument/2006/relationships/image" Target="../media/image96.sv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8" Type="http://schemas.openxmlformats.org/officeDocument/2006/relationships/image" Target="../media/image103.png"/><Relationship Id="rId3" Type="http://schemas.microsoft.com/office/2007/relationships/hdphoto" Target="../media/hdphoto2.wdp"/><Relationship Id="rId7" Type="http://schemas.openxmlformats.org/officeDocument/2006/relationships/image" Target="../media/image102.svg"/><Relationship Id="rId2" Type="http://schemas.openxmlformats.org/officeDocument/2006/relationships/image" Target="../media/image99.png"/><Relationship Id="rId1" Type="http://schemas.openxmlformats.org/officeDocument/2006/relationships/slideLayout" Target="../slideLayouts/slideLayout3.xml"/><Relationship Id="rId6" Type="http://schemas.openxmlformats.org/officeDocument/2006/relationships/image" Target="../media/image101.png"/><Relationship Id="rId5" Type="http://schemas.microsoft.com/office/2007/relationships/hdphoto" Target="../media/hdphoto3.wdp"/><Relationship Id="rId4" Type="http://schemas.openxmlformats.org/officeDocument/2006/relationships/image" Target="../media/image100.png"/><Relationship Id="rId9" Type="http://schemas.openxmlformats.org/officeDocument/2006/relationships/image" Target="../media/image104.sv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3" Type="http://schemas.openxmlformats.org/officeDocument/2006/relationships/image" Target="../media/image12.svg"/><Relationship Id="rId7" Type="http://schemas.openxmlformats.org/officeDocument/2006/relationships/image" Target="../media/image16.sv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s>
</file>

<file path=ppt/slides/_rels/slide40.xml.rels><?xml version="1.0" encoding="UTF-8" standalone="yes"?>
<Relationships xmlns="http://schemas.openxmlformats.org/package/2006/relationships"><Relationship Id="rId3" Type="http://schemas.openxmlformats.org/officeDocument/2006/relationships/image" Target="../media/image106.svg"/><Relationship Id="rId2" Type="http://schemas.openxmlformats.org/officeDocument/2006/relationships/image" Target="../media/image105.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06.svg"/><Relationship Id="rId2" Type="http://schemas.openxmlformats.org/officeDocument/2006/relationships/image" Target="../media/image105.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08.png"/><Relationship Id="rId4" Type="http://schemas.microsoft.com/office/2007/relationships/hdphoto" Target="../media/hdphoto4.wdp"/></Relationships>
</file>

<file path=ppt/slides/_rels/slide46.xml.rels><?xml version="1.0" encoding="UTF-8" standalone="yes"?>
<Relationships xmlns="http://schemas.openxmlformats.org/package/2006/relationships"><Relationship Id="rId3" Type="http://schemas.openxmlformats.org/officeDocument/2006/relationships/hyperlink" Target="https://professional.heart.org/en/science-news"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2.svg"/><Relationship Id="rId7" Type="http://schemas.openxmlformats.org/officeDocument/2006/relationships/image" Target="../media/image29.sv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 Id="rId9" Type="http://schemas.openxmlformats.org/officeDocument/2006/relationships/image" Target="../media/image3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American Heart Association">
            <a:extLst>
              <a:ext uri="{FF2B5EF4-FFF2-40B4-BE49-F238E27FC236}">
                <a16:creationId xmlns:a16="http://schemas.microsoft.com/office/drawing/2014/main" id="{96162FBB-ECD7-4996-B4F0-6244AFA17C13}"/>
              </a:ext>
            </a:extLst>
          </p:cNvPr>
          <p:cNvSpPr/>
          <p:nvPr/>
        </p:nvSpPr>
        <p:spPr>
          <a:xfrm>
            <a:off x="160256" y="5825765"/>
            <a:ext cx="1470581" cy="895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58E7538-99E0-814A-996C-0848A5205CE0}"/>
              </a:ext>
            </a:extLst>
          </p:cNvPr>
          <p:cNvSpPr>
            <a:spLocks noGrp="1"/>
          </p:cNvSpPr>
          <p:nvPr>
            <p:ph type="ctrTitle"/>
          </p:nvPr>
        </p:nvSpPr>
        <p:spPr>
          <a:xfrm>
            <a:off x="2209800" y="1967947"/>
            <a:ext cx="9144000" cy="1135471"/>
          </a:xfrm>
        </p:spPr>
        <p:txBody>
          <a:bodyPr/>
          <a:lstStyle/>
          <a:p>
            <a:r>
              <a:rPr lang="en-US" sz="7200" dirty="0"/>
              <a:t>Clinical Update</a:t>
            </a:r>
          </a:p>
        </p:txBody>
      </p:sp>
      <p:sp>
        <p:nvSpPr>
          <p:cNvPr id="3" name="Subtitle 2">
            <a:extLst>
              <a:ext uri="{FF2B5EF4-FFF2-40B4-BE49-F238E27FC236}">
                <a16:creationId xmlns:a16="http://schemas.microsoft.com/office/drawing/2014/main" id="{CDEA19E2-C884-5343-8547-E4ACA2FCDE39}"/>
              </a:ext>
            </a:extLst>
          </p:cNvPr>
          <p:cNvSpPr>
            <a:spLocks noGrp="1"/>
          </p:cNvSpPr>
          <p:nvPr>
            <p:ph type="subTitle" idx="1"/>
          </p:nvPr>
        </p:nvSpPr>
        <p:spPr>
          <a:xfrm>
            <a:off x="3386858" y="3357419"/>
            <a:ext cx="7608243" cy="2713182"/>
          </a:xfrm>
        </p:spPr>
        <p:txBody>
          <a:bodyPr>
            <a:normAutofit/>
          </a:bodyPr>
          <a:lstStyle/>
          <a:p>
            <a:pPr>
              <a:lnSpc>
                <a:spcPct val="110000"/>
              </a:lnSpc>
              <a:spcBef>
                <a:spcPts val="0"/>
              </a:spcBef>
            </a:pPr>
            <a:r>
              <a:rPr lang="en-US" dirty="0">
                <a:latin typeface="Lub Dub Light" panose="020B0303030403020204" pitchFamily="34" charset="0"/>
              </a:rPr>
              <a:t>ADAPTED FROM:</a:t>
            </a:r>
            <a:br>
              <a:rPr lang="en-US" dirty="0">
                <a:latin typeface="Lub Dub Light" panose="020B0303030403020204" pitchFamily="34" charset="0"/>
              </a:rPr>
            </a:br>
            <a:r>
              <a:rPr lang="en-US" sz="1050" dirty="0">
                <a:latin typeface="Lub Dub Light" panose="020B0303030403020204" pitchFamily="34" charset="0"/>
              </a:rPr>
              <a:t> </a:t>
            </a:r>
            <a:br>
              <a:rPr lang="en-US" sz="1600" dirty="0"/>
            </a:br>
            <a:r>
              <a:rPr lang="en-US" sz="3200" dirty="0">
                <a:latin typeface="Lub Dub Bold" panose="020B0803030403020204" pitchFamily="34" charset="0"/>
              </a:rPr>
              <a:t>2023 ACC/AHA/ACCP/HRS </a:t>
            </a:r>
            <a:br>
              <a:rPr lang="en-US" sz="3200" dirty="0">
                <a:latin typeface="Lub Dub Bold" panose="020B0803030403020204" pitchFamily="34" charset="0"/>
              </a:rPr>
            </a:br>
            <a:r>
              <a:rPr lang="en-US" sz="3200" dirty="0">
                <a:latin typeface="Lub Dub Bold" panose="020B0803030403020204" pitchFamily="34" charset="0"/>
              </a:rPr>
              <a:t>Guideline for the Diagnosis and Management of Atrial Fibrillation</a:t>
            </a:r>
          </a:p>
        </p:txBody>
      </p:sp>
    </p:spTree>
    <p:extLst>
      <p:ext uri="{BB962C8B-B14F-4D97-AF65-F5344CB8AC3E}">
        <p14:creationId xmlns:p14="http://schemas.microsoft.com/office/powerpoint/2010/main" val="1171176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13BDD277-2A2D-307B-1697-09552805FC1E}"/>
              </a:ext>
              <a:ext uri="{C183D7F6-B498-43B3-948B-1728B52AA6E4}">
                <adec:decorative xmlns:adec="http://schemas.microsoft.com/office/drawing/2017/decorative" val="1"/>
              </a:ext>
            </a:extLst>
          </p:cNvPr>
          <p:cNvSpPr/>
          <p:nvPr/>
        </p:nvSpPr>
        <p:spPr>
          <a:xfrm>
            <a:off x="976044" y="2506892"/>
            <a:ext cx="1068513" cy="1068513"/>
          </a:xfrm>
          <a:prstGeom prst="ellipse">
            <a:avLst/>
          </a:prstGeom>
          <a:solidFill>
            <a:srgbClr val="AC1A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E3E1D4-7AB9-8539-ABDE-1FF6FA92FB8A}"/>
              </a:ext>
            </a:extLst>
          </p:cNvPr>
          <p:cNvSpPr>
            <a:spLocks noGrp="1"/>
          </p:cNvSpPr>
          <p:nvPr>
            <p:ph type="title"/>
          </p:nvPr>
        </p:nvSpPr>
        <p:spPr>
          <a:xfrm>
            <a:off x="838200" y="365125"/>
            <a:ext cx="8110591" cy="660111"/>
          </a:xfrm>
        </p:spPr>
        <p:txBody>
          <a:bodyPr/>
          <a:lstStyle/>
          <a:p>
            <a:r>
              <a:rPr lang="en-US" sz="3000" dirty="0"/>
              <a:t>Shared Decision Making and Quality of Life in the Management of AF</a:t>
            </a:r>
          </a:p>
        </p:txBody>
      </p:sp>
      <p:sp>
        <p:nvSpPr>
          <p:cNvPr id="10" name="TextBox 9">
            <a:extLst>
              <a:ext uri="{FF2B5EF4-FFF2-40B4-BE49-F238E27FC236}">
                <a16:creationId xmlns:a16="http://schemas.microsoft.com/office/drawing/2014/main" id="{EDA113EB-1188-0DD6-C16A-74E2E2537694}"/>
              </a:ext>
              <a:ext uri="{C183D7F6-B498-43B3-948B-1728B52AA6E4}">
                <adec:decorative xmlns:adec="http://schemas.microsoft.com/office/drawing/2017/decorative" val="1"/>
              </a:ext>
            </a:extLst>
          </p:cNvPr>
          <p:cNvSpPr txBox="1"/>
          <p:nvPr/>
        </p:nvSpPr>
        <p:spPr>
          <a:xfrm>
            <a:off x="6462445" y="2159995"/>
            <a:ext cx="5435029" cy="380667"/>
          </a:xfrm>
          <a:prstGeom prst="rect">
            <a:avLst/>
          </a:prstGeom>
          <a:solidFill>
            <a:schemeClr val="accent1">
              <a:lumMod val="75000"/>
            </a:schemeClr>
          </a:solidFill>
          <a:ln w="25400">
            <a:solidFill>
              <a:schemeClr val="bg1"/>
            </a:solid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15" name="Rectangle 14">
            <a:extLst>
              <a:ext uri="{FF2B5EF4-FFF2-40B4-BE49-F238E27FC236}">
                <a16:creationId xmlns:a16="http://schemas.microsoft.com/office/drawing/2014/main" id="{CB6AACB2-53E6-C8D9-DF48-1CFEE6CBBD73}"/>
              </a:ext>
              <a:ext uri="{C183D7F6-B498-43B3-948B-1728B52AA6E4}">
                <adec:decorative xmlns:adec="http://schemas.microsoft.com/office/drawing/2017/decorative" val="1"/>
              </a:ext>
            </a:extLst>
          </p:cNvPr>
          <p:cNvSpPr/>
          <p:nvPr/>
        </p:nvSpPr>
        <p:spPr>
          <a:xfrm>
            <a:off x="1202075" y="1519159"/>
            <a:ext cx="9709079" cy="432931"/>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1283C3D0-790B-B0BA-86C2-5D881CAC6199}"/>
              </a:ext>
            </a:extLst>
          </p:cNvPr>
          <p:cNvSpPr txBox="1"/>
          <p:nvPr/>
        </p:nvSpPr>
        <p:spPr>
          <a:xfrm>
            <a:off x="1456070" y="1554582"/>
            <a:ext cx="9279860" cy="369332"/>
          </a:xfrm>
          <a:prstGeom prst="rect">
            <a:avLst/>
          </a:prstGeom>
          <a:noFill/>
        </p:spPr>
        <p:txBody>
          <a:bodyPr wrap="square">
            <a:spAutoFit/>
          </a:bodyPr>
          <a:lstStyle/>
          <a:p>
            <a:pPr algn="ctr">
              <a:spcAft>
                <a:spcPts val="1200"/>
              </a:spcAft>
            </a:pPr>
            <a:r>
              <a:rPr lang="en-US" sz="1800" dirty="0">
                <a:latin typeface="Lub Dub Bold" panose="020B0803030403020204" pitchFamily="34" charset="0"/>
                <a:cs typeface="Arial" panose="020B0604020202020204" pitchFamily="34" charset="0"/>
              </a:rPr>
              <a:t>Shared Decision-Making is essential in AF management </a:t>
            </a:r>
          </a:p>
        </p:txBody>
      </p:sp>
      <p:sp>
        <p:nvSpPr>
          <p:cNvPr id="18" name="TextBox 17">
            <a:extLst>
              <a:ext uri="{FF2B5EF4-FFF2-40B4-BE49-F238E27FC236}">
                <a16:creationId xmlns:a16="http://schemas.microsoft.com/office/drawing/2014/main" id="{5E241CB8-907C-CF3A-180F-F75256039F3B}"/>
              </a:ext>
            </a:extLst>
          </p:cNvPr>
          <p:cNvSpPr txBox="1"/>
          <p:nvPr/>
        </p:nvSpPr>
        <p:spPr>
          <a:xfrm>
            <a:off x="788542" y="3627045"/>
            <a:ext cx="1440950" cy="584775"/>
          </a:xfrm>
          <a:prstGeom prst="rect">
            <a:avLst/>
          </a:prstGeom>
          <a:noFill/>
        </p:spPr>
        <p:txBody>
          <a:bodyPr wrap="square">
            <a:spAutoFit/>
          </a:bodyPr>
          <a:lstStyle/>
          <a:p>
            <a:pPr lvl="0" algn="ctr"/>
            <a:r>
              <a:rPr lang="en-US" sz="1600" b="1" dirty="0">
                <a:latin typeface="Lub Dub Condensed" panose="020B0506030403020204" pitchFamily="34" charset="0"/>
                <a:cs typeface="Arial" panose="020B0604020202020204" pitchFamily="34" charset="0"/>
              </a:rPr>
              <a:t>Decision to anticoagulate </a:t>
            </a:r>
          </a:p>
        </p:txBody>
      </p:sp>
      <p:sp>
        <p:nvSpPr>
          <p:cNvPr id="20" name="TextBox 19">
            <a:extLst>
              <a:ext uri="{FF2B5EF4-FFF2-40B4-BE49-F238E27FC236}">
                <a16:creationId xmlns:a16="http://schemas.microsoft.com/office/drawing/2014/main" id="{87D7D5A7-E927-4563-7C13-945BC4663EC2}"/>
              </a:ext>
            </a:extLst>
          </p:cNvPr>
          <p:cNvSpPr txBox="1"/>
          <p:nvPr/>
        </p:nvSpPr>
        <p:spPr>
          <a:xfrm>
            <a:off x="2576244" y="3627045"/>
            <a:ext cx="1810820" cy="1077218"/>
          </a:xfrm>
          <a:prstGeom prst="rect">
            <a:avLst/>
          </a:prstGeom>
          <a:noFill/>
        </p:spPr>
        <p:txBody>
          <a:bodyPr wrap="square">
            <a:spAutoFit/>
          </a:bodyPr>
          <a:lstStyle/>
          <a:p>
            <a:pPr algn="ctr"/>
            <a:r>
              <a:rPr lang="en-US" sz="1600" b="1" dirty="0">
                <a:latin typeface="Lub Dub Condensed" panose="020B0506030403020204" pitchFamily="34" charset="0"/>
                <a:cs typeface="Arial" panose="020B0604020202020204" pitchFamily="34" charset="0"/>
              </a:rPr>
              <a:t>Symptom burden and decision to pursue rhythm control</a:t>
            </a:r>
          </a:p>
        </p:txBody>
      </p:sp>
      <p:sp>
        <p:nvSpPr>
          <p:cNvPr id="22" name="TextBox 21">
            <a:extLst>
              <a:ext uri="{FF2B5EF4-FFF2-40B4-BE49-F238E27FC236}">
                <a16:creationId xmlns:a16="http://schemas.microsoft.com/office/drawing/2014/main" id="{4D5F3C4D-2593-83CC-66B9-DF51C1BC1AB9}"/>
              </a:ext>
            </a:extLst>
          </p:cNvPr>
          <p:cNvSpPr txBox="1"/>
          <p:nvPr/>
        </p:nvSpPr>
        <p:spPr>
          <a:xfrm>
            <a:off x="4785190" y="3627045"/>
            <a:ext cx="1163548" cy="338554"/>
          </a:xfrm>
          <a:prstGeom prst="rect">
            <a:avLst/>
          </a:prstGeom>
          <a:noFill/>
        </p:spPr>
        <p:txBody>
          <a:bodyPr wrap="square">
            <a:spAutoFit/>
          </a:bodyPr>
          <a:lstStyle/>
          <a:p>
            <a:pPr lvl="0" algn="ctr"/>
            <a:r>
              <a:rPr lang="en-US" sz="1600" b="1" dirty="0">
                <a:latin typeface="Lub Dub Condensed" panose="020B0506030403020204" pitchFamily="34" charset="0"/>
                <a:cs typeface="Arial" panose="020B0604020202020204" pitchFamily="34" charset="0"/>
              </a:rPr>
              <a:t>AF ablation</a:t>
            </a:r>
          </a:p>
        </p:txBody>
      </p:sp>
      <p:sp>
        <p:nvSpPr>
          <p:cNvPr id="11" name="TextBox 10">
            <a:extLst>
              <a:ext uri="{FF2B5EF4-FFF2-40B4-BE49-F238E27FC236}">
                <a16:creationId xmlns:a16="http://schemas.microsoft.com/office/drawing/2014/main" id="{E46E8375-6FC3-2252-425C-5BA52E658567}"/>
              </a:ext>
              <a:ext uri="{C183D7F6-B498-43B3-948B-1728B52AA6E4}">
                <adec:decorative xmlns:adec="http://schemas.microsoft.com/office/drawing/2017/decorative" val="0"/>
              </a:ext>
            </a:extLst>
          </p:cNvPr>
          <p:cNvSpPr txBox="1"/>
          <p:nvPr/>
        </p:nvSpPr>
        <p:spPr>
          <a:xfrm>
            <a:off x="7111959" y="2237004"/>
            <a:ext cx="3648417" cy="272092"/>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800" dirty="0">
                <a:latin typeface="Lub Dub Condensed" panose="020B0506030403020204" pitchFamily="34" charset="0"/>
              </a:rPr>
              <a:t>Publicly Available Decision Aids</a:t>
            </a:r>
          </a:p>
        </p:txBody>
      </p:sp>
      <p:graphicFrame>
        <p:nvGraphicFramePr>
          <p:cNvPr id="9" name="Table 8">
            <a:extLst>
              <a:ext uri="{FF2B5EF4-FFF2-40B4-BE49-F238E27FC236}">
                <a16:creationId xmlns:a16="http://schemas.microsoft.com/office/drawing/2014/main" id="{3C277303-9D6C-2686-122E-A37BD90689F9}"/>
              </a:ext>
            </a:extLst>
          </p:cNvPr>
          <p:cNvGraphicFramePr>
            <a:graphicFrameLocks noGrp="1"/>
          </p:cNvGraphicFramePr>
          <p:nvPr>
            <p:extLst>
              <p:ext uri="{D42A27DB-BD31-4B8C-83A1-F6EECF244321}">
                <p14:modId xmlns:p14="http://schemas.microsoft.com/office/powerpoint/2010/main" val="2201946387"/>
              </p:ext>
            </p:extLst>
          </p:nvPr>
        </p:nvGraphicFramePr>
        <p:xfrm>
          <a:off x="6470369" y="2549150"/>
          <a:ext cx="5427105" cy="2308363"/>
        </p:xfrm>
        <a:graphic>
          <a:graphicData uri="http://schemas.openxmlformats.org/drawingml/2006/table">
            <a:tbl>
              <a:tblPr firstRow="1" bandRow="1">
                <a:tableStyleId>{7DF18680-E054-41AD-8BC1-D1AEF772440D}</a:tableStyleId>
              </a:tblPr>
              <a:tblGrid>
                <a:gridCol w="2383605">
                  <a:extLst>
                    <a:ext uri="{9D8B030D-6E8A-4147-A177-3AD203B41FA5}">
                      <a16:colId xmlns:a16="http://schemas.microsoft.com/office/drawing/2014/main" val="2742853295"/>
                    </a:ext>
                  </a:extLst>
                </a:gridCol>
                <a:gridCol w="1623316">
                  <a:extLst>
                    <a:ext uri="{9D8B030D-6E8A-4147-A177-3AD203B41FA5}">
                      <a16:colId xmlns:a16="http://schemas.microsoft.com/office/drawing/2014/main" val="3135968922"/>
                    </a:ext>
                  </a:extLst>
                </a:gridCol>
                <a:gridCol w="1420184">
                  <a:extLst>
                    <a:ext uri="{9D8B030D-6E8A-4147-A177-3AD203B41FA5}">
                      <a16:colId xmlns:a16="http://schemas.microsoft.com/office/drawing/2014/main" val="1047482743"/>
                    </a:ext>
                  </a:extLst>
                </a:gridCol>
              </a:tblGrid>
              <a:tr h="221825">
                <a:tc>
                  <a:txBody>
                    <a:bodyPr/>
                    <a:lstStyle/>
                    <a:p>
                      <a:pPr algn="ctr"/>
                      <a:r>
                        <a:rPr lang="en-US" sz="1200" dirty="0">
                          <a:latin typeface="Lub Dub Condensed" panose="020B0506030403020204" pitchFamily="34" charset="0"/>
                          <a:cs typeface="Arial" panose="020B0604020202020204" pitchFamily="34" charset="0"/>
                        </a:rPr>
                        <a:t>Agency</a:t>
                      </a:r>
                    </a:p>
                  </a:txBody>
                  <a:tcPr anchor="ctr">
                    <a:solidFill>
                      <a:schemeClr val="tx1">
                        <a:lumMod val="75000"/>
                        <a:lumOff val="25000"/>
                      </a:schemeClr>
                    </a:solidFill>
                  </a:tcPr>
                </a:tc>
                <a:tc>
                  <a:txBody>
                    <a:bodyPr/>
                    <a:lstStyle/>
                    <a:p>
                      <a:pPr algn="ctr"/>
                      <a:r>
                        <a:rPr lang="en-US" sz="1200" dirty="0">
                          <a:latin typeface="Lub Dub Condensed" panose="020B0506030403020204" pitchFamily="34" charset="0"/>
                          <a:cs typeface="Arial" panose="020B0604020202020204" pitchFamily="34" charset="0"/>
                        </a:rPr>
                        <a:t>Website Link</a:t>
                      </a:r>
                    </a:p>
                  </a:txBody>
                  <a:tcPr anchor="ctr">
                    <a:solidFill>
                      <a:schemeClr val="tx1">
                        <a:lumMod val="75000"/>
                        <a:lumOff val="25000"/>
                      </a:schemeClr>
                    </a:solidFill>
                  </a:tcPr>
                </a:tc>
                <a:tc>
                  <a:txBody>
                    <a:bodyPr/>
                    <a:lstStyle/>
                    <a:p>
                      <a:pPr algn="ctr"/>
                      <a:r>
                        <a:rPr lang="en-US" sz="1200" dirty="0">
                          <a:latin typeface="Lub Dub Condensed" panose="020B0506030403020204" pitchFamily="34" charset="0"/>
                          <a:cs typeface="Arial" panose="020B0604020202020204" pitchFamily="34" charset="0"/>
                        </a:rPr>
                        <a:t>Focus Area</a:t>
                      </a:r>
                    </a:p>
                  </a:txBody>
                  <a:tcPr anchor="ctr">
                    <a:solidFill>
                      <a:schemeClr val="tx1">
                        <a:lumMod val="75000"/>
                        <a:lumOff val="25000"/>
                      </a:schemeClr>
                    </a:solidFill>
                  </a:tcPr>
                </a:tc>
                <a:extLst>
                  <a:ext uri="{0D108BD9-81ED-4DB2-BD59-A6C34878D82A}">
                    <a16:rowId xmlns:a16="http://schemas.microsoft.com/office/drawing/2014/main" val="480891336"/>
                  </a:ext>
                </a:extLst>
              </a:tr>
              <a:tr h="407028">
                <a:tc>
                  <a:txBody>
                    <a:bodyPr/>
                    <a:lstStyle/>
                    <a:p>
                      <a:r>
                        <a:rPr lang="en-US" sz="1200" b="1" dirty="0">
                          <a:solidFill>
                            <a:schemeClr val="bg1"/>
                          </a:solidFill>
                          <a:latin typeface="Lub Dub Condensed" panose="020B0506030403020204" pitchFamily="34" charset="0"/>
                          <a:cs typeface="Arial" panose="020B0604020202020204" pitchFamily="34" charset="0"/>
                        </a:rPr>
                        <a:t>American College of Cardiology</a:t>
                      </a:r>
                      <a:br>
                        <a:rPr lang="en-US" sz="1200" b="1" dirty="0">
                          <a:solidFill>
                            <a:schemeClr val="bg1"/>
                          </a:solidFill>
                          <a:latin typeface="Lub Dub Condensed" panose="020B0506030403020204" pitchFamily="34" charset="0"/>
                          <a:cs typeface="Arial" panose="020B0604020202020204" pitchFamily="34" charset="0"/>
                        </a:rPr>
                      </a:br>
                      <a:r>
                        <a:rPr lang="en-US" sz="1200" b="1" dirty="0">
                          <a:solidFill>
                            <a:schemeClr val="bg1"/>
                          </a:solidFill>
                          <a:latin typeface="Lub Dub Condensed" panose="020B0506030403020204" pitchFamily="34" charset="0"/>
                          <a:cs typeface="Arial" panose="020B0604020202020204" pitchFamily="34" charset="0"/>
                        </a:rPr>
                        <a:t>Colorado Program for Patient Centered Decisions</a:t>
                      </a:r>
                    </a:p>
                  </a:txBody>
                  <a:tcPr anchor="ctr">
                    <a:solidFill>
                      <a:schemeClr val="tx1">
                        <a:lumMod val="65000"/>
                        <a:lumOff val="35000"/>
                      </a:schemeClr>
                    </a:solidFill>
                  </a:tcPr>
                </a:tc>
                <a:tc>
                  <a:txBody>
                    <a:bodyPr/>
                    <a:lstStyle/>
                    <a:p>
                      <a:pPr marL="0" marR="0" algn="l">
                        <a:lnSpc>
                          <a:spcPct val="100000"/>
                        </a:lnSpc>
                        <a:spcBef>
                          <a:spcPts val="0"/>
                        </a:spcBef>
                        <a:spcAft>
                          <a:spcPts val="0"/>
                        </a:spcAft>
                      </a:pPr>
                      <a:r>
                        <a:rPr lang="en-US" sz="1100" dirty="0">
                          <a:effectLst/>
                          <a:latin typeface="Lub Dub Condensed" panose="020B0506030403020204" pitchFamily="34" charset="0"/>
                          <a:cs typeface="Arial" panose="020B0604020202020204" pitchFamily="34" charset="0"/>
                        </a:rPr>
                        <a:t>https://patientdecisionaid.org/icd/atrial-fibrillation/</a:t>
                      </a:r>
                    </a:p>
                  </a:txBody>
                  <a:tcPr marL="59055" marR="59055" marT="0" marB="0" anchor="ctr">
                    <a:solidFill>
                      <a:schemeClr val="bg1">
                        <a:lumMod val="85000"/>
                      </a:schemeClr>
                    </a:solidFill>
                  </a:tcPr>
                </a:tc>
                <a:tc>
                  <a:txBody>
                    <a:bodyPr/>
                    <a:lstStyle/>
                    <a:p>
                      <a:pPr marL="0" marR="0" algn="l">
                        <a:lnSpc>
                          <a:spcPct val="100000"/>
                        </a:lnSpc>
                        <a:spcBef>
                          <a:spcPts val="0"/>
                        </a:spcBef>
                        <a:spcAft>
                          <a:spcPts val="0"/>
                        </a:spcAft>
                      </a:pPr>
                      <a:r>
                        <a:rPr lang="en-US" sz="1100" dirty="0">
                          <a:effectLst/>
                          <a:latin typeface="Lub Dub Condensed" panose="020B0506030403020204" pitchFamily="34" charset="0"/>
                          <a:cs typeface="Arial" panose="020B0604020202020204" pitchFamily="34" charset="0"/>
                        </a:rPr>
                        <a:t>Stroke risk reduction therapies</a:t>
                      </a:r>
                    </a:p>
                  </a:txBody>
                  <a:tcPr marL="59055" marR="59055" marT="0" marB="0" anchor="ctr">
                    <a:solidFill>
                      <a:schemeClr val="bg1">
                        <a:lumMod val="85000"/>
                      </a:schemeClr>
                    </a:solidFill>
                  </a:tcPr>
                </a:tc>
                <a:extLst>
                  <a:ext uri="{0D108BD9-81ED-4DB2-BD59-A6C34878D82A}">
                    <a16:rowId xmlns:a16="http://schemas.microsoft.com/office/drawing/2014/main" val="2504365262"/>
                  </a:ext>
                </a:extLst>
              </a:tr>
              <a:tr h="433843">
                <a:tc>
                  <a:txBody>
                    <a:bodyPr/>
                    <a:lstStyle/>
                    <a:p>
                      <a:r>
                        <a:rPr lang="en-US" sz="1200" b="1" dirty="0">
                          <a:solidFill>
                            <a:schemeClr val="bg1"/>
                          </a:solidFill>
                          <a:latin typeface="Lub Dub Condensed" panose="020B0506030403020204" pitchFamily="34" charset="0"/>
                          <a:cs typeface="Arial" panose="020B0604020202020204" pitchFamily="34" charset="0"/>
                        </a:rPr>
                        <a:t>Anticoagulation Choice Decision Aid </a:t>
                      </a:r>
                    </a:p>
                  </a:txBody>
                  <a:tcPr anchor="ctr">
                    <a:solidFill>
                      <a:schemeClr val="tx1">
                        <a:lumMod val="65000"/>
                        <a:lumOff val="35000"/>
                      </a:schemeClr>
                    </a:solidFill>
                  </a:tcPr>
                </a:tc>
                <a:tc>
                  <a:txBody>
                    <a:bodyPr/>
                    <a:lstStyle/>
                    <a:p>
                      <a:pPr marL="0" marR="0" algn="l">
                        <a:lnSpc>
                          <a:spcPct val="100000"/>
                        </a:lnSpc>
                        <a:spcBef>
                          <a:spcPts val="0"/>
                        </a:spcBef>
                        <a:spcAft>
                          <a:spcPts val="0"/>
                        </a:spcAft>
                      </a:pPr>
                      <a:r>
                        <a:rPr lang="en-US" sz="1100" dirty="0">
                          <a:effectLst/>
                          <a:latin typeface="Lub Dub Condensed" panose="020B0506030403020204" pitchFamily="34" charset="0"/>
                          <a:cs typeface="Arial" panose="020B0604020202020204" pitchFamily="34" charset="0"/>
                        </a:rPr>
                        <a:t>https://anticoagulationdecisionaid.mayoclinic.org/</a:t>
                      </a:r>
                    </a:p>
                  </a:txBody>
                  <a:tcPr marL="59055" marR="59055" marT="0" marB="0" anchor="ctr">
                    <a:solidFill>
                      <a:schemeClr val="bg1">
                        <a:lumMod val="85000"/>
                      </a:schemeClr>
                    </a:solidFill>
                  </a:tcPr>
                </a:tc>
                <a:tc>
                  <a:txBody>
                    <a:bodyPr/>
                    <a:lstStyle/>
                    <a:p>
                      <a:pPr marL="0" marR="0" algn="l">
                        <a:lnSpc>
                          <a:spcPct val="100000"/>
                        </a:lnSpc>
                        <a:spcBef>
                          <a:spcPts val="0"/>
                        </a:spcBef>
                        <a:spcAft>
                          <a:spcPts val="0"/>
                        </a:spcAft>
                      </a:pPr>
                      <a:r>
                        <a:rPr lang="en-US" sz="1100" dirty="0">
                          <a:effectLst/>
                          <a:latin typeface="Lub Dub Condensed" panose="020B0506030403020204" pitchFamily="34" charset="0"/>
                          <a:cs typeface="Arial" panose="020B0604020202020204" pitchFamily="34" charset="0"/>
                        </a:rPr>
                        <a:t>Stroke risk reduction therapies</a:t>
                      </a:r>
                    </a:p>
                  </a:txBody>
                  <a:tcPr marL="59055" marR="59055" marT="0" marB="0" anchor="ctr">
                    <a:solidFill>
                      <a:schemeClr val="bg1">
                        <a:lumMod val="85000"/>
                      </a:schemeClr>
                    </a:solidFill>
                  </a:tcPr>
                </a:tc>
                <a:extLst>
                  <a:ext uri="{0D108BD9-81ED-4DB2-BD59-A6C34878D82A}">
                    <a16:rowId xmlns:a16="http://schemas.microsoft.com/office/drawing/2014/main" val="206714502"/>
                  </a:ext>
                </a:extLst>
              </a:tr>
              <a:tr h="433843">
                <a:tc>
                  <a:txBody>
                    <a:bodyPr/>
                    <a:lstStyle/>
                    <a:p>
                      <a:r>
                        <a:rPr lang="en-US" sz="1200" b="1" dirty="0">
                          <a:solidFill>
                            <a:schemeClr val="bg1"/>
                          </a:solidFill>
                          <a:latin typeface="Lub Dub Condensed" panose="020B0506030403020204" pitchFamily="34" charset="0"/>
                          <a:cs typeface="Arial" panose="020B0604020202020204" pitchFamily="34" charset="0"/>
                        </a:rPr>
                        <a:t>Ottawa Hospital Research Institute</a:t>
                      </a:r>
                    </a:p>
                    <a:p>
                      <a:r>
                        <a:rPr lang="en-US" sz="1200" b="1" dirty="0">
                          <a:solidFill>
                            <a:schemeClr val="bg1"/>
                          </a:solidFill>
                          <a:latin typeface="Lub Dub Condensed" panose="020B0506030403020204" pitchFamily="34" charset="0"/>
                          <a:cs typeface="Arial" panose="020B0604020202020204" pitchFamily="34" charset="0"/>
                        </a:rPr>
                        <a:t>Developer Healthwise</a:t>
                      </a:r>
                    </a:p>
                  </a:txBody>
                  <a:tcPr anchor="ctr">
                    <a:solidFill>
                      <a:schemeClr val="tx1">
                        <a:lumMod val="65000"/>
                        <a:lumOff val="3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effectLst/>
                          <a:latin typeface="Lub Dub Condensed" panose="020B0506030403020204" pitchFamily="34" charset="0"/>
                        </a:rPr>
                        <a:t>https:// decisionaid.ohri.ca/AZlist.html</a:t>
                      </a:r>
                      <a:endParaRPr lang="en-US" sz="1100" dirty="0">
                        <a:effectLst/>
                        <a:latin typeface="Lub Dub Condensed" panose="020B0506030403020204" pitchFamily="34" charset="0"/>
                        <a:ea typeface="Times New Roman" panose="02020603050405020304" pitchFamily="18" charset="0"/>
                      </a:endParaRPr>
                    </a:p>
                  </a:txBody>
                  <a:tcPr marL="59055" marR="59055" marT="0" marB="0" anchor="c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effectLst/>
                          <a:latin typeface="Lub Dub Condensed" panose="020B0506030403020204" pitchFamily="34" charset="0"/>
                        </a:rPr>
                        <a:t>AF ablation</a:t>
                      </a:r>
                      <a:br>
                        <a:rPr lang="en-US" sz="1100" dirty="0">
                          <a:effectLst/>
                          <a:latin typeface="Lub Dub Condensed" panose="020B0506030403020204" pitchFamily="34" charset="0"/>
                        </a:rPr>
                      </a:br>
                      <a:r>
                        <a:rPr lang="en-US" sz="1100" dirty="0">
                          <a:effectLst/>
                          <a:latin typeface="Lub Dub Condensed" panose="020B0506030403020204" pitchFamily="34" charset="0"/>
                        </a:rPr>
                        <a:t>Stroke Risk Reduction</a:t>
                      </a:r>
                      <a:endParaRPr lang="en-US" sz="1100" dirty="0">
                        <a:effectLst/>
                        <a:latin typeface="Lub Dub Condensed" panose="020B0506030403020204" pitchFamily="34" charset="0"/>
                        <a:ea typeface="Times New Roman" panose="02020603050405020304" pitchFamily="18" charset="0"/>
                      </a:endParaRPr>
                    </a:p>
                  </a:txBody>
                  <a:tcPr marL="59055" marR="59055" marT="0" marB="0" anchor="ctr">
                    <a:solidFill>
                      <a:schemeClr val="bg1">
                        <a:lumMod val="85000"/>
                      </a:schemeClr>
                    </a:solidFill>
                  </a:tcPr>
                </a:tc>
                <a:extLst>
                  <a:ext uri="{0D108BD9-81ED-4DB2-BD59-A6C34878D82A}">
                    <a16:rowId xmlns:a16="http://schemas.microsoft.com/office/drawing/2014/main" val="1931521000"/>
                  </a:ext>
                </a:extLst>
              </a:tr>
              <a:tr h="433843">
                <a:tc>
                  <a:txBody>
                    <a:bodyPr/>
                    <a:lstStyle/>
                    <a:p>
                      <a:r>
                        <a:rPr lang="en-US" sz="1200" b="1" dirty="0">
                          <a:solidFill>
                            <a:schemeClr val="bg1"/>
                          </a:solidFill>
                          <a:latin typeface="Lub Dub Condensed" panose="020B0506030403020204" pitchFamily="34" charset="0"/>
                          <a:cs typeface="Arial" panose="020B0604020202020204" pitchFamily="34" charset="0"/>
                        </a:rPr>
                        <a:t>Stanford</a:t>
                      </a:r>
                    </a:p>
                  </a:txBody>
                  <a:tcPr anchor="ctr">
                    <a:solidFill>
                      <a:schemeClr val="tx1">
                        <a:lumMod val="65000"/>
                        <a:lumOff val="3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effectLst/>
                          <a:latin typeface="Lub Dub Condensed" panose="020B0506030403020204" pitchFamily="34" charset="0"/>
                        </a:rPr>
                        <a:t>https://afibguide.com/</a:t>
                      </a:r>
                      <a:endParaRPr lang="en-US" sz="1100" dirty="0">
                        <a:effectLst/>
                        <a:latin typeface="Lub Dub Condensed" panose="020B0506030403020204" pitchFamily="34" charset="0"/>
                        <a:ea typeface="Times New Roman" panose="02020603050405020304" pitchFamily="18" charset="0"/>
                      </a:endParaRPr>
                    </a:p>
                  </a:txBody>
                  <a:tcPr marL="59055" marR="59055" marT="0" marB="0" anchor="c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effectLst/>
                          <a:latin typeface="Lub Dub Condensed" panose="020B0506030403020204" pitchFamily="34" charset="0"/>
                          <a:cs typeface="Arial" panose="020B0604020202020204" pitchFamily="34" charset="0"/>
                        </a:rPr>
                        <a:t>Stroke risk reduction therapies</a:t>
                      </a:r>
                    </a:p>
                  </a:txBody>
                  <a:tcPr marL="59055" marR="59055" marT="0" marB="0" anchor="ctr">
                    <a:solidFill>
                      <a:schemeClr val="bg1">
                        <a:lumMod val="85000"/>
                      </a:schemeClr>
                    </a:solidFill>
                  </a:tcPr>
                </a:tc>
                <a:extLst>
                  <a:ext uri="{0D108BD9-81ED-4DB2-BD59-A6C34878D82A}">
                    <a16:rowId xmlns:a16="http://schemas.microsoft.com/office/drawing/2014/main" val="3846268161"/>
                  </a:ext>
                </a:extLst>
              </a:tr>
            </a:tbl>
          </a:graphicData>
        </a:graphic>
      </p:graphicFrame>
      <p:pic>
        <p:nvPicPr>
          <p:cNvPr id="7" name="Graphic 6">
            <a:extLst>
              <a:ext uri="{FF2B5EF4-FFF2-40B4-BE49-F238E27FC236}">
                <a16:creationId xmlns:a16="http://schemas.microsoft.com/office/drawing/2014/main" id="{75B31A65-2722-DCBD-C4AA-273F90E5BDB1}"/>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87307" y="2610117"/>
            <a:ext cx="620944" cy="851122"/>
          </a:xfrm>
          <a:prstGeom prst="rect">
            <a:avLst/>
          </a:prstGeom>
        </p:spPr>
      </p:pic>
      <p:sp>
        <p:nvSpPr>
          <p:cNvPr id="13" name="Oval 12">
            <a:extLst>
              <a:ext uri="{FF2B5EF4-FFF2-40B4-BE49-F238E27FC236}">
                <a16:creationId xmlns:a16="http://schemas.microsoft.com/office/drawing/2014/main" id="{3751631E-95AD-36E4-D9FB-3C1F10EE41E5}"/>
              </a:ext>
              <a:ext uri="{C183D7F6-B498-43B3-948B-1728B52AA6E4}">
                <adec:decorative xmlns:adec="http://schemas.microsoft.com/office/drawing/2017/decorative" val="1"/>
              </a:ext>
            </a:extLst>
          </p:cNvPr>
          <p:cNvSpPr/>
          <p:nvPr/>
        </p:nvSpPr>
        <p:spPr>
          <a:xfrm>
            <a:off x="2926421" y="2515454"/>
            <a:ext cx="1068513" cy="1068513"/>
          </a:xfrm>
          <a:prstGeom prst="ellipse">
            <a:avLst/>
          </a:prstGeom>
          <a:solidFill>
            <a:srgbClr val="AC1A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E42EB436-6542-3CEF-FC49-483DC606EC89}"/>
              </a:ext>
              <a:ext uri="{C183D7F6-B498-43B3-948B-1728B52AA6E4}">
                <adec:decorative xmlns:adec="http://schemas.microsoft.com/office/drawing/2017/decorative" val="1"/>
              </a:ext>
            </a:extLst>
          </p:cNvPr>
          <p:cNvSpPr/>
          <p:nvPr/>
        </p:nvSpPr>
        <p:spPr>
          <a:xfrm>
            <a:off x="4796318" y="2515454"/>
            <a:ext cx="1068513" cy="1068513"/>
          </a:xfrm>
          <a:prstGeom prst="ellipse">
            <a:avLst/>
          </a:prstGeom>
          <a:solidFill>
            <a:srgbClr val="AC1A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Graphic 27">
            <a:extLst>
              <a:ext uri="{FF2B5EF4-FFF2-40B4-BE49-F238E27FC236}">
                <a16:creationId xmlns:a16="http://schemas.microsoft.com/office/drawing/2014/main" id="{CB4240D8-8767-E6A3-63C4-6A31D78341F0}"/>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82289" y="2773380"/>
            <a:ext cx="944323" cy="524624"/>
          </a:xfrm>
          <a:prstGeom prst="rect">
            <a:avLst/>
          </a:prstGeom>
        </p:spPr>
      </p:pic>
      <p:pic>
        <p:nvPicPr>
          <p:cNvPr id="30" name="Graphic 29">
            <a:extLst>
              <a:ext uri="{FF2B5EF4-FFF2-40B4-BE49-F238E27FC236}">
                <a16:creationId xmlns:a16="http://schemas.microsoft.com/office/drawing/2014/main" id="{DB46570C-2384-79FE-4A8A-6A2532D20DEE}"/>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4909334" y="2601931"/>
            <a:ext cx="914400" cy="914400"/>
          </a:xfrm>
          <a:prstGeom prst="rect">
            <a:avLst/>
          </a:prstGeom>
        </p:spPr>
      </p:pic>
      <p:sp>
        <p:nvSpPr>
          <p:cNvPr id="5" name="Text Placeholder 4">
            <a:extLst>
              <a:ext uri="{FF2B5EF4-FFF2-40B4-BE49-F238E27FC236}">
                <a16:creationId xmlns:a16="http://schemas.microsoft.com/office/drawing/2014/main" id="{4035EE8B-32E9-8133-F599-A88196ABDE81}"/>
              </a:ext>
            </a:extLst>
          </p:cNvPr>
          <p:cNvSpPr>
            <a:spLocks noGrp="1"/>
          </p:cNvSpPr>
          <p:nvPr>
            <p:ph type="body" sz="quarter" idx="13"/>
          </p:nvPr>
        </p:nvSpPr>
        <p:spPr>
          <a:xfrm>
            <a:off x="1727557" y="6010382"/>
            <a:ext cx="8736886" cy="215758"/>
          </a:xfrm>
        </p:spPr>
        <p:txBody>
          <a:bodyPr/>
          <a:lstStyle/>
          <a:p>
            <a:pPr marL="0" indent="0" algn="ctr"/>
            <a:r>
              <a:rPr lang="en-US" b="1" dirty="0"/>
              <a:t>Abbreviation: </a:t>
            </a:r>
            <a:r>
              <a:rPr lang="en-US" dirty="0"/>
              <a:t>AF indicates atrial fibrillation. </a:t>
            </a:r>
          </a:p>
        </p:txBody>
      </p:sp>
      <p:sp>
        <p:nvSpPr>
          <p:cNvPr id="4" name="Slide Number Placeholder 3">
            <a:extLst>
              <a:ext uri="{FF2B5EF4-FFF2-40B4-BE49-F238E27FC236}">
                <a16:creationId xmlns:a16="http://schemas.microsoft.com/office/drawing/2014/main" id="{C6E9555B-7BCE-54A3-0BD8-DACC0C93A0C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10</a:t>
            </a:fld>
            <a:endParaRPr lang="en-US" sz="900" dirty="0"/>
          </a:p>
        </p:txBody>
      </p:sp>
      <p:sp>
        <p:nvSpPr>
          <p:cNvPr id="19" name="TextBox 18">
            <a:extLst>
              <a:ext uri="{FF2B5EF4-FFF2-40B4-BE49-F238E27FC236}">
                <a16:creationId xmlns:a16="http://schemas.microsoft.com/office/drawing/2014/main" id="{1FA82040-01E3-3D93-E2E5-C20ADD38390A}"/>
              </a:ext>
              <a:ext uri="{C183D7F6-B498-43B3-948B-1728B52AA6E4}">
                <adec:decorative xmlns:adec="http://schemas.microsoft.com/office/drawing/2017/decorative" val="1"/>
              </a:ext>
            </a:extLst>
          </p:cNvPr>
          <p:cNvSpPr txBox="1"/>
          <p:nvPr/>
        </p:nvSpPr>
        <p:spPr>
          <a:xfrm>
            <a:off x="1456070" y="5272357"/>
            <a:ext cx="9455084" cy="584775"/>
          </a:xfrm>
          <a:prstGeom prst="rect">
            <a:avLst/>
          </a:prstGeom>
          <a:solidFill>
            <a:srgbClr val="F99B1D"/>
          </a:solid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Lub Dub Condensed" panose="020B0506030403020204" pitchFamily="34" charset="0"/>
              </a:rPr>
              <a:t>Use of evidence-based decision aids might be useful to guide stroke reduction therapy treatment decisions throughout the disease course to improve engagement, decisional quality and patient satisfaction. (Class 2b)</a:t>
            </a:r>
            <a:endParaRPr kumimoji="0" lang="en-US" sz="1200" b="0" i="0" u="none" strike="noStrike" kern="1200" cap="none" spc="0" normalizeH="0" baseline="0" noProof="0" dirty="0">
              <a:ln>
                <a:noFill/>
              </a:ln>
              <a:solidFill>
                <a:prstClr val="black"/>
              </a:solidFill>
              <a:effectLst/>
              <a:uLnTx/>
              <a:uFillTx/>
              <a:latin typeface="Lub Dub Condensed" panose="020B0506030403020204" pitchFamily="34" charset="0"/>
            </a:endParaRPr>
          </a:p>
        </p:txBody>
      </p:sp>
    </p:spTree>
    <p:extLst>
      <p:ext uri="{BB962C8B-B14F-4D97-AF65-F5344CB8AC3E}">
        <p14:creationId xmlns:p14="http://schemas.microsoft.com/office/powerpoint/2010/main" val="2474877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3E1D4-7AB9-8539-ABDE-1FF6FA92FB8A}"/>
              </a:ext>
            </a:extLst>
          </p:cNvPr>
          <p:cNvSpPr>
            <a:spLocks noGrp="1"/>
          </p:cNvSpPr>
          <p:nvPr>
            <p:ph type="title"/>
          </p:nvPr>
        </p:nvSpPr>
        <p:spPr>
          <a:xfrm>
            <a:off x="838200" y="365125"/>
            <a:ext cx="8110591" cy="660111"/>
          </a:xfrm>
        </p:spPr>
        <p:txBody>
          <a:bodyPr/>
          <a:lstStyle/>
          <a:p>
            <a:r>
              <a:rPr lang="en-US" sz="3000" dirty="0"/>
              <a:t>Rhythm Monitoring Tools and Methods</a:t>
            </a:r>
          </a:p>
        </p:txBody>
      </p:sp>
      <p:sp>
        <p:nvSpPr>
          <p:cNvPr id="6" name="TextBox 5">
            <a:extLst>
              <a:ext uri="{FF2B5EF4-FFF2-40B4-BE49-F238E27FC236}">
                <a16:creationId xmlns:a16="http://schemas.microsoft.com/office/drawing/2014/main" id="{ED543E40-8C0B-36E8-6552-35FB395C67C8}"/>
              </a:ext>
              <a:ext uri="{C183D7F6-B498-43B3-948B-1728B52AA6E4}">
                <adec:decorative xmlns:adec="http://schemas.microsoft.com/office/drawing/2017/decorative" val="1"/>
              </a:ext>
            </a:extLst>
          </p:cNvPr>
          <p:cNvSpPr txBox="1"/>
          <p:nvPr/>
        </p:nvSpPr>
        <p:spPr>
          <a:xfrm>
            <a:off x="857796" y="1606160"/>
            <a:ext cx="4875248" cy="584813"/>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7" name="TextBox 6">
            <a:extLst>
              <a:ext uri="{FF2B5EF4-FFF2-40B4-BE49-F238E27FC236}">
                <a16:creationId xmlns:a16="http://schemas.microsoft.com/office/drawing/2014/main" id="{D3A66E25-1D11-800A-40E6-906213C68EA2}"/>
              </a:ext>
              <a:ext uri="{C183D7F6-B498-43B3-948B-1728B52AA6E4}">
                <adec:decorative xmlns:adec="http://schemas.microsoft.com/office/drawing/2017/decorative" val="0"/>
              </a:ext>
            </a:extLst>
          </p:cNvPr>
          <p:cNvSpPr txBox="1"/>
          <p:nvPr/>
        </p:nvSpPr>
        <p:spPr>
          <a:xfrm>
            <a:off x="857796" y="1702623"/>
            <a:ext cx="4875248" cy="418011"/>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latin typeface="Lub Dub Condensed" panose="020B0506030403020204" pitchFamily="34" charset="0"/>
              </a:rPr>
              <a:t>Undiagnosed Atrial fibrillation</a:t>
            </a:r>
          </a:p>
        </p:txBody>
      </p:sp>
      <p:graphicFrame>
        <p:nvGraphicFramePr>
          <p:cNvPr id="8" name="Content Placeholder 5">
            <a:extLst>
              <a:ext uri="{FF2B5EF4-FFF2-40B4-BE49-F238E27FC236}">
                <a16:creationId xmlns:a16="http://schemas.microsoft.com/office/drawing/2014/main" id="{8AD82EEE-CC7A-D70B-DFD6-52E15102013F}"/>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2400088793"/>
              </p:ext>
            </p:extLst>
          </p:nvPr>
        </p:nvGraphicFramePr>
        <p:xfrm>
          <a:off x="844730" y="2239838"/>
          <a:ext cx="4902928" cy="2055766"/>
        </p:xfrm>
        <a:graphic>
          <a:graphicData uri="http://schemas.openxmlformats.org/drawingml/2006/table">
            <a:tbl>
              <a:tblPr firstRow="1" bandRow="1">
                <a:tableStyleId>{5C22544A-7EE6-4342-B048-85BDC9FD1C3A}</a:tableStyleId>
              </a:tblPr>
              <a:tblGrid>
                <a:gridCol w="734198">
                  <a:extLst>
                    <a:ext uri="{9D8B030D-6E8A-4147-A177-3AD203B41FA5}">
                      <a16:colId xmlns:a16="http://schemas.microsoft.com/office/drawing/2014/main" val="2649235253"/>
                    </a:ext>
                  </a:extLst>
                </a:gridCol>
                <a:gridCol w="4168730">
                  <a:extLst>
                    <a:ext uri="{9D8B030D-6E8A-4147-A177-3AD203B41FA5}">
                      <a16:colId xmlns:a16="http://schemas.microsoft.com/office/drawing/2014/main" val="3265590656"/>
                    </a:ext>
                  </a:extLst>
                </a:gridCol>
              </a:tblGrid>
              <a:tr h="37936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67084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798513"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Diagnosis should be made with visual interpretation of ECG or intracardiac signals by a clinician.</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788995">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798513"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For patients who have had a prior thromboembolic event, implantable cardiac monitors have the highest sensitivity in detecting AF.</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617294883"/>
                  </a:ext>
                </a:extLst>
              </a:tr>
            </a:tbl>
          </a:graphicData>
        </a:graphic>
      </p:graphicFrame>
      <p:sp>
        <p:nvSpPr>
          <p:cNvPr id="9" name="TextBox 8">
            <a:extLst>
              <a:ext uri="{FF2B5EF4-FFF2-40B4-BE49-F238E27FC236}">
                <a16:creationId xmlns:a16="http://schemas.microsoft.com/office/drawing/2014/main" id="{427F8BAC-19C2-9FC6-480E-99E29B1BB3F1}"/>
              </a:ext>
              <a:ext uri="{C183D7F6-B498-43B3-948B-1728B52AA6E4}">
                <adec:decorative xmlns:adec="http://schemas.microsoft.com/office/drawing/2017/decorative" val="1"/>
              </a:ext>
            </a:extLst>
          </p:cNvPr>
          <p:cNvSpPr txBox="1"/>
          <p:nvPr/>
        </p:nvSpPr>
        <p:spPr>
          <a:xfrm>
            <a:off x="6380055" y="1606160"/>
            <a:ext cx="4875248" cy="584813"/>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10" name="TextBox 9">
            <a:extLst>
              <a:ext uri="{FF2B5EF4-FFF2-40B4-BE49-F238E27FC236}">
                <a16:creationId xmlns:a16="http://schemas.microsoft.com/office/drawing/2014/main" id="{5824D802-E2D8-6DBC-052E-ED97C9BFBB6B}"/>
              </a:ext>
              <a:ext uri="{C183D7F6-B498-43B3-948B-1728B52AA6E4}">
                <adec:decorative xmlns:adec="http://schemas.microsoft.com/office/drawing/2017/decorative" val="0"/>
              </a:ext>
            </a:extLst>
          </p:cNvPr>
          <p:cNvSpPr txBox="1"/>
          <p:nvPr/>
        </p:nvSpPr>
        <p:spPr>
          <a:xfrm>
            <a:off x="6380055" y="1702623"/>
            <a:ext cx="4875248" cy="418011"/>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latin typeface="Lub Dub Condensed" panose="020B0506030403020204" pitchFamily="34" charset="0"/>
              </a:rPr>
              <a:t>Known Atrial fibrillation</a:t>
            </a:r>
          </a:p>
        </p:txBody>
      </p:sp>
      <p:graphicFrame>
        <p:nvGraphicFramePr>
          <p:cNvPr id="11" name="Content Placeholder 5">
            <a:extLst>
              <a:ext uri="{FF2B5EF4-FFF2-40B4-BE49-F238E27FC236}">
                <a16:creationId xmlns:a16="http://schemas.microsoft.com/office/drawing/2014/main" id="{3B37156E-F8CF-DAC0-E23A-845D829869D6}"/>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74661099"/>
              </p:ext>
            </p:extLst>
          </p:nvPr>
        </p:nvGraphicFramePr>
        <p:xfrm>
          <a:off x="6366989" y="2239838"/>
          <a:ext cx="4902928" cy="2326601"/>
        </p:xfrm>
        <a:graphic>
          <a:graphicData uri="http://schemas.openxmlformats.org/drawingml/2006/table">
            <a:tbl>
              <a:tblPr firstRow="1" bandRow="1">
                <a:tableStyleId>{5C22544A-7EE6-4342-B048-85BDC9FD1C3A}</a:tableStyleId>
              </a:tblPr>
              <a:tblGrid>
                <a:gridCol w="734198">
                  <a:extLst>
                    <a:ext uri="{9D8B030D-6E8A-4147-A177-3AD203B41FA5}">
                      <a16:colId xmlns:a16="http://schemas.microsoft.com/office/drawing/2014/main" val="2649235253"/>
                    </a:ext>
                  </a:extLst>
                </a:gridCol>
                <a:gridCol w="4168730">
                  <a:extLst>
                    <a:ext uri="{9D8B030D-6E8A-4147-A177-3AD203B41FA5}">
                      <a16:colId xmlns:a16="http://schemas.microsoft.com/office/drawing/2014/main" val="3265590656"/>
                    </a:ext>
                  </a:extLst>
                </a:gridCol>
              </a:tblGrid>
              <a:tr h="37936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67084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798513"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AF frequency, duration and burden can </a:t>
                      </a:r>
                      <a:b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b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be inferred using automated algorithms </a:t>
                      </a:r>
                      <a:b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b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from ECG monitors, implantable cardiac monitors, and cardiac rhythm devices with </a:t>
                      </a:r>
                      <a:b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b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an atrial lead.</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788995">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798513"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Consumer-accessible ECG device that provides a high-quality tracing can be </a:t>
                      </a:r>
                      <a:b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b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used to detect recurrences.</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617294883"/>
                  </a:ext>
                </a:extLst>
              </a:tr>
            </a:tbl>
          </a:graphicData>
        </a:graphic>
      </p:graphicFrame>
      <p:pic>
        <p:nvPicPr>
          <p:cNvPr id="16" name="Graphic 15">
            <a:extLst>
              <a:ext uri="{FF2B5EF4-FFF2-40B4-BE49-F238E27FC236}">
                <a16:creationId xmlns:a16="http://schemas.microsoft.com/office/drawing/2014/main" id="{95414D4A-FC1C-6F52-B093-95071BA674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81702" y="3839110"/>
            <a:ext cx="536932" cy="650827"/>
          </a:xfrm>
          <a:prstGeom prst="rect">
            <a:avLst/>
          </a:prstGeom>
        </p:spPr>
      </p:pic>
      <p:pic>
        <p:nvPicPr>
          <p:cNvPr id="18" name="Graphic 17">
            <a:extLst>
              <a:ext uri="{FF2B5EF4-FFF2-40B4-BE49-F238E27FC236}">
                <a16:creationId xmlns:a16="http://schemas.microsoft.com/office/drawing/2014/main" id="{796FC2FB-47D7-8B28-8338-4DB88975C61C}"/>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81220" y="2907694"/>
            <a:ext cx="485775" cy="590550"/>
          </a:xfrm>
          <a:prstGeom prst="rect">
            <a:avLst/>
          </a:prstGeom>
        </p:spPr>
      </p:pic>
      <p:pic>
        <p:nvPicPr>
          <p:cNvPr id="20" name="Graphic 19">
            <a:extLst>
              <a:ext uri="{FF2B5EF4-FFF2-40B4-BE49-F238E27FC236}">
                <a16:creationId xmlns:a16="http://schemas.microsoft.com/office/drawing/2014/main" id="{900DC5E4-A2A3-19CE-BFD8-77083DA0DE43}"/>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729911" y="2679895"/>
            <a:ext cx="495626" cy="628383"/>
          </a:xfrm>
          <a:prstGeom prst="rect">
            <a:avLst/>
          </a:prstGeom>
        </p:spPr>
      </p:pic>
      <p:pic>
        <p:nvPicPr>
          <p:cNvPr id="22" name="Graphic 21">
            <a:extLst>
              <a:ext uri="{FF2B5EF4-FFF2-40B4-BE49-F238E27FC236}">
                <a16:creationId xmlns:a16="http://schemas.microsoft.com/office/drawing/2014/main" id="{A9F3208B-5B65-721B-9BB5-7EEAFBE3E729}"/>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695878" y="3534310"/>
            <a:ext cx="585628" cy="585628"/>
          </a:xfrm>
          <a:prstGeom prst="rect">
            <a:avLst/>
          </a:prstGeom>
        </p:spPr>
      </p:pic>
      <p:sp>
        <p:nvSpPr>
          <p:cNvPr id="5" name="Text Placeholder 4">
            <a:extLst>
              <a:ext uri="{FF2B5EF4-FFF2-40B4-BE49-F238E27FC236}">
                <a16:creationId xmlns:a16="http://schemas.microsoft.com/office/drawing/2014/main" id="{4035EE8B-32E9-8133-F599-A88196ABDE81}"/>
              </a:ext>
            </a:extLst>
          </p:cNvPr>
          <p:cNvSpPr>
            <a:spLocks noGrp="1"/>
          </p:cNvSpPr>
          <p:nvPr>
            <p:ph type="body" sz="quarter" idx="13"/>
          </p:nvPr>
        </p:nvSpPr>
        <p:spPr>
          <a:xfrm>
            <a:off x="1727557" y="6010382"/>
            <a:ext cx="8736886" cy="215758"/>
          </a:xfrm>
        </p:spPr>
        <p:txBody>
          <a:bodyPr/>
          <a:lstStyle/>
          <a:p>
            <a:pPr marL="0" indent="0" algn="ctr"/>
            <a:r>
              <a:rPr lang="en-US" b="1" dirty="0"/>
              <a:t>Abbreviations: </a:t>
            </a:r>
            <a:r>
              <a:rPr lang="en-US" dirty="0"/>
              <a:t>AF indicates atrial fibrillation; and ECG, electrocardiogram. </a:t>
            </a:r>
          </a:p>
        </p:txBody>
      </p:sp>
      <p:sp>
        <p:nvSpPr>
          <p:cNvPr id="4" name="Slide Number Placeholder 3">
            <a:extLst>
              <a:ext uri="{FF2B5EF4-FFF2-40B4-BE49-F238E27FC236}">
                <a16:creationId xmlns:a16="http://schemas.microsoft.com/office/drawing/2014/main" id="{C6E9555B-7BCE-54A3-0BD8-DACC0C93A0C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11</a:t>
            </a:fld>
            <a:endParaRPr lang="en-US" sz="900" dirty="0"/>
          </a:p>
        </p:txBody>
      </p:sp>
    </p:spTree>
    <p:extLst>
      <p:ext uri="{BB962C8B-B14F-4D97-AF65-F5344CB8AC3E}">
        <p14:creationId xmlns:p14="http://schemas.microsoft.com/office/powerpoint/2010/main" val="2354743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3E1D4-7AB9-8539-ABDE-1FF6FA92FB8A}"/>
              </a:ext>
            </a:extLst>
          </p:cNvPr>
          <p:cNvSpPr>
            <a:spLocks noGrp="1"/>
          </p:cNvSpPr>
          <p:nvPr>
            <p:ph type="title"/>
          </p:nvPr>
        </p:nvSpPr>
        <p:spPr>
          <a:xfrm>
            <a:off x="838200" y="365125"/>
            <a:ext cx="8110591" cy="660111"/>
          </a:xfrm>
        </p:spPr>
        <p:txBody>
          <a:bodyPr/>
          <a:lstStyle/>
          <a:p>
            <a:r>
              <a:rPr lang="en-US" sz="3000" dirty="0"/>
              <a:t>Primary Prevention of Atrial Fibrillation</a:t>
            </a:r>
          </a:p>
        </p:txBody>
      </p:sp>
      <p:sp>
        <p:nvSpPr>
          <p:cNvPr id="5" name="Oval 6">
            <a:extLst>
              <a:ext uri="{FF2B5EF4-FFF2-40B4-BE49-F238E27FC236}">
                <a16:creationId xmlns:a16="http://schemas.microsoft.com/office/drawing/2014/main" id="{1D8AAA25-E930-0533-7F54-7E2C0BDE4758}"/>
              </a:ext>
              <a:ext uri="{C183D7F6-B498-43B3-948B-1728B52AA6E4}">
                <adec:decorative xmlns:adec="http://schemas.microsoft.com/office/drawing/2017/decorative" val="1"/>
              </a:ext>
            </a:extLst>
          </p:cNvPr>
          <p:cNvSpPr>
            <a:spLocks noChangeArrowheads="1"/>
          </p:cNvSpPr>
          <p:nvPr/>
        </p:nvSpPr>
        <p:spPr bwMode="auto">
          <a:xfrm>
            <a:off x="4152107" y="1715341"/>
            <a:ext cx="3870325" cy="3868738"/>
          </a:xfrm>
          <a:prstGeom prst="ellipse">
            <a:avLst/>
          </a:prstGeom>
          <a:gradFill flip="none" rotWithShape="1">
            <a:gsLst>
              <a:gs pos="0">
                <a:schemeClr val="bg1">
                  <a:alpha val="67000"/>
                </a:schemeClr>
              </a:gs>
              <a:gs pos="100000">
                <a:srgbClr val="8C8C8C">
                  <a:alpha val="56000"/>
                </a:srgbClr>
              </a:gs>
            </a:gsLst>
            <a:path path="circle">
              <a:fillToRect l="50000" t="50000" r="50000" b="50000"/>
            </a:path>
            <a:tileRect/>
          </a:gradFill>
          <a:ln w="9525" cap="flat" cmpd="sng" algn="ctr">
            <a:noFill/>
            <a:prstDash val="solid"/>
            <a:round/>
            <a:headEnd type="none" w="med" len="med"/>
            <a:tailEnd type="none" w="med" len="med"/>
          </a:ln>
          <a:effectLst/>
        </p:spPr>
        <p:txBody>
          <a:bodyPr lIns="82124" tIns="41061" rIns="82124" bIns="41061" anchor="ctr"/>
          <a:lstStyle/>
          <a:p>
            <a:pPr algn="ctr" defTabSz="814388">
              <a:lnSpc>
                <a:spcPts val="2100"/>
              </a:lnSpc>
              <a:defRPr/>
            </a:pPr>
            <a:endParaRPr lang="en-US" dirty="0">
              <a:latin typeface="+mn-lt"/>
              <a:cs typeface="+mn-cs"/>
            </a:endParaRPr>
          </a:p>
        </p:txBody>
      </p:sp>
      <p:sp>
        <p:nvSpPr>
          <p:cNvPr id="6" name="Freeform 7">
            <a:extLst>
              <a:ext uri="{FF2B5EF4-FFF2-40B4-BE49-F238E27FC236}">
                <a16:creationId xmlns:a16="http://schemas.microsoft.com/office/drawing/2014/main" id="{00EF1443-5E0E-1E84-16F6-51A35F0DD360}"/>
              </a:ext>
              <a:ext uri="{C183D7F6-B498-43B3-948B-1728B52AA6E4}">
                <adec:decorative xmlns:adec="http://schemas.microsoft.com/office/drawing/2017/decorative" val="1"/>
              </a:ext>
            </a:extLst>
          </p:cNvPr>
          <p:cNvSpPr>
            <a:spLocks/>
          </p:cNvSpPr>
          <p:nvPr/>
        </p:nvSpPr>
        <p:spPr bwMode="auto">
          <a:xfrm>
            <a:off x="6266656" y="1051766"/>
            <a:ext cx="1882775" cy="1828800"/>
          </a:xfrm>
          <a:custGeom>
            <a:avLst/>
            <a:gdLst/>
            <a:ahLst/>
            <a:cxnLst>
              <a:cxn ang="0">
                <a:pos x="212" y="488"/>
              </a:cxn>
              <a:cxn ang="0">
                <a:pos x="502" y="260"/>
              </a:cxn>
              <a:cxn ang="0">
                <a:pos x="52" y="0"/>
              </a:cxn>
              <a:cxn ang="0">
                <a:pos x="0" y="365"/>
              </a:cxn>
              <a:cxn ang="0">
                <a:pos x="212" y="488"/>
              </a:cxn>
            </a:cxnLst>
            <a:rect l="0" t="0" r="r" b="b"/>
            <a:pathLst>
              <a:path w="502" h="488">
                <a:moveTo>
                  <a:pt x="212" y="488"/>
                </a:moveTo>
                <a:cubicBezTo>
                  <a:pt x="502" y="260"/>
                  <a:pt x="502" y="260"/>
                  <a:pt x="502" y="260"/>
                </a:cubicBezTo>
                <a:cubicBezTo>
                  <a:pt x="393" y="122"/>
                  <a:pt x="234" y="26"/>
                  <a:pt x="52" y="0"/>
                </a:cubicBezTo>
                <a:cubicBezTo>
                  <a:pt x="0" y="365"/>
                  <a:pt x="0" y="365"/>
                  <a:pt x="0" y="365"/>
                </a:cubicBezTo>
                <a:cubicBezTo>
                  <a:pt x="86" y="378"/>
                  <a:pt x="161" y="423"/>
                  <a:pt x="212" y="488"/>
                </a:cubicBezTo>
                <a:close/>
              </a:path>
            </a:pathLst>
          </a:custGeom>
          <a:solidFill>
            <a:srgbClr val="0560B3"/>
          </a:solidFill>
          <a:ln w="9525" cap="flat" cmpd="sng" algn="ctr">
            <a:solidFill>
              <a:srgbClr val="01568F"/>
            </a:solid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ts val="2100"/>
              </a:lnSpc>
              <a:defRPr/>
            </a:pPr>
            <a:endParaRPr lang="en-US" sz="2400" dirty="0">
              <a:latin typeface="Arial" charset="0"/>
              <a:cs typeface="+mn-cs"/>
            </a:endParaRPr>
          </a:p>
        </p:txBody>
      </p:sp>
      <p:sp>
        <p:nvSpPr>
          <p:cNvPr id="8" name="Freeform 8">
            <a:extLst>
              <a:ext uri="{FF2B5EF4-FFF2-40B4-BE49-F238E27FC236}">
                <a16:creationId xmlns:a16="http://schemas.microsoft.com/office/drawing/2014/main" id="{ACB34774-3445-E18F-8AF8-DA4A0A9EEED7}"/>
              </a:ext>
              <a:ext uri="{C183D7F6-B498-43B3-948B-1728B52AA6E4}">
                <adec:decorative xmlns:adec="http://schemas.microsoft.com/office/drawing/2017/decorative" val="1"/>
              </a:ext>
            </a:extLst>
          </p:cNvPr>
          <p:cNvSpPr>
            <a:spLocks/>
          </p:cNvSpPr>
          <p:nvPr/>
        </p:nvSpPr>
        <p:spPr bwMode="auto">
          <a:xfrm>
            <a:off x="7241381" y="2674191"/>
            <a:ext cx="1474788" cy="1946275"/>
          </a:xfrm>
          <a:custGeom>
            <a:avLst/>
            <a:gdLst/>
            <a:ahLst/>
            <a:cxnLst>
              <a:cxn ang="0">
                <a:pos x="24" y="260"/>
              </a:cxn>
              <a:cxn ang="0">
                <a:pos x="0" y="383"/>
              </a:cxn>
              <a:cxn ang="0">
                <a:pos x="342" y="519"/>
              </a:cxn>
              <a:cxn ang="0">
                <a:pos x="393" y="260"/>
              </a:cxn>
              <a:cxn ang="0">
                <a:pos x="342" y="0"/>
              </a:cxn>
              <a:cxn ang="0">
                <a:pos x="0" y="137"/>
              </a:cxn>
              <a:cxn ang="0">
                <a:pos x="24" y="260"/>
              </a:cxn>
            </a:cxnLst>
            <a:rect l="0" t="0" r="r" b="b"/>
            <a:pathLst>
              <a:path w="393" h="519">
                <a:moveTo>
                  <a:pt x="24" y="260"/>
                </a:moveTo>
                <a:cubicBezTo>
                  <a:pt x="24" y="303"/>
                  <a:pt x="15" y="345"/>
                  <a:pt x="0" y="383"/>
                </a:cubicBezTo>
                <a:cubicBezTo>
                  <a:pt x="342" y="519"/>
                  <a:pt x="342" y="519"/>
                  <a:pt x="342" y="519"/>
                </a:cubicBezTo>
                <a:cubicBezTo>
                  <a:pt x="375" y="439"/>
                  <a:pt x="393" y="352"/>
                  <a:pt x="393" y="260"/>
                </a:cubicBezTo>
                <a:cubicBezTo>
                  <a:pt x="393" y="168"/>
                  <a:pt x="375" y="81"/>
                  <a:pt x="342" y="0"/>
                </a:cubicBezTo>
                <a:cubicBezTo>
                  <a:pt x="0" y="137"/>
                  <a:pt x="0" y="137"/>
                  <a:pt x="0" y="137"/>
                </a:cubicBezTo>
                <a:cubicBezTo>
                  <a:pt x="15" y="175"/>
                  <a:pt x="24" y="216"/>
                  <a:pt x="24" y="260"/>
                </a:cubicBezTo>
                <a:close/>
              </a:path>
            </a:pathLst>
          </a:custGeom>
          <a:solidFill>
            <a:srgbClr val="093667"/>
          </a:solidFill>
          <a:ln w="9525" cap="flat" cmpd="sng" algn="ctr">
            <a:solidFill>
              <a:srgbClr val="013253"/>
            </a:solid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ts val="2100"/>
              </a:lnSpc>
              <a:defRPr/>
            </a:pPr>
            <a:endParaRPr lang="en-US" sz="2400" dirty="0">
              <a:latin typeface="Arial" charset="0"/>
              <a:cs typeface="+mn-cs"/>
            </a:endParaRPr>
          </a:p>
        </p:txBody>
      </p:sp>
      <p:sp>
        <p:nvSpPr>
          <p:cNvPr id="9" name="Freeform 9">
            <a:extLst>
              <a:ext uri="{FF2B5EF4-FFF2-40B4-BE49-F238E27FC236}">
                <a16:creationId xmlns:a16="http://schemas.microsoft.com/office/drawing/2014/main" id="{3517F847-34D0-2174-2584-9591A0F15FB7}"/>
              </a:ext>
              <a:ext uri="{C183D7F6-B498-43B3-948B-1728B52AA6E4}">
                <adec:decorative xmlns:adec="http://schemas.microsoft.com/office/drawing/2017/decorative" val="1"/>
              </a:ext>
            </a:extLst>
          </p:cNvPr>
          <p:cNvSpPr>
            <a:spLocks/>
          </p:cNvSpPr>
          <p:nvPr/>
        </p:nvSpPr>
        <p:spPr bwMode="auto">
          <a:xfrm>
            <a:off x="4023519" y="1051766"/>
            <a:ext cx="1887537" cy="1828800"/>
          </a:xfrm>
          <a:custGeom>
            <a:avLst/>
            <a:gdLst/>
            <a:ahLst/>
            <a:cxnLst>
              <a:cxn ang="0">
                <a:pos x="503" y="365"/>
              </a:cxn>
              <a:cxn ang="0">
                <a:pos x="450" y="0"/>
              </a:cxn>
              <a:cxn ang="0">
                <a:pos x="0" y="260"/>
              </a:cxn>
              <a:cxn ang="0">
                <a:pos x="290" y="488"/>
              </a:cxn>
              <a:cxn ang="0">
                <a:pos x="503" y="365"/>
              </a:cxn>
            </a:cxnLst>
            <a:rect l="0" t="0" r="r" b="b"/>
            <a:pathLst>
              <a:path w="503" h="488">
                <a:moveTo>
                  <a:pt x="503" y="365"/>
                </a:moveTo>
                <a:cubicBezTo>
                  <a:pt x="450" y="0"/>
                  <a:pt x="450" y="0"/>
                  <a:pt x="450" y="0"/>
                </a:cubicBezTo>
                <a:cubicBezTo>
                  <a:pt x="268" y="26"/>
                  <a:pt x="109" y="122"/>
                  <a:pt x="0" y="260"/>
                </a:cubicBezTo>
                <a:cubicBezTo>
                  <a:pt x="290" y="488"/>
                  <a:pt x="290" y="488"/>
                  <a:pt x="290" y="488"/>
                </a:cubicBezTo>
                <a:cubicBezTo>
                  <a:pt x="341" y="423"/>
                  <a:pt x="417" y="378"/>
                  <a:pt x="503" y="365"/>
                </a:cubicBezTo>
                <a:close/>
              </a:path>
            </a:pathLst>
          </a:custGeom>
          <a:solidFill>
            <a:srgbClr val="08A7EE"/>
          </a:solidFill>
          <a:ln w="9525" cap="flat" cmpd="sng" algn="ctr">
            <a:solidFill>
              <a:srgbClr val="0195F9"/>
            </a:solid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ts val="2100"/>
              </a:lnSpc>
              <a:defRPr/>
            </a:pPr>
            <a:endParaRPr lang="en-US" sz="2400" dirty="0">
              <a:latin typeface="Arial" charset="0"/>
              <a:cs typeface="+mn-cs"/>
            </a:endParaRPr>
          </a:p>
        </p:txBody>
      </p:sp>
      <p:sp>
        <p:nvSpPr>
          <p:cNvPr id="10" name="Freeform 10">
            <a:extLst>
              <a:ext uri="{FF2B5EF4-FFF2-40B4-BE49-F238E27FC236}">
                <a16:creationId xmlns:a16="http://schemas.microsoft.com/office/drawing/2014/main" id="{2D578EB4-4B62-D294-D7BB-FD883AD34DA5}"/>
              </a:ext>
              <a:ext uri="{C183D7F6-B498-43B3-948B-1728B52AA6E4}">
                <adec:decorative xmlns:adec="http://schemas.microsoft.com/office/drawing/2017/decorative" val="1"/>
              </a:ext>
            </a:extLst>
          </p:cNvPr>
          <p:cNvSpPr>
            <a:spLocks/>
          </p:cNvSpPr>
          <p:nvPr/>
        </p:nvSpPr>
        <p:spPr bwMode="auto">
          <a:xfrm>
            <a:off x="3461544" y="2674191"/>
            <a:ext cx="1470025" cy="1951037"/>
          </a:xfrm>
          <a:custGeom>
            <a:avLst/>
            <a:gdLst/>
            <a:ahLst/>
            <a:cxnLst>
              <a:cxn ang="0">
                <a:pos x="369" y="260"/>
              </a:cxn>
              <a:cxn ang="0">
                <a:pos x="392" y="137"/>
              </a:cxn>
              <a:cxn ang="0">
                <a:pos x="50" y="0"/>
              </a:cxn>
              <a:cxn ang="0">
                <a:pos x="0" y="260"/>
              </a:cxn>
              <a:cxn ang="0">
                <a:pos x="50" y="520"/>
              </a:cxn>
              <a:cxn ang="0">
                <a:pos x="392" y="383"/>
              </a:cxn>
              <a:cxn ang="0">
                <a:pos x="369" y="260"/>
              </a:cxn>
            </a:cxnLst>
            <a:rect l="0" t="0" r="r" b="b"/>
            <a:pathLst>
              <a:path w="392" h="520">
                <a:moveTo>
                  <a:pt x="369" y="260"/>
                </a:moveTo>
                <a:cubicBezTo>
                  <a:pt x="369" y="216"/>
                  <a:pt x="377" y="175"/>
                  <a:pt x="392" y="137"/>
                </a:cubicBezTo>
                <a:cubicBezTo>
                  <a:pt x="50" y="0"/>
                  <a:pt x="50" y="0"/>
                  <a:pt x="50" y="0"/>
                </a:cubicBezTo>
                <a:cubicBezTo>
                  <a:pt x="18" y="81"/>
                  <a:pt x="0" y="168"/>
                  <a:pt x="0" y="260"/>
                </a:cubicBezTo>
                <a:cubicBezTo>
                  <a:pt x="0" y="352"/>
                  <a:pt x="18" y="439"/>
                  <a:pt x="50" y="520"/>
                </a:cubicBezTo>
                <a:cubicBezTo>
                  <a:pt x="392" y="383"/>
                  <a:pt x="392" y="383"/>
                  <a:pt x="392" y="383"/>
                </a:cubicBezTo>
                <a:cubicBezTo>
                  <a:pt x="377" y="345"/>
                  <a:pt x="369" y="303"/>
                  <a:pt x="369" y="260"/>
                </a:cubicBezTo>
                <a:close/>
              </a:path>
            </a:pathLst>
          </a:custGeom>
          <a:solidFill>
            <a:srgbClr val="08D8E2"/>
          </a:solidFill>
          <a:ln w="9525" cap="flat" cmpd="sng" algn="ctr">
            <a:solidFill>
              <a:srgbClr val="06CEC9"/>
            </a:solid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ts val="2100"/>
              </a:lnSpc>
              <a:defRPr/>
            </a:pPr>
            <a:endParaRPr lang="en-US" sz="2400" dirty="0">
              <a:latin typeface="Arial" charset="0"/>
              <a:cs typeface="+mn-cs"/>
            </a:endParaRPr>
          </a:p>
        </p:txBody>
      </p:sp>
      <p:sp>
        <p:nvSpPr>
          <p:cNvPr id="11" name="Freeform 11">
            <a:extLst>
              <a:ext uri="{FF2B5EF4-FFF2-40B4-BE49-F238E27FC236}">
                <a16:creationId xmlns:a16="http://schemas.microsoft.com/office/drawing/2014/main" id="{3A33B10C-A5D1-3E52-44F2-BE3590CC1A08}"/>
              </a:ext>
              <a:ext uri="{C183D7F6-B498-43B3-948B-1728B52AA6E4}">
                <adec:decorative xmlns:adec="http://schemas.microsoft.com/office/drawing/2017/decorative" val="1"/>
              </a:ext>
            </a:extLst>
          </p:cNvPr>
          <p:cNvSpPr>
            <a:spLocks/>
          </p:cNvSpPr>
          <p:nvPr/>
        </p:nvSpPr>
        <p:spPr bwMode="auto">
          <a:xfrm>
            <a:off x="4023519" y="4418853"/>
            <a:ext cx="1887537" cy="1830388"/>
          </a:xfrm>
          <a:custGeom>
            <a:avLst/>
            <a:gdLst/>
            <a:ahLst/>
            <a:cxnLst>
              <a:cxn ang="0">
                <a:pos x="290" y="0"/>
              </a:cxn>
              <a:cxn ang="0">
                <a:pos x="0" y="228"/>
              </a:cxn>
              <a:cxn ang="0">
                <a:pos x="450" y="488"/>
              </a:cxn>
              <a:cxn ang="0">
                <a:pos x="503" y="123"/>
              </a:cxn>
              <a:cxn ang="0">
                <a:pos x="290" y="0"/>
              </a:cxn>
            </a:cxnLst>
            <a:rect l="0" t="0" r="r" b="b"/>
            <a:pathLst>
              <a:path w="503" h="488">
                <a:moveTo>
                  <a:pt x="290" y="0"/>
                </a:moveTo>
                <a:cubicBezTo>
                  <a:pt x="0" y="228"/>
                  <a:pt x="0" y="228"/>
                  <a:pt x="0" y="228"/>
                </a:cubicBezTo>
                <a:cubicBezTo>
                  <a:pt x="109" y="366"/>
                  <a:pt x="268" y="461"/>
                  <a:pt x="450" y="488"/>
                </a:cubicBezTo>
                <a:cubicBezTo>
                  <a:pt x="503" y="123"/>
                  <a:pt x="503" y="123"/>
                  <a:pt x="503" y="123"/>
                </a:cubicBezTo>
                <a:cubicBezTo>
                  <a:pt x="417" y="110"/>
                  <a:pt x="341" y="65"/>
                  <a:pt x="290" y="0"/>
                </a:cubicBezTo>
                <a:close/>
              </a:path>
            </a:pathLst>
          </a:custGeom>
          <a:solidFill>
            <a:srgbClr val="0199A1"/>
          </a:solidFill>
          <a:ln w="9525" cap="flat" cmpd="sng" algn="ctr">
            <a:solidFill>
              <a:srgbClr val="048C89"/>
            </a:solidFill>
            <a:prstDash val="solid"/>
            <a:round/>
            <a:headEnd type="none" w="med" len="med"/>
            <a:tailEnd type="none" w="med" len="med"/>
          </a:ln>
          <a:effectLst>
            <a:outerShdw blurRad="25400" dist="25400" dir="5400000" algn="t" rotWithShape="0">
              <a:prstClr val="black">
                <a:alpha val="13000"/>
              </a:prstClr>
            </a:outerShdw>
          </a:effectLst>
        </p:spPr>
        <p:txBody>
          <a:bodyPr lIns="82124" tIns="41061" rIns="82124" bIns="41061" anchor="ctr"/>
          <a:lstStyle/>
          <a:p>
            <a:pPr algn="ctr" defTabSz="814388">
              <a:lnSpc>
                <a:spcPts val="2100"/>
              </a:lnSpc>
              <a:defRPr/>
            </a:pPr>
            <a:endParaRPr lang="en-US" sz="2400" dirty="0">
              <a:latin typeface="Arial" charset="0"/>
              <a:cs typeface="+mn-cs"/>
            </a:endParaRPr>
          </a:p>
        </p:txBody>
      </p:sp>
      <p:sp>
        <p:nvSpPr>
          <p:cNvPr id="12" name="Freeform 12">
            <a:extLst>
              <a:ext uri="{FF2B5EF4-FFF2-40B4-BE49-F238E27FC236}">
                <a16:creationId xmlns:a16="http://schemas.microsoft.com/office/drawing/2014/main" id="{8194BAF9-3685-2606-4121-36A37639A64F}"/>
              </a:ext>
              <a:ext uri="{C183D7F6-B498-43B3-948B-1728B52AA6E4}">
                <adec:decorative xmlns:adec="http://schemas.microsoft.com/office/drawing/2017/decorative" val="1"/>
              </a:ext>
            </a:extLst>
          </p:cNvPr>
          <p:cNvSpPr>
            <a:spLocks/>
          </p:cNvSpPr>
          <p:nvPr/>
        </p:nvSpPr>
        <p:spPr bwMode="auto">
          <a:xfrm>
            <a:off x="6266656" y="4418853"/>
            <a:ext cx="1882775" cy="1830388"/>
          </a:xfrm>
          <a:custGeom>
            <a:avLst/>
            <a:gdLst/>
            <a:ahLst/>
            <a:cxnLst>
              <a:cxn ang="0">
                <a:pos x="0" y="123"/>
              </a:cxn>
              <a:cxn ang="0">
                <a:pos x="52" y="488"/>
              </a:cxn>
              <a:cxn ang="0">
                <a:pos x="502" y="228"/>
              </a:cxn>
              <a:cxn ang="0">
                <a:pos x="212" y="0"/>
              </a:cxn>
              <a:cxn ang="0">
                <a:pos x="0" y="123"/>
              </a:cxn>
            </a:cxnLst>
            <a:rect l="0" t="0" r="r" b="b"/>
            <a:pathLst>
              <a:path w="502" h="488">
                <a:moveTo>
                  <a:pt x="0" y="123"/>
                </a:moveTo>
                <a:cubicBezTo>
                  <a:pt x="52" y="488"/>
                  <a:pt x="52" y="488"/>
                  <a:pt x="52" y="488"/>
                </a:cubicBezTo>
                <a:cubicBezTo>
                  <a:pt x="234" y="461"/>
                  <a:pt x="393" y="366"/>
                  <a:pt x="502" y="228"/>
                </a:cubicBezTo>
                <a:cubicBezTo>
                  <a:pt x="212" y="0"/>
                  <a:pt x="212" y="0"/>
                  <a:pt x="212" y="0"/>
                </a:cubicBezTo>
                <a:cubicBezTo>
                  <a:pt x="161" y="65"/>
                  <a:pt x="86" y="110"/>
                  <a:pt x="0" y="123"/>
                </a:cubicBezTo>
                <a:close/>
              </a:path>
            </a:pathLst>
          </a:custGeom>
          <a:solidFill>
            <a:srgbClr val="025663"/>
          </a:solidFill>
          <a:ln w="9525" cap="flat" cmpd="sng" algn="ctr">
            <a:solidFill>
              <a:srgbClr val="034543"/>
            </a:solid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ts val="2100"/>
              </a:lnSpc>
              <a:defRPr/>
            </a:pPr>
            <a:endParaRPr lang="en-US" sz="2400" dirty="0">
              <a:latin typeface="Arial" charset="0"/>
              <a:cs typeface="+mn-cs"/>
            </a:endParaRPr>
          </a:p>
        </p:txBody>
      </p:sp>
      <p:cxnSp>
        <p:nvCxnSpPr>
          <p:cNvPr id="13" name="Straight Arrow Connector 12">
            <a:extLst>
              <a:ext uri="{FF2B5EF4-FFF2-40B4-BE49-F238E27FC236}">
                <a16:creationId xmlns:a16="http://schemas.microsoft.com/office/drawing/2014/main" id="{C7CA202A-DE5A-9BEA-CCDA-15EFB68F1DAC}"/>
              </a:ext>
              <a:ext uri="{C183D7F6-B498-43B3-948B-1728B52AA6E4}">
                <adec:decorative xmlns:adec="http://schemas.microsoft.com/office/drawing/2017/decorative" val="1"/>
              </a:ext>
            </a:extLst>
          </p:cNvPr>
          <p:cNvCxnSpPr>
            <a:cxnSpLocks/>
          </p:cNvCxnSpPr>
          <p:nvPr/>
        </p:nvCxnSpPr>
        <p:spPr bwMode="auto">
          <a:xfrm flipH="1">
            <a:off x="8568647" y="3601291"/>
            <a:ext cx="1863609" cy="0"/>
          </a:xfrm>
          <a:prstGeom prst="straightConnector1">
            <a:avLst/>
          </a:prstGeom>
          <a:solidFill>
            <a:schemeClr val="accent1"/>
          </a:solidFill>
          <a:ln w="19050" cap="flat" cmpd="sng" algn="ctr">
            <a:solidFill>
              <a:schemeClr val="bg2">
                <a:lumMod val="60000"/>
                <a:lumOff val="40000"/>
              </a:schemeClr>
            </a:solidFill>
            <a:prstDash val="solid"/>
            <a:round/>
            <a:headEnd type="none" w="med" len="med"/>
            <a:tailEnd type="oval"/>
          </a:ln>
          <a:effectLst>
            <a:outerShdw blurRad="12700" dist="12700" dir="5400000" algn="t" rotWithShape="0">
              <a:schemeClr val="tx1">
                <a:alpha val="50000"/>
              </a:schemeClr>
            </a:outerShdw>
          </a:effectLst>
        </p:spPr>
      </p:cxnSp>
      <p:sp>
        <p:nvSpPr>
          <p:cNvPr id="32" name="TextBox 52">
            <a:extLst>
              <a:ext uri="{FF2B5EF4-FFF2-40B4-BE49-F238E27FC236}">
                <a16:creationId xmlns:a16="http://schemas.microsoft.com/office/drawing/2014/main" id="{9084FEBF-BB32-A430-2E90-F29BCB23EF20}"/>
              </a:ext>
            </a:extLst>
          </p:cNvPr>
          <p:cNvSpPr txBox="1">
            <a:spLocks noChangeArrowheads="1"/>
          </p:cNvSpPr>
          <p:nvPr/>
        </p:nvSpPr>
        <p:spPr bwMode="auto">
          <a:xfrm>
            <a:off x="5033356" y="3100187"/>
            <a:ext cx="211137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HelveticaNeueLT Std" panose="020B0604020202020204" pitchFamily="34" charset="0"/>
                <a:cs typeface="Arial" panose="020B0604020202020204" pitchFamily="34" charset="0"/>
              </a:defRPr>
            </a:lvl1pPr>
            <a:lvl2pPr marL="742950" indent="-285750">
              <a:defRPr>
                <a:solidFill>
                  <a:schemeClr val="tx1"/>
                </a:solidFill>
                <a:latin typeface="HelveticaNeueLT Std" panose="020B0604020202020204" pitchFamily="34" charset="0"/>
                <a:cs typeface="Arial" panose="020B0604020202020204" pitchFamily="34" charset="0"/>
              </a:defRPr>
            </a:lvl2pPr>
            <a:lvl3pPr marL="1143000" indent="-228600">
              <a:defRPr>
                <a:solidFill>
                  <a:schemeClr val="tx1"/>
                </a:solidFill>
                <a:latin typeface="HelveticaNeueLT Std" panose="020B0604020202020204" pitchFamily="34" charset="0"/>
                <a:cs typeface="Arial" panose="020B0604020202020204" pitchFamily="34" charset="0"/>
              </a:defRPr>
            </a:lvl3pPr>
            <a:lvl4pPr marL="1600200" indent="-228600">
              <a:defRPr>
                <a:solidFill>
                  <a:schemeClr val="tx1"/>
                </a:solidFill>
                <a:latin typeface="HelveticaNeueLT Std" panose="020B0604020202020204" pitchFamily="34" charset="0"/>
                <a:cs typeface="Arial" panose="020B0604020202020204" pitchFamily="34" charset="0"/>
              </a:defRPr>
            </a:lvl4pPr>
            <a:lvl5pPr marL="2057400" indent="-228600">
              <a:defRPr>
                <a:solidFill>
                  <a:schemeClr val="tx1"/>
                </a:solidFill>
                <a:latin typeface="HelveticaNeueLT Std"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9pPr>
          </a:lstStyle>
          <a:p>
            <a:pPr algn="ctr" eaLnBrk="1" hangingPunct="1"/>
            <a:r>
              <a:rPr lang="en-US" altLang="en-US" sz="2400" dirty="0">
                <a:solidFill>
                  <a:srgbClr val="CF2429"/>
                </a:solidFill>
                <a:latin typeface="Lub Dub Bold" panose="020B0803030403020204" pitchFamily="34" charset="0"/>
              </a:rPr>
              <a:t>Lifestyle and Risk Factor Management</a:t>
            </a:r>
          </a:p>
        </p:txBody>
      </p:sp>
      <p:cxnSp>
        <p:nvCxnSpPr>
          <p:cNvPr id="15" name="Straight Arrow Connector 14">
            <a:extLst>
              <a:ext uri="{FF2B5EF4-FFF2-40B4-BE49-F238E27FC236}">
                <a16:creationId xmlns:a16="http://schemas.microsoft.com/office/drawing/2014/main" id="{DED2A2AF-2D5D-E78C-7B4B-72FC62850138}"/>
              </a:ext>
              <a:ext uri="{C183D7F6-B498-43B3-948B-1728B52AA6E4}">
                <adec:decorative xmlns:adec="http://schemas.microsoft.com/office/drawing/2017/decorative" val="1"/>
              </a:ext>
            </a:extLst>
          </p:cNvPr>
          <p:cNvCxnSpPr>
            <a:cxnSpLocks/>
          </p:cNvCxnSpPr>
          <p:nvPr/>
        </p:nvCxnSpPr>
        <p:spPr bwMode="auto">
          <a:xfrm>
            <a:off x="1745456" y="1839166"/>
            <a:ext cx="3019425" cy="0"/>
          </a:xfrm>
          <a:prstGeom prst="straightConnector1">
            <a:avLst/>
          </a:prstGeom>
          <a:solidFill>
            <a:schemeClr val="accent1"/>
          </a:solidFill>
          <a:ln w="19050" cap="flat" cmpd="sng" algn="ctr">
            <a:solidFill>
              <a:schemeClr val="bg2">
                <a:lumMod val="60000"/>
                <a:lumOff val="40000"/>
              </a:schemeClr>
            </a:solidFill>
            <a:prstDash val="solid"/>
            <a:round/>
            <a:headEnd type="none" w="med" len="med"/>
            <a:tailEnd type="oval"/>
          </a:ln>
          <a:effectLst>
            <a:outerShdw blurRad="12700" dist="12700" dir="5400000" algn="t" rotWithShape="0">
              <a:schemeClr val="tx1">
                <a:alpha val="50000"/>
              </a:schemeClr>
            </a:outerShdw>
          </a:effectLst>
        </p:spPr>
      </p:cxnSp>
      <p:cxnSp>
        <p:nvCxnSpPr>
          <p:cNvPr id="17" name="Straight Arrow Connector 16">
            <a:extLst>
              <a:ext uri="{FF2B5EF4-FFF2-40B4-BE49-F238E27FC236}">
                <a16:creationId xmlns:a16="http://schemas.microsoft.com/office/drawing/2014/main" id="{AD5A397F-93B4-4293-396D-B3B445A2DC59}"/>
              </a:ext>
              <a:ext uri="{C183D7F6-B498-43B3-948B-1728B52AA6E4}">
                <adec:decorative xmlns:adec="http://schemas.microsoft.com/office/drawing/2017/decorative" val="1"/>
              </a:ext>
            </a:extLst>
          </p:cNvPr>
          <p:cNvCxnSpPr>
            <a:cxnSpLocks/>
          </p:cNvCxnSpPr>
          <p:nvPr/>
        </p:nvCxnSpPr>
        <p:spPr bwMode="auto">
          <a:xfrm flipH="1">
            <a:off x="7631906" y="5363416"/>
            <a:ext cx="2800350" cy="0"/>
          </a:xfrm>
          <a:prstGeom prst="straightConnector1">
            <a:avLst/>
          </a:prstGeom>
          <a:solidFill>
            <a:schemeClr val="accent1"/>
          </a:solidFill>
          <a:ln w="19050" cap="flat" cmpd="sng" algn="ctr">
            <a:solidFill>
              <a:schemeClr val="bg2">
                <a:lumMod val="60000"/>
                <a:lumOff val="40000"/>
              </a:schemeClr>
            </a:solidFill>
            <a:prstDash val="solid"/>
            <a:round/>
            <a:headEnd type="none" w="med" len="med"/>
            <a:tailEnd type="oval"/>
          </a:ln>
          <a:effectLst>
            <a:outerShdw blurRad="12700" dist="12700" dir="5400000" algn="t" rotWithShape="0">
              <a:schemeClr val="tx1">
                <a:alpha val="50000"/>
              </a:schemeClr>
            </a:outerShdw>
          </a:effectLst>
        </p:spPr>
      </p:cxnSp>
      <p:cxnSp>
        <p:nvCxnSpPr>
          <p:cNvPr id="19" name="Straight Arrow Connector 18">
            <a:extLst>
              <a:ext uri="{FF2B5EF4-FFF2-40B4-BE49-F238E27FC236}">
                <a16:creationId xmlns:a16="http://schemas.microsoft.com/office/drawing/2014/main" id="{7200426B-8AA6-029B-27DE-42F34A95378C}"/>
              </a:ext>
              <a:ext uri="{C183D7F6-B498-43B3-948B-1728B52AA6E4}">
                <adec:decorative xmlns:adec="http://schemas.microsoft.com/office/drawing/2017/decorative" val="1"/>
              </a:ext>
            </a:extLst>
          </p:cNvPr>
          <p:cNvCxnSpPr>
            <a:cxnSpLocks/>
          </p:cNvCxnSpPr>
          <p:nvPr/>
        </p:nvCxnSpPr>
        <p:spPr bwMode="auto">
          <a:xfrm>
            <a:off x="1745456" y="3601291"/>
            <a:ext cx="1922418" cy="0"/>
          </a:xfrm>
          <a:prstGeom prst="straightConnector1">
            <a:avLst/>
          </a:prstGeom>
          <a:solidFill>
            <a:schemeClr val="accent1"/>
          </a:solidFill>
          <a:ln w="19050" cap="flat" cmpd="sng" algn="ctr">
            <a:solidFill>
              <a:schemeClr val="bg2">
                <a:lumMod val="60000"/>
                <a:lumOff val="40000"/>
              </a:schemeClr>
            </a:solidFill>
            <a:prstDash val="solid"/>
            <a:round/>
            <a:headEnd type="none" w="med" len="med"/>
            <a:tailEnd type="oval"/>
          </a:ln>
          <a:effectLst>
            <a:outerShdw blurRad="12700" dist="12700" dir="5400000" algn="t" rotWithShape="0">
              <a:schemeClr val="tx1">
                <a:alpha val="50000"/>
              </a:schemeClr>
            </a:outerShdw>
          </a:effectLst>
        </p:spPr>
      </p:cxnSp>
      <p:cxnSp>
        <p:nvCxnSpPr>
          <p:cNvPr id="21" name="Straight Arrow Connector 20">
            <a:extLst>
              <a:ext uri="{FF2B5EF4-FFF2-40B4-BE49-F238E27FC236}">
                <a16:creationId xmlns:a16="http://schemas.microsoft.com/office/drawing/2014/main" id="{B8E103C4-4686-D4B8-1002-884F4FA406A7}"/>
              </a:ext>
              <a:ext uri="{C183D7F6-B498-43B3-948B-1728B52AA6E4}">
                <adec:decorative xmlns:adec="http://schemas.microsoft.com/office/drawing/2017/decorative" val="1"/>
              </a:ext>
            </a:extLst>
          </p:cNvPr>
          <p:cNvCxnSpPr>
            <a:cxnSpLocks/>
          </p:cNvCxnSpPr>
          <p:nvPr/>
        </p:nvCxnSpPr>
        <p:spPr bwMode="auto">
          <a:xfrm flipH="1">
            <a:off x="7674796" y="1839166"/>
            <a:ext cx="2757460" cy="0"/>
          </a:xfrm>
          <a:prstGeom prst="straightConnector1">
            <a:avLst/>
          </a:prstGeom>
          <a:solidFill>
            <a:schemeClr val="accent1"/>
          </a:solidFill>
          <a:ln w="19050" cap="flat" cmpd="sng" algn="ctr">
            <a:solidFill>
              <a:schemeClr val="bg2">
                <a:lumMod val="60000"/>
                <a:lumOff val="40000"/>
              </a:schemeClr>
            </a:solidFill>
            <a:prstDash val="solid"/>
            <a:round/>
            <a:headEnd type="none" w="med" len="med"/>
            <a:tailEnd type="oval"/>
          </a:ln>
          <a:effectLst>
            <a:outerShdw blurRad="12700" dist="12700" dir="5400000" algn="t" rotWithShape="0">
              <a:schemeClr val="tx1">
                <a:alpha val="50000"/>
              </a:schemeClr>
            </a:outerShdw>
          </a:effectLst>
        </p:spPr>
      </p:cxnSp>
      <p:cxnSp>
        <p:nvCxnSpPr>
          <p:cNvPr id="23" name="Straight Arrow Connector 22">
            <a:extLst>
              <a:ext uri="{FF2B5EF4-FFF2-40B4-BE49-F238E27FC236}">
                <a16:creationId xmlns:a16="http://schemas.microsoft.com/office/drawing/2014/main" id="{CE1CB8E0-D0C7-C308-04B1-594D8608C946}"/>
              </a:ext>
              <a:ext uri="{C183D7F6-B498-43B3-948B-1728B52AA6E4}">
                <adec:decorative xmlns:adec="http://schemas.microsoft.com/office/drawing/2017/decorative" val="1"/>
              </a:ext>
            </a:extLst>
          </p:cNvPr>
          <p:cNvCxnSpPr>
            <a:cxnSpLocks/>
          </p:cNvCxnSpPr>
          <p:nvPr/>
        </p:nvCxnSpPr>
        <p:spPr bwMode="auto">
          <a:xfrm>
            <a:off x="1745456" y="5363416"/>
            <a:ext cx="2886075" cy="0"/>
          </a:xfrm>
          <a:prstGeom prst="straightConnector1">
            <a:avLst/>
          </a:prstGeom>
          <a:solidFill>
            <a:schemeClr val="accent1"/>
          </a:solidFill>
          <a:ln w="19050" cap="flat" cmpd="sng" algn="ctr">
            <a:solidFill>
              <a:schemeClr val="bg2">
                <a:lumMod val="60000"/>
                <a:lumOff val="40000"/>
              </a:schemeClr>
            </a:solidFill>
            <a:prstDash val="solid"/>
            <a:round/>
            <a:headEnd type="none" w="med" len="med"/>
            <a:tailEnd type="oval"/>
          </a:ln>
          <a:effectLst>
            <a:outerShdw blurRad="12700" dist="12700" dir="5400000" algn="t" rotWithShape="0">
              <a:schemeClr val="tx1">
                <a:alpha val="50000"/>
              </a:schemeClr>
            </a:outerShdw>
          </a:effectLst>
        </p:spPr>
      </p:cxnSp>
      <p:pic>
        <p:nvPicPr>
          <p:cNvPr id="7" name="Graphic 6">
            <a:extLst>
              <a:ext uri="{FF2B5EF4-FFF2-40B4-BE49-F238E27FC236}">
                <a16:creationId xmlns:a16="http://schemas.microsoft.com/office/drawing/2014/main" id="{1FBE340B-6849-A458-44A6-DC7D71375DA5}"/>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88268" y="4736387"/>
            <a:ext cx="999162" cy="999162"/>
          </a:xfrm>
          <a:prstGeom prst="rect">
            <a:avLst/>
          </a:prstGeom>
        </p:spPr>
      </p:pic>
      <p:pic>
        <p:nvPicPr>
          <p:cNvPr id="26" name="Graphic 25">
            <a:extLst>
              <a:ext uri="{FF2B5EF4-FFF2-40B4-BE49-F238E27FC236}">
                <a16:creationId xmlns:a16="http://schemas.microsoft.com/office/drawing/2014/main" id="{208F9806-D170-4513-1B17-131875FE07A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97717" y="1328273"/>
            <a:ext cx="1135981" cy="1135981"/>
          </a:xfrm>
          <a:prstGeom prst="rect">
            <a:avLst/>
          </a:prstGeom>
        </p:spPr>
      </p:pic>
      <p:pic>
        <p:nvPicPr>
          <p:cNvPr id="31" name="Graphic 30">
            <a:extLst>
              <a:ext uri="{FF2B5EF4-FFF2-40B4-BE49-F238E27FC236}">
                <a16:creationId xmlns:a16="http://schemas.microsoft.com/office/drawing/2014/main" id="{11F98859-B87B-505B-52B1-8F09B86A8CC4}"/>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614845" y="4862245"/>
            <a:ext cx="914400" cy="914400"/>
          </a:xfrm>
          <a:prstGeom prst="rect">
            <a:avLst/>
          </a:prstGeom>
        </p:spPr>
      </p:pic>
      <p:pic>
        <p:nvPicPr>
          <p:cNvPr id="40" name="Graphic 39">
            <a:extLst>
              <a:ext uri="{FF2B5EF4-FFF2-40B4-BE49-F238E27FC236}">
                <a16:creationId xmlns:a16="http://schemas.microsoft.com/office/drawing/2014/main" id="{CF9C4E10-019C-9B61-04FE-3C2B9C112FAE}"/>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600202" y="3082247"/>
            <a:ext cx="820778" cy="994882"/>
          </a:xfrm>
          <a:prstGeom prst="rect">
            <a:avLst/>
          </a:prstGeom>
        </p:spPr>
      </p:pic>
      <p:pic>
        <p:nvPicPr>
          <p:cNvPr id="42" name="Graphic 41">
            <a:extLst>
              <a:ext uri="{FF2B5EF4-FFF2-40B4-BE49-F238E27FC236}">
                <a16:creationId xmlns:a16="http://schemas.microsoft.com/office/drawing/2014/main" id="{EE42A416-830F-40CE-8294-B6DE893BEC45}"/>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702406" y="1420636"/>
            <a:ext cx="979203" cy="1017603"/>
          </a:xfrm>
          <a:prstGeom prst="rect">
            <a:avLst/>
          </a:prstGeom>
        </p:spPr>
      </p:pic>
      <p:pic>
        <p:nvPicPr>
          <p:cNvPr id="44" name="Graphic 43">
            <a:extLst>
              <a:ext uri="{FF2B5EF4-FFF2-40B4-BE49-F238E27FC236}">
                <a16:creationId xmlns:a16="http://schemas.microsoft.com/office/drawing/2014/main" id="{F5FDFF6B-7622-7F7D-5F16-FF4747E8D65B}"/>
              </a:ext>
              <a:ext uri="{C183D7F6-B498-43B3-948B-1728B52AA6E4}">
                <adec:decorative xmlns:adec="http://schemas.microsoft.com/office/drawing/2017/decorative" val="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705544" y="3175571"/>
            <a:ext cx="1041115" cy="1041115"/>
          </a:xfrm>
          <a:prstGeom prst="rect">
            <a:avLst/>
          </a:prstGeom>
        </p:spPr>
      </p:pic>
      <p:sp>
        <p:nvSpPr>
          <p:cNvPr id="22" name="TextBox 55">
            <a:extLst>
              <a:ext uri="{FF2B5EF4-FFF2-40B4-BE49-F238E27FC236}">
                <a16:creationId xmlns:a16="http://schemas.microsoft.com/office/drawing/2014/main" id="{A3337716-79E0-2F62-6E9F-D9D4A7B80351}"/>
              </a:ext>
            </a:extLst>
          </p:cNvPr>
          <p:cNvSpPr txBox="1">
            <a:spLocks noChangeArrowheads="1"/>
          </p:cNvSpPr>
          <p:nvPr/>
        </p:nvSpPr>
        <p:spPr bwMode="auto">
          <a:xfrm>
            <a:off x="7685070" y="1448641"/>
            <a:ext cx="2772586"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a:solidFill>
                  <a:schemeClr val="tx1"/>
                </a:solidFill>
                <a:latin typeface="HelveticaNeueLT Std" panose="020B0604020202020204" pitchFamily="34" charset="0"/>
                <a:cs typeface="Arial" panose="020B0604020202020204" pitchFamily="34" charset="0"/>
              </a:defRPr>
            </a:lvl1pPr>
            <a:lvl2pPr marL="742950" indent="-285750">
              <a:defRPr>
                <a:solidFill>
                  <a:schemeClr val="tx1"/>
                </a:solidFill>
                <a:latin typeface="HelveticaNeueLT Std" panose="020B0604020202020204" pitchFamily="34" charset="0"/>
                <a:cs typeface="Arial" panose="020B0604020202020204" pitchFamily="34" charset="0"/>
              </a:defRPr>
            </a:lvl2pPr>
            <a:lvl3pPr marL="1143000" indent="-228600">
              <a:defRPr>
                <a:solidFill>
                  <a:schemeClr val="tx1"/>
                </a:solidFill>
                <a:latin typeface="HelveticaNeueLT Std" panose="020B0604020202020204" pitchFamily="34" charset="0"/>
                <a:cs typeface="Arial" panose="020B0604020202020204" pitchFamily="34" charset="0"/>
              </a:defRPr>
            </a:lvl3pPr>
            <a:lvl4pPr marL="1600200" indent="-228600">
              <a:defRPr>
                <a:solidFill>
                  <a:schemeClr val="tx1"/>
                </a:solidFill>
                <a:latin typeface="HelveticaNeueLT Std" panose="020B0604020202020204" pitchFamily="34" charset="0"/>
                <a:cs typeface="Arial" panose="020B0604020202020204" pitchFamily="34" charset="0"/>
              </a:defRPr>
            </a:lvl4pPr>
            <a:lvl5pPr marL="2057400" indent="-228600">
              <a:defRPr>
                <a:solidFill>
                  <a:schemeClr val="tx1"/>
                </a:solidFill>
                <a:latin typeface="HelveticaNeueLT Std"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9pPr>
          </a:lstStyle>
          <a:p>
            <a:pPr algn="r" eaLnBrk="1" hangingPunct="1"/>
            <a:r>
              <a:rPr lang="en-US" altLang="en-US" sz="2400" dirty="0">
                <a:solidFill>
                  <a:srgbClr val="595959"/>
                </a:solidFill>
                <a:latin typeface="Lub Dub Medium" panose="020B0603030403020204" pitchFamily="34" charset="0"/>
              </a:rPr>
              <a:t>Obesity</a:t>
            </a:r>
          </a:p>
        </p:txBody>
      </p:sp>
      <p:sp>
        <p:nvSpPr>
          <p:cNvPr id="14" name="TextBox 43">
            <a:extLst>
              <a:ext uri="{FF2B5EF4-FFF2-40B4-BE49-F238E27FC236}">
                <a16:creationId xmlns:a16="http://schemas.microsoft.com/office/drawing/2014/main" id="{659B2F02-EFC9-EC79-EF30-31B65E726A38}"/>
              </a:ext>
            </a:extLst>
          </p:cNvPr>
          <p:cNvSpPr txBox="1">
            <a:spLocks noChangeArrowheads="1"/>
          </p:cNvSpPr>
          <p:nvPr/>
        </p:nvSpPr>
        <p:spPr bwMode="auto">
          <a:xfrm>
            <a:off x="8403431" y="2841989"/>
            <a:ext cx="20542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HelveticaNeueLT Std" panose="020B0604020202020204" pitchFamily="34" charset="0"/>
                <a:cs typeface="Arial" panose="020B0604020202020204" pitchFamily="34" charset="0"/>
              </a:defRPr>
            </a:lvl1pPr>
            <a:lvl2pPr marL="742950" indent="-285750">
              <a:defRPr>
                <a:solidFill>
                  <a:schemeClr val="tx1"/>
                </a:solidFill>
                <a:latin typeface="HelveticaNeueLT Std" panose="020B0604020202020204" pitchFamily="34" charset="0"/>
                <a:cs typeface="Arial" panose="020B0604020202020204" pitchFamily="34" charset="0"/>
              </a:defRPr>
            </a:lvl2pPr>
            <a:lvl3pPr marL="1143000" indent="-228600">
              <a:defRPr>
                <a:solidFill>
                  <a:schemeClr val="tx1"/>
                </a:solidFill>
                <a:latin typeface="HelveticaNeueLT Std" panose="020B0604020202020204" pitchFamily="34" charset="0"/>
                <a:cs typeface="Arial" panose="020B0604020202020204" pitchFamily="34" charset="0"/>
              </a:defRPr>
            </a:lvl3pPr>
            <a:lvl4pPr marL="1600200" indent="-228600">
              <a:defRPr>
                <a:solidFill>
                  <a:schemeClr val="tx1"/>
                </a:solidFill>
                <a:latin typeface="HelveticaNeueLT Std" panose="020B0604020202020204" pitchFamily="34" charset="0"/>
                <a:cs typeface="Arial" panose="020B0604020202020204" pitchFamily="34" charset="0"/>
              </a:defRPr>
            </a:lvl4pPr>
            <a:lvl5pPr marL="2057400" indent="-228600">
              <a:defRPr>
                <a:solidFill>
                  <a:schemeClr val="tx1"/>
                </a:solidFill>
                <a:latin typeface="HelveticaNeueLT Std"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9pPr>
          </a:lstStyle>
          <a:p>
            <a:pPr algn="r" eaLnBrk="1" hangingPunct="1"/>
            <a:r>
              <a:rPr lang="en-US" altLang="en-US" sz="2400" dirty="0">
                <a:solidFill>
                  <a:srgbClr val="595959"/>
                </a:solidFill>
                <a:latin typeface="Lub Dub Medium" panose="020B0603030403020204" pitchFamily="34" charset="0"/>
              </a:rPr>
              <a:t>Physical Activity</a:t>
            </a:r>
          </a:p>
        </p:txBody>
      </p:sp>
      <p:sp>
        <p:nvSpPr>
          <p:cNvPr id="18" name="TextBox 49">
            <a:extLst>
              <a:ext uri="{FF2B5EF4-FFF2-40B4-BE49-F238E27FC236}">
                <a16:creationId xmlns:a16="http://schemas.microsoft.com/office/drawing/2014/main" id="{909D9469-1C5C-A28B-763D-5F52F33D942D}"/>
              </a:ext>
              <a:ext uri="{C183D7F6-B498-43B3-948B-1728B52AA6E4}">
                <adec:decorative xmlns:adec="http://schemas.microsoft.com/office/drawing/2017/decorative" val="0"/>
              </a:ext>
            </a:extLst>
          </p:cNvPr>
          <p:cNvSpPr txBox="1">
            <a:spLocks noChangeArrowheads="1"/>
          </p:cNvSpPr>
          <p:nvPr/>
        </p:nvSpPr>
        <p:spPr bwMode="auto">
          <a:xfrm>
            <a:off x="7631906" y="4604114"/>
            <a:ext cx="28257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HelveticaNeueLT Std" panose="020B0604020202020204" pitchFamily="34" charset="0"/>
                <a:cs typeface="Arial" panose="020B0604020202020204" pitchFamily="34" charset="0"/>
              </a:defRPr>
            </a:lvl1pPr>
            <a:lvl2pPr marL="742950" indent="-285750">
              <a:defRPr>
                <a:solidFill>
                  <a:schemeClr val="tx1"/>
                </a:solidFill>
                <a:latin typeface="HelveticaNeueLT Std" panose="020B0604020202020204" pitchFamily="34" charset="0"/>
                <a:cs typeface="Arial" panose="020B0604020202020204" pitchFamily="34" charset="0"/>
              </a:defRPr>
            </a:lvl2pPr>
            <a:lvl3pPr marL="1143000" indent="-228600">
              <a:defRPr>
                <a:solidFill>
                  <a:schemeClr val="tx1"/>
                </a:solidFill>
                <a:latin typeface="HelveticaNeueLT Std" panose="020B0604020202020204" pitchFamily="34" charset="0"/>
                <a:cs typeface="Arial" panose="020B0604020202020204" pitchFamily="34" charset="0"/>
              </a:defRPr>
            </a:lvl3pPr>
            <a:lvl4pPr marL="1600200" indent="-228600">
              <a:defRPr>
                <a:solidFill>
                  <a:schemeClr val="tx1"/>
                </a:solidFill>
                <a:latin typeface="HelveticaNeueLT Std" panose="020B0604020202020204" pitchFamily="34" charset="0"/>
                <a:cs typeface="Arial" panose="020B0604020202020204" pitchFamily="34" charset="0"/>
              </a:defRPr>
            </a:lvl4pPr>
            <a:lvl5pPr marL="2057400" indent="-228600">
              <a:defRPr>
                <a:solidFill>
                  <a:schemeClr val="tx1"/>
                </a:solidFill>
                <a:latin typeface="HelveticaNeueLT Std"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9pPr>
          </a:lstStyle>
          <a:p>
            <a:pPr algn="r"/>
            <a:r>
              <a:rPr lang="en-US" altLang="en-US" sz="2400" dirty="0">
                <a:solidFill>
                  <a:srgbClr val="595959"/>
                </a:solidFill>
                <a:latin typeface="Lub Dub Medium" panose="020B0603030403020204" pitchFamily="34" charset="0"/>
              </a:rPr>
              <a:t>Alcohol Consumption</a:t>
            </a:r>
          </a:p>
        </p:txBody>
      </p:sp>
      <p:sp>
        <p:nvSpPr>
          <p:cNvPr id="24" name="TextBox 58">
            <a:extLst>
              <a:ext uri="{FF2B5EF4-FFF2-40B4-BE49-F238E27FC236}">
                <a16:creationId xmlns:a16="http://schemas.microsoft.com/office/drawing/2014/main" id="{43CD518B-D420-B630-1C7A-0848E95476BF}"/>
              </a:ext>
            </a:extLst>
          </p:cNvPr>
          <p:cNvSpPr txBox="1">
            <a:spLocks noChangeArrowheads="1"/>
          </p:cNvSpPr>
          <p:nvPr/>
        </p:nvSpPr>
        <p:spPr bwMode="auto">
          <a:xfrm>
            <a:off x="1734344" y="4972891"/>
            <a:ext cx="28971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HelveticaNeueLT Std" panose="020B0604020202020204" pitchFamily="34" charset="0"/>
                <a:cs typeface="Arial" panose="020B0604020202020204" pitchFamily="34" charset="0"/>
              </a:defRPr>
            </a:lvl1pPr>
            <a:lvl2pPr marL="742950" indent="-285750">
              <a:defRPr>
                <a:solidFill>
                  <a:schemeClr val="tx1"/>
                </a:solidFill>
                <a:latin typeface="HelveticaNeueLT Std" panose="020B0604020202020204" pitchFamily="34" charset="0"/>
                <a:cs typeface="Arial" panose="020B0604020202020204" pitchFamily="34" charset="0"/>
              </a:defRPr>
            </a:lvl2pPr>
            <a:lvl3pPr marL="1143000" indent="-228600">
              <a:defRPr>
                <a:solidFill>
                  <a:schemeClr val="tx1"/>
                </a:solidFill>
                <a:latin typeface="HelveticaNeueLT Std" panose="020B0604020202020204" pitchFamily="34" charset="0"/>
                <a:cs typeface="Arial" panose="020B0604020202020204" pitchFamily="34" charset="0"/>
              </a:defRPr>
            </a:lvl3pPr>
            <a:lvl4pPr marL="1600200" indent="-228600">
              <a:defRPr>
                <a:solidFill>
                  <a:schemeClr val="tx1"/>
                </a:solidFill>
                <a:latin typeface="HelveticaNeueLT Std" panose="020B0604020202020204" pitchFamily="34" charset="0"/>
                <a:cs typeface="Arial" panose="020B0604020202020204" pitchFamily="34" charset="0"/>
              </a:defRPr>
            </a:lvl4pPr>
            <a:lvl5pPr marL="2057400" indent="-228600">
              <a:defRPr>
                <a:solidFill>
                  <a:schemeClr val="tx1"/>
                </a:solidFill>
                <a:latin typeface="HelveticaNeueLT Std"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9pPr>
          </a:lstStyle>
          <a:p>
            <a:pPr eaLnBrk="1" hangingPunct="1"/>
            <a:r>
              <a:rPr lang="en-US" altLang="en-US" sz="2400" dirty="0">
                <a:solidFill>
                  <a:srgbClr val="595959"/>
                </a:solidFill>
                <a:latin typeface="Lub Dub Medium" panose="020B0603030403020204" pitchFamily="34" charset="0"/>
              </a:rPr>
              <a:t>Smoking</a:t>
            </a:r>
          </a:p>
        </p:txBody>
      </p:sp>
      <p:sp>
        <p:nvSpPr>
          <p:cNvPr id="20" name="TextBox 52">
            <a:extLst>
              <a:ext uri="{FF2B5EF4-FFF2-40B4-BE49-F238E27FC236}">
                <a16:creationId xmlns:a16="http://schemas.microsoft.com/office/drawing/2014/main" id="{85EFAE6D-65C5-55D3-2AE1-1DB38F6C80B6}"/>
              </a:ext>
            </a:extLst>
          </p:cNvPr>
          <p:cNvSpPr txBox="1">
            <a:spLocks noChangeArrowheads="1"/>
          </p:cNvSpPr>
          <p:nvPr/>
        </p:nvSpPr>
        <p:spPr bwMode="auto">
          <a:xfrm>
            <a:off x="1734344" y="2841989"/>
            <a:ext cx="21113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HelveticaNeueLT Std" panose="020B0604020202020204" pitchFamily="34" charset="0"/>
                <a:cs typeface="Arial" panose="020B0604020202020204" pitchFamily="34" charset="0"/>
              </a:defRPr>
            </a:lvl1pPr>
            <a:lvl2pPr marL="742950" indent="-285750">
              <a:defRPr>
                <a:solidFill>
                  <a:schemeClr val="tx1"/>
                </a:solidFill>
                <a:latin typeface="HelveticaNeueLT Std" panose="020B0604020202020204" pitchFamily="34" charset="0"/>
                <a:cs typeface="Arial" panose="020B0604020202020204" pitchFamily="34" charset="0"/>
              </a:defRPr>
            </a:lvl2pPr>
            <a:lvl3pPr marL="1143000" indent="-228600">
              <a:defRPr>
                <a:solidFill>
                  <a:schemeClr val="tx1"/>
                </a:solidFill>
                <a:latin typeface="HelveticaNeueLT Std" panose="020B0604020202020204" pitchFamily="34" charset="0"/>
                <a:cs typeface="Arial" panose="020B0604020202020204" pitchFamily="34" charset="0"/>
              </a:defRPr>
            </a:lvl3pPr>
            <a:lvl4pPr marL="1600200" indent="-228600">
              <a:defRPr>
                <a:solidFill>
                  <a:schemeClr val="tx1"/>
                </a:solidFill>
                <a:latin typeface="HelveticaNeueLT Std" panose="020B0604020202020204" pitchFamily="34" charset="0"/>
                <a:cs typeface="Arial" panose="020B0604020202020204" pitchFamily="34" charset="0"/>
              </a:defRPr>
            </a:lvl4pPr>
            <a:lvl5pPr marL="2057400" indent="-228600">
              <a:defRPr>
                <a:solidFill>
                  <a:schemeClr val="tx1"/>
                </a:solidFill>
                <a:latin typeface="HelveticaNeueLT Std"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9pPr>
          </a:lstStyle>
          <a:p>
            <a:pPr eaLnBrk="1" hangingPunct="1"/>
            <a:r>
              <a:rPr lang="en-US" altLang="en-US" sz="2400" dirty="0">
                <a:solidFill>
                  <a:srgbClr val="595959"/>
                </a:solidFill>
                <a:latin typeface="Lub Dub Medium" panose="020B0603030403020204" pitchFamily="34" charset="0"/>
              </a:rPr>
              <a:t>Diabetes mellitus</a:t>
            </a:r>
          </a:p>
        </p:txBody>
      </p:sp>
      <p:sp>
        <p:nvSpPr>
          <p:cNvPr id="16" name="TextBox 46">
            <a:extLst>
              <a:ext uri="{FF2B5EF4-FFF2-40B4-BE49-F238E27FC236}">
                <a16:creationId xmlns:a16="http://schemas.microsoft.com/office/drawing/2014/main" id="{C629B616-7D95-C0CB-84E1-AAAD8A091FA8}"/>
              </a:ext>
            </a:extLst>
          </p:cNvPr>
          <p:cNvSpPr txBox="1">
            <a:spLocks noChangeArrowheads="1"/>
          </p:cNvSpPr>
          <p:nvPr/>
        </p:nvSpPr>
        <p:spPr bwMode="auto">
          <a:xfrm>
            <a:off x="1734344" y="1448641"/>
            <a:ext cx="30305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HelveticaNeueLT Std" panose="020B0604020202020204" pitchFamily="34" charset="0"/>
                <a:cs typeface="Arial" panose="020B0604020202020204" pitchFamily="34" charset="0"/>
              </a:defRPr>
            </a:lvl1pPr>
            <a:lvl2pPr marL="742950" indent="-285750">
              <a:defRPr>
                <a:solidFill>
                  <a:schemeClr val="tx1"/>
                </a:solidFill>
                <a:latin typeface="HelveticaNeueLT Std" panose="020B0604020202020204" pitchFamily="34" charset="0"/>
                <a:cs typeface="Arial" panose="020B0604020202020204" pitchFamily="34" charset="0"/>
              </a:defRPr>
            </a:lvl2pPr>
            <a:lvl3pPr marL="1143000" indent="-228600">
              <a:defRPr>
                <a:solidFill>
                  <a:schemeClr val="tx1"/>
                </a:solidFill>
                <a:latin typeface="HelveticaNeueLT Std" panose="020B0604020202020204" pitchFamily="34" charset="0"/>
                <a:cs typeface="Arial" panose="020B0604020202020204" pitchFamily="34" charset="0"/>
              </a:defRPr>
            </a:lvl3pPr>
            <a:lvl4pPr marL="1600200" indent="-228600">
              <a:defRPr>
                <a:solidFill>
                  <a:schemeClr val="tx1"/>
                </a:solidFill>
                <a:latin typeface="HelveticaNeueLT Std" panose="020B0604020202020204" pitchFamily="34" charset="0"/>
                <a:cs typeface="Arial" panose="020B0604020202020204" pitchFamily="34" charset="0"/>
              </a:defRPr>
            </a:lvl4pPr>
            <a:lvl5pPr marL="2057400" indent="-228600">
              <a:defRPr>
                <a:solidFill>
                  <a:schemeClr val="tx1"/>
                </a:solidFill>
                <a:latin typeface="HelveticaNeueLT Std"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9pPr>
          </a:lstStyle>
          <a:p>
            <a:pPr eaLnBrk="1" hangingPunct="1"/>
            <a:r>
              <a:rPr lang="en-US" altLang="en-US" sz="2400" dirty="0">
                <a:solidFill>
                  <a:srgbClr val="595959"/>
                </a:solidFill>
                <a:latin typeface="Lub Dub Medium" panose="020B0603030403020204" pitchFamily="34" charset="0"/>
              </a:rPr>
              <a:t>Hypertension</a:t>
            </a:r>
          </a:p>
        </p:txBody>
      </p:sp>
      <p:sp>
        <p:nvSpPr>
          <p:cNvPr id="4" name="Slide Number Placeholder 3">
            <a:extLst>
              <a:ext uri="{FF2B5EF4-FFF2-40B4-BE49-F238E27FC236}">
                <a16:creationId xmlns:a16="http://schemas.microsoft.com/office/drawing/2014/main" id="{C6E9555B-7BCE-54A3-0BD8-DACC0C93A0C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12</a:t>
            </a:fld>
            <a:endParaRPr lang="en-US" sz="900" dirty="0"/>
          </a:p>
        </p:txBody>
      </p:sp>
    </p:spTree>
    <p:extLst>
      <p:ext uri="{BB962C8B-B14F-4D97-AF65-F5344CB8AC3E}">
        <p14:creationId xmlns:p14="http://schemas.microsoft.com/office/powerpoint/2010/main" val="3692314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3E1D4-7AB9-8539-ABDE-1FF6FA92FB8A}"/>
              </a:ext>
            </a:extLst>
          </p:cNvPr>
          <p:cNvSpPr>
            <a:spLocks noGrp="1"/>
          </p:cNvSpPr>
          <p:nvPr>
            <p:ph type="title"/>
          </p:nvPr>
        </p:nvSpPr>
        <p:spPr>
          <a:xfrm>
            <a:off x="838200" y="365125"/>
            <a:ext cx="8110591" cy="660111"/>
          </a:xfrm>
        </p:spPr>
        <p:txBody>
          <a:bodyPr/>
          <a:lstStyle/>
          <a:p>
            <a:r>
              <a:rPr lang="en-US" sz="3000" dirty="0"/>
              <a:t>Secondary prevention: </a:t>
            </a:r>
            <a:r>
              <a:rPr lang="en-US" sz="3000" dirty="0">
                <a:solidFill>
                  <a:srgbClr val="CF2429"/>
                </a:solidFill>
                <a:latin typeface="Lub Dub Medium" panose="020B0603030403020204" pitchFamily="34" charset="0"/>
              </a:rPr>
              <a:t>Lifestyle Factors</a:t>
            </a:r>
          </a:p>
        </p:txBody>
      </p:sp>
      <p:graphicFrame>
        <p:nvGraphicFramePr>
          <p:cNvPr id="6" name="Content Placeholder 5">
            <a:extLst>
              <a:ext uri="{FF2B5EF4-FFF2-40B4-BE49-F238E27FC236}">
                <a16:creationId xmlns:a16="http://schemas.microsoft.com/office/drawing/2014/main" id="{E0ACDDDD-58D5-452A-EF24-7DA729E702A7}"/>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3676627237"/>
              </p:ext>
            </p:extLst>
          </p:nvPr>
        </p:nvGraphicFramePr>
        <p:xfrm>
          <a:off x="1976582" y="1513698"/>
          <a:ext cx="8402754" cy="3417194"/>
        </p:xfrm>
        <a:graphic>
          <a:graphicData uri="http://schemas.openxmlformats.org/drawingml/2006/table">
            <a:tbl>
              <a:tblPr firstRow="1" bandRow="1">
                <a:tableStyleId>{5C22544A-7EE6-4342-B048-85BDC9FD1C3A}</a:tableStyleId>
              </a:tblPr>
              <a:tblGrid>
                <a:gridCol w="721794">
                  <a:extLst>
                    <a:ext uri="{9D8B030D-6E8A-4147-A177-3AD203B41FA5}">
                      <a16:colId xmlns:a16="http://schemas.microsoft.com/office/drawing/2014/main" val="2649235253"/>
                    </a:ext>
                  </a:extLst>
                </a:gridCol>
                <a:gridCol w="7680960">
                  <a:extLst>
                    <a:ext uri="{9D8B030D-6E8A-4147-A177-3AD203B41FA5}">
                      <a16:colId xmlns:a16="http://schemas.microsoft.com/office/drawing/2014/main" val="3265590656"/>
                    </a:ext>
                  </a:extLst>
                </a:gridCol>
              </a:tblGrid>
              <a:tr h="37936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67084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798513"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overweight or obese (BMI &gt; 27 kg/m2) patients, 10% weight loss reduces AF symptoms, burden, recurrence, and progression to persistent AF.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788995">
                <a:tc>
                  <a:txBody>
                    <a:bodyPr/>
                    <a:lstStyle/>
                    <a:p>
                      <a:pPr marL="0" marR="0" indent="0" algn="ctr" defTabSz="914400" rtl="0" eaLnBrk="1" latinLnBrk="0" hangingPunct="1">
                        <a:lnSpc>
                          <a:spcPct val="100000"/>
                        </a:lnSpc>
                        <a:spcBef>
                          <a:spcPts val="295"/>
                        </a:spcBef>
                        <a:spcAft>
                          <a:spcPts val="0"/>
                        </a:spcAft>
                        <a:buClr>
                          <a:srgbClr val="000000"/>
                        </a:buClr>
                        <a:buFont typeface="Arial"/>
                      </a:pPr>
                      <a:r>
                        <a:rPr lang="en-US" sz="1600" b="1" i="0" u="none" strike="noStrike" kern="1200" cap="none" dirty="0">
                          <a:ln>
                            <a:noFill/>
                          </a:ln>
                          <a:solidFill>
                            <a:schemeClr val="tx1"/>
                          </a:solidFill>
                          <a:latin typeface="Lub Dub Bold" panose="020B0803030403020204" pitchFamily="34" charset="0"/>
                          <a:ea typeface="+mn-ea"/>
                          <a:cs typeface="Arial" panose="020B0604020202020204" pitchFamily="34" charset="0"/>
                          <a:sym typeface="Arial"/>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798513"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Moderate to vigorous exercise training to a target of 210 minutes/week reduces AF symptoms, burden, increases maintenance of SR, increases functional capacity and improves QOL.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617294883"/>
                  </a:ext>
                </a:extLst>
              </a:tr>
              <a:tr h="788995">
                <a:tc>
                  <a:txBody>
                    <a:bodyPr/>
                    <a:lstStyle/>
                    <a:p>
                      <a:pPr marL="0" marR="0" indent="0" algn="ctr" defTabSz="914400" rtl="0" eaLnBrk="1" latinLnBrk="0" hangingPunct="1">
                        <a:lnSpc>
                          <a:spcPct val="100000"/>
                        </a:lnSpc>
                        <a:spcBef>
                          <a:spcPts val="295"/>
                        </a:spcBef>
                        <a:spcAft>
                          <a:spcPts val="0"/>
                        </a:spcAft>
                        <a:buClr>
                          <a:srgbClr val="000000"/>
                        </a:buClr>
                        <a:buFont typeface="Arial"/>
                      </a:pPr>
                      <a:r>
                        <a:rPr lang="en-US" sz="1600" b="1" i="0" u="none" strike="noStrike" kern="1200" cap="none" dirty="0">
                          <a:ln>
                            <a:noFill/>
                          </a:ln>
                          <a:solidFill>
                            <a:schemeClr val="tx1"/>
                          </a:solidFill>
                          <a:latin typeface="Lub Dub Bold" panose="020B0803030403020204" pitchFamily="34" charset="0"/>
                          <a:ea typeface="+mn-ea"/>
                          <a:cs typeface="Arial" panose="020B0604020202020204" pitchFamily="34" charset="0"/>
                          <a:sym typeface="Arial"/>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798513"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Cigarette smokers should be advised to quit smoking . They should receive GDMT for tobacco cessation to mitigate risks of adverse CV outcomes.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075674760"/>
                  </a:ext>
                </a:extLst>
              </a:tr>
              <a:tr h="788995">
                <a:tc>
                  <a:txBody>
                    <a:bodyPr/>
                    <a:lstStyle/>
                    <a:p>
                      <a:pPr marL="0" marR="0" indent="0" algn="ctr" defTabSz="914400" rtl="0" eaLnBrk="1" latinLnBrk="0" hangingPunct="1">
                        <a:lnSpc>
                          <a:spcPct val="100000"/>
                        </a:lnSpc>
                        <a:spcBef>
                          <a:spcPts val="295"/>
                        </a:spcBef>
                        <a:spcAft>
                          <a:spcPts val="0"/>
                        </a:spcAft>
                        <a:buClr>
                          <a:srgbClr val="000000"/>
                        </a:buClr>
                        <a:buFont typeface="Arial"/>
                      </a:pPr>
                      <a:r>
                        <a:rPr lang="en-US" sz="1600" b="1" i="0" u="none" strike="noStrike" kern="1200" cap="none" dirty="0">
                          <a:ln>
                            <a:noFill/>
                          </a:ln>
                          <a:solidFill>
                            <a:schemeClr val="tx1"/>
                          </a:solidFill>
                          <a:latin typeface="Lub Dub Bold" panose="020B0803030403020204" pitchFamily="34" charset="0"/>
                          <a:ea typeface="+mn-ea"/>
                          <a:cs typeface="Arial" panose="020B0604020202020204" pitchFamily="34" charset="0"/>
                          <a:sym typeface="Arial"/>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798513"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It is reasonable to screen for OSA, given its high prevalence in patients with AF, although the role of tx of sleep disordered breathing to maintain SR is uncertain.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2898736"/>
                  </a:ext>
                </a:extLst>
              </a:tr>
            </a:tbl>
          </a:graphicData>
        </a:graphic>
      </p:graphicFrame>
      <p:pic>
        <p:nvPicPr>
          <p:cNvPr id="3" name="Graphic 2">
            <a:extLst>
              <a:ext uri="{FF2B5EF4-FFF2-40B4-BE49-F238E27FC236}">
                <a16:creationId xmlns:a16="http://schemas.microsoft.com/office/drawing/2014/main" id="{BB4ABE61-A787-0CAA-4E2B-8DB12F9E9B5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90291" y="3411020"/>
            <a:ext cx="620730" cy="620730"/>
          </a:xfrm>
          <a:prstGeom prst="rect">
            <a:avLst/>
          </a:prstGeom>
        </p:spPr>
      </p:pic>
      <p:pic>
        <p:nvPicPr>
          <p:cNvPr id="5" name="Graphic 4">
            <a:extLst>
              <a:ext uri="{FF2B5EF4-FFF2-40B4-BE49-F238E27FC236}">
                <a16:creationId xmlns:a16="http://schemas.microsoft.com/office/drawing/2014/main" id="{BBB8BE8C-827C-BEEB-9529-4C61E9A5124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78472" y="1883077"/>
            <a:ext cx="632549" cy="632549"/>
          </a:xfrm>
          <a:prstGeom prst="rect">
            <a:avLst/>
          </a:prstGeom>
        </p:spPr>
      </p:pic>
      <p:pic>
        <p:nvPicPr>
          <p:cNvPr id="8" name="Graphic 7">
            <a:extLst>
              <a:ext uri="{FF2B5EF4-FFF2-40B4-BE49-F238E27FC236}">
                <a16:creationId xmlns:a16="http://schemas.microsoft.com/office/drawing/2014/main" id="{2A35B635-AA3A-2A9B-A22D-C6EEA4A41747}"/>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894638" y="2640459"/>
            <a:ext cx="495834" cy="601011"/>
          </a:xfrm>
          <a:prstGeom prst="rect">
            <a:avLst/>
          </a:prstGeom>
        </p:spPr>
      </p:pic>
      <p:pic>
        <p:nvPicPr>
          <p:cNvPr id="17" name="Graphic 16">
            <a:extLst>
              <a:ext uri="{FF2B5EF4-FFF2-40B4-BE49-F238E27FC236}">
                <a16:creationId xmlns:a16="http://schemas.microsoft.com/office/drawing/2014/main" id="{0A7ADFCE-A2A0-7F07-F9D6-9EB362FEB0B9}"/>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879118" y="4330557"/>
            <a:ext cx="495300" cy="457200"/>
          </a:xfrm>
          <a:prstGeom prst="rect">
            <a:avLst/>
          </a:prstGeom>
        </p:spPr>
      </p:pic>
      <p:sp>
        <p:nvSpPr>
          <p:cNvPr id="7" name="Text Placeholder 6">
            <a:extLst>
              <a:ext uri="{FF2B5EF4-FFF2-40B4-BE49-F238E27FC236}">
                <a16:creationId xmlns:a16="http://schemas.microsoft.com/office/drawing/2014/main" id="{23543E4C-33A5-A569-9E6E-A15D1FED2D34}"/>
              </a:ext>
            </a:extLst>
          </p:cNvPr>
          <p:cNvSpPr>
            <a:spLocks noGrp="1"/>
          </p:cNvSpPr>
          <p:nvPr>
            <p:ph type="body" sz="quarter" idx="13"/>
          </p:nvPr>
        </p:nvSpPr>
        <p:spPr>
          <a:xfrm>
            <a:off x="2390026" y="5854384"/>
            <a:ext cx="7411948" cy="402578"/>
          </a:xfrm>
        </p:spPr>
        <p:txBody>
          <a:bodyPr/>
          <a:lstStyle/>
          <a:p>
            <a:pPr marL="0" indent="0" algn="ctr"/>
            <a:r>
              <a:rPr lang="en-US" b="1" dirty="0"/>
              <a:t>Abbreviations: </a:t>
            </a:r>
            <a:r>
              <a:rPr lang="en-US" dirty="0"/>
              <a:t>AF indicates atrial fibrillation; BMI, body mass index; CV, cardiovascular; GDMT, guideline-directed medical therapy OSA, obstructive sleep apnea; QOL, quality of life; SR, sinus rhythm; and tx, treatment.</a:t>
            </a:r>
          </a:p>
        </p:txBody>
      </p:sp>
      <p:sp>
        <p:nvSpPr>
          <p:cNvPr id="4" name="Slide Number Placeholder 3">
            <a:extLst>
              <a:ext uri="{FF2B5EF4-FFF2-40B4-BE49-F238E27FC236}">
                <a16:creationId xmlns:a16="http://schemas.microsoft.com/office/drawing/2014/main" id="{C6E9555B-7BCE-54A3-0BD8-DACC0C93A0C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13</a:t>
            </a:fld>
            <a:endParaRPr lang="en-US" sz="900" dirty="0"/>
          </a:p>
        </p:txBody>
      </p:sp>
    </p:spTree>
    <p:extLst>
      <p:ext uri="{BB962C8B-B14F-4D97-AF65-F5344CB8AC3E}">
        <p14:creationId xmlns:p14="http://schemas.microsoft.com/office/powerpoint/2010/main" val="495775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3E1D4-7AB9-8539-ABDE-1FF6FA92FB8A}"/>
              </a:ext>
            </a:extLst>
          </p:cNvPr>
          <p:cNvSpPr>
            <a:spLocks noGrp="1"/>
          </p:cNvSpPr>
          <p:nvPr>
            <p:ph type="title"/>
          </p:nvPr>
        </p:nvSpPr>
        <p:spPr>
          <a:xfrm>
            <a:off x="838200" y="365125"/>
            <a:ext cx="8110591" cy="660111"/>
          </a:xfrm>
        </p:spPr>
        <p:txBody>
          <a:bodyPr/>
          <a:lstStyle/>
          <a:p>
            <a:r>
              <a:rPr lang="en-US" sz="3000" dirty="0"/>
              <a:t>Secondary prevention: </a:t>
            </a:r>
            <a:r>
              <a:rPr lang="en-US" sz="3000" dirty="0">
                <a:solidFill>
                  <a:srgbClr val="CF2429"/>
                </a:solidFill>
                <a:latin typeface="Lub Dub Medium" panose="020B0603030403020204" pitchFamily="34" charset="0"/>
              </a:rPr>
              <a:t>Dietary Factors</a:t>
            </a:r>
          </a:p>
        </p:txBody>
      </p:sp>
      <p:graphicFrame>
        <p:nvGraphicFramePr>
          <p:cNvPr id="5" name="Content Placeholder 5">
            <a:extLst>
              <a:ext uri="{FF2B5EF4-FFF2-40B4-BE49-F238E27FC236}">
                <a16:creationId xmlns:a16="http://schemas.microsoft.com/office/drawing/2014/main" id="{713FD256-5806-6483-2F39-39DB21A148F4}"/>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2395609474"/>
              </p:ext>
            </p:extLst>
          </p:nvPr>
        </p:nvGraphicFramePr>
        <p:xfrm>
          <a:off x="1956352" y="1513698"/>
          <a:ext cx="8422984" cy="1911269"/>
        </p:xfrm>
        <a:graphic>
          <a:graphicData uri="http://schemas.openxmlformats.org/drawingml/2006/table">
            <a:tbl>
              <a:tblPr firstRow="1" bandRow="1">
                <a:tableStyleId>{5C22544A-7EE6-4342-B048-85BDC9FD1C3A}</a:tableStyleId>
              </a:tblPr>
              <a:tblGrid>
                <a:gridCol w="906118">
                  <a:extLst>
                    <a:ext uri="{9D8B030D-6E8A-4147-A177-3AD203B41FA5}">
                      <a16:colId xmlns:a16="http://schemas.microsoft.com/office/drawing/2014/main" val="2649235253"/>
                    </a:ext>
                  </a:extLst>
                </a:gridCol>
                <a:gridCol w="7516866">
                  <a:extLst>
                    <a:ext uri="{9D8B030D-6E8A-4147-A177-3AD203B41FA5}">
                      <a16:colId xmlns:a16="http://schemas.microsoft.com/office/drawing/2014/main" val="3265590656"/>
                    </a:ext>
                  </a:extLst>
                </a:gridCol>
              </a:tblGrid>
              <a:tr h="37936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67084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798513"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Patients seeking a rhythm control strategy should minimize or eliminate                                       alcohol consumption to reduce AF recurrence and burden.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788995">
                <a:tc>
                  <a:txBody>
                    <a:bodyPr/>
                    <a:lstStyle/>
                    <a:p>
                      <a:pPr marL="0" marR="0" indent="0" algn="ctr" defTabSz="914400" rtl="0" eaLnBrk="1" latinLnBrk="0" hangingPunct="1">
                        <a:lnSpc>
                          <a:spcPct val="100000"/>
                        </a:lnSpc>
                        <a:spcBef>
                          <a:spcPts val="295"/>
                        </a:spcBef>
                        <a:spcAft>
                          <a:spcPts val="0"/>
                        </a:spcAft>
                        <a:buClr>
                          <a:srgbClr val="000000"/>
                        </a:buClr>
                        <a:buFont typeface="Arial"/>
                      </a:pPr>
                      <a:r>
                        <a:rPr lang="en-US" sz="1600" b="1" i="0" u="none" strike="noStrike" kern="1200" cap="none" dirty="0">
                          <a:ln>
                            <a:noFill/>
                          </a:ln>
                          <a:solidFill>
                            <a:schemeClr val="tx1"/>
                          </a:solidFill>
                          <a:latin typeface="Lub Dub Bold" panose="020B0803030403020204" pitchFamily="34" charset="0"/>
                          <a:ea typeface="+mn-ea"/>
                          <a:cs typeface="Arial" panose="020B0604020202020204" pitchFamily="34" charset="0"/>
                          <a:sym typeface="Arial"/>
                        </a:rPr>
                        <a:t>3:</a:t>
                      </a:r>
                    </a:p>
                    <a:p>
                      <a:pPr marL="0" marR="0" indent="0" algn="ctr" defTabSz="914400" rtl="0" eaLnBrk="1" latinLnBrk="0" hangingPunct="1">
                        <a:lnSpc>
                          <a:spcPct val="100000"/>
                        </a:lnSpc>
                        <a:spcBef>
                          <a:spcPts val="295"/>
                        </a:spcBef>
                        <a:spcAft>
                          <a:spcPts val="0"/>
                        </a:spcAft>
                        <a:buClr>
                          <a:srgbClr val="000000"/>
                        </a:buClr>
                        <a:buFont typeface="Arial"/>
                      </a:pPr>
                      <a:r>
                        <a:rPr lang="en-US" sz="1600" b="1" i="0" u="none" strike="noStrike" kern="1200" cap="none" dirty="0">
                          <a:ln>
                            <a:noFill/>
                          </a:ln>
                          <a:solidFill>
                            <a:schemeClr val="tx1"/>
                          </a:solidFill>
                          <a:latin typeface="Lub Dub Bold" panose="020B0803030403020204" pitchFamily="34" charset="0"/>
                          <a:ea typeface="+mn-ea"/>
                          <a:cs typeface="Arial" panose="020B0604020202020204" pitchFamily="34" charset="0"/>
                          <a:sym typeface="Arial"/>
                        </a:rPr>
                        <a:t>No Benefit</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7320"/>
                    </a:solidFill>
                  </a:tcPr>
                </a:tc>
                <a:tc>
                  <a:txBody>
                    <a:bodyPr/>
                    <a:lstStyle/>
                    <a:p>
                      <a:pPr marL="798513"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Caffeine abstention does not prevent AF episodes. It may reduce symptoms in patients who report caffeine triggers.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617294883"/>
                  </a:ext>
                </a:extLst>
              </a:tr>
            </a:tbl>
          </a:graphicData>
        </a:graphic>
      </p:graphicFrame>
      <p:pic>
        <p:nvPicPr>
          <p:cNvPr id="3" name="Graphic 2">
            <a:extLst>
              <a:ext uri="{FF2B5EF4-FFF2-40B4-BE49-F238E27FC236}">
                <a16:creationId xmlns:a16="http://schemas.microsoft.com/office/drawing/2014/main" id="{A79D8FDB-BAAD-0534-E2C6-CB677CDF199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04846" y="1944385"/>
            <a:ext cx="544530" cy="544530"/>
          </a:xfrm>
          <a:prstGeom prst="rect">
            <a:avLst/>
          </a:prstGeom>
        </p:spPr>
      </p:pic>
      <p:pic>
        <p:nvPicPr>
          <p:cNvPr id="9" name="Graphic 8">
            <a:extLst>
              <a:ext uri="{FF2B5EF4-FFF2-40B4-BE49-F238E27FC236}">
                <a16:creationId xmlns:a16="http://schemas.microsoft.com/office/drawing/2014/main" id="{1E20C73D-FC8E-48D2-23A2-718FF1DB61F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2801421" y="2639604"/>
            <a:ext cx="589052" cy="589052"/>
          </a:xfrm>
          <a:prstGeom prst="rect">
            <a:avLst/>
          </a:prstGeom>
        </p:spPr>
      </p:pic>
      <p:sp>
        <p:nvSpPr>
          <p:cNvPr id="7" name="Text Placeholder 6">
            <a:extLst>
              <a:ext uri="{FF2B5EF4-FFF2-40B4-BE49-F238E27FC236}">
                <a16:creationId xmlns:a16="http://schemas.microsoft.com/office/drawing/2014/main" id="{23543E4C-33A5-A569-9E6E-A15D1FED2D34}"/>
              </a:ext>
            </a:extLst>
          </p:cNvPr>
          <p:cNvSpPr>
            <a:spLocks noGrp="1"/>
          </p:cNvSpPr>
          <p:nvPr>
            <p:ph type="body" sz="quarter" idx="13"/>
          </p:nvPr>
        </p:nvSpPr>
        <p:spPr>
          <a:xfrm>
            <a:off x="2390026" y="6041204"/>
            <a:ext cx="7411948" cy="215758"/>
          </a:xfrm>
        </p:spPr>
        <p:txBody>
          <a:bodyPr/>
          <a:lstStyle/>
          <a:p>
            <a:pPr marL="0" indent="0" algn="ctr"/>
            <a:r>
              <a:rPr lang="en-US" b="1" dirty="0"/>
              <a:t>Abbreviation: </a:t>
            </a:r>
            <a:r>
              <a:rPr lang="en-US" dirty="0"/>
              <a:t>AF indicates atrial fibrillation.</a:t>
            </a:r>
          </a:p>
        </p:txBody>
      </p:sp>
      <p:sp>
        <p:nvSpPr>
          <p:cNvPr id="4" name="Slide Number Placeholder 3">
            <a:extLst>
              <a:ext uri="{FF2B5EF4-FFF2-40B4-BE49-F238E27FC236}">
                <a16:creationId xmlns:a16="http://schemas.microsoft.com/office/drawing/2014/main" id="{C6E9555B-7BCE-54A3-0BD8-DACC0C93A0C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14</a:t>
            </a:fld>
            <a:endParaRPr lang="en-US" sz="900" dirty="0"/>
          </a:p>
        </p:txBody>
      </p:sp>
    </p:spTree>
    <p:extLst>
      <p:ext uri="{BB962C8B-B14F-4D97-AF65-F5344CB8AC3E}">
        <p14:creationId xmlns:p14="http://schemas.microsoft.com/office/powerpoint/2010/main" val="2937232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3E1D4-7AB9-8539-ABDE-1FF6FA92FB8A}"/>
              </a:ext>
            </a:extLst>
          </p:cNvPr>
          <p:cNvSpPr>
            <a:spLocks noGrp="1"/>
          </p:cNvSpPr>
          <p:nvPr>
            <p:ph type="title"/>
          </p:nvPr>
        </p:nvSpPr>
        <p:spPr>
          <a:xfrm>
            <a:off x="838200" y="365125"/>
            <a:ext cx="8110591" cy="660111"/>
          </a:xfrm>
        </p:spPr>
        <p:txBody>
          <a:bodyPr/>
          <a:lstStyle/>
          <a:p>
            <a:r>
              <a:rPr lang="en-US" sz="3000" dirty="0"/>
              <a:t>Secondary prevention: </a:t>
            </a:r>
            <a:r>
              <a:rPr lang="en-US" sz="3000" dirty="0">
                <a:solidFill>
                  <a:srgbClr val="CF2429"/>
                </a:solidFill>
                <a:latin typeface="Lub Dub Medium" panose="020B0603030403020204" pitchFamily="34" charset="0"/>
              </a:rPr>
              <a:t>Medical Conditions</a:t>
            </a:r>
          </a:p>
        </p:txBody>
      </p:sp>
      <p:graphicFrame>
        <p:nvGraphicFramePr>
          <p:cNvPr id="5" name="Content Placeholder 5">
            <a:extLst>
              <a:ext uri="{FF2B5EF4-FFF2-40B4-BE49-F238E27FC236}">
                <a16:creationId xmlns:a16="http://schemas.microsoft.com/office/drawing/2014/main" id="{4F4D2B56-62B9-6489-002E-28B0E1A8AA23}"/>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1267219903"/>
              </p:ext>
            </p:extLst>
          </p:nvPr>
        </p:nvGraphicFramePr>
        <p:xfrm>
          <a:off x="1956352" y="1513698"/>
          <a:ext cx="8422984" cy="2628199"/>
        </p:xfrm>
        <a:graphic>
          <a:graphicData uri="http://schemas.openxmlformats.org/drawingml/2006/table">
            <a:tbl>
              <a:tblPr firstRow="1" bandRow="1">
                <a:tableStyleId>{5C22544A-7EE6-4342-B048-85BDC9FD1C3A}</a:tableStyleId>
              </a:tblPr>
              <a:tblGrid>
                <a:gridCol w="742024">
                  <a:extLst>
                    <a:ext uri="{9D8B030D-6E8A-4147-A177-3AD203B41FA5}">
                      <a16:colId xmlns:a16="http://schemas.microsoft.com/office/drawing/2014/main" val="2649235253"/>
                    </a:ext>
                  </a:extLst>
                </a:gridCol>
                <a:gridCol w="7680960">
                  <a:extLst>
                    <a:ext uri="{9D8B030D-6E8A-4147-A177-3AD203B41FA5}">
                      <a16:colId xmlns:a16="http://schemas.microsoft.com/office/drawing/2014/main" val="3265590656"/>
                    </a:ext>
                  </a:extLst>
                </a:gridCol>
              </a:tblGrid>
              <a:tr h="37936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67084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798513"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Optimal blood pressure control reduces AF recurrence and AF-related CV events.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788995">
                <a:tc>
                  <a:txBody>
                    <a:bodyPr/>
                    <a:lstStyle/>
                    <a:p>
                      <a:pPr marL="0" marR="0" indent="0" algn="ctr" defTabSz="914400" rtl="0" eaLnBrk="1" latinLnBrk="0" hangingPunct="1">
                        <a:lnSpc>
                          <a:spcPct val="100000"/>
                        </a:lnSpc>
                        <a:spcBef>
                          <a:spcPts val="295"/>
                        </a:spcBef>
                        <a:spcAft>
                          <a:spcPts val="0"/>
                        </a:spcAft>
                        <a:buClr>
                          <a:srgbClr val="000000"/>
                        </a:buClr>
                        <a:buFont typeface="Arial"/>
                      </a:pPr>
                      <a:r>
                        <a:rPr lang="en-US" sz="1600" b="1" i="0" u="none" strike="noStrike" kern="1200" cap="none" dirty="0">
                          <a:ln>
                            <a:noFill/>
                          </a:ln>
                          <a:solidFill>
                            <a:schemeClr val="tx1"/>
                          </a:solidFill>
                          <a:latin typeface="Lub Dub Bold" panose="020B0803030403020204" pitchFamily="34" charset="0"/>
                          <a:ea typeface="+mn-ea"/>
                          <a:cs typeface="Arial" panose="020B0604020202020204" pitchFamily="34" charset="0"/>
                          <a:sym typeface="Arial"/>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798513"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Comprehensive care addressing LRFM, AF symptoms, risk of stroke, and associated medical conditions reduces AF burden, progression, and consequences.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617294883"/>
                  </a:ext>
                </a:extLst>
              </a:tr>
              <a:tr h="788995">
                <a:tc>
                  <a:txBody>
                    <a:bodyPr/>
                    <a:lstStyle/>
                    <a:p>
                      <a:pPr marL="0" marR="0" indent="0" algn="ctr" defTabSz="914400" rtl="0" eaLnBrk="1" latinLnBrk="0" hangingPunct="1">
                        <a:lnSpc>
                          <a:spcPct val="100000"/>
                        </a:lnSpc>
                        <a:spcBef>
                          <a:spcPts val="295"/>
                        </a:spcBef>
                        <a:spcAft>
                          <a:spcPts val="0"/>
                        </a:spcAft>
                        <a:buClr>
                          <a:srgbClr val="000000"/>
                        </a:buClr>
                        <a:buFont typeface="Arial"/>
                      </a:pPr>
                      <a:r>
                        <a:rPr lang="en-US" sz="1600" b="1" i="0" u="none" strike="noStrike" kern="1200" cap="none" dirty="0">
                          <a:ln>
                            <a:noFill/>
                          </a:ln>
                          <a:solidFill>
                            <a:schemeClr val="tx1"/>
                          </a:solidFill>
                          <a:latin typeface="Lub Dub Bold" panose="020B0803030403020204" pitchFamily="34" charset="0"/>
                          <a:ea typeface="+mn-ea"/>
                          <a:cs typeface="Arial" panose="020B0604020202020204" pitchFamily="34" charset="0"/>
                          <a:sym typeface="Arial"/>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798513"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Use of clinical care pathways to promote comprehensive, team-based care enhances adherence to evidence based therapies.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812249888"/>
                  </a:ext>
                </a:extLst>
              </a:tr>
            </a:tbl>
          </a:graphicData>
        </a:graphic>
      </p:graphicFrame>
      <p:pic>
        <p:nvPicPr>
          <p:cNvPr id="3" name="Graphic 2">
            <a:extLst>
              <a:ext uri="{FF2B5EF4-FFF2-40B4-BE49-F238E27FC236}">
                <a16:creationId xmlns:a16="http://schemas.microsoft.com/office/drawing/2014/main" id="{1D1A1588-A6A9-64D6-2FDB-5D1424257EA9}"/>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32511" y="1949857"/>
            <a:ext cx="578510" cy="601196"/>
          </a:xfrm>
          <a:prstGeom prst="rect">
            <a:avLst/>
          </a:prstGeom>
        </p:spPr>
      </p:pic>
      <p:pic>
        <p:nvPicPr>
          <p:cNvPr id="11" name="Graphic 10">
            <a:extLst>
              <a:ext uri="{FF2B5EF4-FFF2-40B4-BE49-F238E27FC236}">
                <a16:creationId xmlns:a16="http://schemas.microsoft.com/office/drawing/2014/main" id="{6E677900-2A56-DD12-D132-B3ADAA41ED4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90117" y="3382766"/>
            <a:ext cx="731177" cy="731177"/>
          </a:xfrm>
          <a:prstGeom prst="rect">
            <a:avLst/>
          </a:prstGeom>
        </p:spPr>
      </p:pic>
      <p:pic>
        <p:nvPicPr>
          <p:cNvPr id="15" name="Graphic 14">
            <a:extLst>
              <a:ext uri="{FF2B5EF4-FFF2-40B4-BE49-F238E27FC236}">
                <a16:creationId xmlns:a16="http://schemas.microsoft.com/office/drawing/2014/main" id="{6865B179-FD1D-D08F-026F-C61146368526}"/>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803401" y="2596419"/>
            <a:ext cx="586036" cy="670764"/>
          </a:xfrm>
          <a:prstGeom prst="rect">
            <a:avLst/>
          </a:prstGeom>
        </p:spPr>
      </p:pic>
      <p:sp>
        <p:nvSpPr>
          <p:cNvPr id="7" name="Text Placeholder 6">
            <a:extLst>
              <a:ext uri="{FF2B5EF4-FFF2-40B4-BE49-F238E27FC236}">
                <a16:creationId xmlns:a16="http://schemas.microsoft.com/office/drawing/2014/main" id="{23543E4C-33A5-A569-9E6E-A15D1FED2D34}"/>
              </a:ext>
            </a:extLst>
          </p:cNvPr>
          <p:cNvSpPr>
            <a:spLocks noGrp="1"/>
          </p:cNvSpPr>
          <p:nvPr>
            <p:ph type="body" sz="quarter" idx="13"/>
          </p:nvPr>
        </p:nvSpPr>
        <p:spPr>
          <a:xfrm>
            <a:off x="2390026" y="6041204"/>
            <a:ext cx="7411948" cy="215758"/>
          </a:xfrm>
        </p:spPr>
        <p:txBody>
          <a:bodyPr/>
          <a:lstStyle/>
          <a:p>
            <a:pPr marL="0" indent="0" algn="ctr"/>
            <a:r>
              <a:rPr lang="en-US" b="1" dirty="0"/>
              <a:t>Abbreviations: </a:t>
            </a:r>
            <a:r>
              <a:rPr lang="en-US" dirty="0"/>
              <a:t>AF indicates atrial fibrillation; CV, cardiovascular; and LRFM, lifestyle and risk factor management.</a:t>
            </a:r>
          </a:p>
        </p:txBody>
      </p:sp>
      <p:sp>
        <p:nvSpPr>
          <p:cNvPr id="4" name="Slide Number Placeholder 3">
            <a:extLst>
              <a:ext uri="{FF2B5EF4-FFF2-40B4-BE49-F238E27FC236}">
                <a16:creationId xmlns:a16="http://schemas.microsoft.com/office/drawing/2014/main" id="{C6E9555B-7BCE-54A3-0BD8-DACC0C93A0C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15</a:t>
            </a:fld>
            <a:endParaRPr lang="en-US" sz="900" dirty="0"/>
          </a:p>
        </p:txBody>
      </p:sp>
    </p:spTree>
    <p:extLst>
      <p:ext uri="{BB962C8B-B14F-4D97-AF65-F5344CB8AC3E}">
        <p14:creationId xmlns:p14="http://schemas.microsoft.com/office/powerpoint/2010/main" val="2549963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3E1D4-7AB9-8539-ABDE-1FF6FA92FB8A}"/>
              </a:ext>
            </a:extLst>
          </p:cNvPr>
          <p:cNvSpPr>
            <a:spLocks noGrp="1"/>
          </p:cNvSpPr>
          <p:nvPr>
            <p:ph type="title"/>
          </p:nvPr>
        </p:nvSpPr>
        <p:spPr>
          <a:xfrm>
            <a:off x="838200" y="365125"/>
            <a:ext cx="8110591" cy="660111"/>
          </a:xfrm>
        </p:spPr>
        <p:txBody>
          <a:bodyPr/>
          <a:lstStyle/>
          <a:p>
            <a:r>
              <a:rPr lang="en-US" sz="3000" dirty="0"/>
              <a:t>Risk Stratiﬁcation Schemes to </a:t>
            </a:r>
            <a:br>
              <a:rPr lang="en-US" sz="3000" dirty="0"/>
            </a:br>
            <a:r>
              <a:rPr lang="en-US" sz="3000" dirty="0"/>
              <a:t>Prevent Thromboembolic Events in AF</a:t>
            </a:r>
          </a:p>
        </p:txBody>
      </p:sp>
      <p:graphicFrame>
        <p:nvGraphicFramePr>
          <p:cNvPr id="5" name="Content Placeholder 5">
            <a:extLst>
              <a:ext uri="{FF2B5EF4-FFF2-40B4-BE49-F238E27FC236}">
                <a16:creationId xmlns:a16="http://schemas.microsoft.com/office/drawing/2014/main" id="{1D4E1C2C-7B15-A1B8-527E-368CEABF2D07}"/>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78314580"/>
              </p:ext>
            </p:extLst>
          </p:nvPr>
        </p:nvGraphicFramePr>
        <p:xfrm>
          <a:off x="835765" y="1289580"/>
          <a:ext cx="5708470" cy="3556740"/>
        </p:xfrm>
        <a:graphic>
          <a:graphicData uri="http://schemas.openxmlformats.org/drawingml/2006/table">
            <a:tbl>
              <a:tblPr firstRow="1" bandRow="1">
                <a:tableStyleId>{5C22544A-7EE6-4342-B048-85BDC9FD1C3A}</a:tableStyleId>
              </a:tblPr>
              <a:tblGrid>
                <a:gridCol w="834009">
                  <a:extLst>
                    <a:ext uri="{9D8B030D-6E8A-4147-A177-3AD203B41FA5}">
                      <a16:colId xmlns:a16="http://schemas.microsoft.com/office/drawing/2014/main" val="2649235253"/>
                    </a:ext>
                  </a:extLst>
                </a:gridCol>
                <a:gridCol w="4874461">
                  <a:extLst>
                    <a:ext uri="{9D8B030D-6E8A-4147-A177-3AD203B41FA5}">
                      <a16:colId xmlns:a16="http://schemas.microsoft.com/office/drawing/2014/main" val="3265590656"/>
                    </a:ext>
                  </a:extLst>
                </a:gridCol>
              </a:tblGrid>
              <a:tr h="37936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tabLst>
                          <a:tab pos="53975" algn="l"/>
                        </a:tabLst>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46465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115888"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Evaluate for annual risk of thromboembolic events using a validated clinical risk score, such as CHA</a:t>
                      </a:r>
                      <a:r>
                        <a:rPr lang="en-US" sz="1400" b="0" i="0" u="none" strike="noStrike" kern="1200" baseline="-25000" dirty="0">
                          <a:solidFill>
                            <a:schemeClr val="dk1"/>
                          </a:solidFill>
                          <a:latin typeface="Lub Dub Condensed" panose="020B0506030403020204" pitchFamily="34" charset="0"/>
                          <a:ea typeface="+mn-ea"/>
                          <a:cs typeface="Arial" panose="020B0604020202020204" pitchFamily="34" charset="0"/>
                        </a:rPr>
                        <a:t>2</a:t>
                      </a: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DS</a:t>
                      </a:r>
                      <a:r>
                        <a:rPr lang="en-US" sz="1400" b="0" i="0" u="none" strike="noStrike" kern="1200" baseline="-25000" dirty="0">
                          <a:solidFill>
                            <a:schemeClr val="dk1"/>
                          </a:solidFill>
                          <a:latin typeface="Lub Dub Condensed" panose="020B0506030403020204" pitchFamily="34" charset="0"/>
                          <a:ea typeface="+mn-ea"/>
                          <a:cs typeface="Arial" panose="020B0604020202020204" pitchFamily="34" charset="0"/>
                        </a:rPr>
                        <a:t>2</a:t>
                      </a: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-VASc.</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556094">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115888"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Evaluate for factors that indicate a higher risk of bleeding* to identify interventions to prevent bleeding on anticoagulation.</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617294883"/>
                  </a:ext>
                </a:extLst>
              </a:tr>
              <a:tr h="788995">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115888"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Those at intermediate annual risk of thromboembolic events (eg, equivalent to CHA</a:t>
                      </a:r>
                      <a:r>
                        <a:rPr lang="en-US" sz="1400" b="0" i="0" u="none" strike="noStrike" kern="1200" baseline="-25000" dirty="0">
                          <a:solidFill>
                            <a:schemeClr val="dk1"/>
                          </a:solidFill>
                          <a:latin typeface="Lub Dub Condensed" panose="020B0506030403020204" pitchFamily="34" charset="0"/>
                          <a:ea typeface="+mn-ea"/>
                          <a:cs typeface="Arial" panose="020B0604020202020204" pitchFamily="34" charset="0"/>
                        </a:rPr>
                        <a:t>2</a:t>
                      </a: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DS</a:t>
                      </a:r>
                      <a:r>
                        <a:rPr lang="en-US" sz="1400" b="0" i="0" u="none" strike="noStrike" kern="1200" baseline="-25000" dirty="0">
                          <a:solidFill>
                            <a:schemeClr val="dk1"/>
                          </a:solidFill>
                          <a:latin typeface="Lub Dub Condensed" panose="020B0506030403020204" pitchFamily="34" charset="0"/>
                          <a:ea typeface="+mn-ea"/>
                          <a:cs typeface="Arial" panose="020B0604020202020204" pitchFamily="34" charset="0"/>
                        </a:rPr>
                        <a:t>2</a:t>
                      </a: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-VASc score of 1 in men or 2 in women), who remain uncertain about the benefit of anticoagulation, can benefit from consideration of factors that might modify their risk of stroke to help inform the decision.**</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29876198"/>
                  </a:ext>
                </a:extLst>
              </a:tr>
              <a:tr h="788995">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3: No Benefit</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7320"/>
                    </a:solidFill>
                  </a:tcPr>
                </a:tc>
                <a:tc>
                  <a:txBody>
                    <a:bodyPr/>
                    <a:lstStyle/>
                    <a:p>
                      <a:pPr marL="115888"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Those deemed at high risk for stroke, bleeding risk scores should not be used in isolation to determine eligibility for oral anticoagulation but instead to identify and modify bleeding risk factors and to inform medical decision-making.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973021265"/>
                  </a:ext>
                </a:extLst>
              </a:tr>
            </a:tbl>
          </a:graphicData>
        </a:graphic>
      </p:graphicFrame>
      <p:sp>
        <p:nvSpPr>
          <p:cNvPr id="10" name="TextBox 9">
            <a:extLst>
              <a:ext uri="{FF2B5EF4-FFF2-40B4-BE49-F238E27FC236}">
                <a16:creationId xmlns:a16="http://schemas.microsoft.com/office/drawing/2014/main" id="{693E8BD8-470D-4325-DEFC-803FB3EBCE60}"/>
              </a:ext>
            </a:extLst>
          </p:cNvPr>
          <p:cNvSpPr txBox="1"/>
          <p:nvPr/>
        </p:nvSpPr>
        <p:spPr>
          <a:xfrm>
            <a:off x="797857" y="4852645"/>
            <a:ext cx="5755343" cy="877163"/>
          </a:xfrm>
          <a:prstGeom prst="rect">
            <a:avLst/>
          </a:prstGeom>
          <a:noFill/>
        </p:spPr>
        <p:txBody>
          <a:bodyPr wrap="square">
            <a:spAutoFit/>
          </a:bodyPr>
          <a:lstStyle/>
          <a:p>
            <a:r>
              <a:rPr lang="en-US" sz="1000" dirty="0">
                <a:latin typeface="Lub Dub Condensed" panose="020B0506030403020204" pitchFamily="34" charset="0"/>
              </a:rPr>
              <a:t>Note: *Prior bleeding, use of medication that increase bleeding risk</a:t>
            </a:r>
          </a:p>
          <a:p>
            <a:r>
              <a:rPr lang="en-US" sz="1000" dirty="0">
                <a:latin typeface="Lub Dub Condensed" panose="020B0506030403020204" pitchFamily="34" charset="0"/>
              </a:rPr>
              <a:t>**Higher AF burden/Long duration, persistent/permanent AF vs paroxysmal, obesity (BMI, ≥30 kg/m2), HCM, poorly controlled HTN, eGFR (&lt;45 mL/h), proteinuria (&gt;150 mg/24 h or equivalent), enlarged LA volume (≥73 mL) or diameter (≥4.7 cm)</a:t>
            </a:r>
          </a:p>
          <a:p>
            <a:endParaRPr lang="en-US" sz="1100" dirty="0">
              <a:latin typeface="Lub Dub Condensed" panose="020B0506030403020204" pitchFamily="34" charset="0"/>
            </a:endParaRPr>
          </a:p>
        </p:txBody>
      </p:sp>
      <p:sp>
        <p:nvSpPr>
          <p:cNvPr id="12" name="TextBox 11">
            <a:extLst>
              <a:ext uri="{FF2B5EF4-FFF2-40B4-BE49-F238E27FC236}">
                <a16:creationId xmlns:a16="http://schemas.microsoft.com/office/drawing/2014/main" id="{3B74EFAA-1A28-3760-16EA-F745E984084F}"/>
              </a:ext>
            </a:extLst>
          </p:cNvPr>
          <p:cNvSpPr txBox="1"/>
          <p:nvPr/>
        </p:nvSpPr>
        <p:spPr>
          <a:xfrm>
            <a:off x="7019364" y="1876362"/>
            <a:ext cx="4025154" cy="2893100"/>
          </a:xfrm>
          <a:prstGeom prst="rect">
            <a:avLst/>
          </a:prstGeom>
          <a:noFill/>
        </p:spPr>
        <p:txBody>
          <a:bodyPr wrap="square">
            <a:spAutoFit/>
          </a:bodyPr>
          <a:lstStyle/>
          <a:p>
            <a:pPr>
              <a:spcAft>
                <a:spcPts val="1200"/>
              </a:spcAft>
            </a:pPr>
            <a:r>
              <a:rPr lang="en-US" sz="1800" dirty="0">
                <a:solidFill>
                  <a:srgbClr val="CF2429"/>
                </a:solidFill>
                <a:latin typeface="Lub Dub Bold" panose="020B0803030403020204" pitchFamily="34" charset="0"/>
                <a:cs typeface="Arial" panose="020B0604020202020204" pitchFamily="34" charset="0"/>
              </a:rPr>
              <a:t>Key Considerations:</a:t>
            </a:r>
          </a:p>
          <a:p>
            <a:pPr marL="285750" indent="-285750">
              <a:spcAft>
                <a:spcPts val="1200"/>
              </a:spcAft>
              <a:buClr>
                <a:srgbClr val="CF2429"/>
              </a:buClr>
              <a:buFont typeface="Arial" panose="020B0604020202020204" pitchFamily="34" charset="0"/>
              <a:buChar char="•"/>
            </a:pPr>
            <a:r>
              <a:rPr lang="en-US" sz="1600" dirty="0">
                <a:latin typeface="Lub Dub Medium" panose="020B0603030403020204" pitchFamily="34" charset="0"/>
                <a:cs typeface="Arial" panose="020B0604020202020204" pitchFamily="34" charset="0"/>
              </a:rPr>
              <a:t>The CHA</a:t>
            </a:r>
            <a:r>
              <a:rPr lang="en-US" sz="1600" baseline="-25000" dirty="0">
                <a:latin typeface="Lub Dub Medium" panose="020B0603030403020204" pitchFamily="34" charset="0"/>
                <a:cs typeface="Arial" panose="020B0604020202020204" pitchFamily="34" charset="0"/>
              </a:rPr>
              <a:t>2</a:t>
            </a:r>
            <a:r>
              <a:rPr lang="en-US" sz="1600" dirty="0">
                <a:latin typeface="Lub Dub Medium" panose="020B0603030403020204" pitchFamily="34" charset="0"/>
                <a:cs typeface="Arial" panose="020B0604020202020204" pitchFamily="34" charset="0"/>
              </a:rPr>
              <a:t>DS</a:t>
            </a:r>
            <a:r>
              <a:rPr lang="en-US" sz="1600" baseline="-25000" dirty="0">
                <a:latin typeface="Lub Dub Medium" panose="020B0603030403020204" pitchFamily="34" charset="0"/>
                <a:cs typeface="Arial" panose="020B0604020202020204" pitchFamily="34" charset="0"/>
              </a:rPr>
              <a:t>2</a:t>
            </a:r>
            <a:r>
              <a:rPr lang="en-US" sz="1600" dirty="0">
                <a:latin typeface="Lub Dub Medium" panose="020B0603030403020204" pitchFamily="34" charset="0"/>
                <a:cs typeface="Arial" panose="020B0604020202020204" pitchFamily="34" charset="0"/>
              </a:rPr>
              <a:t>-VASc score, is considered the most validated score and most therapies have used that score to prove efficacy, thus is generally the preferred score. </a:t>
            </a:r>
          </a:p>
          <a:p>
            <a:pPr marL="285750" indent="-285750">
              <a:spcAft>
                <a:spcPts val="1200"/>
              </a:spcAft>
              <a:buClr>
                <a:srgbClr val="CF2429"/>
              </a:buClr>
              <a:buFont typeface="Arial" panose="020B0604020202020204" pitchFamily="34" charset="0"/>
              <a:buChar char="•"/>
            </a:pPr>
            <a:r>
              <a:rPr lang="en-US" sz="1600" dirty="0">
                <a:latin typeface="Lub Dub Medium" panose="020B0603030403020204" pitchFamily="34" charset="0"/>
                <a:cs typeface="Arial" panose="020B0604020202020204" pitchFamily="34" charset="0"/>
              </a:rPr>
              <a:t>Newer risk scores, such as the ATRIA and GARFIELD-AF scores may be the better option in selected populations (e.g., renal disease). </a:t>
            </a:r>
          </a:p>
        </p:txBody>
      </p:sp>
      <p:sp>
        <p:nvSpPr>
          <p:cNvPr id="7" name="Text Placeholder 6">
            <a:extLst>
              <a:ext uri="{FF2B5EF4-FFF2-40B4-BE49-F238E27FC236}">
                <a16:creationId xmlns:a16="http://schemas.microsoft.com/office/drawing/2014/main" id="{23543E4C-33A5-A569-9E6E-A15D1FED2D34}"/>
              </a:ext>
            </a:extLst>
          </p:cNvPr>
          <p:cNvSpPr>
            <a:spLocks noGrp="1"/>
          </p:cNvSpPr>
          <p:nvPr>
            <p:ph type="body" sz="quarter" idx="13"/>
          </p:nvPr>
        </p:nvSpPr>
        <p:spPr>
          <a:xfrm>
            <a:off x="1545254" y="5701554"/>
            <a:ext cx="9101493" cy="618564"/>
          </a:xfrm>
        </p:spPr>
        <p:txBody>
          <a:bodyPr/>
          <a:lstStyle/>
          <a:p>
            <a:pPr marL="0" indent="0" algn="ctr"/>
            <a:r>
              <a:rPr lang="en-US" sz="1100" b="1" dirty="0"/>
              <a:t>Abbreviations: </a:t>
            </a:r>
            <a:r>
              <a:rPr lang="en-US" sz="1100" dirty="0"/>
              <a:t>AF indicates atrial fibrillation; ATRIA, Anticoagulation and Risk Factors in Atrial Fibrillation; BMI, body mass index; CHA2DS2-VASc, congestive heart failure, hypertension, age ≥75 years (doubled), diabetes mellitus, prior stroke or transient ischemic attack or thromboembolism (doubled), vascular disease, age 65 to 74 years, sex category; cm, centimeter; eGFR, estimated glomerular filtration rate; GARFIELD-AF, Global Anticoagulant Registry in the Field-Atrial Fibrillation; </a:t>
            </a:r>
            <a:br>
              <a:rPr lang="en-US" sz="1100" dirty="0"/>
            </a:br>
            <a:r>
              <a:rPr lang="en-US" sz="1100" dirty="0"/>
              <a:t>h, hour; HCM, hypertrophic cardiomyopathy; HTN, hypertension; kg, kilogram; LA, left atrium; m2, meters squared; mg, milligram; mL, millimeter; and vs, versus.</a:t>
            </a:r>
          </a:p>
        </p:txBody>
      </p:sp>
      <p:sp>
        <p:nvSpPr>
          <p:cNvPr id="4" name="Slide Number Placeholder 3">
            <a:extLst>
              <a:ext uri="{FF2B5EF4-FFF2-40B4-BE49-F238E27FC236}">
                <a16:creationId xmlns:a16="http://schemas.microsoft.com/office/drawing/2014/main" id="{C6E9555B-7BCE-54A3-0BD8-DACC0C93A0C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16</a:t>
            </a:fld>
            <a:endParaRPr lang="en-US" sz="900" dirty="0"/>
          </a:p>
        </p:txBody>
      </p:sp>
    </p:spTree>
    <p:extLst>
      <p:ext uri="{BB962C8B-B14F-4D97-AF65-F5344CB8AC3E}">
        <p14:creationId xmlns:p14="http://schemas.microsoft.com/office/powerpoint/2010/main" val="3816909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3E1D4-7AB9-8539-ABDE-1FF6FA92FB8A}"/>
              </a:ext>
            </a:extLst>
          </p:cNvPr>
          <p:cNvSpPr>
            <a:spLocks noGrp="1"/>
          </p:cNvSpPr>
          <p:nvPr>
            <p:ph type="title"/>
          </p:nvPr>
        </p:nvSpPr>
        <p:spPr>
          <a:xfrm>
            <a:off x="838200" y="365125"/>
            <a:ext cx="8110591" cy="660111"/>
          </a:xfrm>
        </p:spPr>
        <p:txBody>
          <a:bodyPr/>
          <a:lstStyle/>
          <a:p>
            <a:r>
              <a:rPr lang="en-US" sz="3000" dirty="0"/>
              <a:t>Recommendations for</a:t>
            </a:r>
            <a:br>
              <a:rPr lang="en-US" sz="3000" dirty="0"/>
            </a:br>
            <a:r>
              <a:rPr lang="en-US" sz="3000" dirty="0"/>
              <a:t>Antithrombotic Therapy in AF</a:t>
            </a:r>
          </a:p>
        </p:txBody>
      </p:sp>
      <p:sp>
        <p:nvSpPr>
          <p:cNvPr id="3" name="Rectangle 2" descr="This flowchart depicts recommendations for antithrombotic therapy in atrial fibrillation patients.  Treatment recommendations are based on the level (high, intermediate or low) of risk for a thrombotic event as assessed by the CHA2DS2-VASc (congestive heart failure, hypertension, age ≥75 years (doubled), diabetes mellitus, prior stroke or transient ischemic attack or thromboembolism (doubled), vascular disease) scoring tool.">
            <a:extLst>
              <a:ext uri="{FF2B5EF4-FFF2-40B4-BE49-F238E27FC236}">
                <a16:creationId xmlns:a16="http://schemas.microsoft.com/office/drawing/2014/main" id="{A17BAFCC-0F2B-6FF2-BD1C-7B2C7B8E128F}"/>
              </a:ext>
            </a:extLst>
          </p:cNvPr>
          <p:cNvSpPr/>
          <p:nvPr/>
        </p:nvSpPr>
        <p:spPr>
          <a:xfrm>
            <a:off x="441789" y="1232899"/>
            <a:ext cx="10890607" cy="4520628"/>
          </a:xfrm>
          <a:prstGeom prst="rect">
            <a:avLst/>
          </a:prstGeom>
          <a:no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ound Same Side Corner Rectangle 60">
            <a:extLst>
              <a:ext uri="{FF2B5EF4-FFF2-40B4-BE49-F238E27FC236}">
                <a16:creationId xmlns:a16="http://schemas.microsoft.com/office/drawing/2014/main" id="{8B8A1EA0-4951-005A-E155-93D08CB64617}"/>
              </a:ext>
              <a:ext uri="{C183D7F6-B498-43B3-948B-1728B52AA6E4}">
                <adec:decorative xmlns:adec="http://schemas.microsoft.com/office/drawing/2017/decorative" val="1"/>
              </a:ext>
            </a:extLst>
          </p:cNvPr>
          <p:cNvSpPr/>
          <p:nvPr/>
        </p:nvSpPr>
        <p:spPr>
          <a:xfrm>
            <a:off x="4537540" y="1335406"/>
            <a:ext cx="3116920" cy="654759"/>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Lub Dub Condensed" panose="020B0506030403020204"/>
              </a:rPr>
              <a:t>Annual Risk stratification using CHA</a:t>
            </a:r>
            <a:r>
              <a:rPr lang="en-US" sz="1600" b="1" baseline="-25000" dirty="0">
                <a:solidFill>
                  <a:schemeClr val="tx1"/>
                </a:solidFill>
                <a:latin typeface="Lub Dub Condensed" panose="020B0506030403020204"/>
              </a:rPr>
              <a:t>2</a:t>
            </a:r>
            <a:r>
              <a:rPr lang="en-US" sz="1600" b="1" dirty="0">
                <a:solidFill>
                  <a:schemeClr val="tx1"/>
                </a:solidFill>
                <a:latin typeface="Lub Dub Condensed" panose="020B0506030403020204"/>
              </a:rPr>
              <a:t>DS</a:t>
            </a:r>
            <a:r>
              <a:rPr lang="en-US" sz="1600" b="1" baseline="-25000" dirty="0">
                <a:solidFill>
                  <a:schemeClr val="tx1"/>
                </a:solidFill>
                <a:latin typeface="Lub Dub Condensed" panose="020B0506030403020204"/>
              </a:rPr>
              <a:t>2</a:t>
            </a:r>
            <a:r>
              <a:rPr lang="en-US" sz="1600" b="1" dirty="0">
                <a:solidFill>
                  <a:schemeClr val="tx1"/>
                </a:solidFill>
                <a:latin typeface="Lub Dub Condensed" panose="020B0506030403020204"/>
              </a:rPr>
              <a:t>-VASc (Class 1)</a:t>
            </a:r>
            <a:endParaRPr kumimoji="0" lang="en-US" sz="1600" b="1" i="0" u="none" strike="noStrike" kern="1200" cap="none" spc="0" normalizeH="0" baseline="0" noProof="0" dirty="0">
              <a:ln>
                <a:noFill/>
              </a:ln>
              <a:solidFill>
                <a:schemeClr val="tx1"/>
              </a:solidFill>
              <a:effectLst/>
              <a:uLnTx/>
              <a:uFillTx/>
              <a:latin typeface="Lub Dub Condensed" panose="020B0506030403020204"/>
            </a:endParaRPr>
          </a:p>
        </p:txBody>
      </p:sp>
      <p:cxnSp>
        <p:nvCxnSpPr>
          <p:cNvPr id="29" name="Straight Arrow Connector 28">
            <a:extLst>
              <a:ext uri="{FF2B5EF4-FFF2-40B4-BE49-F238E27FC236}">
                <a16:creationId xmlns:a16="http://schemas.microsoft.com/office/drawing/2014/main" id="{DD747D93-BD5F-40B8-B411-D1D6F0394E22}"/>
              </a:ext>
              <a:ext uri="{C183D7F6-B498-43B3-948B-1728B52AA6E4}">
                <adec:decorative xmlns:adec="http://schemas.microsoft.com/office/drawing/2017/decorative" val="1"/>
              </a:ext>
            </a:extLst>
          </p:cNvPr>
          <p:cNvCxnSpPr>
            <a:cxnSpLocks/>
            <a:stCxn id="28" idx="2"/>
            <a:endCxn id="33" idx="0"/>
          </p:cNvCxnSpPr>
          <p:nvPr/>
        </p:nvCxnSpPr>
        <p:spPr>
          <a:xfrm>
            <a:off x="6096000" y="1990165"/>
            <a:ext cx="0" cy="33864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Elbow Connector 82">
            <a:extLst>
              <a:ext uri="{FF2B5EF4-FFF2-40B4-BE49-F238E27FC236}">
                <a16:creationId xmlns:a16="http://schemas.microsoft.com/office/drawing/2014/main" id="{923D615B-4AFA-6EBB-C57A-F254635AAA65}"/>
              </a:ext>
              <a:ext uri="{C183D7F6-B498-43B3-948B-1728B52AA6E4}">
                <adec:decorative xmlns:adec="http://schemas.microsoft.com/office/drawing/2017/decorative" val="1"/>
              </a:ext>
            </a:extLst>
          </p:cNvPr>
          <p:cNvCxnSpPr>
            <a:cxnSpLocks/>
            <a:stCxn id="28" idx="2"/>
            <a:endCxn id="32" idx="0"/>
          </p:cNvCxnSpPr>
          <p:nvPr/>
        </p:nvCxnSpPr>
        <p:spPr>
          <a:xfrm rot="5400000">
            <a:off x="4074358" y="307167"/>
            <a:ext cx="338645" cy="370464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Elbow Connector 82">
            <a:extLst>
              <a:ext uri="{FF2B5EF4-FFF2-40B4-BE49-F238E27FC236}">
                <a16:creationId xmlns:a16="http://schemas.microsoft.com/office/drawing/2014/main" id="{0B266BD9-0D14-5BC2-0390-9699CEB95344}"/>
              </a:ext>
              <a:ext uri="{C183D7F6-B498-43B3-948B-1728B52AA6E4}">
                <adec:decorative xmlns:adec="http://schemas.microsoft.com/office/drawing/2017/decorative" val="1"/>
              </a:ext>
            </a:extLst>
          </p:cNvPr>
          <p:cNvCxnSpPr>
            <a:cxnSpLocks/>
            <a:stCxn id="28" idx="2"/>
            <a:endCxn id="34" idx="0"/>
          </p:cNvCxnSpPr>
          <p:nvPr/>
        </p:nvCxnSpPr>
        <p:spPr>
          <a:xfrm rot="16200000" flipH="1">
            <a:off x="7540325" y="545839"/>
            <a:ext cx="338645" cy="3227295"/>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005A687F-CB48-75DE-E86B-FBB8D7ABA201}"/>
              </a:ext>
              <a:ext uri="{C183D7F6-B498-43B3-948B-1728B52AA6E4}">
                <adec:decorative xmlns:adec="http://schemas.microsoft.com/office/drawing/2017/decorative" val="1"/>
              </a:ext>
            </a:extLst>
          </p:cNvPr>
          <p:cNvSpPr txBox="1"/>
          <p:nvPr/>
        </p:nvSpPr>
        <p:spPr>
          <a:xfrm>
            <a:off x="703103" y="2328810"/>
            <a:ext cx="3376513" cy="363420"/>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600" dirty="0"/>
              <a:t>High* (≥ 2% per yr)</a:t>
            </a:r>
          </a:p>
        </p:txBody>
      </p:sp>
      <p:sp>
        <p:nvSpPr>
          <p:cNvPr id="33" name="TextBox 32">
            <a:extLst>
              <a:ext uri="{FF2B5EF4-FFF2-40B4-BE49-F238E27FC236}">
                <a16:creationId xmlns:a16="http://schemas.microsoft.com/office/drawing/2014/main" id="{F8AC5DC3-6422-7608-B6EC-7F6AB758667F}"/>
              </a:ext>
              <a:ext uri="{C183D7F6-B498-43B3-948B-1728B52AA6E4}">
                <adec:decorative xmlns:adec="http://schemas.microsoft.com/office/drawing/2017/decorative" val="1"/>
              </a:ext>
            </a:extLst>
          </p:cNvPr>
          <p:cNvSpPr txBox="1"/>
          <p:nvPr/>
        </p:nvSpPr>
        <p:spPr>
          <a:xfrm>
            <a:off x="4777513" y="2328810"/>
            <a:ext cx="2636974" cy="363420"/>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600" dirty="0"/>
              <a:t>Intermediate** (~1-2% per yr)</a:t>
            </a:r>
          </a:p>
        </p:txBody>
      </p:sp>
      <p:sp>
        <p:nvSpPr>
          <p:cNvPr id="34" name="TextBox 33">
            <a:extLst>
              <a:ext uri="{FF2B5EF4-FFF2-40B4-BE49-F238E27FC236}">
                <a16:creationId xmlns:a16="http://schemas.microsoft.com/office/drawing/2014/main" id="{3C782DC1-C171-91A6-8167-1B796DEE280C}"/>
              </a:ext>
              <a:ext uri="{C183D7F6-B498-43B3-948B-1728B52AA6E4}">
                <adec:decorative xmlns:adec="http://schemas.microsoft.com/office/drawing/2017/decorative" val="1"/>
              </a:ext>
            </a:extLst>
          </p:cNvPr>
          <p:cNvSpPr txBox="1"/>
          <p:nvPr/>
        </p:nvSpPr>
        <p:spPr>
          <a:xfrm>
            <a:off x="8112384" y="2328810"/>
            <a:ext cx="2421821" cy="363420"/>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600" dirty="0"/>
              <a:t>Low (&lt; 1% per yr)</a:t>
            </a:r>
          </a:p>
        </p:txBody>
      </p:sp>
      <p:sp>
        <p:nvSpPr>
          <p:cNvPr id="36" name="Round Same Side Corner Rectangle 60">
            <a:extLst>
              <a:ext uri="{FF2B5EF4-FFF2-40B4-BE49-F238E27FC236}">
                <a16:creationId xmlns:a16="http://schemas.microsoft.com/office/drawing/2014/main" id="{D45A1768-32D2-18C4-73B1-0A1F17F5ADFC}"/>
              </a:ext>
              <a:ext uri="{C183D7F6-B498-43B3-948B-1728B52AA6E4}">
                <adec:decorative xmlns:adec="http://schemas.microsoft.com/office/drawing/2017/decorative" val="1"/>
              </a:ext>
            </a:extLst>
          </p:cNvPr>
          <p:cNvSpPr/>
          <p:nvPr/>
        </p:nvSpPr>
        <p:spPr>
          <a:xfrm>
            <a:off x="708212" y="2807508"/>
            <a:ext cx="3370729" cy="394783"/>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Anticoagulation recommended to prevent stroke and systemic thromboembolism  (Class 1)</a:t>
            </a:r>
            <a:endParaRPr kumimoji="0" lang="en-US" sz="1200" b="1" i="0" u="none" strike="noStrike" kern="1200" cap="none" spc="0" normalizeH="0" baseline="0" noProof="0" dirty="0">
              <a:ln>
                <a:noFill/>
              </a:ln>
              <a:solidFill>
                <a:schemeClr val="tx1"/>
              </a:solidFill>
              <a:effectLst/>
              <a:uLnTx/>
              <a:uFillTx/>
              <a:latin typeface="Lub Dub Condensed" panose="020B0506030403020204"/>
            </a:endParaRPr>
          </a:p>
        </p:txBody>
      </p:sp>
      <p:sp>
        <p:nvSpPr>
          <p:cNvPr id="37" name="Round Same Side Corner Rectangle 60">
            <a:extLst>
              <a:ext uri="{FF2B5EF4-FFF2-40B4-BE49-F238E27FC236}">
                <a16:creationId xmlns:a16="http://schemas.microsoft.com/office/drawing/2014/main" id="{290D9485-98D0-4F3D-4268-EFAC98DE46E2}"/>
              </a:ext>
              <a:ext uri="{C183D7F6-B498-43B3-948B-1728B52AA6E4}">
                <adec:decorative xmlns:adec="http://schemas.microsoft.com/office/drawing/2017/decorative" val="1"/>
              </a:ext>
            </a:extLst>
          </p:cNvPr>
          <p:cNvSpPr/>
          <p:nvPr/>
        </p:nvSpPr>
        <p:spPr>
          <a:xfrm>
            <a:off x="4778189" y="2807508"/>
            <a:ext cx="2635623" cy="663725"/>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Anticoagulation reasonable to prevent stroke and systemic thromboembolism (Class 2a)</a:t>
            </a:r>
          </a:p>
        </p:txBody>
      </p:sp>
      <p:sp>
        <p:nvSpPr>
          <p:cNvPr id="38" name="Round Same Side Corner Rectangle 60">
            <a:extLst>
              <a:ext uri="{FF2B5EF4-FFF2-40B4-BE49-F238E27FC236}">
                <a16:creationId xmlns:a16="http://schemas.microsoft.com/office/drawing/2014/main" id="{8B070AE4-10CD-160D-BC8F-95B1906AFB0C}"/>
              </a:ext>
              <a:ext uri="{C183D7F6-B498-43B3-948B-1728B52AA6E4}">
                <adec:decorative xmlns:adec="http://schemas.microsoft.com/office/drawing/2017/decorative" val="1"/>
              </a:ext>
            </a:extLst>
          </p:cNvPr>
          <p:cNvSpPr/>
          <p:nvPr/>
        </p:nvSpPr>
        <p:spPr>
          <a:xfrm>
            <a:off x="708212" y="4455159"/>
            <a:ext cx="3370729" cy="977489"/>
          </a:xfrm>
          <a:prstGeom prst="rect">
            <a:avLst/>
          </a:prstGeom>
          <a:solidFill>
            <a:srgbClr val="EE3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Candidates for anticoagulation and without an indication for antiplatelet therapy, aspirin either alone or in combination with clopidogrel as an alternative to anticoagulation is not recommended to reduce stroke risk  (Class 3: Harm)</a:t>
            </a:r>
            <a:endParaRPr kumimoji="0" lang="en-US" sz="1200" b="1" i="0" u="none" strike="noStrike" kern="1200" cap="none" spc="0" normalizeH="0" baseline="0" noProof="0" dirty="0">
              <a:ln>
                <a:noFill/>
              </a:ln>
              <a:solidFill>
                <a:schemeClr val="tx1"/>
              </a:solidFill>
              <a:effectLst/>
              <a:uLnTx/>
              <a:uFillTx/>
              <a:latin typeface="Lub Dub Condensed" panose="020B0506030403020204"/>
            </a:endParaRPr>
          </a:p>
        </p:txBody>
      </p:sp>
      <p:sp>
        <p:nvSpPr>
          <p:cNvPr id="39" name="Round Same Side Corner Rectangle 60">
            <a:extLst>
              <a:ext uri="{FF2B5EF4-FFF2-40B4-BE49-F238E27FC236}">
                <a16:creationId xmlns:a16="http://schemas.microsoft.com/office/drawing/2014/main" id="{B50F12BB-E401-B390-BA1F-187C0C9A8A46}"/>
              </a:ext>
              <a:ext uri="{C183D7F6-B498-43B3-948B-1728B52AA6E4}">
                <adec:decorative xmlns:adec="http://schemas.microsoft.com/office/drawing/2017/decorative" val="1"/>
              </a:ext>
            </a:extLst>
          </p:cNvPr>
          <p:cNvSpPr/>
          <p:nvPr/>
        </p:nvSpPr>
        <p:spPr>
          <a:xfrm>
            <a:off x="708212" y="3317569"/>
            <a:ext cx="3370729" cy="1022311"/>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If no hx of moderate to severe rheumatic MS or mechanical heart valve and candidate for anticoagulation, DOACs are recommended over warfarin to reduce the risk of mortality, stroke, systemic embolism, and ICH (Class 1)</a:t>
            </a:r>
            <a:endParaRPr kumimoji="0" lang="en-US" sz="1200" b="1" i="0" u="none" strike="noStrike" kern="1200" cap="none" spc="0" normalizeH="0" baseline="0" noProof="0" dirty="0">
              <a:ln>
                <a:noFill/>
              </a:ln>
              <a:solidFill>
                <a:schemeClr val="tx1"/>
              </a:solidFill>
              <a:effectLst/>
              <a:uLnTx/>
              <a:uFillTx/>
              <a:latin typeface="Lub Dub Condensed" panose="020B0506030403020204"/>
            </a:endParaRPr>
          </a:p>
        </p:txBody>
      </p:sp>
      <p:sp>
        <p:nvSpPr>
          <p:cNvPr id="42" name="Round Same Side Corner Rectangle 60">
            <a:extLst>
              <a:ext uri="{FF2B5EF4-FFF2-40B4-BE49-F238E27FC236}">
                <a16:creationId xmlns:a16="http://schemas.microsoft.com/office/drawing/2014/main" id="{DD192E1B-BFE6-04DE-430B-4119F70DC55B}"/>
              </a:ext>
              <a:ext uri="{C183D7F6-B498-43B3-948B-1728B52AA6E4}">
                <adec:decorative xmlns:adec="http://schemas.microsoft.com/office/drawing/2017/decorative" val="1"/>
              </a:ext>
            </a:extLst>
          </p:cNvPr>
          <p:cNvSpPr/>
          <p:nvPr/>
        </p:nvSpPr>
        <p:spPr>
          <a:xfrm>
            <a:off x="8115857" y="2807508"/>
            <a:ext cx="2426637" cy="1022314"/>
          </a:xfrm>
          <a:prstGeom prst="rect">
            <a:avLst/>
          </a:prstGeom>
          <a:solidFill>
            <a:srgbClr val="F47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Those without risk factors for stroke, aspirin monotherapy for prevention of thromboembolic events is of no benefit </a:t>
            </a:r>
            <a:br>
              <a:rPr lang="en-US" sz="1200" b="1" dirty="0">
                <a:solidFill>
                  <a:schemeClr val="tx1"/>
                </a:solidFill>
                <a:latin typeface="Lub Dub Condensed" panose="020B0506030403020204"/>
              </a:rPr>
            </a:br>
            <a:r>
              <a:rPr lang="en-US" sz="1200" b="1" dirty="0">
                <a:solidFill>
                  <a:schemeClr val="tx1"/>
                </a:solidFill>
                <a:latin typeface="Lub Dub Condensed" panose="020B0506030403020204"/>
              </a:rPr>
              <a:t>(Class 3: No Benefit)</a:t>
            </a:r>
            <a:endParaRPr kumimoji="0" lang="en-US" sz="1200" b="1" i="0" u="none" strike="noStrike" kern="1200" cap="none" spc="0" normalizeH="0" baseline="0" noProof="0" dirty="0">
              <a:ln>
                <a:noFill/>
              </a:ln>
              <a:solidFill>
                <a:schemeClr val="tx1"/>
              </a:solidFill>
              <a:effectLst/>
              <a:uLnTx/>
              <a:uFillTx/>
              <a:latin typeface="Lub Dub Condensed" panose="020B0506030403020204"/>
            </a:endParaRPr>
          </a:p>
        </p:txBody>
      </p:sp>
      <p:cxnSp>
        <p:nvCxnSpPr>
          <p:cNvPr id="51" name="Elbow Connector 82">
            <a:extLst>
              <a:ext uri="{FF2B5EF4-FFF2-40B4-BE49-F238E27FC236}">
                <a16:creationId xmlns:a16="http://schemas.microsoft.com/office/drawing/2014/main" id="{3C7CE698-013A-3FAA-3E39-73056A8316F0}"/>
              </a:ext>
              <a:ext uri="{C183D7F6-B498-43B3-948B-1728B52AA6E4}">
                <adec:decorative xmlns:adec="http://schemas.microsoft.com/office/drawing/2017/decorative" val="1"/>
              </a:ext>
            </a:extLst>
          </p:cNvPr>
          <p:cNvCxnSpPr>
            <a:cxnSpLocks/>
            <a:stCxn id="28" idx="3"/>
            <a:endCxn id="50" idx="3"/>
          </p:cNvCxnSpPr>
          <p:nvPr/>
        </p:nvCxnSpPr>
        <p:spPr>
          <a:xfrm>
            <a:off x="7654460" y="1662786"/>
            <a:ext cx="2888033" cy="3599497"/>
          </a:xfrm>
          <a:prstGeom prst="bentConnector3">
            <a:avLst>
              <a:gd name="adj1" fmla="val 107915"/>
            </a:avLst>
          </a:prstGeom>
          <a:ln w="38100">
            <a:solidFill>
              <a:schemeClr val="tx1"/>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66" name="Group 65">
            <a:extLst>
              <a:ext uri="{FF2B5EF4-FFF2-40B4-BE49-F238E27FC236}">
                <a16:creationId xmlns:a16="http://schemas.microsoft.com/office/drawing/2014/main" id="{78748F5B-3767-D6DC-6955-0437038D805D}"/>
              </a:ext>
              <a:ext uri="{C183D7F6-B498-43B3-948B-1728B52AA6E4}">
                <adec:decorative xmlns:adec="http://schemas.microsoft.com/office/drawing/2017/decorative" val="1"/>
              </a:ext>
            </a:extLst>
          </p:cNvPr>
          <p:cNvGrpSpPr/>
          <p:nvPr/>
        </p:nvGrpSpPr>
        <p:grpSpPr>
          <a:xfrm>
            <a:off x="7370287" y="4123240"/>
            <a:ext cx="3240563" cy="1309408"/>
            <a:chOff x="7370287" y="4123240"/>
            <a:chExt cx="3240563" cy="1309408"/>
          </a:xfrm>
        </p:grpSpPr>
        <p:sp>
          <p:nvSpPr>
            <p:cNvPr id="61" name="Rounded Rectangle 28">
              <a:extLst>
                <a:ext uri="{FF2B5EF4-FFF2-40B4-BE49-F238E27FC236}">
                  <a16:creationId xmlns:a16="http://schemas.microsoft.com/office/drawing/2014/main" id="{2FD40644-0FC0-1AA0-64F9-47C72A34A6AA}"/>
                </a:ext>
                <a:ext uri="{C183D7F6-B498-43B3-948B-1728B52AA6E4}">
                  <adec:decorative xmlns:adec="http://schemas.microsoft.com/office/drawing/2017/decorative" val="1"/>
                </a:ext>
              </a:extLst>
            </p:cNvPr>
            <p:cNvSpPr/>
            <p:nvPr/>
          </p:nvSpPr>
          <p:spPr>
            <a:xfrm>
              <a:off x="7372350" y="4123241"/>
              <a:ext cx="3171825" cy="1304924"/>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ln w="0"/>
                <a:solidFill>
                  <a:schemeClr val="tx1"/>
                </a:solidFill>
                <a:latin typeface="Lub Dub Condensed" panose="020B0506030403020204" pitchFamily="34" charset="0"/>
              </a:endParaRPr>
            </a:p>
          </p:txBody>
        </p:sp>
        <p:sp>
          <p:nvSpPr>
            <p:cNvPr id="50" name="Rounded Rectangle 28">
              <a:extLst>
                <a:ext uri="{FF2B5EF4-FFF2-40B4-BE49-F238E27FC236}">
                  <a16:creationId xmlns:a16="http://schemas.microsoft.com/office/drawing/2014/main" id="{96F45B3E-3950-C239-8DFD-606CBDCCC26A}"/>
                </a:ext>
                <a:ext uri="{C183D7F6-B498-43B3-948B-1728B52AA6E4}">
                  <adec:decorative xmlns:adec="http://schemas.microsoft.com/office/drawing/2017/decorative" val="1"/>
                </a:ext>
              </a:extLst>
            </p:cNvPr>
            <p:cNvSpPr/>
            <p:nvPr/>
          </p:nvSpPr>
          <p:spPr>
            <a:xfrm>
              <a:off x="7370287" y="5091917"/>
              <a:ext cx="3172206" cy="340731"/>
            </a:xfrm>
            <a:prstGeom prst="rect">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600" b="1" dirty="0">
                  <a:ln w="0"/>
                  <a:solidFill>
                    <a:schemeClr val="tx1"/>
                  </a:solidFill>
                  <a:latin typeface="Lub Dub Condensed" panose="020B0506030403020204" pitchFamily="34" charset="0"/>
                </a:rPr>
                <a:t>Reassess risk annually</a:t>
              </a:r>
            </a:p>
          </p:txBody>
        </p:sp>
        <p:sp>
          <p:nvSpPr>
            <p:cNvPr id="57" name="TextBox 56">
              <a:extLst>
                <a:ext uri="{FF2B5EF4-FFF2-40B4-BE49-F238E27FC236}">
                  <a16:creationId xmlns:a16="http://schemas.microsoft.com/office/drawing/2014/main" id="{E8F8FD70-B491-E2C8-F440-F9D9F3F36458}"/>
                </a:ext>
              </a:extLst>
            </p:cNvPr>
            <p:cNvSpPr txBox="1"/>
            <p:nvPr/>
          </p:nvSpPr>
          <p:spPr>
            <a:xfrm>
              <a:off x="8362950" y="4193517"/>
              <a:ext cx="2247900" cy="830997"/>
            </a:xfrm>
            <a:prstGeom prst="rect">
              <a:avLst/>
            </a:prstGeom>
            <a:noFill/>
          </p:spPr>
          <p:txBody>
            <a:bodyPr wrap="square" rtlCol="0">
              <a:spAutoFit/>
            </a:bodyPr>
            <a:lstStyle/>
            <a:p>
              <a:r>
                <a:rPr lang="en-US" sz="1600" dirty="0">
                  <a:latin typeface="Lub Dub Condensed" panose="020B0506030403020204" pitchFamily="34" charset="0"/>
                </a:rPr>
                <a:t>Decisions based on</a:t>
              </a:r>
              <a:r>
                <a:rPr lang="en-US" sz="1600" b="1" dirty="0">
                  <a:latin typeface="Lub Dub Condensed" panose="020B0506030403020204" pitchFamily="34" charset="0"/>
                </a:rPr>
                <a:t> annual stroke risk </a:t>
              </a:r>
              <a:br>
                <a:rPr lang="en-US" sz="1600" b="1" dirty="0">
                  <a:latin typeface="Lub Dub Condensed" panose="020B0506030403020204" pitchFamily="34" charset="0"/>
                </a:rPr>
              </a:br>
              <a:r>
                <a:rPr lang="en-US" sz="1600" dirty="0">
                  <a:latin typeface="Lub Dub Condensed" panose="020B0506030403020204" pitchFamily="34" charset="0"/>
                </a:rPr>
                <a:t>rather than specific score</a:t>
              </a:r>
            </a:p>
          </p:txBody>
        </p:sp>
        <p:pic>
          <p:nvPicPr>
            <p:cNvPr id="59" name="Picture 58" descr="A doctor talking to a patient&#10;&#10;Description automatically generated">
              <a:extLst>
                <a:ext uri="{FF2B5EF4-FFF2-40B4-BE49-F238E27FC236}">
                  <a16:creationId xmlns:a16="http://schemas.microsoft.com/office/drawing/2014/main" id="{8D69F421-9D51-9493-9401-84E9297CCD58}"/>
                </a:ext>
              </a:extLst>
            </p:cNvPr>
            <p:cNvPicPr>
              <a:picLocks noChangeAspect="1"/>
            </p:cNvPicPr>
            <p:nvPr/>
          </p:nvPicPr>
          <p:blipFill rotWithShape="1">
            <a:blip r:embed="rId2">
              <a:extLst>
                <a:ext uri="{28A0092B-C50C-407E-A947-70E740481C1C}">
                  <a14:useLocalDpi xmlns:a14="http://schemas.microsoft.com/office/drawing/2010/main" val="0"/>
                </a:ext>
              </a:extLst>
            </a:blip>
            <a:srcRect l="24318" t="13114" r="38524" b="31148"/>
            <a:stretch/>
          </p:blipFill>
          <p:spPr>
            <a:xfrm>
              <a:off x="7372350" y="4123240"/>
              <a:ext cx="971551" cy="971551"/>
            </a:xfrm>
            <a:prstGeom prst="rect">
              <a:avLst/>
            </a:prstGeom>
          </p:spPr>
        </p:pic>
      </p:grpSp>
      <p:sp>
        <p:nvSpPr>
          <p:cNvPr id="56" name="TextBox 55">
            <a:extLst>
              <a:ext uri="{FF2B5EF4-FFF2-40B4-BE49-F238E27FC236}">
                <a16:creationId xmlns:a16="http://schemas.microsoft.com/office/drawing/2014/main" id="{FB124FD8-D35E-B878-340F-D76F95BE3B84}"/>
              </a:ext>
            </a:extLst>
          </p:cNvPr>
          <p:cNvSpPr txBox="1"/>
          <p:nvPr/>
        </p:nvSpPr>
        <p:spPr>
          <a:xfrm>
            <a:off x="4140995" y="4529435"/>
            <a:ext cx="1955006" cy="900246"/>
          </a:xfrm>
          <a:prstGeom prst="rect">
            <a:avLst/>
          </a:prstGeom>
          <a:noFill/>
        </p:spPr>
        <p:txBody>
          <a:bodyPr wrap="square">
            <a:spAutoFit/>
          </a:bodyPr>
          <a:lstStyle/>
          <a:p>
            <a:r>
              <a:rPr lang="en-US" sz="1050" b="1" dirty="0">
                <a:latin typeface="Lub Dub Condensed" panose="020B0506030403020204" pitchFamily="34" charset="0"/>
              </a:rPr>
              <a:t>Note: </a:t>
            </a:r>
            <a:r>
              <a:rPr lang="en-US" sz="1050" dirty="0">
                <a:latin typeface="Lub Dub Condensed" panose="020B0506030403020204" pitchFamily="34" charset="0"/>
              </a:rPr>
              <a:t>* CHA</a:t>
            </a:r>
            <a:r>
              <a:rPr lang="en-US" sz="1050" baseline="-25000" dirty="0">
                <a:latin typeface="Lub Dub Condensed" panose="020B0506030403020204" pitchFamily="34" charset="0"/>
              </a:rPr>
              <a:t>2</a:t>
            </a:r>
            <a:r>
              <a:rPr lang="en-US" sz="1050" dirty="0">
                <a:latin typeface="Lub Dub Condensed" panose="020B0506030403020204" pitchFamily="34" charset="0"/>
              </a:rPr>
              <a:t>DS</a:t>
            </a:r>
            <a:r>
              <a:rPr lang="en-US" sz="1050" baseline="-25000" dirty="0">
                <a:latin typeface="Lub Dub Condensed" panose="020B0506030403020204" pitchFamily="34" charset="0"/>
              </a:rPr>
              <a:t>2</a:t>
            </a:r>
            <a:r>
              <a:rPr lang="en-US" sz="1050" dirty="0">
                <a:latin typeface="Lub Dub Condensed" panose="020B0506030403020204" pitchFamily="34" charset="0"/>
              </a:rPr>
              <a:t>-VASc score of ≥2 in men and ≥3 in women</a:t>
            </a:r>
          </a:p>
          <a:p>
            <a:endParaRPr lang="en-US" sz="1050" dirty="0">
              <a:latin typeface="Lub Dub Condensed" panose="020B0506030403020204" pitchFamily="34" charset="0"/>
            </a:endParaRPr>
          </a:p>
          <a:p>
            <a:r>
              <a:rPr lang="en-US" sz="1050" dirty="0">
                <a:latin typeface="Lub Dub Condensed" panose="020B0506030403020204" pitchFamily="34" charset="0"/>
              </a:rPr>
              <a:t>** Equivalent to CHA</a:t>
            </a:r>
            <a:r>
              <a:rPr lang="en-US" sz="1050" baseline="-25000" dirty="0">
                <a:latin typeface="Lub Dub Condensed" panose="020B0506030403020204" pitchFamily="34" charset="0"/>
              </a:rPr>
              <a:t>2</a:t>
            </a:r>
            <a:r>
              <a:rPr lang="en-US" sz="1050" dirty="0">
                <a:latin typeface="Lub Dub Condensed" panose="020B0506030403020204" pitchFamily="34" charset="0"/>
              </a:rPr>
              <a:t>DS</a:t>
            </a:r>
            <a:r>
              <a:rPr lang="en-US" sz="1050" baseline="-25000" dirty="0">
                <a:latin typeface="Lub Dub Condensed" panose="020B0506030403020204" pitchFamily="34" charset="0"/>
              </a:rPr>
              <a:t>2</a:t>
            </a:r>
            <a:r>
              <a:rPr lang="en-US" sz="1050" dirty="0">
                <a:latin typeface="Lub Dub Condensed" panose="020B0506030403020204" pitchFamily="34" charset="0"/>
              </a:rPr>
              <a:t>-VASc score of 1 in men and 2 in women</a:t>
            </a:r>
          </a:p>
        </p:txBody>
      </p:sp>
      <p:sp>
        <p:nvSpPr>
          <p:cNvPr id="7" name="Text Placeholder 6">
            <a:extLst>
              <a:ext uri="{FF2B5EF4-FFF2-40B4-BE49-F238E27FC236}">
                <a16:creationId xmlns:a16="http://schemas.microsoft.com/office/drawing/2014/main" id="{23543E4C-33A5-A569-9E6E-A15D1FED2D34}"/>
              </a:ext>
            </a:extLst>
          </p:cNvPr>
          <p:cNvSpPr>
            <a:spLocks noGrp="1"/>
          </p:cNvSpPr>
          <p:nvPr>
            <p:ph type="body" sz="quarter" idx="13"/>
          </p:nvPr>
        </p:nvSpPr>
        <p:spPr>
          <a:xfrm>
            <a:off x="2342669" y="5786382"/>
            <a:ext cx="7506663" cy="493160"/>
          </a:xfrm>
        </p:spPr>
        <p:txBody>
          <a:bodyPr/>
          <a:lstStyle/>
          <a:p>
            <a:pPr marL="0" indent="0" algn="ctr"/>
            <a:r>
              <a:rPr lang="en-US" sz="1100" b="1" dirty="0"/>
              <a:t>Abbreviations: </a:t>
            </a:r>
            <a:r>
              <a:rPr lang="en-US" sz="1100" dirty="0"/>
              <a:t>AF indicates atrial fibrillation; CHA2DS2-VASc, congestive heart failure, hypertension, age ≥75 years (doubled), diabetes mellitus, prior stroke or transient ischemic attack or thromboembolism (doubled), vascular disease, age 65 to 74 years, sex category; DOACs, direct-acting oral anticoagulants; hx, history; ICH, intracerebral hemorrhage; MS, mitral stenosis; and yr, year. </a:t>
            </a:r>
          </a:p>
        </p:txBody>
      </p:sp>
      <p:sp>
        <p:nvSpPr>
          <p:cNvPr id="4" name="Slide Number Placeholder 3">
            <a:extLst>
              <a:ext uri="{FF2B5EF4-FFF2-40B4-BE49-F238E27FC236}">
                <a16:creationId xmlns:a16="http://schemas.microsoft.com/office/drawing/2014/main" id="{C6E9555B-7BCE-54A3-0BD8-DACC0C93A0C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17</a:t>
            </a:fld>
            <a:endParaRPr lang="en-US" sz="900" dirty="0"/>
          </a:p>
        </p:txBody>
      </p:sp>
    </p:spTree>
    <p:extLst>
      <p:ext uri="{BB962C8B-B14F-4D97-AF65-F5344CB8AC3E}">
        <p14:creationId xmlns:p14="http://schemas.microsoft.com/office/powerpoint/2010/main" val="2229929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500"/>
                                        <p:tgtEl>
                                          <p:spTgt spid="3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fade">
                                      <p:cBhvr>
                                        <p:cTn id="30" dur="500"/>
                                        <p:tgtEl>
                                          <p:spTgt spid="5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up)">
                                      <p:cBhvr>
                                        <p:cTn id="35" dur="500"/>
                                        <p:tgtEl>
                                          <p:spTgt spid="29"/>
                                        </p:tgtEl>
                                      </p:cBhvr>
                                    </p:animEffec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500"/>
                                        <p:tgtEl>
                                          <p:spTgt spid="33"/>
                                        </p:tgtEl>
                                      </p:cBhvr>
                                    </p:animEffect>
                                  </p:childTnLst>
                                </p:cTn>
                              </p:par>
                            </p:childTnLst>
                          </p:cTn>
                        </p:par>
                        <p:par>
                          <p:cTn id="40" fill="hold">
                            <p:stCondLst>
                              <p:cond delay="1000"/>
                            </p:stCondLst>
                            <p:childTnLst>
                              <p:par>
                                <p:cTn id="41" presetID="10" presetClass="entr" presetSubtype="0"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500"/>
                                        <p:tgtEl>
                                          <p:spTgt spid="3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left)">
                                      <p:cBhvr>
                                        <p:cTn id="48" dur="500"/>
                                        <p:tgtEl>
                                          <p:spTgt spid="31"/>
                                        </p:tgtEl>
                                      </p:cBhvr>
                                    </p:animEffec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500"/>
                                        <p:tgtEl>
                                          <p:spTgt spid="34"/>
                                        </p:tgtEl>
                                      </p:cBhvr>
                                    </p:animEffect>
                                  </p:childTnLst>
                                </p:cTn>
                              </p:par>
                            </p:childTnLst>
                          </p:cTn>
                        </p:par>
                        <p:par>
                          <p:cTn id="53" fill="hold">
                            <p:stCondLst>
                              <p:cond delay="1000"/>
                            </p:stCondLst>
                            <p:childTnLst>
                              <p:par>
                                <p:cTn id="54" presetID="10" presetClass="entr" presetSubtype="0"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500"/>
                                        <p:tgtEl>
                                          <p:spTgt spid="42"/>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500"/>
                                        <p:tgtEl>
                                          <p:spTgt spid="66"/>
                                        </p:tgtEl>
                                      </p:cBhvr>
                                    </p:animEffect>
                                  </p:childTnLst>
                                </p:cTn>
                              </p:par>
                              <p:par>
                                <p:cTn id="62" presetID="22" presetClass="entr" presetSubtype="4" fill="hold" nodeType="withEffect">
                                  <p:stCondLst>
                                    <p:cond delay="0"/>
                                  </p:stCondLst>
                                  <p:childTnLst>
                                    <p:set>
                                      <p:cBhvr>
                                        <p:cTn id="63" dur="1" fill="hold">
                                          <p:stCondLst>
                                            <p:cond delay="0"/>
                                          </p:stCondLst>
                                        </p:cTn>
                                        <p:tgtEl>
                                          <p:spTgt spid="51"/>
                                        </p:tgtEl>
                                        <p:attrNameLst>
                                          <p:attrName>style.visibility</p:attrName>
                                        </p:attrNameLst>
                                      </p:cBhvr>
                                      <p:to>
                                        <p:strVal val="visible"/>
                                      </p:to>
                                    </p:set>
                                    <p:animEffect transition="in" filter="wipe(down)">
                                      <p:cBhvr>
                                        <p:cTn id="6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2" grpId="0" animBg="1"/>
      <p:bldP spid="33" grpId="0" animBg="1"/>
      <p:bldP spid="34" grpId="0" animBg="1"/>
      <p:bldP spid="36" grpId="0" animBg="1"/>
      <p:bldP spid="37" grpId="0" animBg="1"/>
      <p:bldP spid="38" grpId="0" animBg="1"/>
      <p:bldP spid="39" grpId="0" animBg="1"/>
      <p:bldP spid="42" grpId="0" animBg="1"/>
      <p:bldP spid="5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3E1D4-7AB9-8539-ABDE-1FF6FA92FB8A}"/>
              </a:ext>
            </a:extLst>
          </p:cNvPr>
          <p:cNvSpPr>
            <a:spLocks noGrp="1"/>
          </p:cNvSpPr>
          <p:nvPr>
            <p:ph type="title"/>
          </p:nvPr>
        </p:nvSpPr>
        <p:spPr>
          <a:xfrm>
            <a:off x="838200" y="365125"/>
            <a:ext cx="10905162" cy="660111"/>
          </a:xfrm>
        </p:spPr>
        <p:txBody>
          <a:bodyPr/>
          <a:lstStyle/>
          <a:p>
            <a:r>
              <a:rPr lang="en-US" sz="2700" dirty="0"/>
              <a:t>Oral Anticoagulation for Device-Detected Atrial High-Rate Episodes Among Patients Without a Previous Diagnosis of AF</a:t>
            </a:r>
          </a:p>
        </p:txBody>
      </p:sp>
      <p:sp>
        <p:nvSpPr>
          <p:cNvPr id="6" name="TextBox 5">
            <a:extLst>
              <a:ext uri="{FF2B5EF4-FFF2-40B4-BE49-F238E27FC236}">
                <a16:creationId xmlns:a16="http://schemas.microsoft.com/office/drawing/2014/main" id="{0B15E806-35AE-5A80-9126-393A9D3E5405}"/>
              </a:ext>
              <a:ext uri="{C183D7F6-B498-43B3-948B-1728B52AA6E4}">
                <adec:decorative xmlns:adec="http://schemas.microsoft.com/office/drawing/2017/decorative" val="1"/>
              </a:ext>
            </a:extLst>
          </p:cNvPr>
          <p:cNvSpPr txBox="1"/>
          <p:nvPr/>
        </p:nvSpPr>
        <p:spPr>
          <a:xfrm>
            <a:off x="6108970" y="1392152"/>
            <a:ext cx="5252936" cy="380667"/>
          </a:xfrm>
          <a:prstGeom prst="rect">
            <a:avLst/>
          </a:prstGeom>
          <a:solidFill>
            <a:schemeClr val="accent1">
              <a:lumMod val="75000"/>
            </a:schemeClr>
          </a:solidFill>
          <a:ln w="25400">
            <a:solidFill>
              <a:schemeClr val="bg1"/>
            </a:solid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grpSp>
        <p:nvGrpSpPr>
          <p:cNvPr id="9" name="Group 8">
            <a:extLst>
              <a:ext uri="{FF2B5EF4-FFF2-40B4-BE49-F238E27FC236}">
                <a16:creationId xmlns:a16="http://schemas.microsoft.com/office/drawing/2014/main" id="{0A80729D-2615-CD8D-84CB-2FE11674070E}"/>
              </a:ext>
              <a:ext uri="{C183D7F6-B498-43B3-948B-1728B52AA6E4}">
                <adec:decorative xmlns:adec="http://schemas.microsoft.com/office/drawing/2017/decorative" val="1"/>
              </a:ext>
            </a:extLst>
          </p:cNvPr>
          <p:cNvGrpSpPr/>
          <p:nvPr/>
        </p:nvGrpSpPr>
        <p:grpSpPr>
          <a:xfrm>
            <a:off x="856035" y="1908225"/>
            <a:ext cx="4666539" cy="3081825"/>
            <a:chOff x="856035" y="1908225"/>
            <a:chExt cx="4666539" cy="3081825"/>
          </a:xfrm>
        </p:grpSpPr>
        <p:sp>
          <p:nvSpPr>
            <p:cNvPr id="41" name="Rectangle 40">
              <a:extLst>
                <a:ext uri="{FF2B5EF4-FFF2-40B4-BE49-F238E27FC236}">
                  <a16:creationId xmlns:a16="http://schemas.microsoft.com/office/drawing/2014/main" id="{6C856B5A-D03B-6A3C-A133-2E6D94E1140F}"/>
                </a:ext>
              </a:extLst>
            </p:cNvPr>
            <p:cNvSpPr/>
            <p:nvPr/>
          </p:nvSpPr>
          <p:spPr>
            <a:xfrm>
              <a:off x="856035" y="2441642"/>
              <a:ext cx="1517515" cy="114786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7E229CA5-CE08-6EC5-13C2-FAB4F3081DAA}"/>
                </a:ext>
              </a:extLst>
            </p:cNvPr>
            <p:cNvCxnSpPr>
              <a:cxnSpLocks/>
            </p:cNvCxnSpPr>
            <p:nvPr/>
          </p:nvCxnSpPr>
          <p:spPr>
            <a:xfrm>
              <a:off x="2353029" y="4094776"/>
              <a:ext cx="3013559" cy="0"/>
            </a:xfrm>
            <a:prstGeom prst="line">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4EE16164-AB60-92EA-6D05-7DAA32577B0F}"/>
                </a:ext>
              </a:extLst>
            </p:cNvPr>
            <p:cNvGrpSpPr/>
            <p:nvPr/>
          </p:nvGrpSpPr>
          <p:grpSpPr>
            <a:xfrm>
              <a:off x="2465284" y="4094776"/>
              <a:ext cx="339477" cy="480915"/>
              <a:chOff x="6378896" y="3630223"/>
              <a:chExt cx="339477" cy="480915"/>
            </a:xfrm>
          </p:grpSpPr>
          <p:cxnSp>
            <p:nvCxnSpPr>
              <p:cNvPr id="12" name="Straight Connector 11">
                <a:extLst>
                  <a:ext uri="{FF2B5EF4-FFF2-40B4-BE49-F238E27FC236}">
                    <a16:creationId xmlns:a16="http://schemas.microsoft.com/office/drawing/2014/main" id="{C577E835-A7D6-5D18-ED41-42F7D6614894}"/>
                  </a:ext>
                </a:extLst>
              </p:cNvPr>
              <p:cNvCxnSpPr>
                <a:cxnSpLocks/>
                <a:endCxn id="13" idx="0"/>
              </p:cNvCxnSpPr>
              <p:nvPr/>
            </p:nvCxnSpPr>
            <p:spPr>
              <a:xfrm>
                <a:off x="6548635" y="3630223"/>
                <a:ext cx="0" cy="14236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4744B20-9A0E-F681-891A-390C9072F7B5}"/>
                  </a:ext>
                </a:extLst>
              </p:cNvPr>
              <p:cNvSpPr txBox="1"/>
              <p:nvPr/>
            </p:nvSpPr>
            <p:spPr>
              <a:xfrm>
                <a:off x="6378896" y="3772584"/>
                <a:ext cx="33947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Lub Dub Condensed" panose="020B0506030403020204" pitchFamily="34" charset="0"/>
                  </a:rPr>
                  <a:t>1</a:t>
                </a:r>
              </a:p>
            </p:txBody>
          </p:sp>
        </p:grpSp>
        <p:grpSp>
          <p:nvGrpSpPr>
            <p:cNvPr id="14" name="Group 13">
              <a:extLst>
                <a:ext uri="{FF2B5EF4-FFF2-40B4-BE49-F238E27FC236}">
                  <a16:creationId xmlns:a16="http://schemas.microsoft.com/office/drawing/2014/main" id="{D47C36D4-F230-6445-175B-2F3AB97A9103}"/>
                </a:ext>
              </a:extLst>
            </p:cNvPr>
            <p:cNvGrpSpPr/>
            <p:nvPr/>
          </p:nvGrpSpPr>
          <p:grpSpPr>
            <a:xfrm>
              <a:off x="2925210" y="4103940"/>
              <a:ext cx="339477" cy="480915"/>
              <a:chOff x="6378896" y="3630223"/>
              <a:chExt cx="339477" cy="480915"/>
            </a:xfrm>
          </p:grpSpPr>
          <p:cxnSp>
            <p:nvCxnSpPr>
              <p:cNvPr id="15" name="Straight Connector 14">
                <a:extLst>
                  <a:ext uri="{FF2B5EF4-FFF2-40B4-BE49-F238E27FC236}">
                    <a16:creationId xmlns:a16="http://schemas.microsoft.com/office/drawing/2014/main" id="{EF370FA0-18F7-C954-BFA2-C48D52B829C1}"/>
                  </a:ext>
                </a:extLst>
              </p:cNvPr>
              <p:cNvCxnSpPr>
                <a:cxnSpLocks/>
                <a:endCxn id="16" idx="0"/>
              </p:cNvCxnSpPr>
              <p:nvPr/>
            </p:nvCxnSpPr>
            <p:spPr>
              <a:xfrm>
                <a:off x="6548635" y="3630223"/>
                <a:ext cx="0" cy="14236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5FE9C6F-915C-D5DE-174B-4739A57CA423}"/>
                  </a:ext>
                </a:extLst>
              </p:cNvPr>
              <p:cNvSpPr txBox="1"/>
              <p:nvPr/>
            </p:nvSpPr>
            <p:spPr>
              <a:xfrm>
                <a:off x="6378896" y="3772584"/>
                <a:ext cx="33947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Lub Dub Condensed" panose="020B0506030403020204" pitchFamily="34" charset="0"/>
                  </a:rPr>
                  <a:t>2</a:t>
                </a:r>
              </a:p>
            </p:txBody>
          </p:sp>
        </p:grpSp>
        <p:grpSp>
          <p:nvGrpSpPr>
            <p:cNvPr id="17" name="Group 16">
              <a:extLst>
                <a:ext uri="{FF2B5EF4-FFF2-40B4-BE49-F238E27FC236}">
                  <a16:creationId xmlns:a16="http://schemas.microsoft.com/office/drawing/2014/main" id="{C1D02829-1FFB-4979-6C0D-D721D2665F23}"/>
                </a:ext>
              </a:extLst>
            </p:cNvPr>
            <p:cNvGrpSpPr/>
            <p:nvPr/>
          </p:nvGrpSpPr>
          <p:grpSpPr>
            <a:xfrm>
              <a:off x="3400486" y="4102096"/>
              <a:ext cx="339477" cy="480915"/>
              <a:chOff x="6378896" y="3630223"/>
              <a:chExt cx="339477" cy="480915"/>
            </a:xfrm>
          </p:grpSpPr>
          <p:cxnSp>
            <p:nvCxnSpPr>
              <p:cNvPr id="18" name="Straight Connector 17">
                <a:extLst>
                  <a:ext uri="{FF2B5EF4-FFF2-40B4-BE49-F238E27FC236}">
                    <a16:creationId xmlns:a16="http://schemas.microsoft.com/office/drawing/2014/main" id="{D1E739FC-1C8F-7A76-3036-12A108D187F1}"/>
                  </a:ext>
                </a:extLst>
              </p:cNvPr>
              <p:cNvCxnSpPr>
                <a:cxnSpLocks/>
                <a:endCxn id="19" idx="0"/>
              </p:cNvCxnSpPr>
              <p:nvPr/>
            </p:nvCxnSpPr>
            <p:spPr>
              <a:xfrm>
                <a:off x="6548635" y="3630223"/>
                <a:ext cx="0" cy="14236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17ABE8E-B042-5FA4-41FB-D49B0FB25A2F}"/>
                  </a:ext>
                </a:extLst>
              </p:cNvPr>
              <p:cNvSpPr txBox="1"/>
              <p:nvPr/>
            </p:nvSpPr>
            <p:spPr>
              <a:xfrm>
                <a:off x="6378896" y="3772584"/>
                <a:ext cx="33947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Lub Dub Condensed" panose="020B0506030403020204" pitchFamily="34" charset="0"/>
                  </a:rPr>
                  <a:t>3</a:t>
                </a:r>
              </a:p>
            </p:txBody>
          </p:sp>
        </p:grpSp>
        <p:grpSp>
          <p:nvGrpSpPr>
            <p:cNvPr id="20" name="Group 19">
              <a:extLst>
                <a:ext uri="{FF2B5EF4-FFF2-40B4-BE49-F238E27FC236}">
                  <a16:creationId xmlns:a16="http://schemas.microsoft.com/office/drawing/2014/main" id="{6032E2D7-7CB0-CAF2-64BF-62EFA5D316AD}"/>
                </a:ext>
              </a:extLst>
            </p:cNvPr>
            <p:cNvGrpSpPr/>
            <p:nvPr/>
          </p:nvGrpSpPr>
          <p:grpSpPr>
            <a:xfrm>
              <a:off x="3901208" y="4102096"/>
              <a:ext cx="339477" cy="480915"/>
              <a:chOff x="6378896" y="3630223"/>
              <a:chExt cx="339477" cy="480915"/>
            </a:xfrm>
          </p:grpSpPr>
          <p:cxnSp>
            <p:nvCxnSpPr>
              <p:cNvPr id="21" name="Straight Connector 20">
                <a:extLst>
                  <a:ext uri="{FF2B5EF4-FFF2-40B4-BE49-F238E27FC236}">
                    <a16:creationId xmlns:a16="http://schemas.microsoft.com/office/drawing/2014/main" id="{24418401-100C-5BAD-1DE5-0A585F6B46A7}"/>
                  </a:ext>
                </a:extLst>
              </p:cNvPr>
              <p:cNvCxnSpPr>
                <a:cxnSpLocks/>
                <a:endCxn id="22" idx="0"/>
              </p:cNvCxnSpPr>
              <p:nvPr/>
            </p:nvCxnSpPr>
            <p:spPr>
              <a:xfrm>
                <a:off x="6548635" y="3630223"/>
                <a:ext cx="0" cy="14236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EBE921EA-3AB6-9936-631F-B11AF450A3A1}"/>
                  </a:ext>
                </a:extLst>
              </p:cNvPr>
              <p:cNvSpPr txBox="1"/>
              <p:nvPr/>
            </p:nvSpPr>
            <p:spPr>
              <a:xfrm>
                <a:off x="6378896" y="3772584"/>
                <a:ext cx="33947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Lub Dub Condensed" panose="020B0506030403020204" pitchFamily="34" charset="0"/>
                  </a:rPr>
                  <a:t>4</a:t>
                </a:r>
              </a:p>
            </p:txBody>
          </p:sp>
        </p:grpSp>
        <p:grpSp>
          <p:nvGrpSpPr>
            <p:cNvPr id="23" name="Group 22">
              <a:extLst>
                <a:ext uri="{FF2B5EF4-FFF2-40B4-BE49-F238E27FC236}">
                  <a16:creationId xmlns:a16="http://schemas.microsoft.com/office/drawing/2014/main" id="{1E2F4675-0BC3-E7D5-8106-A4F411CC3ADC}"/>
                </a:ext>
              </a:extLst>
            </p:cNvPr>
            <p:cNvGrpSpPr/>
            <p:nvPr/>
          </p:nvGrpSpPr>
          <p:grpSpPr>
            <a:xfrm>
              <a:off x="4407470" y="4102096"/>
              <a:ext cx="339477" cy="480915"/>
              <a:chOff x="6378896" y="3630223"/>
              <a:chExt cx="339477" cy="480915"/>
            </a:xfrm>
          </p:grpSpPr>
          <p:cxnSp>
            <p:nvCxnSpPr>
              <p:cNvPr id="24" name="Straight Connector 23">
                <a:extLst>
                  <a:ext uri="{FF2B5EF4-FFF2-40B4-BE49-F238E27FC236}">
                    <a16:creationId xmlns:a16="http://schemas.microsoft.com/office/drawing/2014/main" id="{E5104AD9-1248-1DD3-8BA9-848B1CC0BC57}"/>
                  </a:ext>
                </a:extLst>
              </p:cNvPr>
              <p:cNvCxnSpPr>
                <a:cxnSpLocks/>
                <a:endCxn id="25" idx="0"/>
              </p:cNvCxnSpPr>
              <p:nvPr/>
            </p:nvCxnSpPr>
            <p:spPr>
              <a:xfrm>
                <a:off x="6548635" y="3630223"/>
                <a:ext cx="0" cy="14236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87AD6CBB-3226-F4C2-E428-37D0C6B82DD8}"/>
                  </a:ext>
                </a:extLst>
              </p:cNvPr>
              <p:cNvSpPr txBox="1"/>
              <p:nvPr/>
            </p:nvSpPr>
            <p:spPr>
              <a:xfrm>
                <a:off x="6378896" y="3772584"/>
                <a:ext cx="33947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Lub Dub Condensed" panose="020B0506030403020204" pitchFamily="34" charset="0"/>
                  </a:rPr>
                  <a:t>5</a:t>
                </a:r>
              </a:p>
            </p:txBody>
          </p:sp>
        </p:grpSp>
        <p:grpSp>
          <p:nvGrpSpPr>
            <p:cNvPr id="26" name="Group 25">
              <a:extLst>
                <a:ext uri="{FF2B5EF4-FFF2-40B4-BE49-F238E27FC236}">
                  <a16:creationId xmlns:a16="http://schemas.microsoft.com/office/drawing/2014/main" id="{F03D93C5-F969-1E6D-5EAD-DE9ED33B1661}"/>
                </a:ext>
              </a:extLst>
            </p:cNvPr>
            <p:cNvGrpSpPr/>
            <p:nvPr/>
          </p:nvGrpSpPr>
          <p:grpSpPr>
            <a:xfrm>
              <a:off x="4838883" y="4103881"/>
              <a:ext cx="339477" cy="480915"/>
              <a:chOff x="6378896" y="3630223"/>
              <a:chExt cx="339477" cy="480915"/>
            </a:xfrm>
          </p:grpSpPr>
          <p:cxnSp>
            <p:nvCxnSpPr>
              <p:cNvPr id="27" name="Straight Connector 26">
                <a:extLst>
                  <a:ext uri="{FF2B5EF4-FFF2-40B4-BE49-F238E27FC236}">
                    <a16:creationId xmlns:a16="http://schemas.microsoft.com/office/drawing/2014/main" id="{B1A033AD-8A21-1CD9-7AAA-BB245FDB4292}"/>
                  </a:ext>
                </a:extLst>
              </p:cNvPr>
              <p:cNvCxnSpPr>
                <a:cxnSpLocks/>
                <a:endCxn id="28" idx="0"/>
              </p:cNvCxnSpPr>
              <p:nvPr/>
            </p:nvCxnSpPr>
            <p:spPr>
              <a:xfrm>
                <a:off x="6548635" y="3630223"/>
                <a:ext cx="0" cy="14236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40191E9D-6202-63B3-75E8-13EFB2895976}"/>
                  </a:ext>
                </a:extLst>
              </p:cNvPr>
              <p:cNvSpPr txBox="1"/>
              <p:nvPr/>
            </p:nvSpPr>
            <p:spPr>
              <a:xfrm>
                <a:off x="6378896" y="3772584"/>
                <a:ext cx="33947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Lub Dub Condensed" panose="020B0506030403020204" pitchFamily="34" charset="0"/>
                  </a:rPr>
                  <a:t>6</a:t>
                </a:r>
              </a:p>
            </p:txBody>
          </p:sp>
        </p:grpSp>
        <p:cxnSp>
          <p:nvCxnSpPr>
            <p:cNvPr id="29" name="Straight Connector 28">
              <a:extLst>
                <a:ext uri="{FF2B5EF4-FFF2-40B4-BE49-F238E27FC236}">
                  <a16:creationId xmlns:a16="http://schemas.microsoft.com/office/drawing/2014/main" id="{636A2A29-190B-BB9F-8F64-D5F8BCDBDF62}"/>
                </a:ext>
              </a:extLst>
            </p:cNvPr>
            <p:cNvCxnSpPr>
              <a:cxnSpLocks/>
            </p:cNvCxnSpPr>
            <p:nvPr/>
          </p:nvCxnSpPr>
          <p:spPr>
            <a:xfrm rot="16200000">
              <a:off x="1255202" y="3006053"/>
              <a:ext cx="2195655" cy="0"/>
            </a:xfrm>
            <a:prstGeom prst="line">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5CFF41-727E-8D90-2482-34C549F7618E}"/>
                </a:ext>
              </a:extLst>
            </p:cNvPr>
            <p:cNvCxnSpPr>
              <a:cxnSpLocks/>
            </p:cNvCxnSpPr>
            <p:nvPr/>
          </p:nvCxnSpPr>
          <p:spPr>
            <a:xfrm flipH="1">
              <a:off x="2166864" y="3702989"/>
              <a:ext cx="18616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D9533237-8B21-CD7B-29B6-6643694ACC33}"/>
                </a:ext>
              </a:extLst>
            </p:cNvPr>
            <p:cNvSpPr txBox="1"/>
            <p:nvPr/>
          </p:nvSpPr>
          <p:spPr>
            <a:xfrm>
              <a:off x="1503302" y="3530531"/>
              <a:ext cx="69903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Lub Dub Condensed" panose="020B0506030403020204" pitchFamily="34" charset="0"/>
                </a:rPr>
                <a:t>5 min</a:t>
              </a:r>
            </a:p>
          </p:txBody>
        </p:sp>
        <p:cxnSp>
          <p:nvCxnSpPr>
            <p:cNvPr id="32" name="Straight Connector 31">
              <a:extLst>
                <a:ext uri="{FF2B5EF4-FFF2-40B4-BE49-F238E27FC236}">
                  <a16:creationId xmlns:a16="http://schemas.microsoft.com/office/drawing/2014/main" id="{05887A9E-422E-A123-564D-E1B1EB15A2F7}"/>
                </a:ext>
              </a:extLst>
            </p:cNvPr>
            <p:cNvCxnSpPr>
              <a:cxnSpLocks/>
            </p:cNvCxnSpPr>
            <p:nvPr/>
          </p:nvCxnSpPr>
          <p:spPr>
            <a:xfrm flipH="1">
              <a:off x="2166864" y="2307504"/>
              <a:ext cx="18616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C0B9E5BF-17E8-DF32-E979-0E96FCCC3D2B}"/>
                </a:ext>
              </a:extLst>
            </p:cNvPr>
            <p:cNvSpPr txBox="1"/>
            <p:nvPr/>
          </p:nvSpPr>
          <p:spPr>
            <a:xfrm>
              <a:off x="1503302" y="2135046"/>
              <a:ext cx="69903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Lub Dub Condensed" panose="020B0506030403020204" pitchFamily="34" charset="0"/>
                </a:rPr>
                <a:t>24 hr</a:t>
              </a:r>
            </a:p>
          </p:txBody>
        </p:sp>
        <p:sp>
          <p:nvSpPr>
            <p:cNvPr id="34" name="Rectangle 33">
              <a:extLst>
                <a:ext uri="{FF2B5EF4-FFF2-40B4-BE49-F238E27FC236}">
                  <a16:creationId xmlns:a16="http://schemas.microsoft.com/office/drawing/2014/main" id="{0C18EC4C-95A4-75EE-38F1-2F85B4E0FAAD}"/>
                </a:ext>
              </a:extLst>
            </p:cNvPr>
            <p:cNvSpPr/>
            <p:nvPr/>
          </p:nvSpPr>
          <p:spPr>
            <a:xfrm>
              <a:off x="3570224" y="2307504"/>
              <a:ext cx="1796363" cy="1414941"/>
            </a:xfrm>
            <a:prstGeom prst="rect">
              <a:avLst/>
            </a:prstGeom>
            <a:solidFill>
              <a:srgbClr val="FFC000"/>
            </a:solidFill>
            <a:ln w="254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6BB55A63-757B-8C49-D199-262CB12209EF}"/>
                </a:ext>
              </a:extLst>
            </p:cNvPr>
            <p:cNvSpPr/>
            <p:nvPr/>
          </p:nvSpPr>
          <p:spPr>
            <a:xfrm>
              <a:off x="3094524" y="1918646"/>
              <a:ext cx="2271636" cy="390174"/>
            </a:xfrm>
            <a:prstGeom prst="rect">
              <a:avLst/>
            </a:prstGeom>
            <a:solidFill>
              <a:srgbClr val="FFFF00"/>
            </a:solidFill>
            <a:ln w="254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4CFC95C3-7B5A-FC14-0752-0EAF13639B7A}"/>
                </a:ext>
              </a:extLst>
            </p:cNvPr>
            <p:cNvSpPr txBox="1"/>
            <p:nvPr/>
          </p:nvSpPr>
          <p:spPr>
            <a:xfrm>
              <a:off x="3662145" y="2833447"/>
              <a:ext cx="161251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Reasonable (</a:t>
              </a:r>
              <a:r>
                <a:rPr lang="en-US" sz="1400" b="1" dirty="0">
                  <a:solidFill>
                    <a:prstClr val="black"/>
                  </a:solidFill>
                  <a:latin typeface="Lub Dub Condensed" panose="020B0506030403020204" pitchFamily="34" charset="0"/>
                  <a:cs typeface="Arial" panose="020B0604020202020204" pitchFamily="34" charset="0"/>
                </a:rPr>
                <a:t>2b</a:t>
              </a:r>
              <a:r>
                <a:rPr kumimoji="0" lang="en-US" sz="1400" b="1"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a:t>
              </a:r>
            </a:p>
          </p:txBody>
        </p:sp>
        <p:sp>
          <p:nvSpPr>
            <p:cNvPr id="37" name="TextBox 36">
              <a:extLst>
                <a:ext uri="{FF2B5EF4-FFF2-40B4-BE49-F238E27FC236}">
                  <a16:creationId xmlns:a16="http://schemas.microsoft.com/office/drawing/2014/main" id="{DF4B3428-D186-7738-3EDC-A85CB77E45B7}"/>
                </a:ext>
              </a:extLst>
            </p:cNvPr>
            <p:cNvSpPr txBox="1"/>
            <p:nvPr/>
          </p:nvSpPr>
          <p:spPr>
            <a:xfrm>
              <a:off x="3457847" y="1946394"/>
              <a:ext cx="206472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Reasonable (</a:t>
              </a:r>
              <a:r>
                <a:rPr lang="en-US" sz="1400" b="1" dirty="0">
                  <a:solidFill>
                    <a:prstClr val="black"/>
                  </a:solidFill>
                  <a:latin typeface="Lub Dub Condensed" panose="020B0506030403020204" pitchFamily="34" charset="0"/>
                  <a:cs typeface="Arial" panose="020B0604020202020204" pitchFamily="34" charset="0"/>
                </a:rPr>
                <a:t>2a</a:t>
              </a:r>
              <a:r>
                <a:rPr kumimoji="0" lang="en-US" sz="1400" b="1"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a:t>
              </a:r>
            </a:p>
          </p:txBody>
        </p:sp>
        <p:sp>
          <p:nvSpPr>
            <p:cNvPr id="38" name="TextBox 37">
              <a:extLst>
                <a:ext uri="{FF2B5EF4-FFF2-40B4-BE49-F238E27FC236}">
                  <a16:creationId xmlns:a16="http://schemas.microsoft.com/office/drawing/2014/main" id="{31009A73-406C-1EE5-449C-AB1CC901C8A2}"/>
                </a:ext>
              </a:extLst>
            </p:cNvPr>
            <p:cNvSpPr txBox="1"/>
            <p:nvPr/>
          </p:nvSpPr>
          <p:spPr>
            <a:xfrm>
              <a:off x="2636166" y="4620718"/>
              <a:ext cx="2542194"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Lub Dub Condensed" panose="020B0506030403020204" pitchFamily="34" charset="0"/>
                </a:rPr>
                <a:t>CHA</a:t>
              </a:r>
              <a:r>
                <a:rPr kumimoji="0" lang="en-US" sz="1800" b="1" i="0" u="none" strike="noStrike" kern="1200" cap="none" spc="0" normalizeH="0" baseline="-25000" noProof="0" dirty="0">
                  <a:ln>
                    <a:noFill/>
                  </a:ln>
                  <a:solidFill>
                    <a:prstClr val="black"/>
                  </a:solidFill>
                  <a:effectLst/>
                  <a:uLnTx/>
                  <a:uFillTx/>
                  <a:latin typeface="Lub Dub Condensed" panose="020B0506030403020204" pitchFamily="34" charset="0"/>
                </a:rPr>
                <a:t>2</a:t>
              </a:r>
              <a:r>
                <a:rPr kumimoji="0" lang="en-US" sz="1800" b="1" i="0" u="none" strike="noStrike" kern="1200" cap="none" spc="0" normalizeH="0" baseline="0" noProof="0" dirty="0">
                  <a:ln>
                    <a:noFill/>
                  </a:ln>
                  <a:solidFill>
                    <a:prstClr val="black"/>
                  </a:solidFill>
                  <a:effectLst/>
                  <a:uLnTx/>
                  <a:uFillTx/>
                  <a:latin typeface="Lub Dub Condensed" panose="020B0506030403020204" pitchFamily="34" charset="0"/>
                </a:rPr>
                <a:t>DS</a:t>
              </a:r>
              <a:r>
                <a:rPr kumimoji="0" lang="en-US" sz="1800" b="1" i="0" u="none" strike="noStrike" kern="1200" cap="none" spc="0" normalizeH="0" baseline="-25000" noProof="0" dirty="0">
                  <a:ln>
                    <a:noFill/>
                  </a:ln>
                  <a:solidFill>
                    <a:prstClr val="black"/>
                  </a:solidFill>
                  <a:effectLst/>
                  <a:uLnTx/>
                  <a:uFillTx/>
                  <a:latin typeface="Lub Dub Condensed" panose="020B0506030403020204" pitchFamily="34" charset="0"/>
                </a:rPr>
                <a:t>2</a:t>
              </a:r>
              <a:r>
                <a:rPr kumimoji="0" lang="en-US" sz="1800" b="1" i="0" u="none" strike="noStrike" kern="1200" cap="none" spc="0" normalizeH="0" baseline="0" noProof="0" dirty="0">
                  <a:ln>
                    <a:noFill/>
                  </a:ln>
                  <a:solidFill>
                    <a:prstClr val="black"/>
                  </a:solidFill>
                  <a:effectLst/>
                  <a:uLnTx/>
                  <a:uFillTx/>
                  <a:latin typeface="Lub Dub Condensed" panose="020B0506030403020204" pitchFamily="34" charset="0"/>
                </a:rPr>
                <a:t>-VASc Score</a:t>
              </a:r>
            </a:p>
          </p:txBody>
        </p:sp>
        <p:sp>
          <p:nvSpPr>
            <p:cNvPr id="39" name="TextBox 38">
              <a:extLst>
                <a:ext uri="{FF2B5EF4-FFF2-40B4-BE49-F238E27FC236}">
                  <a16:creationId xmlns:a16="http://schemas.microsoft.com/office/drawing/2014/main" id="{D8BB64C9-8F40-98EA-CDF4-7C97F0ADC585}"/>
                </a:ext>
              </a:extLst>
            </p:cNvPr>
            <p:cNvSpPr txBox="1"/>
            <p:nvPr/>
          </p:nvSpPr>
          <p:spPr>
            <a:xfrm>
              <a:off x="888638" y="2857730"/>
              <a:ext cx="1451673"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Lub Dub Condensed" panose="020B0506030403020204" pitchFamily="34" charset="0"/>
                </a:rPr>
                <a:t>AHRE Burden</a:t>
              </a:r>
            </a:p>
          </p:txBody>
        </p:sp>
        <p:sp>
          <p:nvSpPr>
            <p:cNvPr id="40" name="TextBox 39">
              <a:extLst>
                <a:ext uri="{FF2B5EF4-FFF2-40B4-BE49-F238E27FC236}">
                  <a16:creationId xmlns:a16="http://schemas.microsoft.com/office/drawing/2014/main" id="{D523B45D-3A8D-A43F-2765-24A2DBCA5437}"/>
                </a:ext>
              </a:extLst>
            </p:cNvPr>
            <p:cNvSpPr txBox="1"/>
            <p:nvPr/>
          </p:nvSpPr>
          <p:spPr>
            <a:xfrm>
              <a:off x="1039157" y="3837156"/>
              <a:ext cx="1306955" cy="274320"/>
            </a:xfrm>
            <a:prstGeom prst="rect">
              <a:avLst/>
            </a:prstGeom>
            <a:solidFill>
              <a:srgbClr val="F3732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3:No Benefit</a:t>
              </a:r>
              <a:endParaRPr kumimoji="0" lang="en-US" sz="1400" b="0" i="0" u="none" strike="noStrike" kern="1200" cap="none" spc="0" normalizeH="0" baseline="0" noProof="0" dirty="0">
                <a:ln>
                  <a:noFill/>
                </a:ln>
                <a:solidFill>
                  <a:prstClr val="black"/>
                </a:solidFill>
                <a:effectLst/>
                <a:uLnTx/>
                <a:uFillTx/>
                <a:latin typeface="Lub Dub Condensed" panose="020B0506030403020204" pitchFamily="34" charset="0"/>
              </a:endParaRPr>
            </a:p>
          </p:txBody>
        </p:sp>
      </p:grpSp>
      <p:sp>
        <p:nvSpPr>
          <p:cNvPr id="3" name="Rectangle 2" descr="This diagram depicts guideline recommendations for oral anticoagulation based on device-detected duration of atrial high-rate episodes in patients without a previous diagnosis of atrial fibrillation.">
            <a:extLst>
              <a:ext uri="{FF2B5EF4-FFF2-40B4-BE49-F238E27FC236}">
                <a16:creationId xmlns:a16="http://schemas.microsoft.com/office/drawing/2014/main" id="{331E41C3-BB4F-1EAD-F545-1FACD2B77F43}"/>
              </a:ext>
            </a:extLst>
          </p:cNvPr>
          <p:cNvSpPr/>
          <p:nvPr/>
        </p:nvSpPr>
        <p:spPr>
          <a:xfrm>
            <a:off x="688368" y="1530849"/>
            <a:ext cx="4849403" cy="3472665"/>
          </a:xfrm>
          <a:prstGeom prst="rect">
            <a:avLst/>
          </a:prstGeom>
          <a:no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0794F34-4DAF-D56B-427E-4207AB492FBF}"/>
              </a:ext>
              <a:ext uri="{C183D7F6-B498-43B3-948B-1728B52AA6E4}">
                <adec:decorative xmlns:adec="http://schemas.microsoft.com/office/drawing/2017/decorative" val="0"/>
              </a:ext>
            </a:extLst>
          </p:cNvPr>
          <p:cNvSpPr txBox="1"/>
          <p:nvPr/>
        </p:nvSpPr>
        <p:spPr>
          <a:xfrm>
            <a:off x="6195230" y="1469161"/>
            <a:ext cx="5098584" cy="272092"/>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800" dirty="0">
                <a:latin typeface="Lub Dub Condensed" panose="020B0506030403020204" pitchFamily="34" charset="0"/>
              </a:rPr>
              <a:t>For patients with a device-detected AHRE lasting: </a:t>
            </a:r>
          </a:p>
        </p:txBody>
      </p:sp>
      <p:graphicFrame>
        <p:nvGraphicFramePr>
          <p:cNvPr id="5" name="Content Placeholder 5">
            <a:extLst>
              <a:ext uri="{FF2B5EF4-FFF2-40B4-BE49-F238E27FC236}">
                <a16:creationId xmlns:a16="http://schemas.microsoft.com/office/drawing/2014/main" id="{92F28A5F-992A-6B40-865B-27AB12C2180C}"/>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319665722"/>
              </p:ext>
            </p:extLst>
          </p:nvPr>
        </p:nvGraphicFramePr>
        <p:xfrm>
          <a:off x="6117883" y="1785691"/>
          <a:ext cx="5244024" cy="3058121"/>
        </p:xfrm>
        <a:graphic>
          <a:graphicData uri="http://schemas.openxmlformats.org/drawingml/2006/table">
            <a:tbl>
              <a:tblPr firstRow="1" bandRow="1">
                <a:tableStyleId>{5C22544A-7EE6-4342-B048-85BDC9FD1C3A}</a:tableStyleId>
              </a:tblPr>
              <a:tblGrid>
                <a:gridCol w="809691">
                  <a:extLst>
                    <a:ext uri="{9D8B030D-6E8A-4147-A177-3AD203B41FA5}">
                      <a16:colId xmlns:a16="http://schemas.microsoft.com/office/drawing/2014/main" val="2649235253"/>
                    </a:ext>
                  </a:extLst>
                </a:gridCol>
                <a:gridCol w="4434333">
                  <a:extLst>
                    <a:ext uri="{9D8B030D-6E8A-4147-A177-3AD203B41FA5}">
                      <a16:colId xmlns:a16="http://schemas.microsoft.com/office/drawing/2014/main" val="3265590656"/>
                    </a:ext>
                  </a:extLst>
                </a:gridCol>
              </a:tblGrid>
              <a:tr h="37936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tabLst>
                          <a:tab pos="53975" algn="l"/>
                        </a:tabLst>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788995">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115888"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1" i="0" u="none" strike="noStrike" kern="1200" baseline="0" dirty="0">
                          <a:solidFill>
                            <a:schemeClr val="dk1"/>
                          </a:solidFill>
                          <a:latin typeface="Lub Dub Condensed" panose="020B0506030403020204" pitchFamily="34" charset="0"/>
                          <a:ea typeface="+mn-ea"/>
                          <a:cs typeface="Arial" panose="020B0604020202020204" pitchFamily="34" charset="0"/>
                        </a:rPr>
                        <a:t>≥24 hrs and CHA</a:t>
                      </a:r>
                      <a:r>
                        <a:rPr lang="en-US" sz="1400" b="1" i="0" u="none" strike="noStrike" kern="1200" baseline="-25000" dirty="0">
                          <a:solidFill>
                            <a:schemeClr val="dk1"/>
                          </a:solidFill>
                          <a:latin typeface="Lub Dub Condensed" panose="020B0506030403020204" pitchFamily="34" charset="0"/>
                          <a:ea typeface="+mn-ea"/>
                          <a:cs typeface="Arial" panose="020B0604020202020204" pitchFamily="34" charset="0"/>
                        </a:rPr>
                        <a:t>2</a:t>
                      </a:r>
                      <a:r>
                        <a:rPr lang="en-US" sz="1400" b="1" i="0" u="none" strike="noStrike" kern="1200" baseline="0" dirty="0">
                          <a:solidFill>
                            <a:schemeClr val="dk1"/>
                          </a:solidFill>
                          <a:latin typeface="Lub Dub Condensed" panose="020B0506030403020204" pitchFamily="34" charset="0"/>
                          <a:ea typeface="+mn-ea"/>
                          <a:cs typeface="Arial" panose="020B0604020202020204" pitchFamily="34" charset="0"/>
                        </a:rPr>
                        <a:t>DS</a:t>
                      </a:r>
                      <a:r>
                        <a:rPr lang="en-US" sz="1400" b="1" i="0" u="none" strike="noStrike" kern="1200" baseline="-25000" dirty="0">
                          <a:solidFill>
                            <a:schemeClr val="dk1"/>
                          </a:solidFill>
                          <a:latin typeface="Lub Dub Condensed" panose="020B0506030403020204" pitchFamily="34" charset="0"/>
                          <a:ea typeface="+mn-ea"/>
                          <a:cs typeface="Arial" panose="020B0604020202020204" pitchFamily="34" charset="0"/>
                        </a:rPr>
                        <a:t>2</a:t>
                      </a:r>
                      <a:r>
                        <a:rPr lang="en-US" sz="1400" b="1" i="0" u="none" strike="noStrike" kern="1200" baseline="0" dirty="0">
                          <a:solidFill>
                            <a:schemeClr val="dk1"/>
                          </a:solidFill>
                          <a:latin typeface="Lub Dub Condensed" panose="020B0506030403020204" pitchFamily="34" charset="0"/>
                          <a:ea typeface="+mn-ea"/>
                          <a:cs typeface="Arial" panose="020B0604020202020204" pitchFamily="34" charset="0"/>
                        </a:rPr>
                        <a:t>-VASc score ≥2 or equivalent stroke risk</a:t>
                      </a: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 it is reasonable to initiate oral anticoagulation within a SDM framework that considers episode duration and individual patient risk. (2a)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29876198"/>
                  </a:ext>
                </a:extLst>
              </a:tr>
              <a:tr h="788995">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115888"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1" i="0" u="none" strike="noStrike" kern="1200" baseline="0" dirty="0">
                          <a:solidFill>
                            <a:schemeClr val="dk1"/>
                          </a:solidFill>
                          <a:latin typeface="Lub Dub Condensed" panose="020B0506030403020204" pitchFamily="34" charset="0"/>
                          <a:ea typeface="+mn-ea"/>
                          <a:cs typeface="Arial" panose="020B0604020202020204" pitchFamily="34" charset="0"/>
                        </a:rPr>
                        <a:t>Between 5 minutes and 24 hrs and CHA</a:t>
                      </a:r>
                      <a:r>
                        <a:rPr lang="en-US" sz="1400" b="1" i="0" u="none" strike="noStrike" kern="1200" baseline="-25000" dirty="0">
                          <a:solidFill>
                            <a:schemeClr val="dk1"/>
                          </a:solidFill>
                          <a:latin typeface="Lub Dub Condensed" panose="020B0506030403020204" pitchFamily="34" charset="0"/>
                          <a:ea typeface="+mn-ea"/>
                          <a:cs typeface="Arial" panose="020B0604020202020204" pitchFamily="34" charset="0"/>
                        </a:rPr>
                        <a:t>2</a:t>
                      </a:r>
                      <a:r>
                        <a:rPr lang="en-US" sz="1400" b="1" i="0" u="none" strike="noStrike" kern="1200" baseline="0" dirty="0">
                          <a:solidFill>
                            <a:schemeClr val="dk1"/>
                          </a:solidFill>
                          <a:latin typeface="Lub Dub Condensed" panose="020B0506030403020204" pitchFamily="34" charset="0"/>
                          <a:ea typeface="+mn-ea"/>
                          <a:cs typeface="Arial" panose="020B0604020202020204" pitchFamily="34" charset="0"/>
                        </a:rPr>
                        <a:t>DS</a:t>
                      </a:r>
                      <a:r>
                        <a:rPr lang="en-US" sz="1400" b="1" i="0" u="none" strike="noStrike" kern="1200" baseline="-25000" dirty="0">
                          <a:solidFill>
                            <a:schemeClr val="dk1"/>
                          </a:solidFill>
                          <a:latin typeface="Lub Dub Condensed" panose="020B0506030403020204" pitchFamily="34" charset="0"/>
                          <a:ea typeface="+mn-ea"/>
                          <a:cs typeface="Arial" panose="020B0604020202020204" pitchFamily="34" charset="0"/>
                        </a:rPr>
                        <a:t>2</a:t>
                      </a:r>
                      <a:r>
                        <a:rPr lang="en-US" sz="1400" b="1" i="0" u="none" strike="noStrike" kern="1200" baseline="0" dirty="0">
                          <a:solidFill>
                            <a:schemeClr val="dk1"/>
                          </a:solidFill>
                          <a:latin typeface="Lub Dub Condensed" panose="020B0506030403020204" pitchFamily="34" charset="0"/>
                          <a:ea typeface="+mn-ea"/>
                          <a:cs typeface="Arial" panose="020B0604020202020204" pitchFamily="34" charset="0"/>
                        </a:rPr>
                        <a:t>-VASc score ≥3 or equivalent stroke risk</a:t>
                      </a: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 it may be reasonable to initiate anticoagulation within a SDM framework that considers episode duration and individual patient risk. (2b)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973021265"/>
                  </a:ext>
                </a:extLst>
              </a:tr>
              <a:tr h="788995">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3: No Benefit</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7320"/>
                    </a:solidFill>
                  </a:tcPr>
                </a:tc>
                <a:tc>
                  <a:txBody>
                    <a:bodyPr/>
                    <a:lstStyle/>
                    <a:p>
                      <a:pPr marL="115888"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1" i="0" u="none" strike="noStrike" kern="1200" baseline="0" dirty="0">
                          <a:solidFill>
                            <a:schemeClr val="dk1"/>
                          </a:solidFill>
                          <a:latin typeface="Lub Dub Condensed" panose="020B0506030403020204" pitchFamily="34" charset="0"/>
                          <a:ea typeface="+mn-ea"/>
                          <a:cs typeface="Arial" panose="020B0604020202020204" pitchFamily="34" charset="0"/>
                        </a:rPr>
                        <a:t>&lt;5 minutes and without another indication for oral anticoagulation</a:t>
                      </a: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 should not receive oral anticoagulation. </a:t>
                      </a:r>
                      <a:b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b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(3: No Benefit)</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255818468"/>
                  </a:ext>
                </a:extLst>
              </a:tr>
            </a:tbl>
          </a:graphicData>
        </a:graphic>
      </p:graphicFrame>
      <p:sp>
        <p:nvSpPr>
          <p:cNvPr id="7" name="Text Placeholder 6">
            <a:extLst>
              <a:ext uri="{FF2B5EF4-FFF2-40B4-BE49-F238E27FC236}">
                <a16:creationId xmlns:a16="http://schemas.microsoft.com/office/drawing/2014/main" id="{23543E4C-33A5-A569-9E6E-A15D1FED2D34}"/>
              </a:ext>
            </a:extLst>
          </p:cNvPr>
          <p:cNvSpPr>
            <a:spLocks noGrp="1"/>
          </p:cNvSpPr>
          <p:nvPr>
            <p:ph type="body" sz="quarter" idx="13"/>
          </p:nvPr>
        </p:nvSpPr>
        <p:spPr>
          <a:xfrm>
            <a:off x="2357920" y="5712430"/>
            <a:ext cx="7476161" cy="493160"/>
          </a:xfrm>
        </p:spPr>
        <p:txBody>
          <a:bodyPr/>
          <a:lstStyle/>
          <a:p>
            <a:pPr marL="0" indent="0" algn="ctr"/>
            <a:r>
              <a:rPr lang="en-US" b="1" dirty="0"/>
              <a:t>Abbreviations: </a:t>
            </a:r>
            <a:r>
              <a:rPr lang="en-US" dirty="0"/>
              <a:t>AF indicates atrial fibrillation; AHRE, atrial high-rate episode; CHA2DS2-VASc, congestive heart failure, hypertension, age ≥75 years (doubled), diabetes mellitus, prior stroke or transient ischemic attack or thromboembolism (doubled), vascular disease, age 65 to 74 years, sex category; hr, hour; hrs, hours; and SDM, shared decision-making.</a:t>
            </a:r>
          </a:p>
        </p:txBody>
      </p:sp>
      <p:sp>
        <p:nvSpPr>
          <p:cNvPr id="4" name="Slide Number Placeholder 3">
            <a:extLst>
              <a:ext uri="{FF2B5EF4-FFF2-40B4-BE49-F238E27FC236}">
                <a16:creationId xmlns:a16="http://schemas.microsoft.com/office/drawing/2014/main" id="{C6E9555B-7BCE-54A3-0BD8-DACC0C93A0C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18</a:t>
            </a:fld>
            <a:endParaRPr lang="en-US" sz="900" dirty="0"/>
          </a:p>
        </p:txBody>
      </p:sp>
    </p:spTree>
    <p:extLst>
      <p:ext uri="{BB962C8B-B14F-4D97-AF65-F5344CB8AC3E}">
        <p14:creationId xmlns:p14="http://schemas.microsoft.com/office/powerpoint/2010/main" val="339536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3E1D4-7AB9-8539-ABDE-1FF6FA92FB8A}"/>
              </a:ext>
            </a:extLst>
          </p:cNvPr>
          <p:cNvSpPr>
            <a:spLocks noGrp="1"/>
          </p:cNvSpPr>
          <p:nvPr>
            <p:ph type="title"/>
          </p:nvPr>
        </p:nvSpPr>
        <p:spPr>
          <a:xfrm>
            <a:off x="838200" y="365125"/>
            <a:ext cx="10905162" cy="660111"/>
          </a:xfrm>
        </p:spPr>
        <p:txBody>
          <a:bodyPr/>
          <a:lstStyle/>
          <a:p>
            <a:r>
              <a:rPr lang="en-US" sz="2700" dirty="0"/>
              <a:t>Percutaneous Approaches to Occlude the LAA in AF</a:t>
            </a:r>
          </a:p>
        </p:txBody>
      </p:sp>
      <p:sp>
        <p:nvSpPr>
          <p:cNvPr id="48" name="Rectangle 47">
            <a:extLst>
              <a:ext uri="{FF2B5EF4-FFF2-40B4-BE49-F238E27FC236}">
                <a16:creationId xmlns:a16="http://schemas.microsoft.com/office/drawing/2014/main" id="{BF00CE33-2CB3-2154-CDAA-406DC798199C}"/>
              </a:ext>
              <a:ext uri="{C183D7F6-B498-43B3-948B-1728B52AA6E4}">
                <adec:decorative xmlns:adec="http://schemas.microsoft.com/office/drawing/2017/decorative" val="1"/>
              </a:ext>
            </a:extLst>
          </p:cNvPr>
          <p:cNvSpPr/>
          <p:nvPr/>
        </p:nvSpPr>
        <p:spPr>
          <a:xfrm>
            <a:off x="1146241" y="3725694"/>
            <a:ext cx="4727643" cy="1877438"/>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70EE2883-43DC-281E-89DF-CE4D131B22F3}"/>
              </a:ext>
              <a:ext uri="{C183D7F6-B498-43B3-948B-1728B52AA6E4}">
                <adec:decorative xmlns:adec="http://schemas.microsoft.com/office/drawing/2017/decorative" val="1"/>
              </a:ext>
            </a:extLst>
          </p:cNvPr>
          <p:cNvSpPr/>
          <p:nvPr/>
        </p:nvSpPr>
        <p:spPr>
          <a:xfrm>
            <a:off x="1146241" y="3725693"/>
            <a:ext cx="4727643" cy="359923"/>
          </a:xfrm>
          <a:prstGeom prst="rect">
            <a:avLst/>
          </a:prstGeom>
          <a:solidFill>
            <a:srgbClr val="CF24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DE4A035B-2C51-8F80-A7C3-E8AEC1FECF88}"/>
              </a:ext>
              <a:ext uri="{C183D7F6-B498-43B3-948B-1728B52AA6E4}">
                <adec:decorative xmlns:adec="http://schemas.microsoft.com/office/drawing/2017/decorative" val="1"/>
              </a:ext>
            </a:extLst>
          </p:cNvPr>
          <p:cNvGrpSpPr/>
          <p:nvPr/>
        </p:nvGrpSpPr>
        <p:grpSpPr>
          <a:xfrm>
            <a:off x="2500009" y="1220597"/>
            <a:ext cx="8142050" cy="2252178"/>
            <a:chOff x="2500009" y="1220597"/>
            <a:chExt cx="8142050" cy="2252178"/>
          </a:xfrm>
        </p:grpSpPr>
        <p:sp>
          <p:nvSpPr>
            <p:cNvPr id="20" name="TextBox 19">
              <a:extLst>
                <a:ext uri="{FF2B5EF4-FFF2-40B4-BE49-F238E27FC236}">
                  <a16:creationId xmlns:a16="http://schemas.microsoft.com/office/drawing/2014/main" id="{8D36AF22-83BE-3C45-CF12-844F24D8604C}"/>
                </a:ext>
                <a:ext uri="{C183D7F6-B498-43B3-948B-1728B52AA6E4}">
                  <adec:decorative xmlns:adec="http://schemas.microsoft.com/office/drawing/2017/decorative" val="1"/>
                </a:ext>
              </a:extLst>
            </p:cNvPr>
            <p:cNvSpPr txBox="1"/>
            <p:nvPr/>
          </p:nvSpPr>
          <p:spPr>
            <a:xfrm>
              <a:off x="3640791" y="1220597"/>
              <a:ext cx="4910419" cy="705479"/>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endParaRPr lang="en-US" b="0" dirty="0">
                <a:latin typeface="Lub Dub Condensed" panose="020B0506030403020204" pitchFamily="34" charset="0"/>
              </a:endParaRPr>
            </a:p>
          </p:txBody>
        </p:sp>
        <p:sp>
          <p:nvSpPr>
            <p:cNvPr id="21" name="Round Same Side Corner Rectangle 60">
              <a:extLst>
                <a:ext uri="{FF2B5EF4-FFF2-40B4-BE49-F238E27FC236}">
                  <a16:creationId xmlns:a16="http://schemas.microsoft.com/office/drawing/2014/main" id="{709B8C95-21F6-54DD-1318-62CA16A2FF43}"/>
                </a:ext>
                <a:ext uri="{C183D7F6-B498-43B3-948B-1728B52AA6E4}">
                  <adec:decorative xmlns:adec="http://schemas.microsoft.com/office/drawing/2017/decorative" val="1"/>
                </a:ext>
              </a:extLst>
            </p:cNvPr>
            <p:cNvSpPr/>
            <p:nvPr/>
          </p:nvSpPr>
          <p:spPr>
            <a:xfrm>
              <a:off x="2500009" y="2315185"/>
              <a:ext cx="3132306" cy="1157590"/>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sz="1400" b="1" i="0" u="none" strike="noStrike" kern="1200" cap="none" spc="0" normalizeH="0" baseline="0" noProof="0" dirty="0">
                <a:ln>
                  <a:noFill/>
                </a:ln>
                <a:solidFill>
                  <a:schemeClr val="tx1"/>
                </a:solidFill>
                <a:effectLst/>
                <a:uLnTx/>
                <a:uFillTx/>
                <a:latin typeface="Lub Dub Condensed" panose="020B0506030403020204"/>
              </a:endParaRPr>
            </a:p>
          </p:txBody>
        </p:sp>
        <p:sp>
          <p:nvSpPr>
            <p:cNvPr id="22" name="Round Same Side Corner Rectangle 60">
              <a:extLst>
                <a:ext uri="{FF2B5EF4-FFF2-40B4-BE49-F238E27FC236}">
                  <a16:creationId xmlns:a16="http://schemas.microsoft.com/office/drawing/2014/main" id="{2CE930D6-2019-0CF0-C4FA-8F0A99F30D4E}"/>
                </a:ext>
                <a:ext uri="{C183D7F6-B498-43B3-948B-1728B52AA6E4}">
                  <adec:decorative xmlns:adec="http://schemas.microsoft.com/office/drawing/2017/decorative" val="1"/>
                </a:ext>
              </a:extLst>
            </p:cNvPr>
            <p:cNvSpPr/>
            <p:nvPr/>
          </p:nvSpPr>
          <p:spPr>
            <a:xfrm>
              <a:off x="5826868" y="2315185"/>
              <a:ext cx="4815191" cy="1157590"/>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sz="1400" b="1" i="0" u="none" strike="noStrike" kern="1200" cap="none" spc="0" normalizeH="0" baseline="0" noProof="0" dirty="0">
                <a:ln>
                  <a:noFill/>
                </a:ln>
                <a:solidFill>
                  <a:schemeClr val="tx1"/>
                </a:solidFill>
                <a:effectLst/>
                <a:uLnTx/>
                <a:uFillTx/>
                <a:latin typeface="Lub Dub Condensed" panose="020B0506030403020204"/>
              </a:endParaRPr>
            </a:p>
          </p:txBody>
        </p:sp>
        <p:cxnSp>
          <p:nvCxnSpPr>
            <p:cNvPr id="23" name="Elbow Connector 82">
              <a:extLst>
                <a:ext uri="{FF2B5EF4-FFF2-40B4-BE49-F238E27FC236}">
                  <a16:creationId xmlns:a16="http://schemas.microsoft.com/office/drawing/2014/main" id="{E69D5D0D-0839-309A-7F36-80C8E277E9D5}"/>
                </a:ext>
                <a:ext uri="{C183D7F6-B498-43B3-948B-1728B52AA6E4}">
                  <adec:decorative xmlns:adec="http://schemas.microsoft.com/office/drawing/2017/decorative" val="1"/>
                </a:ext>
              </a:extLst>
            </p:cNvPr>
            <p:cNvCxnSpPr>
              <a:cxnSpLocks/>
              <a:stCxn id="20" idx="2"/>
              <a:endCxn id="21" idx="0"/>
            </p:cNvCxnSpPr>
            <p:nvPr/>
          </p:nvCxnSpPr>
          <p:spPr>
            <a:xfrm rot="5400000">
              <a:off x="4886528" y="1105711"/>
              <a:ext cx="389109" cy="2029839"/>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Elbow Connector 82">
              <a:extLst>
                <a:ext uri="{FF2B5EF4-FFF2-40B4-BE49-F238E27FC236}">
                  <a16:creationId xmlns:a16="http://schemas.microsoft.com/office/drawing/2014/main" id="{551A9A2B-1E79-8558-6732-22DFAB71D827}"/>
                </a:ext>
                <a:ext uri="{C183D7F6-B498-43B3-948B-1728B52AA6E4}">
                  <adec:decorative xmlns:adec="http://schemas.microsoft.com/office/drawing/2017/decorative" val="1"/>
                </a:ext>
              </a:extLst>
            </p:cNvPr>
            <p:cNvCxnSpPr>
              <a:cxnSpLocks/>
              <a:stCxn id="20" idx="2"/>
              <a:endCxn id="22" idx="0"/>
            </p:cNvCxnSpPr>
            <p:nvPr/>
          </p:nvCxnSpPr>
          <p:spPr>
            <a:xfrm rot="16200000" flipH="1">
              <a:off x="6970678" y="1051398"/>
              <a:ext cx="389109" cy="2138463"/>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8" name="TextBox 27">
            <a:extLst>
              <a:ext uri="{FF2B5EF4-FFF2-40B4-BE49-F238E27FC236}">
                <a16:creationId xmlns:a16="http://schemas.microsoft.com/office/drawing/2014/main" id="{4D4A3FD8-82AD-8FD9-0A7F-B96A1BB8D03E}"/>
              </a:ext>
              <a:ext uri="{C183D7F6-B498-43B3-948B-1728B52AA6E4}">
                <adec:decorative xmlns:adec="http://schemas.microsoft.com/office/drawing/2017/decorative" val="0"/>
              </a:ext>
            </a:extLst>
          </p:cNvPr>
          <p:cNvSpPr txBox="1"/>
          <p:nvPr/>
        </p:nvSpPr>
        <p:spPr>
          <a:xfrm>
            <a:off x="3633703" y="1234773"/>
            <a:ext cx="4910419" cy="705479"/>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latin typeface="Lub Dub Condensed" panose="020B0506030403020204" pitchFamily="34" charset="0"/>
              </a:rPr>
              <a:t>Patients with Moderate to High Stroke Risk</a:t>
            </a:r>
          </a:p>
          <a:p>
            <a:r>
              <a:rPr lang="en-US" b="0" dirty="0">
                <a:latin typeface="Lub Dub Condensed" panose="020B0506030403020204" pitchFamily="34" charset="0"/>
              </a:rPr>
              <a:t>(CHA</a:t>
            </a:r>
            <a:r>
              <a:rPr lang="en-US" b="0" baseline="-25000" dirty="0">
                <a:latin typeface="Lub Dub Condensed" panose="020B0506030403020204" pitchFamily="34" charset="0"/>
              </a:rPr>
              <a:t>2</a:t>
            </a:r>
            <a:r>
              <a:rPr lang="en-US" b="0" dirty="0">
                <a:latin typeface="Lub Dub Condensed" panose="020B0506030403020204" pitchFamily="34" charset="0"/>
              </a:rPr>
              <a:t>DS</a:t>
            </a:r>
            <a:r>
              <a:rPr lang="en-US" b="0" baseline="-25000" dirty="0">
                <a:latin typeface="Lub Dub Condensed" panose="020B0506030403020204" pitchFamily="34" charset="0"/>
              </a:rPr>
              <a:t>2</a:t>
            </a:r>
            <a:r>
              <a:rPr lang="en-US" b="0" dirty="0">
                <a:latin typeface="Lub Dub Condensed" panose="020B0506030403020204" pitchFamily="34" charset="0"/>
              </a:rPr>
              <a:t>-VASc score &gt; 2)</a:t>
            </a:r>
          </a:p>
        </p:txBody>
      </p:sp>
      <p:sp>
        <p:nvSpPr>
          <p:cNvPr id="29" name="Round Same Side Corner Rectangle 60">
            <a:extLst>
              <a:ext uri="{FF2B5EF4-FFF2-40B4-BE49-F238E27FC236}">
                <a16:creationId xmlns:a16="http://schemas.microsoft.com/office/drawing/2014/main" id="{0CD63930-D90C-A7FC-2621-826C17660F6D}"/>
              </a:ext>
              <a:ext uri="{C183D7F6-B498-43B3-948B-1728B52AA6E4}">
                <adec:decorative xmlns:adec="http://schemas.microsoft.com/office/drawing/2017/decorative" val="0"/>
              </a:ext>
            </a:extLst>
          </p:cNvPr>
          <p:cNvSpPr/>
          <p:nvPr/>
        </p:nvSpPr>
        <p:spPr>
          <a:xfrm>
            <a:off x="2492921" y="2329361"/>
            <a:ext cx="3132306" cy="11575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Lub Dub Condensed" panose="020B0506030403020204"/>
              </a:rPr>
              <a:t>In those who have a contraindication to </a:t>
            </a:r>
            <a:br>
              <a:rPr lang="en-US" sz="1400" b="1" dirty="0">
                <a:solidFill>
                  <a:schemeClr val="tx1"/>
                </a:solidFill>
                <a:latin typeface="Lub Dub Condensed" panose="020B0506030403020204"/>
              </a:rPr>
            </a:br>
            <a:r>
              <a:rPr lang="en-US" sz="1400" b="1" dirty="0">
                <a:solidFill>
                  <a:schemeClr val="tx1"/>
                </a:solidFill>
                <a:latin typeface="Lub Dub Condensed" panose="020B0506030403020204"/>
              </a:rPr>
              <a:t>long-term OAC due to a nonreversible cause, pLAAO is reasonable.  (Class 2a)</a:t>
            </a:r>
            <a:endParaRPr kumimoji="0" lang="en-US" sz="1400" b="1" i="0" u="none" strike="noStrike" kern="1200" cap="none" spc="0" normalizeH="0" baseline="0" noProof="0" dirty="0">
              <a:ln>
                <a:noFill/>
              </a:ln>
              <a:solidFill>
                <a:schemeClr val="tx1"/>
              </a:solidFill>
              <a:effectLst/>
              <a:uLnTx/>
              <a:uFillTx/>
              <a:latin typeface="Lub Dub Condensed" panose="020B0506030403020204"/>
            </a:endParaRPr>
          </a:p>
        </p:txBody>
      </p:sp>
      <p:sp>
        <p:nvSpPr>
          <p:cNvPr id="30" name="Round Same Side Corner Rectangle 60">
            <a:extLst>
              <a:ext uri="{FF2B5EF4-FFF2-40B4-BE49-F238E27FC236}">
                <a16:creationId xmlns:a16="http://schemas.microsoft.com/office/drawing/2014/main" id="{9BB1C0B2-0573-261F-9752-8B3B6AF345FA}"/>
              </a:ext>
              <a:ext uri="{C183D7F6-B498-43B3-948B-1728B52AA6E4}">
                <adec:decorative xmlns:adec="http://schemas.microsoft.com/office/drawing/2017/decorative" val="0"/>
              </a:ext>
            </a:extLst>
          </p:cNvPr>
          <p:cNvSpPr/>
          <p:nvPr/>
        </p:nvSpPr>
        <p:spPr>
          <a:xfrm>
            <a:off x="5819780" y="2329361"/>
            <a:ext cx="4815191" cy="1157590"/>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Lub Dub Condensed" panose="020B0506030403020204"/>
              </a:rPr>
              <a:t>In those who have a high risk of major bleeding on oral anticoagulation, pLAAO may be a reasonable alternative to oral anticoagulation based on patient preference, with careful consideration of procedural risk and with the understanding that the evidence for OAC is more extensive.  (Class 2b)</a:t>
            </a:r>
            <a:endParaRPr kumimoji="0" lang="en-US" sz="1400" b="1" i="0" u="none" strike="noStrike" kern="1200" cap="none" spc="0" normalizeH="0" baseline="0" noProof="0" dirty="0">
              <a:ln>
                <a:noFill/>
              </a:ln>
              <a:solidFill>
                <a:schemeClr val="tx1"/>
              </a:solidFill>
              <a:effectLst/>
              <a:uLnTx/>
              <a:uFillTx/>
              <a:latin typeface="Lub Dub Condensed" panose="020B0506030403020204"/>
            </a:endParaRPr>
          </a:p>
        </p:txBody>
      </p:sp>
      <p:sp>
        <p:nvSpPr>
          <p:cNvPr id="40" name="TextBox 39">
            <a:extLst>
              <a:ext uri="{FF2B5EF4-FFF2-40B4-BE49-F238E27FC236}">
                <a16:creationId xmlns:a16="http://schemas.microsoft.com/office/drawing/2014/main" id="{6F3673D0-6F32-5588-8ED1-D2466416C78D}"/>
              </a:ext>
              <a:ext uri="{C183D7F6-B498-43B3-948B-1728B52AA6E4}">
                <adec:decorative xmlns:adec="http://schemas.microsoft.com/office/drawing/2017/decorative" val="0"/>
              </a:ext>
            </a:extLst>
          </p:cNvPr>
          <p:cNvSpPr txBox="1"/>
          <p:nvPr/>
        </p:nvSpPr>
        <p:spPr>
          <a:xfrm>
            <a:off x="1198933" y="3740446"/>
            <a:ext cx="4550113" cy="1862048"/>
          </a:xfrm>
          <a:prstGeom prst="rect">
            <a:avLst/>
          </a:prstGeom>
          <a:noFill/>
        </p:spPr>
        <p:txBody>
          <a:bodyPr wrap="square">
            <a:spAutoFit/>
          </a:bodyPr>
          <a:lstStyle/>
          <a:p>
            <a:pPr marL="0" marR="0" algn="ctr">
              <a:spcBef>
                <a:spcPts val="0"/>
              </a:spcBef>
              <a:spcAft>
                <a:spcPts val="600"/>
              </a:spcAft>
            </a:pPr>
            <a:r>
              <a:rPr lang="en-US" sz="1600" b="1" dirty="0">
                <a:solidFill>
                  <a:schemeClr val="bg1"/>
                </a:solidFill>
                <a:effectLst/>
                <a:latin typeface="Lub Dub Condensed" panose="020B0506030403020204" pitchFamily="34" charset="0"/>
                <a:ea typeface="Times New Roman" panose="02020603050405020304" pitchFamily="18" charset="0"/>
                <a:cs typeface="Arial" panose="020B0604020202020204" pitchFamily="34" charset="0"/>
              </a:rPr>
              <a:t>Long-Term Anticoagulation Contraindicated</a:t>
            </a:r>
          </a:p>
          <a:p>
            <a:pPr marL="285750" marR="0" indent="-285750">
              <a:spcBef>
                <a:spcPts val="0"/>
              </a:spcBef>
              <a:spcAft>
                <a:spcPts val="600"/>
              </a:spcAft>
              <a:buFont typeface="Arial" panose="020B0604020202020204" pitchFamily="34" charset="0"/>
              <a:buChar char="•"/>
            </a:pPr>
            <a:r>
              <a:rPr lang="en-US" sz="1400" dirty="0">
                <a:effectLst/>
                <a:latin typeface="Lub Dub Condensed" panose="020B0506030403020204" pitchFamily="34" charset="0"/>
                <a:ea typeface="Times New Roman" panose="02020603050405020304" pitchFamily="18" charset="0"/>
                <a:cs typeface="Arial" panose="020B0604020202020204" pitchFamily="34" charset="0"/>
              </a:rPr>
              <a:t>Severe bleeding due to a nonreversible cause involving the gastrointestinal, pulmonary, or genitourinary systems</a:t>
            </a:r>
          </a:p>
          <a:p>
            <a:pPr marL="285750" marR="0" indent="-285750">
              <a:spcBef>
                <a:spcPts val="0"/>
              </a:spcBef>
              <a:spcAft>
                <a:spcPts val="600"/>
              </a:spcAft>
              <a:buFont typeface="Arial" panose="020B0604020202020204" pitchFamily="34" charset="0"/>
              <a:buChar char="•"/>
            </a:pPr>
            <a:r>
              <a:rPr lang="en-US" sz="1400" dirty="0">
                <a:effectLst/>
                <a:latin typeface="Lub Dub Condensed" panose="020B0506030403020204" pitchFamily="34" charset="0"/>
                <a:ea typeface="Times New Roman" panose="02020603050405020304" pitchFamily="18" charset="0"/>
                <a:cs typeface="Arial" panose="020B0604020202020204" pitchFamily="34" charset="0"/>
              </a:rPr>
              <a:t>Spontaneous intracranial/intraspinal bleeding due to a nonreversible cause</a:t>
            </a:r>
          </a:p>
          <a:p>
            <a:pPr marL="285750" marR="0" indent="-285750">
              <a:spcBef>
                <a:spcPts val="0"/>
              </a:spcBef>
              <a:spcAft>
                <a:spcPts val="600"/>
              </a:spcAft>
              <a:buFont typeface="Arial" panose="020B0604020202020204" pitchFamily="34" charset="0"/>
              <a:buChar char="•"/>
            </a:pPr>
            <a:r>
              <a:rPr lang="en-US" sz="1400" dirty="0">
                <a:effectLst/>
                <a:latin typeface="Lub Dub Condensed" panose="020B0506030403020204" pitchFamily="34" charset="0"/>
                <a:ea typeface="Times New Roman" panose="02020603050405020304" pitchFamily="18" charset="0"/>
                <a:cs typeface="Arial" panose="020B0604020202020204" pitchFamily="34" charset="0"/>
              </a:rPr>
              <a:t>Serious bleeding related to recurrent falls when cause of falls is not felt to be treatable</a:t>
            </a:r>
            <a:endParaRPr lang="en-US" sz="1600" dirty="0">
              <a:effectLst/>
              <a:latin typeface="Lub Dub Condensed" panose="020B0506030403020204" pitchFamily="34" charset="0"/>
              <a:ea typeface="Times New Roman" panose="02020603050405020304" pitchFamily="18" charset="0"/>
              <a:cs typeface="Arial" panose="020B0604020202020204" pitchFamily="34" charset="0"/>
            </a:endParaRPr>
          </a:p>
        </p:txBody>
      </p:sp>
      <p:sp>
        <p:nvSpPr>
          <p:cNvPr id="50" name="Rectangle 49">
            <a:extLst>
              <a:ext uri="{FF2B5EF4-FFF2-40B4-BE49-F238E27FC236}">
                <a16:creationId xmlns:a16="http://schemas.microsoft.com/office/drawing/2014/main" id="{3FFBAB56-206F-9C10-E2CF-D05980FCD060}"/>
              </a:ext>
              <a:ext uri="{C183D7F6-B498-43B3-948B-1728B52AA6E4}">
                <adec:decorative xmlns:adec="http://schemas.microsoft.com/office/drawing/2017/decorative" val="1"/>
              </a:ext>
            </a:extLst>
          </p:cNvPr>
          <p:cNvSpPr/>
          <p:nvPr/>
        </p:nvSpPr>
        <p:spPr>
          <a:xfrm>
            <a:off x="6084650" y="3722451"/>
            <a:ext cx="4727643" cy="1877438"/>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6169AEFC-8925-EEF9-0C43-723CAD7E9E12}"/>
              </a:ext>
              <a:ext uri="{C183D7F6-B498-43B3-948B-1728B52AA6E4}">
                <adec:decorative xmlns:adec="http://schemas.microsoft.com/office/drawing/2017/decorative" val="1"/>
              </a:ext>
            </a:extLst>
          </p:cNvPr>
          <p:cNvSpPr/>
          <p:nvPr/>
        </p:nvSpPr>
        <p:spPr>
          <a:xfrm>
            <a:off x="6084650" y="3722450"/>
            <a:ext cx="4727643" cy="359923"/>
          </a:xfrm>
          <a:prstGeom prst="rect">
            <a:avLst/>
          </a:prstGeom>
          <a:solidFill>
            <a:srgbClr val="CF24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a:extLst>
              <a:ext uri="{FF2B5EF4-FFF2-40B4-BE49-F238E27FC236}">
                <a16:creationId xmlns:a16="http://schemas.microsoft.com/office/drawing/2014/main" id="{8137A2B9-06FB-AC47-6162-A4315E38CE6A}"/>
              </a:ext>
            </a:extLst>
          </p:cNvPr>
          <p:cNvSpPr txBox="1"/>
          <p:nvPr/>
        </p:nvSpPr>
        <p:spPr>
          <a:xfrm>
            <a:off x="6137342" y="3737203"/>
            <a:ext cx="4550113" cy="1431161"/>
          </a:xfrm>
          <a:prstGeom prst="rect">
            <a:avLst/>
          </a:prstGeom>
          <a:noFill/>
        </p:spPr>
        <p:txBody>
          <a:bodyPr wrap="square">
            <a:spAutoFit/>
          </a:bodyPr>
          <a:lstStyle/>
          <a:p>
            <a:pPr marL="0" marR="0" algn="ctr">
              <a:spcBef>
                <a:spcPts val="0"/>
              </a:spcBef>
              <a:spcAft>
                <a:spcPts val="600"/>
              </a:spcAft>
            </a:pPr>
            <a:r>
              <a:rPr lang="en-US" sz="1600" b="1" dirty="0">
                <a:solidFill>
                  <a:schemeClr val="bg1"/>
                </a:solidFill>
                <a:effectLst/>
                <a:latin typeface="Lub Dub Condensed" panose="020B0506030403020204" pitchFamily="34" charset="0"/>
                <a:ea typeface="Times New Roman" panose="02020603050405020304" pitchFamily="18" charset="0"/>
                <a:cs typeface="Arial" panose="020B0604020202020204" pitchFamily="34" charset="0"/>
              </a:rPr>
              <a:t>Long-Term Anticoagulation Is Still Reasonable</a:t>
            </a:r>
          </a:p>
          <a:p>
            <a:pPr marL="285750" marR="0" indent="-285750">
              <a:spcBef>
                <a:spcPts val="0"/>
              </a:spcBef>
              <a:spcAft>
                <a:spcPts val="600"/>
              </a:spcAft>
              <a:buFont typeface="Arial" panose="020B0604020202020204" pitchFamily="34" charset="0"/>
              <a:buChar char="•"/>
            </a:pPr>
            <a:r>
              <a:rPr lang="en-US" sz="1400" dirty="0">
                <a:effectLst/>
                <a:latin typeface="Lub Dub Condensed" panose="020B0506030403020204" pitchFamily="34" charset="0"/>
                <a:ea typeface="Times New Roman" panose="02020603050405020304" pitchFamily="18" charset="0"/>
                <a:cs typeface="Arial" panose="020B0604020202020204" pitchFamily="34" charset="0"/>
              </a:rPr>
              <a:t>Bleeding involving the gastrointestinal, pulmonary, or genitourinary systems that is treatable</a:t>
            </a:r>
          </a:p>
          <a:p>
            <a:pPr marL="285750" marR="0" indent="-285750">
              <a:spcBef>
                <a:spcPts val="0"/>
              </a:spcBef>
              <a:spcAft>
                <a:spcPts val="600"/>
              </a:spcAft>
              <a:buFont typeface="Arial" panose="020B0604020202020204" pitchFamily="34" charset="0"/>
              <a:buChar char="•"/>
            </a:pPr>
            <a:r>
              <a:rPr lang="en-US" sz="1400" dirty="0">
                <a:effectLst/>
                <a:latin typeface="Lub Dub Condensed" panose="020B0506030403020204" pitchFamily="34" charset="0"/>
                <a:ea typeface="Times New Roman" panose="02020603050405020304" pitchFamily="18" charset="0"/>
                <a:cs typeface="Arial" panose="020B0604020202020204" pitchFamily="34" charset="0"/>
              </a:rPr>
              <a:t>Bleeding related to isolated trauma</a:t>
            </a:r>
          </a:p>
          <a:p>
            <a:pPr marL="285750" marR="0" indent="-285750">
              <a:spcBef>
                <a:spcPts val="0"/>
              </a:spcBef>
              <a:spcAft>
                <a:spcPts val="600"/>
              </a:spcAft>
              <a:buFont typeface="Arial" panose="020B0604020202020204" pitchFamily="34" charset="0"/>
              <a:buChar char="•"/>
            </a:pPr>
            <a:r>
              <a:rPr lang="en-US" sz="1400" dirty="0">
                <a:effectLst/>
                <a:latin typeface="Lub Dub Condensed" panose="020B0506030403020204" pitchFamily="34" charset="0"/>
                <a:ea typeface="Times New Roman" panose="02020603050405020304" pitchFamily="18" charset="0"/>
                <a:cs typeface="Arial" panose="020B0604020202020204" pitchFamily="34" charset="0"/>
              </a:rPr>
              <a:t>Bleeding related to procedural complications</a:t>
            </a:r>
          </a:p>
        </p:txBody>
      </p:sp>
      <p:sp>
        <p:nvSpPr>
          <p:cNvPr id="7" name="Text Placeholder 6">
            <a:extLst>
              <a:ext uri="{FF2B5EF4-FFF2-40B4-BE49-F238E27FC236}">
                <a16:creationId xmlns:a16="http://schemas.microsoft.com/office/drawing/2014/main" id="{23543E4C-33A5-A569-9E6E-A15D1FED2D34}"/>
              </a:ext>
            </a:extLst>
          </p:cNvPr>
          <p:cNvSpPr>
            <a:spLocks noGrp="1"/>
          </p:cNvSpPr>
          <p:nvPr>
            <p:ph type="body" sz="quarter" idx="13"/>
          </p:nvPr>
        </p:nvSpPr>
        <p:spPr>
          <a:xfrm>
            <a:off x="2042126" y="5807412"/>
            <a:ext cx="8107749" cy="456543"/>
          </a:xfrm>
        </p:spPr>
        <p:txBody>
          <a:bodyPr/>
          <a:lstStyle/>
          <a:p>
            <a:pPr marL="0" indent="0" algn="ctr"/>
            <a:r>
              <a:rPr lang="en-US" sz="1100" b="1" dirty="0"/>
              <a:t>Abbreviations: </a:t>
            </a:r>
            <a:r>
              <a:rPr lang="en-US" sz="1100" dirty="0"/>
              <a:t>AF indicates atrial fibrillation; CHA2DS2-VASc, congestive heart failure, hypertension, age ≥75 years (doubled), diabetes mellitus, prior stroke or transient ischemic attack or thromboembolism (doubled), vascular disease, age 65 to 74 years, sex category; LAA, left atrial appendage; OAC, oral anticoagulation; and pLAAO, percutaneous left atrial appendage occlusion. </a:t>
            </a:r>
          </a:p>
        </p:txBody>
      </p:sp>
      <p:sp>
        <p:nvSpPr>
          <p:cNvPr id="4" name="Slide Number Placeholder 3">
            <a:extLst>
              <a:ext uri="{FF2B5EF4-FFF2-40B4-BE49-F238E27FC236}">
                <a16:creationId xmlns:a16="http://schemas.microsoft.com/office/drawing/2014/main" id="{C6E9555B-7BCE-54A3-0BD8-DACC0C93A0C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19</a:t>
            </a:fld>
            <a:endParaRPr lang="en-US" sz="900" dirty="0"/>
          </a:p>
        </p:txBody>
      </p:sp>
    </p:spTree>
    <p:extLst>
      <p:ext uri="{BB962C8B-B14F-4D97-AF65-F5344CB8AC3E}">
        <p14:creationId xmlns:p14="http://schemas.microsoft.com/office/powerpoint/2010/main" val="2383773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CF75E1-C053-2C2D-8B8F-7966F94E3196}"/>
              </a:ext>
              <a:ext uri="{C183D7F6-B498-43B3-948B-1728B52AA6E4}">
                <adec:decorative xmlns:adec="http://schemas.microsoft.com/office/drawing/2017/decorative" val="1"/>
              </a:ext>
            </a:extLst>
          </p:cNvPr>
          <p:cNvSpPr/>
          <p:nvPr/>
        </p:nvSpPr>
        <p:spPr>
          <a:xfrm>
            <a:off x="3102796" y="6328881"/>
            <a:ext cx="6051478" cy="3493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3939E85-4E7A-9CBB-49ED-31D3862398FD}"/>
              </a:ext>
            </a:extLst>
          </p:cNvPr>
          <p:cNvSpPr>
            <a:spLocks noGrp="1"/>
          </p:cNvSpPr>
          <p:nvPr>
            <p:ph type="title"/>
          </p:nvPr>
        </p:nvSpPr>
        <p:spPr>
          <a:xfrm>
            <a:off x="838200" y="365126"/>
            <a:ext cx="2831926" cy="3795908"/>
          </a:xfrm>
        </p:spPr>
        <p:txBody>
          <a:bodyPr/>
          <a:lstStyle/>
          <a:p>
            <a:pPr rtl="0" eaLnBrk="1" latinLnBrk="0" hangingPunct="1"/>
            <a:r>
              <a:rPr lang="en-US" sz="2400" dirty="0">
                <a:solidFill>
                  <a:srgbClr val="AC1B1F"/>
                </a:solidFill>
              </a:rPr>
              <a:t>Table 1. </a:t>
            </a:r>
            <a:br>
              <a:rPr lang="en-US" sz="2400" kern="1200" dirty="0">
                <a:solidFill>
                  <a:srgbClr val="AC1B1F"/>
                </a:solidFill>
                <a:effectLst/>
                <a:latin typeface="Calibri" panose="020F0502020204030204" pitchFamily="34" charset="0"/>
                <a:ea typeface="+mn-ea"/>
                <a:cs typeface="+mn-cs"/>
              </a:rPr>
            </a:br>
            <a:r>
              <a:rPr lang="en-US" sz="2400" dirty="0"/>
              <a:t>Applying Class of Recommendation and Level of Evidence to Clinical Strategies, Interventions, Treatments, or Diagnostic Testing in Patient Care</a:t>
            </a:r>
            <a:br>
              <a:rPr lang="en-US" sz="2400" dirty="0"/>
            </a:br>
            <a:endParaRPr lang="en-US" dirty="0"/>
          </a:p>
        </p:txBody>
      </p:sp>
      <p:graphicFrame>
        <p:nvGraphicFramePr>
          <p:cNvPr id="4" name="Table 9">
            <a:extLst>
              <a:ext uri="{FF2B5EF4-FFF2-40B4-BE49-F238E27FC236}">
                <a16:creationId xmlns:a16="http://schemas.microsoft.com/office/drawing/2014/main" id="{DFA07AE3-2588-546E-4D8F-67EC04D917A2}"/>
              </a:ext>
            </a:extLst>
          </p:cNvPr>
          <p:cNvGraphicFramePr>
            <a:graphicFrameLocks noGrp="1"/>
          </p:cNvGraphicFramePr>
          <p:nvPr>
            <p:extLst>
              <p:ext uri="{D42A27DB-BD31-4B8C-83A1-F6EECF244321}">
                <p14:modId xmlns:p14="http://schemas.microsoft.com/office/powerpoint/2010/main" val="3787660964"/>
              </p:ext>
            </p:extLst>
          </p:nvPr>
        </p:nvGraphicFramePr>
        <p:xfrm>
          <a:off x="3894637" y="365123"/>
          <a:ext cx="3940461" cy="5760720"/>
        </p:xfrm>
        <a:graphic>
          <a:graphicData uri="http://schemas.openxmlformats.org/drawingml/2006/table">
            <a:tbl>
              <a:tblPr firstRow="1" bandRow="1">
                <a:tableStyleId>{5C22544A-7EE6-4342-B048-85BDC9FD1C3A}</a:tableStyleId>
              </a:tblPr>
              <a:tblGrid>
                <a:gridCol w="3940461">
                  <a:extLst>
                    <a:ext uri="{9D8B030D-6E8A-4147-A177-3AD203B41FA5}">
                      <a16:colId xmlns:a16="http://schemas.microsoft.com/office/drawing/2014/main" val="1003014637"/>
                    </a:ext>
                  </a:extLst>
                </a:gridCol>
              </a:tblGrid>
              <a:tr h="198818">
                <a:tc>
                  <a:txBody>
                    <a:bodyPr/>
                    <a:lstStyle/>
                    <a:p>
                      <a:r>
                        <a:rPr lang="en-US" sz="1000" dirty="0">
                          <a:solidFill>
                            <a:sysClr val="windowText" lastClr="000000"/>
                          </a:solidFill>
                          <a:latin typeface="Lub Dub Condensed" panose="020B0506030403020204" pitchFamily="34" charset="0"/>
                        </a:rPr>
                        <a:t>CLASS (STRENGTH) OF RECOMMENDATION</a:t>
                      </a:r>
                    </a:p>
                  </a:txBody>
                  <a:tcPr>
                    <a:solidFill>
                      <a:srgbClr val="D2D3D5"/>
                    </a:solidFill>
                  </a:tcPr>
                </a:tc>
                <a:extLst>
                  <a:ext uri="{0D108BD9-81ED-4DB2-BD59-A6C34878D82A}">
                    <a16:rowId xmlns:a16="http://schemas.microsoft.com/office/drawing/2014/main" val="242032595"/>
                  </a:ext>
                </a:extLst>
              </a:tr>
              <a:tr h="138900">
                <a:tc>
                  <a:txBody>
                    <a:bodyPr/>
                    <a:lstStyle/>
                    <a:p>
                      <a:r>
                        <a:rPr lang="en-US" sz="1000" b="1" dirty="0">
                          <a:latin typeface="Lub Dub Condensed" panose="020B0506030403020204" pitchFamily="34" charset="0"/>
                        </a:rPr>
                        <a:t>CLASS 1 (STRONG)                                                                              Benefit &gt;&gt;&gt; Risk</a:t>
                      </a:r>
                    </a:p>
                  </a:txBody>
                  <a:tcPr>
                    <a:solidFill>
                      <a:srgbClr val="82D472"/>
                    </a:solidFill>
                  </a:tcPr>
                </a:tc>
                <a:extLst>
                  <a:ext uri="{0D108BD9-81ED-4DB2-BD59-A6C34878D82A}">
                    <a16:rowId xmlns:a16="http://schemas.microsoft.com/office/drawing/2014/main" val="3318596577"/>
                  </a:ext>
                </a:extLst>
              </a:tr>
              <a:tr h="220606">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Is recommended</a:t>
                      </a:r>
                    </a:p>
                    <a:p>
                      <a:pPr marL="174625" indent="-114300">
                        <a:buFont typeface="Arial" panose="020B0604020202020204" pitchFamily="34" charset="0"/>
                        <a:buChar char="•"/>
                      </a:pPr>
                      <a:r>
                        <a:rPr lang="en-US" sz="900" dirty="0">
                          <a:latin typeface="Lub Dub Condensed" panose="020B0506030403020204" pitchFamily="34" charset="0"/>
                        </a:rPr>
                        <a:t>Is indicated/useful/effective/beneficial</a:t>
                      </a:r>
                    </a:p>
                    <a:p>
                      <a:pPr marL="174625" indent="-114300">
                        <a:buFont typeface="Arial" panose="020B0604020202020204" pitchFamily="34" charset="0"/>
                        <a:buChar char="•"/>
                      </a:pPr>
                      <a:r>
                        <a:rPr lang="en-US" sz="900" dirty="0">
                          <a:latin typeface="Lub Dub Condensed" panose="020B0506030403020204" pitchFamily="34" charset="0"/>
                        </a:rPr>
                        <a:t>Should be performed/administered/other</a:t>
                      </a:r>
                    </a:p>
                    <a:p>
                      <a:pPr marL="174625" indent="-114300">
                        <a:buFont typeface="Arial" panose="020B0604020202020204" pitchFamily="34" charset="0"/>
                        <a:buChar char="•"/>
                      </a:pPr>
                      <a:r>
                        <a:rPr lang="en-US" sz="900" dirty="0">
                          <a:latin typeface="Lub Dub Condensed" panose="020B0506030403020204" pitchFamily="34" charset="0"/>
                        </a:rPr>
                        <a:t>Comparative-Effectiveness Phrases†:</a:t>
                      </a:r>
                    </a:p>
                    <a:p>
                      <a:pPr marL="342900" indent="-171450">
                        <a:buFont typeface="Lub Dub Condensed" panose="020B0506030403020204" pitchFamily="34" charset="0"/>
                        <a:buChar char="−"/>
                      </a:pPr>
                      <a:r>
                        <a:rPr lang="en-US" sz="900" dirty="0">
                          <a:latin typeface="Lub Dub Condensed" panose="020B0506030403020204" pitchFamily="34" charset="0"/>
                        </a:rPr>
                        <a:t>Treatment/strategy A is recommended/indicated in preference to treatment B</a:t>
                      </a:r>
                    </a:p>
                    <a:p>
                      <a:pPr marL="342900" indent="-171450">
                        <a:buFont typeface="Lub Dub Condensed" panose="020B0506030403020204" pitchFamily="34" charset="0"/>
                        <a:buChar char="−"/>
                      </a:pPr>
                      <a:r>
                        <a:rPr lang="en-US" sz="900" dirty="0">
                          <a:latin typeface="Lub Dub Condensed" panose="020B0506030403020204" pitchFamily="34" charset="0"/>
                        </a:rPr>
                        <a:t>Treatment A should be chosen over treatment B</a:t>
                      </a:r>
                    </a:p>
                  </a:txBody>
                  <a:tcPr>
                    <a:lnB w="38100" cap="flat" cmpd="sng" algn="ctr">
                      <a:solidFill>
                        <a:schemeClr val="bg1"/>
                      </a:solidFill>
                      <a:prstDash val="solid"/>
                      <a:round/>
                      <a:headEnd type="none" w="med" len="med"/>
                      <a:tailEnd type="none" w="med" len="med"/>
                    </a:lnB>
                    <a:solidFill>
                      <a:srgbClr val="82D472"/>
                    </a:solidFill>
                  </a:tcPr>
                </a:tc>
                <a:extLst>
                  <a:ext uri="{0D108BD9-81ED-4DB2-BD59-A6C34878D82A}">
                    <a16:rowId xmlns:a16="http://schemas.microsoft.com/office/drawing/2014/main" val="1208742902"/>
                  </a:ext>
                </a:extLst>
              </a:tr>
              <a:tr h="138900">
                <a:tc>
                  <a:txBody>
                    <a:bodyPr/>
                    <a:lstStyle/>
                    <a:p>
                      <a:pPr marL="0" algn="l" defTabSz="914400" rtl="0" eaLnBrk="1" latinLnBrk="0" hangingPunct="1">
                        <a:tabLst>
                          <a:tab pos="2857500" algn="r"/>
                        </a:tabLst>
                      </a:pPr>
                      <a:r>
                        <a:rPr lang="en-US" sz="1000" b="1" kern="1200" dirty="0">
                          <a:solidFill>
                            <a:schemeClr val="dk1"/>
                          </a:solidFill>
                          <a:latin typeface="Lub Dub Condensed" panose="020B0506030403020204" pitchFamily="34" charset="0"/>
                          <a:ea typeface="+mn-ea"/>
                          <a:cs typeface="+mn-cs"/>
                        </a:rPr>
                        <a:t>CLASS 2a (MODERATE)                                                                        </a:t>
                      </a:r>
                      <a:r>
                        <a:rPr lang="en-US" sz="1000" b="1" dirty="0">
                          <a:latin typeface="Lub Dub Condensed" panose="020B0506030403020204" pitchFamily="34" charset="0"/>
                        </a:rPr>
                        <a:t>Benefit &gt;&gt; Risk</a:t>
                      </a:r>
                      <a:endParaRPr lang="en-US" sz="1000" b="1" kern="1200" dirty="0">
                        <a:solidFill>
                          <a:schemeClr val="dk1"/>
                        </a:solidFill>
                        <a:latin typeface="Lub Dub Condensed" panose="020B0506030403020204" pitchFamily="34" charset="0"/>
                        <a:ea typeface="+mn-ea"/>
                        <a:cs typeface="+mn-cs"/>
                      </a:endParaRPr>
                    </a:p>
                  </a:txBody>
                  <a:tcPr>
                    <a:lnT w="38100" cap="flat" cmpd="sng" algn="ctr">
                      <a:solidFill>
                        <a:schemeClr val="bg1"/>
                      </a:solidFill>
                      <a:prstDash val="solid"/>
                      <a:round/>
                      <a:headEnd type="none" w="med" len="med"/>
                      <a:tailEnd type="none" w="med" len="med"/>
                    </a:lnT>
                    <a:solidFill>
                      <a:srgbClr val="F0DB0E"/>
                    </a:solidFill>
                  </a:tcPr>
                </a:tc>
                <a:extLst>
                  <a:ext uri="{0D108BD9-81ED-4DB2-BD59-A6C34878D82A}">
                    <a16:rowId xmlns:a16="http://schemas.microsoft.com/office/drawing/2014/main" val="3747493110"/>
                  </a:ext>
                </a:extLst>
              </a:tr>
              <a:tr h="198818">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Is reasonable</a:t>
                      </a:r>
                    </a:p>
                    <a:p>
                      <a:pPr marL="174625" indent="-114300">
                        <a:buFont typeface="Arial" panose="020B0604020202020204" pitchFamily="34" charset="0"/>
                        <a:buChar char="•"/>
                      </a:pPr>
                      <a:r>
                        <a:rPr lang="en-US" sz="900" dirty="0">
                          <a:latin typeface="Lub Dub Condensed" panose="020B0506030403020204" pitchFamily="34" charset="0"/>
                        </a:rPr>
                        <a:t>Can be useful/effective/beneficial</a:t>
                      </a:r>
                    </a:p>
                    <a:p>
                      <a:pPr marL="174625" indent="-114300">
                        <a:buFont typeface="Arial" panose="020B0604020202020204" pitchFamily="34" charset="0"/>
                        <a:buChar char="•"/>
                      </a:pPr>
                      <a:r>
                        <a:rPr lang="en-US" sz="900" dirty="0">
                          <a:latin typeface="Lub Dub Condensed" panose="020B0506030403020204" pitchFamily="34" charset="0"/>
                        </a:rPr>
                        <a:t>Comparative-Effectiveness Phrases†:</a:t>
                      </a:r>
                    </a:p>
                    <a:p>
                      <a:pPr marL="342900" indent="-171450">
                        <a:buFont typeface="Lub Dub Condensed" panose="020B0506030403020204" pitchFamily="34" charset="0"/>
                        <a:buChar char="−"/>
                      </a:pPr>
                      <a:r>
                        <a:rPr lang="en-US" sz="900" dirty="0">
                          <a:latin typeface="Lub Dub Condensed" panose="020B0506030403020204" pitchFamily="34" charset="0"/>
                        </a:rPr>
                        <a:t>Treatment/strategy A is probably recommended/indicated in preference to treatment B</a:t>
                      </a:r>
                    </a:p>
                    <a:p>
                      <a:pPr marL="342900" indent="-171450">
                        <a:buFont typeface="Lub Dub Condensed" panose="020B0506030403020204" pitchFamily="34" charset="0"/>
                        <a:buChar char="−"/>
                      </a:pPr>
                      <a:r>
                        <a:rPr lang="en-US" sz="900" dirty="0">
                          <a:latin typeface="Lub Dub Condensed" panose="020B0506030403020204" pitchFamily="34" charset="0"/>
                        </a:rPr>
                        <a:t>It is reasonable to choose treatment A over treatment B</a:t>
                      </a:r>
                    </a:p>
                  </a:txBody>
                  <a:tcPr>
                    <a:lnB w="38100" cap="flat" cmpd="sng" algn="ctr">
                      <a:solidFill>
                        <a:schemeClr val="bg1"/>
                      </a:solidFill>
                      <a:prstDash val="solid"/>
                      <a:round/>
                      <a:headEnd type="none" w="med" len="med"/>
                      <a:tailEnd type="none" w="med" len="med"/>
                    </a:lnB>
                    <a:solidFill>
                      <a:srgbClr val="F0DB0E"/>
                    </a:solidFill>
                  </a:tcPr>
                </a:tc>
                <a:extLst>
                  <a:ext uri="{0D108BD9-81ED-4DB2-BD59-A6C34878D82A}">
                    <a16:rowId xmlns:a16="http://schemas.microsoft.com/office/drawing/2014/main" val="473413684"/>
                  </a:ext>
                </a:extLst>
              </a:tr>
              <a:tr h="184678">
                <a:tc>
                  <a:txBody>
                    <a:bodyPr/>
                    <a:lstStyle/>
                    <a:p>
                      <a:pPr marL="0" algn="l" defTabSz="914400" rtl="0" eaLnBrk="1" latinLnBrk="0" hangingPunct="1"/>
                      <a:r>
                        <a:rPr lang="en-US" sz="1000" b="1" kern="1200" dirty="0">
                          <a:solidFill>
                            <a:schemeClr val="dk1"/>
                          </a:solidFill>
                          <a:latin typeface="Lub Dub Condensed" panose="020B0506030403020204" pitchFamily="34" charset="0"/>
                          <a:ea typeface="+mn-ea"/>
                          <a:cs typeface="+mn-cs"/>
                        </a:rPr>
                        <a:t>CLASS 2b (Weak)                                                                                     </a:t>
                      </a:r>
                      <a:r>
                        <a:rPr lang="en-US" sz="1000" b="1" dirty="0">
                          <a:latin typeface="Lub Dub Condensed" panose="020B0506030403020204" pitchFamily="34" charset="0"/>
                        </a:rPr>
                        <a:t>Benefit ≥ Risk</a:t>
                      </a:r>
                      <a:endParaRPr lang="en-US" sz="1000" b="1" kern="1200" dirty="0">
                        <a:solidFill>
                          <a:schemeClr val="dk1"/>
                        </a:solidFill>
                        <a:latin typeface="Lub Dub Condensed" panose="020B0506030403020204" pitchFamily="34" charset="0"/>
                        <a:ea typeface="+mn-ea"/>
                        <a:cs typeface="+mn-cs"/>
                      </a:endParaRPr>
                    </a:p>
                  </a:txBody>
                  <a:tcPr>
                    <a:lnT w="38100" cap="flat" cmpd="sng" algn="ctr">
                      <a:solidFill>
                        <a:schemeClr val="bg1"/>
                      </a:solidFill>
                      <a:prstDash val="solid"/>
                      <a:round/>
                      <a:headEnd type="none" w="med" len="med"/>
                      <a:tailEnd type="none" w="med" len="med"/>
                    </a:lnT>
                    <a:solidFill>
                      <a:srgbClr val="F99B1D"/>
                    </a:solidFill>
                  </a:tcPr>
                </a:tc>
                <a:extLst>
                  <a:ext uri="{0D108BD9-81ED-4DB2-BD59-A6C34878D82A}">
                    <a16:rowId xmlns:a16="http://schemas.microsoft.com/office/drawing/2014/main" val="757579678"/>
                  </a:ext>
                </a:extLst>
              </a:tr>
              <a:tr h="220606">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May/might be reasonable</a:t>
                      </a:r>
                    </a:p>
                    <a:p>
                      <a:pPr marL="174625" indent="-114300">
                        <a:buFont typeface="Arial" panose="020B0604020202020204" pitchFamily="34" charset="0"/>
                        <a:buChar char="•"/>
                      </a:pPr>
                      <a:r>
                        <a:rPr lang="en-US" sz="900" dirty="0">
                          <a:latin typeface="Lub Dub Condensed" panose="020B0506030403020204" pitchFamily="34" charset="0"/>
                        </a:rPr>
                        <a:t>May/might be considered</a:t>
                      </a:r>
                    </a:p>
                    <a:p>
                      <a:pPr marL="174625" indent="-114300">
                        <a:buFont typeface="Arial" panose="020B0604020202020204" pitchFamily="34" charset="0"/>
                        <a:buChar char="•"/>
                      </a:pPr>
                      <a:r>
                        <a:rPr lang="en-US" sz="900" dirty="0">
                          <a:latin typeface="Lub Dub Condensed" panose="020B0506030403020204" pitchFamily="34" charset="0"/>
                        </a:rPr>
                        <a:t>Usefulness/effectiveness is unknown/unclear/uncertain or not well-established</a:t>
                      </a:r>
                    </a:p>
                  </a:txBody>
                  <a:tcPr>
                    <a:lnB w="38100" cap="flat" cmpd="sng" algn="ctr">
                      <a:solidFill>
                        <a:schemeClr val="bg1"/>
                      </a:solidFill>
                      <a:prstDash val="solid"/>
                      <a:round/>
                      <a:headEnd type="none" w="med" len="med"/>
                      <a:tailEnd type="none" w="med" len="med"/>
                    </a:lnB>
                    <a:solidFill>
                      <a:srgbClr val="F99B1D"/>
                    </a:solidFill>
                  </a:tcPr>
                </a:tc>
                <a:extLst>
                  <a:ext uri="{0D108BD9-81ED-4DB2-BD59-A6C34878D82A}">
                    <a16:rowId xmlns:a16="http://schemas.microsoft.com/office/drawing/2014/main" val="3998212600"/>
                  </a:ext>
                </a:extLst>
              </a:tr>
              <a:tr h="198818">
                <a:tc>
                  <a:txBody>
                    <a:bodyPr/>
                    <a:lstStyle/>
                    <a:p>
                      <a:r>
                        <a:rPr lang="en-US" sz="1000" b="1" kern="1200" dirty="0">
                          <a:solidFill>
                            <a:schemeClr val="dk1"/>
                          </a:solidFill>
                          <a:latin typeface="Lub Dub Condensed" panose="020B0506030403020204" pitchFamily="34" charset="0"/>
                          <a:ea typeface="+mn-ea"/>
                          <a:cs typeface="+mn-cs"/>
                        </a:rPr>
                        <a:t>CLASS 3: No Benefit (MODERATE)                                                     Benefit = Risk</a:t>
                      </a:r>
                    </a:p>
                  </a:txBody>
                  <a:tcPr>
                    <a:lnT w="38100" cap="flat" cmpd="sng" algn="ctr">
                      <a:solidFill>
                        <a:schemeClr val="bg1"/>
                      </a:solidFill>
                      <a:prstDash val="solid"/>
                      <a:round/>
                      <a:headEnd type="none" w="med" len="med"/>
                      <a:tailEnd type="none" w="med" len="med"/>
                    </a:lnT>
                    <a:solidFill>
                      <a:srgbClr val="F47320"/>
                    </a:solidFill>
                  </a:tcPr>
                </a:tc>
                <a:extLst>
                  <a:ext uri="{0D108BD9-81ED-4DB2-BD59-A6C34878D82A}">
                    <a16:rowId xmlns:a16="http://schemas.microsoft.com/office/drawing/2014/main" val="2602536859"/>
                  </a:ext>
                </a:extLst>
              </a:tr>
              <a:tr h="277800">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Is not recommended</a:t>
                      </a:r>
                    </a:p>
                    <a:p>
                      <a:pPr marL="174625" indent="-114300">
                        <a:buFont typeface="Arial" panose="020B0604020202020204" pitchFamily="34" charset="0"/>
                        <a:buChar char="•"/>
                      </a:pPr>
                      <a:r>
                        <a:rPr lang="en-US" sz="900" dirty="0">
                          <a:latin typeface="Lub Dub Condensed" panose="020B0506030403020204" pitchFamily="34" charset="0"/>
                        </a:rPr>
                        <a:t>Is not indicated/useful/effective/beneficial</a:t>
                      </a:r>
                    </a:p>
                    <a:p>
                      <a:pPr marL="174625" indent="-114300">
                        <a:buFont typeface="Arial" panose="020B0604020202020204" pitchFamily="34" charset="0"/>
                        <a:buChar char="•"/>
                      </a:pPr>
                      <a:r>
                        <a:rPr lang="en-US" sz="900" dirty="0">
                          <a:latin typeface="Lub Dub Condensed" panose="020B0506030403020204" pitchFamily="34" charset="0"/>
                        </a:rPr>
                        <a:t>Should not be performed/administered/other</a:t>
                      </a:r>
                    </a:p>
                  </a:txBody>
                  <a:tcPr>
                    <a:lnB w="38100" cap="flat" cmpd="sng" algn="ctr">
                      <a:solidFill>
                        <a:schemeClr val="bg1"/>
                      </a:solidFill>
                      <a:prstDash val="solid"/>
                      <a:round/>
                      <a:headEnd type="none" w="med" len="med"/>
                      <a:tailEnd type="none" w="med" len="med"/>
                    </a:lnB>
                    <a:solidFill>
                      <a:srgbClr val="F47320"/>
                    </a:solidFill>
                  </a:tcPr>
                </a:tc>
                <a:extLst>
                  <a:ext uri="{0D108BD9-81ED-4DB2-BD59-A6C34878D82A}">
                    <a16:rowId xmlns:a16="http://schemas.microsoft.com/office/drawing/2014/main" val="2650303985"/>
                  </a:ext>
                </a:extLst>
              </a:tr>
              <a:tr h="198818">
                <a:tc>
                  <a:txBody>
                    <a:bodyPr/>
                    <a:lstStyle/>
                    <a:p>
                      <a:r>
                        <a:rPr lang="en-US" sz="1000" b="1" kern="1200" dirty="0">
                          <a:solidFill>
                            <a:schemeClr val="dk1"/>
                          </a:solidFill>
                          <a:latin typeface="Lub Dub Condensed" panose="020B0506030403020204" pitchFamily="34" charset="0"/>
                          <a:ea typeface="+mn-ea"/>
                          <a:cs typeface="+mn-cs"/>
                        </a:rPr>
                        <a:t>CLASS 3: Harm (STRONG)                                                                     Risk &gt; Benefit</a:t>
                      </a:r>
                    </a:p>
                  </a:txBody>
                  <a:tcPr>
                    <a:lnT w="38100" cap="flat" cmpd="sng" algn="ctr">
                      <a:solidFill>
                        <a:schemeClr val="bg1"/>
                      </a:solidFill>
                      <a:prstDash val="solid"/>
                      <a:round/>
                      <a:headEnd type="none" w="med" len="med"/>
                      <a:tailEnd type="none" w="med" len="med"/>
                    </a:lnT>
                    <a:solidFill>
                      <a:srgbClr val="EE3823"/>
                    </a:solidFill>
                  </a:tcPr>
                </a:tc>
                <a:extLst>
                  <a:ext uri="{0D108BD9-81ED-4DB2-BD59-A6C34878D82A}">
                    <a16:rowId xmlns:a16="http://schemas.microsoft.com/office/drawing/2014/main" val="3322866847"/>
                  </a:ext>
                </a:extLst>
              </a:tr>
              <a:tr h="198818">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Potentially harmful</a:t>
                      </a:r>
                    </a:p>
                    <a:p>
                      <a:pPr marL="174625" indent="-114300">
                        <a:buFont typeface="Arial" panose="020B0604020202020204" pitchFamily="34" charset="0"/>
                        <a:buChar char="•"/>
                      </a:pPr>
                      <a:r>
                        <a:rPr lang="en-US" sz="900" dirty="0">
                          <a:latin typeface="Lub Dub Condensed" panose="020B0506030403020204" pitchFamily="34" charset="0"/>
                        </a:rPr>
                        <a:t>Causes harm</a:t>
                      </a:r>
                    </a:p>
                    <a:p>
                      <a:pPr marL="174625" indent="-114300">
                        <a:buFont typeface="Arial" panose="020B0604020202020204" pitchFamily="34" charset="0"/>
                        <a:buChar char="•"/>
                      </a:pPr>
                      <a:r>
                        <a:rPr lang="en-US" sz="900" dirty="0">
                          <a:latin typeface="Lub Dub Condensed" panose="020B0506030403020204" pitchFamily="34" charset="0"/>
                        </a:rPr>
                        <a:t>Associated with excess morbidity/mortality</a:t>
                      </a:r>
                    </a:p>
                    <a:p>
                      <a:pPr marL="174625" indent="-114300">
                        <a:buFont typeface="Arial" panose="020B0604020202020204" pitchFamily="34" charset="0"/>
                        <a:buChar char="•"/>
                      </a:pPr>
                      <a:r>
                        <a:rPr lang="en-US" sz="900" dirty="0">
                          <a:latin typeface="Lub Dub Condensed" panose="020B0506030403020204" pitchFamily="34" charset="0"/>
                        </a:rPr>
                        <a:t>Should not be performed/administered/other</a:t>
                      </a:r>
                    </a:p>
                  </a:txBody>
                  <a:tcPr>
                    <a:solidFill>
                      <a:srgbClr val="EE3823"/>
                    </a:solidFill>
                  </a:tcPr>
                </a:tc>
                <a:extLst>
                  <a:ext uri="{0D108BD9-81ED-4DB2-BD59-A6C34878D82A}">
                    <a16:rowId xmlns:a16="http://schemas.microsoft.com/office/drawing/2014/main" val="1232743771"/>
                  </a:ext>
                </a:extLst>
              </a:tr>
            </a:tbl>
          </a:graphicData>
        </a:graphic>
      </p:graphicFrame>
      <p:graphicFrame>
        <p:nvGraphicFramePr>
          <p:cNvPr id="5" name="Table 9">
            <a:extLst>
              <a:ext uri="{FF2B5EF4-FFF2-40B4-BE49-F238E27FC236}">
                <a16:creationId xmlns:a16="http://schemas.microsoft.com/office/drawing/2014/main" id="{B00C9340-2C0C-D20A-CE09-E7E48E9050B7}"/>
              </a:ext>
            </a:extLst>
          </p:cNvPr>
          <p:cNvGraphicFramePr>
            <a:graphicFrameLocks noGrp="1"/>
          </p:cNvGraphicFramePr>
          <p:nvPr/>
        </p:nvGraphicFramePr>
        <p:xfrm>
          <a:off x="7951937" y="365123"/>
          <a:ext cx="3401864" cy="3840480"/>
        </p:xfrm>
        <a:graphic>
          <a:graphicData uri="http://schemas.openxmlformats.org/drawingml/2006/table">
            <a:tbl>
              <a:tblPr firstRow="1" bandRow="1">
                <a:tableStyleId>{5C22544A-7EE6-4342-B048-85BDC9FD1C3A}</a:tableStyleId>
              </a:tblPr>
              <a:tblGrid>
                <a:gridCol w="3401864">
                  <a:extLst>
                    <a:ext uri="{9D8B030D-6E8A-4147-A177-3AD203B41FA5}">
                      <a16:colId xmlns:a16="http://schemas.microsoft.com/office/drawing/2014/main" val="1003014637"/>
                    </a:ext>
                  </a:extLst>
                </a:gridCol>
              </a:tblGrid>
              <a:tr h="227160">
                <a:tc>
                  <a:txBody>
                    <a:bodyPr/>
                    <a:lstStyle/>
                    <a:p>
                      <a:r>
                        <a:rPr lang="en-US" sz="1000" dirty="0">
                          <a:solidFill>
                            <a:sysClr val="windowText" lastClr="000000"/>
                          </a:solidFill>
                          <a:latin typeface="Lub Dub Condensed" panose="020B0506030403020204" pitchFamily="34" charset="0"/>
                        </a:rPr>
                        <a:t>LEVEL (QUALITY) OF EVIDENCE‡</a:t>
                      </a:r>
                    </a:p>
                  </a:txBody>
                  <a:tcPr>
                    <a:solidFill>
                      <a:srgbClr val="D2D3D5"/>
                    </a:solidFill>
                  </a:tcPr>
                </a:tc>
                <a:extLst>
                  <a:ext uri="{0D108BD9-81ED-4DB2-BD59-A6C34878D82A}">
                    <a16:rowId xmlns:a16="http://schemas.microsoft.com/office/drawing/2014/main" val="242032595"/>
                  </a:ext>
                </a:extLst>
              </a:tr>
              <a:tr h="227160">
                <a:tc>
                  <a:txBody>
                    <a:bodyPr/>
                    <a:lstStyle/>
                    <a:p>
                      <a:r>
                        <a:rPr lang="en-US" sz="1000" b="1" dirty="0">
                          <a:latin typeface="Lub Dub Condensed" panose="020B0506030403020204" pitchFamily="34" charset="0"/>
                        </a:rPr>
                        <a:t>LEVEL A</a:t>
                      </a:r>
                    </a:p>
                  </a:txBody>
                  <a:tcPr>
                    <a:solidFill>
                      <a:srgbClr val="4D8AB7"/>
                    </a:solidFill>
                  </a:tcPr>
                </a:tc>
                <a:extLst>
                  <a:ext uri="{0D108BD9-81ED-4DB2-BD59-A6C34878D82A}">
                    <a16:rowId xmlns:a16="http://schemas.microsoft.com/office/drawing/2014/main" val="3318596577"/>
                  </a:ext>
                </a:extLst>
              </a:tr>
              <a:tr h="438094">
                <a:tc>
                  <a:txBody>
                    <a:bodyPr/>
                    <a:lstStyle/>
                    <a:p>
                      <a:pPr marL="174625" indent="-114300">
                        <a:buFont typeface="Arial" panose="020B0604020202020204" pitchFamily="34" charset="0"/>
                        <a:buChar char="•"/>
                      </a:pPr>
                      <a:r>
                        <a:rPr lang="en-US" sz="900" dirty="0">
                          <a:latin typeface="Lub Dub Condensed" panose="020B0506030403020204" pitchFamily="34" charset="0"/>
                        </a:rPr>
                        <a:t>High-quality evidence‡ from more than 1 RCT</a:t>
                      </a:r>
                    </a:p>
                    <a:p>
                      <a:pPr marL="174625" indent="-114300">
                        <a:buFont typeface="Arial" panose="020B0604020202020204" pitchFamily="34" charset="0"/>
                        <a:buChar char="•"/>
                      </a:pPr>
                      <a:r>
                        <a:rPr lang="en-US" sz="900" dirty="0">
                          <a:latin typeface="Lub Dub Condensed" panose="020B0506030403020204" pitchFamily="34" charset="0"/>
                        </a:rPr>
                        <a:t>Meta-analyses of high-quality RCTs</a:t>
                      </a:r>
                    </a:p>
                    <a:p>
                      <a:pPr marL="174625" indent="-114300">
                        <a:buFont typeface="Arial" panose="020B0604020202020204" pitchFamily="34" charset="0"/>
                        <a:buChar char="•"/>
                      </a:pPr>
                      <a:r>
                        <a:rPr lang="en-US" sz="900" dirty="0">
                          <a:latin typeface="Lub Dub Condensed" panose="020B0506030403020204" pitchFamily="34" charset="0"/>
                        </a:rPr>
                        <a:t>One or more RCTs corroborated by high-quality registry studies</a:t>
                      </a:r>
                    </a:p>
                  </a:txBody>
                  <a:tcPr>
                    <a:lnB w="38100" cap="flat" cmpd="sng" algn="ctr">
                      <a:solidFill>
                        <a:schemeClr val="bg1"/>
                      </a:solidFill>
                      <a:prstDash val="solid"/>
                      <a:round/>
                      <a:headEnd type="none" w="med" len="med"/>
                      <a:tailEnd type="none" w="med" len="med"/>
                    </a:lnB>
                    <a:solidFill>
                      <a:srgbClr val="4D8AB7"/>
                    </a:solidFill>
                  </a:tcPr>
                </a:tc>
                <a:extLst>
                  <a:ext uri="{0D108BD9-81ED-4DB2-BD59-A6C34878D82A}">
                    <a16:rowId xmlns:a16="http://schemas.microsoft.com/office/drawing/2014/main" val="1208742902"/>
                  </a:ext>
                </a:extLst>
              </a:tr>
              <a:tr h="227160">
                <a:tc>
                  <a:txBody>
                    <a:bodyPr/>
                    <a:lstStyle/>
                    <a:p>
                      <a:pPr marL="0" algn="l" defTabSz="914400" rtl="0" eaLnBrk="1" latinLnBrk="0" hangingPunct="1">
                        <a:tabLst>
                          <a:tab pos="2857500" algn="r"/>
                        </a:tabLst>
                      </a:pPr>
                      <a:r>
                        <a:rPr lang="en-US" sz="1000" b="1" kern="1200" dirty="0">
                          <a:solidFill>
                            <a:schemeClr val="dk1"/>
                          </a:solidFill>
                          <a:latin typeface="Lub Dub Condensed" panose="020B0506030403020204" pitchFamily="34" charset="0"/>
                          <a:ea typeface="+mn-ea"/>
                          <a:cs typeface="+mn-cs"/>
                        </a:rPr>
                        <a:t>LEVEL B-R                                                                            (Randomized)</a:t>
                      </a:r>
                    </a:p>
                  </a:txBody>
                  <a:tcPr>
                    <a:lnT w="38100" cap="flat" cmpd="sng" algn="ctr">
                      <a:solidFill>
                        <a:schemeClr val="bg1"/>
                      </a:solidFill>
                      <a:prstDash val="solid"/>
                      <a:round/>
                      <a:headEnd type="none" w="med" len="med"/>
                      <a:tailEnd type="none" w="med" len="med"/>
                    </a:lnT>
                    <a:solidFill>
                      <a:srgbClr val="85ADD1"/>
                    </a:solidFill>
                  </a:tcPr>
                </a:tc>
                <a:extLst>
                  <a:ext uri="{0D108BD9-81ED-4DB2-BD59-A6C34878D82A}">
                    <a16:rowId xmlns:a16="http://schemas.microsoft.com/office/drawing/2014/main" val="3747493110"/>
                  </a:ext>
                </a:extLst>
              </a:tr>
              <a:tr h="324514">
                <a:tc>
                  <a:txBody>
                    <a:bodyPr/>
                    <a:lstStyle/>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Moderate-quality evidence</a:t>
                      </a:r>
                      <a:r>
                        <a:rPr lang="en-US" sz="900" dirty="0">
                          <a:latin typeface="Lub Dub Condensed" panose="020B0506030403020204" pitchFamily="34" charset="0"/>
                        </a:rPr>
                        <a:t>‡</a:t>
                      </a:r>
                      <a:r>
                        <a:rPr lang="en-US" sz="900" kern="1200" dirty="0">
                          <a:solidFill>
                            <a:schemeClr val="dk1"/>
                          </a:solidFill>
                          <a:latin typeface="Lub Dub Condensed" panose="020B0506030403020204" pitchFamily="34" charset="0"/>
                          <a:ea typeface="+mn-ea"/>
                          <a:cs typeface="+mn-cs"/>
                        </a:rPr>
                        <a:t> from 1 or more RCTs</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Meta-analyses of moderate-quality RCTs</a:t>
                      </a:r>
                    </a:p>
                  </a:txBody>
                  <a:tcPr>
                    <a:lnB w="38100" cap="flat" cmpd="sng" algn="ctr">
                      <a:solidFill>
                        <a:schemeClr val="bg1"/>
                      </a:solidFill>
                      <a:prstDash val="solid"/>
                      <a:round/>
                      <a:headEnd type="none" w="med" len="med"/>
                      <a:tailEnd type="none" w="med" len="med"/>
                    </a:lnB>
                    <a:solidFill>
                      <a:srgbClr val="85ADD1"/>
                    </a:solidFill>
                  </a:tcPr>
                </a:tc>
                <a:extLst>
                  <a:ext uri="{0D108BD9-81ED-4DB2-BD59-A6C34878D82A}">
                    <a16:rowId xmlns:a16="http://schemas.microsoft.com/office/drawing/2014/main" val="473413684"/>
                  </a:ext>
                </a:extLst>
              </a:tr>
              <a:tr h="227160">
                <a:tc>
                  <a:txBody>
                    <a:bodyPr/>
                    <a:lstStyle/>
                    <a:p>
                      <a:pPr marL="0" algn="l" defTabSz="914400" rtl="0" eaLnBrk="1" latinLnBrk="0" hangingPunct="1"/>
                      <a:r>
                        <a:rPr lang="en-US" sz="1000" b="1" kern="1200" dirty="0">
                          <a:solidFill>
                            <a:schemeClr val="dk1"/>
                          </a:solidFill>
                          <a:latin typeface="Lub Dub Condensed" panose="020B0506030403020204" pitchFamily="34" charset="0"/>
                          <a:ea typeface="+mn-ea"/>
                          <a:cs typeface="+mn-cs"/>
                        </a:rPr>
                        <a:t>LEVEL B-NR                                                                   (Nonrandomized)</a:t>
                      </a:r>
                    </a:p>
                  </a:txBody>
                  <a:tcPr>
                    <a:lnT w="38100" cap="flat" cmpd="sng" algn="ctr">
                      <a:solidFill>
                        <a:schemeClr val="bg1"/>
                      </a:solidFill>
                      <a:prstDash val="solid"/>
                      <a:round/>
                      <a:headEnd type="none" w="med" len="med"/>
                      <a:tailEnd type="none" w="med" len="med"/>
                    </a:lnT>
                    <a:solidFill>
                      <a:srgbClr val="85ADD1"/>
                    </a:solidFill>
                  </a:tcPr>
                </a:tc>
                <a:extLst>
                  <a:ext uri="{0D108BD9-81ED-4DB2-BD59-A6C34878D82A}">
                    <a16:rowId xmlns:a16="http://schemas.microsoft.com/office/drawing/2014/main" val="757579678"/>
                  </a:ext>
                </a:extLst>
              </a:tr>
              <a:tr h="438094">
                <a:tc>
                  <a:txBody>
                    <a:bodyPr/>
                    <a:lstStyle/>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Moderate-quality evidence</a:t>
                      </a:r>
                      <a:r>
                        <a:rPr lang="en-US" sz="900" dirty="0">
                          <a:latin typeface="Lub Dub Condensed" panose="020B0506030403020204" pitchFamily="34" charset="0"/>
                        </a:rPr>
                        <a:t>‡</a:t>
                      </a:r>
                      <a:r>
                        <a:rPr lang="en-US" sz="900" kern="1200" dirty="0">
                          <a:solidFill>
                            <a:schemeClr val="dk1"/>
                          </a:solidFill>
                          <a:latin typeface="Lub Dub Condensed" panose="020B0506030403020204" pitchFamily="34" charset="0"/>
                          <a:ea typeface="+mn-ea"/>
                          <a:cs typeface="+mn-cs"/>
                        </a:rPr>
                        <a:t> from 1 or more well-designed, well-executed nonrandomized studies, observational studies, or registry studies</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Meta-analyses of such studies</a:t>
                      </a:r>
                    </a:p>
                  </a:txBody>
                  <a:tcPr>
                    <a:lnB w="38100" cap="flat" cmpd="sng" algn="ctr">
                      <a:solidFill>
                        <a:schemeClr val="bg1"/>
                      </a:solidFill>
                      <a:prstDash val="solid"/>
                      <a:round/>
                      <a:headEnd type="none" w="med" len="med"/>
                      <a:tailEnd type="none" w="med" len="med"/>
                    </a:lnB>
                    <a:solidFill>
                      <a:srgbClr val="85ADD1"/>
                    </a:solidFill>
                  </a:tcPr>
                </a:tc>
                <a:extLst>
                  <a:ext uri="{0D108BD9-81ED-4DB2-BD59-A6C34878D82A}">
                    <a16:rowId xmlns:a16="http://schemas.microsoft.com/office/drawing/2014/main" val="3998212600"/>
                  </a:ext>
                </a:extLst>
              </a:tr>
              <a:tr h="227160">
                <a:tc>
                  <a:txBody>
                    <a:bodyPr/>
                    <a:lstStyle/>
                    <a:p>
                      <a:r>
                        <a:rPr lang="en-US" sz="1000" b="1" kern="1200" dirty="0">
                          <a:solidFill>
                            <a:schemeClr val="dk1"/>
                          </a:solidFill>
                          <a:latin typeface="Lub Dub Condensed" panose="020B0506030403020204" pitchFamily="34" charset="0"/>
                          <a:ea typeface="+mn-ea"/>
                          <a:cs typeface="+mn-cs"/>
                        </a:rPr>
                        <a:t>LEVEL C-LD                                                                          (Limited Data)</a:t>
                      </a:r>
                    </a:p>
                  </a:txBody>
                  <a:tcPr>
                    <a:lnT w="38100" cap="flat" cmpd="sng" algn="ctr">
                      <a:solidFill>
                        <a:schemeClr val="bg1"/>
                      </a:solidFill>
                      <a:prstDash val="solid"/>
                      <a:round/>
                      <a:headEnd type="none" w="med" len="med"/>
                      <a:tailEnd type="none" w="med" len="med"/>
                    </a:lnT>
                    <a:solidFill>
                      <a:srgbClr val="C4D8F0"/>
                    </a:solidFill>
                  </a:tcPr>
                </a:tc>
                <a:extLst>
                  <a:ext uri="{0D108BD9-81ED-4DB2-BD59-A6C34878D82A}">
                    <a16:rowId xmlns:a16="http://schemas.microsoft.com/office/drawing/2014/main" val="2602536859"/>
                  </a:ext>
                </a:extLst>
              </a:tr>
              <a:tr h="551674">
                <a:tc>
                  <a:txBody>
                    <a:bodyPr/>
                    <a:lstStyle/>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Randomized or nonrandomized observational or registry studies with limitations of design or execution</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Meta-analyses of such studies</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Physiological or mechanistic studies in human subjects</a:t>
                      </a:r>
                    </a:p>
                  </a:txBody>
                  <a:tcPr>
                    <a:lnB w="38100" cap="flat" cmpd="sng" algn="ctr">
                      <a:solidFill>
                        <a:schemeClr val="bg1"/>
                      </a:solidFill>
                      <a:prstDash val="solid"/>
                      <a:round/>
                      <a:headEnd type="none" w="med" len="med"/>
                      <a:tailEnd type="none" w="med" len="med"/>
                    </a:lnB>
                    <a:solidFill>
                      <a:srgbClr val="C4D8F0"/>
                    </a:solidFill>
                  </a:tcPr>
                </a:tc>
                <a:extLst>
                  <a:ext uri="{0D108BD9-81ED-4DB2-BD59-A6C34878D82A}">
                    <a16:rowId xmlns:a16="http://schemas.microsoft.com/office/drawing/2014/main" val="2650303985"/>
                  </a:ext>
                </a:extLst>
              </a:tr>
              <a:tr h="227160">
                <a:tc>
                  <a:txBody>
                    <a:bodyPr/>
                    <a:lstStyle/>
                    <a:p>
                      <a:r>
                        <a:rPr lang="en-US" sz="1000" b="1" kern="1200" dirty="0">
                          <a:solidFill>
                            <a:schemeClr val="dk1"/>
                          </a:solidFill>
                          <a:latin typeface="Lub Dub Condensed" panose="020B0506030403020204" pitchFamily="34" charset="0"/>
                          <a:ea typeface="+mn-ea"/>
                          <a:cs typeface="+mn-cs"/>
                        </a:rPr>
                        <a:t>LEVEL C-EO                                                                      (Expert Opinion)</a:t>
                      </a:r>
                    </a:p>
                  </a:txBody>
                  <a:tcPr>
                    <a:lnT w="38100" cap="flat" cmpd="sng" algn="ctr">
                      <a:solidFill>
                        <a:schemeClr val="bg1"/>
                      </a:solidFill>
                      <a:prstDash val="solid"/>
                      <a:round/>
                      <a:headEnd type="none" w="med" len="med"/>
                      <a:tailEnd type="none" w="med" len="med"/>
                    </a:lnT>
                    <a:solidFill>
                      <a:srgbClr val="C4D8F0"/>
                    </a:solidFill>
                  </a:tcPr>
                </a:tc>
                <a:extLst>
                  <a:ext uri="{0D108BD9-81ED-4DB2-BD59-A6C34878D82A}">
                    <a16:rowId xmlns:a16="http://schemas.microsoft.com/office/drawing/2014/main" val="3322866847"/>
                  </a:ext>
                </a:extLst>
              </a:tr>
              <a:tr h="211677">
                <a:tc>
                  <a:txBody>
                    <a:bodyPr/>
                    <a:lstStyle/>
                    <a:p>
                      <a:pPr marL="171450" indent="-111125">
                        <a:buFont typeface="Arial" panose="020B0604020202020204" pitchFamily="34" charset="0"/>
                        <a:buChar char="•"/>
                      </a:pPr>
                      <a:r>
                        <a:rPr lang="en-US" sz="900" dirty="0">
                          <a:latin typeface="Lub Dub Condensed" panose="020B0506030403020204" pitchFamily="34" charset="0"/>
                        </a:rPr>
                        <a:t>Consensus of expert opinion based on clinical experience. </a:t>
                      </a:r>
                    </a:p>
                  </a:txBody>
                  <a:tcPr>
                    <a:solidFill>
                      <a:srgbClr val="C4D8F0"/>
                    </a:solidFill>
                  </a:tcPr>
                </a:tc>
                <a:extLst>
                  <a:ext uri="{0D108BD9-81ED-4DB2-BD59-A6C34878D82A}">
                    <a16:rowId xmlns:a16="http://schemas.microsoft.com/office/drawing/2014/main" val="1232743771"/>
                  </a:ext>
                </a:extLst>
              </a:tr>
            </a:tbl>
          </a:graphicData>
        </a:graphic>
      </p:graphicFrame>
      <p:sp>
        <p:nvSpPr>
          <p:cNvPr id="6" name="Text Placeholder 3">
            <a:extLst>
              <a:ext uri="{FF2B5EF4-FFF2-40B4-BE49-F238E27FC236}">
                <a16:creationId xmlns:a16="http://schemas.microsoft.com/office/drawing/2014/main" id="{421B4108-6B1F-8F40-AE71-94DFE09B9BA0}"/>
              </a:ext>
            </a:extLst>
          </p:cNvPr>
          <p:cNvSpPr txBox="1">
            <a:spLocks/>
          </p:cNvSpPr>
          <p:nvPr/>
        </p:nvSpPr>
        <p:spPr>
          <a:xfrm>
            <a:off x="7951937" y="4249267"/>
            <a:ext cx="3401864" cy="12264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Clr>
                <a:srgbClr val="000000"/>
              </a:buClr>
              <a:defRPr/>
            </a:pPr>
            <a:r>
              <a:rPr lang="en-US" sz="700" dirty="0">
                <a:sym typeface="Arial"/>
              </a:rPr>
              <a:t>COR and LOE are determined independently (any COR may be paired with any LOE). </a:t>
            </a:r>
          </a:p>
          <a:p>
            <a:pPr marL="0" indent="0">
              <a:spcBef>
                <a:spcPts val="600"/>
              </a:spcBef>
              <a:buClr>
                <a:srgbClr val="000000"/>
              </a:buClr>
              <a:defRPr/>
            </a:pPr>
            <a:r>
              <a:rPr lang="en-US" sz="700" dirty="0">
                <a:sym typeface="Arial"/>
              </a:rPr>
              <a:t>A recommendation with LOE C does not imply that the recommendation is weak. Many important clinical questions addressed in guidelines do not lend themselves to clinical trials. Although RCTs are unavailable, there may be a very clear clinical consensus that a particular test or therapy is useful or effective.  </a:t>
            </a:r>
          </a:p>
          <a:p>
            <a:pPr marL="0" indent="0">
              <a:spcBef>
                <a:spcPts val="600"/>
              </a:spcBef>
              <a:buClr>
                <a:srgbClr val="000000"/>
              </a:buClr>
              <a:defRPr/>
            </a:pPr>
            <a:r>
              <a:rPr lang="en-US" sz="700" dirty="0">
                <a:sym typeface="Arial"/>
              </a:rPr>
              <a:t>*The outcome or result of the intervention should be specified (an improved clinical outcome or increased diagnostic accuracy or incremental prognostic information). </a:t>
            </a:r>
          </a:p>
          <a:p>
            <a:pPr marL="0" indent="0">
              <a:spcBef>
                <a:spcPts val="600"/>
              </a:spcBef>
              <a:buClr>
                <a:srgbClr val="000000"/>
              </a:buClr>
              <a:defRPr/>
            </a:pPr>
            <a:r>
              <a:rPr lang="en-US" sz="700" dirty="0">
                <a:sym typeface="Arial"/>
              </a:rPr>
              <a:t> </a:t>
            </a:r>
            <a:r>
              <a:rPr lang="en-US" sz="700" b="1" dirty="0">
                <a:sym typeface="Arial"/>
              </a:rPr>
              <a:t>†</a:t>
            </a:r>
            <a:r>
              <a:rPr lang="en-US" sz="700" dirty="0">
                <a:sym typeface="Arial"/>
              </a:rPr>
              <a:t>For comparative-effectiveness recommendation (COR 1 and 2a; LOE A and B only), studies that support the use of comparator verbs should involve direct comparisons of the treatments or strategies being evaluated. </a:t>
            </a:r>
          </a:p>
          <a:p>
            <a:pPr marL="0" indent="0">
              <a:spcBef>
                <a:spcPts val="600"/>
              </a:spcBef>
              <a:buClr>
                <a:srgbClr val="000000"/>
              </a:buClr>
              <a:defRPr/>
            </a:pPr>
            <a:r>
              <a:rPr lang="en-US" sz="700" b="1" dirty="0">
                <a:sym typeface="Arial"/>
              </a:rPr>
              <a:t>‡</a:t>
            </a:r>
            <a:r>
              <a:rPr lang="en-US" sz="700" dirty="0">
                <a:sym typeface="Arial"/>
              </a:rPr>
              <a:t>The method of assessing quality is evolving, including the application of standardized, widely-used, and preferably validated evidence grading tools; and for systematic reviews, the incorporation of an Evidence Review Committee.  </a:t>
            </a:r>
          </a:p>
          <a:p>
            <a:pPr marL="0" indent="0">
              <a:spcBef>
                <a:spcPts val="600"/>
              </a:spcBef>
              <a:buClr>
                <a:srgbClr val="000000"/>
              </a:buClr>
              <a:defRPr/>
            </a:pPr>
            <a:r>
              <a:rPr lang="en-US" sz="700" dirty="0">
                <a:sym typeface="Arial"/>
              </a:rPr>
              <a:t>COR indicates Class of Recommendation; EO, expert opinion; LD, limited data; LOE, Level of Evidence; NR, nonrandomized; R, randomized; and RCT, randomized controlled trial. </a:t>
            </a:r>
          </a:p>
        </p:txBody>
      </p:sp>
      <p:sp>
        <p:nvSpPr>
          <p:cNvPr id="8" name="TextBox 7">
            <a:extLst>
              <a:ext uri="{FF2B5EF4-FFF2-40B4-BE49-F238E27FC236}">
                <a16:creationId xmlns:a16="http://schemas.microsoft.com/office/drawing/2014/main" id="{471FDBAC-0935-5CBB-7201-2DC4883DA6AE}"/>
              </a:ext>
            </a:extLst>
          </p:cNvPr>
          <p:cNvSpPr txBox="1"/>
          <p:nvPr/>
        </p:nvSpPr>
        <p:spPr>
          <a:xfrm>
            <a:off x="2691546" y="6355866"/>
            <a:ext cx="6808909" cy="230832"/>
          </a:xfrm>
          <a:prstGeom prst="rect">
            <a:avLst/>
          </a:prstGeom>
          <a:noFill/>
        </p:spPr>
        <p:txBody>
          <a:bodyPr wrap="square">
            <a:spAutoFit/>
          </a:bodyPr>
          <a:lstStyle/>
          <a:p>
            <a:pPr algn="ctr">
              <a:buClr>
                <a:srgbClr val="000000"/>
              </a:buClr>
              <a:defRPr/>
            </a:pPr>
            <a:r>
              <a:rPr lang="en-US" sz="900" kern="0" dirty="0">
                <a:solidFill>
                  <a:schemeClr val="tx1">
                    <a:lumMod val="50000"/>
                    <a:lumOff val="50000"/>
                  </a:schemeClr>
                </a:solidFill>
                <a:latin typeface="Lub Dub Condensed" panose="020B0506030403020204" pitchFamily="34" charset="0"/>
                <a:cs typeface="Arial"/>
              </a:rPr>
              <a:t>Joglar, J. A. et al., 2023 ACC/AHA/ACCP/HRS Guideline for the Diagnosis and Management of Atrial Fibrillation. </a:t>
            </a:r>
            <a:r>
              <a:rPr lang="en-US" sz="900" i="1" kern="0" dirty="0">
                <a:solidFill>
                  <a:schemeClr val="tx1">
                    <a:lumMod val="50000"/>
                    <a:lumOff val="50000"/>
                  </a:schemeClr>
                </a:solidFill>
                <a:latin typeface="Lub Dub Condensed" panose="020B0506030403020204" pitchFamily="34" charset="0"/>
                <a:cs typeface="Arial"/>
              </a:rPr>
              <a:t>Circulation.</a:t>
            </a:r>
          </a:p>
        </p:txBody>
      </p:sp>
    </p:spTree>
    <p:extLst>
      <p:ext uri="{BB962C8B-B14F-4D97-AF65-F5344CB8AC3E}">
        <p14:creationId xmlns:p14="http://schemas.microsoft.com/office/powerpoint/2010/main" val="24230144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3E1D4-7AB9-8539-ABDE-1FF6FA92FB8A}"/>
              </a:ext>
            </a:extLst>
          </p:cNvPr>
          <p:cNvSpPr>
            <a:spLocks noGrp="1"/>
          </p:cNvSpPr>
          <p:nvPr>
            <p:ph type="title"/>
          </p:nvPr>
        </p:nvSpPr>
        <p:spPr>
          <a:xfrm>
            <a:off x="838200" y="365125"/>
            <a:ext cx="10905162" cy="660111"/>
          </a:xfrm>
        </p:spPr>
        <p:txBody>
          <a:bodyPr/>
          <a:lstStyle/>
          <a:p>
            <a:r>
              <a:rPr lang="en-US" sz="2700" dirty="0"/>
              <a:t>Cardiac Surgery </a:t>
            </a:r>
            <a:r>
              <a:rPr lang="en-US" sz="2700" dirty="0">
                <a:solidFill>
                  <a:srgbClr val="CF2429"/>
                </a:solidFill>
                <a:latin typeface="Lub Dub Medium" panose="020B0603030403020204" pitchFamily="34" charset="0"/>
              </a:rPr>
              <a:t>| LAA Exclusion/Excision in AF Patients</a:t>
            </a:r>
          </a:p>
        </p:txBody>
      </p:sp>
      <p:sp>
        <p:nvSpPr>
          <p:cNvPr id="3" name="Rectangle 2">
            <a:extLst>
              <a:ext uri="{FF2B5EF4-FFF2-40B4-BE49-F238E27FC236}">
                <a16:creationId xmlns:a16="http://schemas.microsoft.com/office/drawing/2014/main" id="{88906C34-3F9E-A665-D657-789165CCA8AB}"/>
              </a:ext>
              <a:ext uri="{C183D7F6-B498-43B3-948B-1728B52AA6E4}">
                <adec:decorative xmlns:adec="http://schemas.microsoft.com/office/drawing/2017/decorative" val="1"/>
              </a:ext>
            </a:extLst>
          </p:cNvPr>
          <p:cNvSpPr/>
          <p:nvPr/>
        </p:nvSpPr>
        <p:spPr>
          <a:xfrm>
            <a:off x="2157328" y="1005450"/>
            <a:ext cx="7877345" cy="717177"/>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67C0317B-7999-D0A9-F816-B4D0C6B371B4}"/>
              </a:ext>
            </a:extLst>
          </p:cNvPr>
          <p:cNvSpPr txBox="1"/>
          <p:nvPr/>
        </p:nvSpPr>
        <p:spPr>
          <a:xfrm>
            <a:off x="2367644" y="1040873"/>
            <a:ext cx="7456712" cy="646331"/>
          </a:xfrm>
          <a:prstGeom prst="rect">
            <a:avLst/>
          </a:prstGeom>
          <a:noFill/>
        </p:spPr>
        <p:txBody>
          <a:bodyPr wrap="square">
            <a:spAutoFit/>
          </a:bodyPr>
          <a:lstStyle/>
          <a:p>
            <a:pPr algn="ctr">
              <a:spcAft>
                <a:spcPts val="1200"/>
              </a:spcAft>
            </a:pPr>
            <a:r>
              <a:rPr lang="en-US" sz="1800" dirty="0">
                <a:latin typeface="Lub Dub Bold" panose="020B0803030403020204" pitchFamily="34" charset="0"/>
                <a:cs typeface="Arial" panose="020B0604020202020204" pitchFamily="34" charset="0"/>
              </a:rPr>
              <a:t>Evidence supports a benefit of surgical removal of the LAA occlusion in patients with AF who undergo or valve surgeries. </a:t>
            </a:r>
          </a:p>
        </p:txBody>
      </p:sp>
      <p:sp>
        <p:nvSpPr>
          <p:cNvPr id="6" name="TextBox 5">
            <a:extLst>
              <a:ext uri="{FF2B5EF4-FFF2-40B4-BE49-F238E27FC236}">
                <a16:creationId xmlns:a16="http://schemas.microsoft.com/office/drawing/2014/main" id="{DBE393D8-9865-34BA-F1E6-E2A8280C966E}"/>
              </a:ext>
              <a:ext uri="{C183D7F6-B498-43B3-948B-1728B52AA6E4}">
                <adec:decorative xmlns:adec="http://schemas.microsoft.com/office/drawing/2017/decorative" val="1"/>
              </a:ext>
            </a:extLst>
          </p:cNvPr>
          <p:cNvSpPr txBox="1"/>
          <p:nvPr/>
        </p:nvSpPr>
        <p:spPr>
          <a:xfrm>
            <a:off x="662587" y="1893836"/>
            <a:ext cx="4875248" cy="584813"/>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8" name="TextBox 7">
            <a:extLst>
              <a:ext uri="{FF2B5EF4-FFF2-40B4-BE49-F238E27FC236}">
                <a16:creationId xmlns:a16="http://schemas.microsoft.com/office/drawing/2014/main" id="{93691BE1-D253-5BCA-3912-54E1AF65A3D4}"/>
              </a:ext>
              <a:ext uri="{C183D7F6-B498-43B3-948B-1728B52AA6E4}">
                <adec:decorative xmlns:adec="http://schemas.microsoft.com/office/drawing/2017/decorative" val="0"/>
              </a:ext>
            </a:extLst>
          </p:cNvPr>
          <p:cNvSpPr txBox="1"/>
          <p:nvPr/>
        </p:nvSpPr>
        <p:spPr>
          <a:xfrm>
            <a:off x="662587" y="1990299"/>
            <a:ext cx="4875248" cy="418011"/>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600" dirty="0">
                <a:latin typeface="Lub Dub Condensed" panose="020B0506030403020204" pitchFamily="34" charset="0"/>
              </a:rPr>
              <a:t>In patients with AF undergoing cardiac surgery with a CHA</a:t>
            </a:r>
            <a:r>
              <a:rPr lang="en-US" sz="1600" baseline="-25000" dirty="0">
                <a:latin typeface="Lub Dub Condensed" panose="020B0506030403020204" pitchFamily="34" charset="0"/>
              </a:rPr>
              <a:t>2</a:t>
            </a:r>
            <a:r>
              <a:rPr lang="en-US" sz="1600" dirty="0">
                <a:latin typeface="Lub Dub Condensed" panose="020B0506030403020204" pitchFamily="34" charset="0"/>
              </a:rPr>
              <a:t>DS</a:t>
            </a:r>
            <a:r>
              <a:rPr lang="en-US" sz="1600" baseline="-25000" dirty="0">
                <a:latin typeface="Lub Dub Condensed" panose="020B0506030403020204" pitchFamily="34" charset="0"/>
              </a:rPr>
              <a:t>2</a:t>
            </a:r>
            <a:r>
              <a:rPr lang="en-US" sz="1600" dirty="0">
                <a:latin typeface="Lub Dub Condensed" panose="020B0506030403020204" pitchFamily="34" charset="0"/>
              </a:rPr>
              <a:t>-VASc score ≥2 or equivalent stroke risk:</a:t>
            </a:r>
          </a:p>
        </p:txBody>
      </p:sp>
      <p:graphicFrame>
        <p:nvGraphicFramePr>
          <p:cNvPr id="9" name="Content Placeholder 5">
            <a:extLst>
              <a:ext uri="{FF2B5EF4-FFF2-40B4-BE49-F238E27FC236}">
                <a16:creationId xmlns:a16="http://schemas.microsoft.com/office/drawing/2014/main" id="{EEF06E45-7C21-CBCF-B822-B81C9BC6258E}"/>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3972634429"/>
              </p:ext>
            </p:extLst>
          </p:nvPr>
        </p:nvGraphicFramePr>
        <p:xfrm>
          <a:off x="649521" y="2527514"/>
          <a:ext cx="4902928" cy="1625561"/>
        </p:xfrm>
        <a:graphic>
          <a:graphicData uri="http://schemas.openxmlformats.org/drawingml/2006/table">
            <a:tbl>
              <a:tblPr firstRow="1" bandRow="1">
                <a:tableStyleId>{5C22544A-7EE6-4342-B048-85BDC9FD1C3A}</a:tableStyleId>
              </a:tblPr>
              <a:tblGrid>
                <a:gridCol w="645023">
                  <a:extLst>
                    <a:ext uri="{9D8B030D-6E8A-4147-A177-3AD203B41FA5}">
                      <a16:colId xmlns:a16="http://schemas.microsoft.com/office/drawing/2014/main" val="2649235253"/>
                    </a:ext>
                  </a:extLst>
                </a:gridCol>
                <a:gridCol w="4257905">
                  <a:extLst>
                    <a:ext uri="{9D8B030D-6E8A-4147-A177-3AD203B41FA5}">
                      <a16:colId xmlns:a16="http://schemas.microsoft.com/office/drawing/2014/main" val="3265590656"/>
                    </a:ext>
                  </a:extLst>
                </a:gridCol>
              </a:tblGrid>
              <a:tr h="37936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42194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112713" marR="36195" lvl="0" indent="0" algn="l" defTabSz="914400" rtl="0" eaLnBrk="1" fontAlgn="auto" latinLnBrk="0" hangingPunct="1">
                        <a:lnSpc>
                          <a:spcPct val="100000"/>
                        </a:lnSpc>
                        <a:spcBef>
                          <a:spcPts val="600"/>
                        </a:spcBef>
                        <a:spcAft>
                          <a:spcPts val="600"/>
                        </a:spcAft>
                        <a:buClrTx/>
                        <a:buSzTx/>
                        <a:buFont typeface="+mj-lt"/>
                        <a:buNone/>
                        <a:tabLst/>
                        <a:defRPr/>
                      </a:pPr>
                      <a:r>
                        <a:rPr lang="en-US" sz="1200" b="0" i="0" u="none" strike="noStrike" kern="1200" baseline="0" dirty="0">
                          <a:solidFill>
                            <a:schemeClr val="dk1"/>
                          </a:solidFill>
                          <a:latin typeface="Lub Dub Condensed" panose="020B0506030403020204" pitchFamily="34" charset="0"/>
                          <a:ea typeface="+mn-ea"/>
                          <a:cs typeface="Arial" panose="020B0604020202020204" pitchFamily="34" charset="0"/>
                        </a:rPr>
                        <a:t>Surgical LAA exclusion, in addition to continued anticoagulation, is indicated to reduce the risk of stroke and systemic embolism.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788995">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112713" marR="36195" lvl="0" indent="0" algn="l" defTabSz="914400" rtl="0" eaLnBrk="1" fontAlgn="auto" latinLnBrk="0" hangingPunct="1">
                        <a:lnSpc>
                          <a:spcPct val="100000"/>
                        </a:lnSpc>
                        <a:spcBef>
                          <a:spcPts val="600"/>
                        </a:spcBef>
                        <a:spcAft>
                          <a:spcPts val="600"/>
                        </a:spcAft>
                        <a:buClrTx/>
                        <a:buSzTx/>
                        <a:buFont typeface="+mj-lt"/>
                        <a:buNone/>
                        <a:tabLst/>
                        <a:defRPr/>
                      </a:pPr>
                      <a:r>
                        <a:rPr lang="en-US" sz="1200" b="0" i="0" u="none" strike="noStrike" kern="1200" baseline="0" dirty="0">
                          <a:solidFill>
                            <a:schemeClr val="dk1"/>
                          </a:solidFill>
                          <a:latin typeface="Lub Dub Condensed" panose="020B0506030403020204" pitchFamily="34" charset="0"/>
                          <a:ea typeface="+mn-ea"/>
                          <a:cs typeface="Arial" panose="020B0604020202020204" pitchFamily="34" charset="0"/>
                        </a:rPr>
                        <a:t>The benefit of surgical LAA exclusion in the absence of continued anticoagulation to reduce the risk of stroke and systemic embolism is uncertain.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617294883"/>
                  </a:ext>
                </a:extLst>
              </a:tr>
            </a:tbl>
          </a:graphicData>
        </a:graphic>
      </p:graphicFrame>
      <p:sp>
        <p:nvSpPr>
          <p:cNvPr id="10" name="TextBox 9">
            <a:extLst>
              <a:ext uri="{FF2B5EF4-FFF2-40B4-BE49-F238E27FC236}">
                <a16:creationId xmlns:a16="http://schemas.microsoft.com/office/drawing/2014/main" id="{330DB183-373E-EEF5-7CC8-E18B437563FA}"/>
              </a:ext>
              <a:ext uri="{C183D7F6-B498-43B3-948B-1728B52AA6E4}">
                <adec:decorative xmlns:adec="http://schemas.microsoft.com/office/drawing/2017/decorative" val="1"/>
              </a:ext>
            </a:extLst>
          </p:cNvPr>
          <p:cNvSpPr txBox="1"/>
          <p:nvPr/>
        </p:nvSpPr>
        <p:spPr>
          <a:xfrm>
            <a:off x="6184846" y="1893836"/>
            <a:ext cx="4875248" cy="584813"/>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11" name="TextBox 10">
            <a:extLst>
              <a:ext uri="{FF2B5EF4-FFF2-40B4-BE49-F238E27FC236}">
                <a16:creationId xmlns:a16="http://schemas.microsoft.com/office/drawing/2014/main" id="{D5EFB7E1-E29E-5564-8A3F-4314552F91E2}"/>
              </a:ext>
              <a:ext uri="{C183D7F6-B498-43B3-948B-1728B52AA6E4}">
                <adec:decorative xmlns:adec="http://schemas.microsoft.com/office/drawing/2017/decorative" val="0"/>
              </a:ext>
            </a:extLst>
          </p:cNvPr>
          <p:cNvSpPr txBox="1"/>
          <p:nvPr/>
        </p:nvSpPr>
        <p:spPr>
          <a:xfrm>
            <a:off x="6184846" y="1990299"/>
            <a:ext cx="4875248" cy="418011"/>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600" dirty="0">
                <a:latin typeface="Lub Dub Condensed" panose="020B0506030403020204" pitchFamily="34" charset="0"/>
              </a:rPr>
              <a:t>In patients with AF undergoing cardiac surgery:</a:t>
            </a:r>
          </a:p>
        </p:txBody>
      </p:sp>
      <p:graphicFrame>
        <p:nvGraphicFramePr>
          <p:cNvPr id="12" name="Content Placeholder 5">
            <a:extLst>
              <a:ext uri="{FF2B5EF4-FFF2-40B4-BE49-F238E27FC236}">
                <a16:creationId xmlns:a16="http://schemas.microsoft.com/office/drawing/2014/main" id="{5F4729B8-CDBF-1A47-5E91-40D93553EED0}"/>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430391355"/>
              </p:ext>
            </p:extLst>
          </p:nvPr>
        </p:nvGraphicFramePr>
        <p:xfrm>
          <a:off x="6171780" y="2527514"/>
          <a:ext cx="4902928" cy="1050209"/>
        </p:xfrm>
        <a:graphic>
          <a:graphicData uri="http://schemas.openxmlformats.org/drawingml/2006/table">
            <a:tbl>
              <a:tblPr firstRow="1" bandRow="1">
                <a:tableStyleId>{5C22544A-7EE6-4342-B048-85BDC9FD1C3A}</a:tableStyleId>
              </a:tblPr>
              <a:tblGrid>
                <a:gridCol w="629712">
                  <a:extLst>
                    <a:ext uri="{9D8B030D-6E8A-4147-A177-3AD203B41FA5}">
                      <a16:colId xmlns:a16="http://schemas.microsoft.com/office/drawing/2014/main" val="2649235253"/>
                    </a:ext>
                  </a:extLst>
                </a:gridCol>
                <a:gridCol w="4273216">
                  <a:extLst>
                    <a:ext uri="{9D8B030D-6E8A-4147-A177-3AD203B41FA5}">
                      <a16:colId xmlns:a16="http://schemas.microsoft.com/office/drawing/2014/main" val="3265590656"/>
                    </a:ext>
                  </a:extLst>
                </a:gridCol>
              </a:tblGrid>
              <a:tr h="37936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67084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112713" marR="36195" lvl="0" indent="0" algn="l" defTabSz="914400" rtl="0" eaLnBrk="1" fontAlgn="auto" latinLnBrk="0" hangingPunct="1">
                        <a:lnSpc>
                          <a:spcPct val="100000"/>
                        </a:lnSpc>
                        <a:spcBef>
                          <a:spcPts val="600"/>
                        </a:spcBef>
                        <a:spcAft>
                          <a:spcPts val="600"/>
                        </a:spcAft>
                        <a:buClrTx/>
                        <a:buSzTx/>
                        <a:buFont typeface="+mj-lt"/>
                        <a:buNone/>
                        <a:tabLst/>
                        <a:defRPr/>
                      </a:pPr>
                      <a:r>
                        <a:rPr lang="en-US" sz="1200" b="0" i="0" u="none" strike="noStrike" kern="1200" baseline="0" dirty="0">
                          <a:solidFill>
                            <a:schemeClr val="dk1"/>
                          </a:solidFill>
                          <a:latin typeface="Lub Dub Condensed" panose="020B0506030403020204" pitchFamily="34" charset="0"/>
                          <a:ea typeface="+mn-ea"/>
                          <a:cs typeface="Arial" panose="020B0604020202020204" pitchFamily="34" charset="0"/>
                        </a:rPr>
                        <a:t>And LAA exclusion, a surgical technique resulting in absence of flow across the suture line and a stump of &lt;1 cm as determined by intraoperative transesophageal echocardiography should be used.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bl>
          </a:graphicData>
        </a:graphic>
      </p:graphicFrame>
      <p:pic>
        <p:nvPicPr>
          <p:cNvPr id="13" name="Main graphic">
            <a:extLst>
              <a:ext uri="{FF2B5EF4-FFF2-40B4-BE49-F238E27FC236}">
                <a16:creationId xmlns:a16="http://schemas.microsoft.com/office/drawing/2014/main" id="{6C03764E-145D-4AE5-2C0F-A4A77515EC08}"/>
              </a:ext>
              <a:ext uri="{C183D7F6-B498-43B3-948B-1728B52AA6E4}">
                <adec:decorative xmlns:adec="http://schemas.microsoft.com/office/drawing/2017/decorative" val="1"/>
              </a:ext>
            </a:extLst>
          </p:cNvPr>
          <p:cNvPicPr/>
          <p:nvPr/>
        </p:nvPicPr>
        <p:blipFill>
          <a:blip r:embed="rId2"/>
          <a:stretch/>
        </p:blipFill>
        <p:spPr>
          <a:xfrm>
            <a:off x="7143604" y="3763340"/>
            <a:ext cx="3621466" cy="2065398"/>
          </a:xfrm>
          <a:prstGeom prst="rect">
            <a:avLst/>
          </a:prstGeom>
          <a:ln>
            <a:noFill/>
          </a:ln>
        </p:spPr>
      </p:pic>
      <p:sp>
        <p:nvSpPr>
          <p:cNvPr id="15" name="TextBox 14">
            <a:extLst>
              <a:ext uri="{FF2B5EF4-FFF2-40B4-BE49-F238E27FC236}">
                <a16:creationId xmlns:a16="http://schemas.microsoft.com/office/drawing/2014/main" id="{41BC9522-A7AC-BB09-9416-07413D7DE9F0}"/>
              </a:ext>
            </a:extLst>
          </p:cNvPr>
          <p:cNvSpPr txBox="1"/>
          <p:nvPr/>
        </p:nvSpPr>
        <p:spPr>
          <a:xfrm>
            <a:off x="634428" y="4475673"/>
            <a:ext cx="6097712" cy="954107"/>
          </a:xfrm>
          <a:prstGeom prst="rect">
            <a:avLst/>
          </a:prstGeom>
          <a:noFill/>
        </p:spPr>
        <p:txBody>
          <a:bodyPr wrap="square">
            <a:spAutoFit/>
          </a:bodyPr>
          <a:lstStyle/>
          <a:p>
            <a:r>
              <a:rPr lang="en-US" sz="1400" b="1" i="0" dirty="0">
                <a:solidFill>
                  <a:srgbClr val="000000"/>
                </a:solidFill>
                <a:effectLst/>
                <a:latin typeface="Lub Dub Condensed" panose="020B0506030403020204" pitchFamily="34" charset="0"/>
                <a:cs typeface="Arial" panose="020B0604020202020204" pitchFamily="34" charset="0"/>
              </a:rPr>
              <a:t>Views of the left atrial appendage before and after surgical exclusion. A</a:t>
            </a:r>
            <a:r>
              <a:rPr lang="en-US" sz="1400" b="0" i="0" dirty="0">
                <a:solidFill>
                  <a:srgbClr val="000000"/>
                </a:solidFill>
                <a:effectLst/>
                <a:latin typeface="Lub Dub Condensed" panose="020B0506030403020204" pitchFamily="34" charset="0"/>
                <a:cs typeface="Arial" panose="020B0604020202020204" pitchFamily="34" charset="0"/>
              </a:rPr>
              <a:t>, Intact left atrial appendage. </a:t>
            </a:r>
            <a:r>
              <a:rPr lang="en-US" sz="1400" b="1" i="0" dirty="0">
                <a:solidFill>
                  <a:srgbClr val="000000"/>
                </a:solidFill>
                <a:effectLst/>
                <a:latin typeface="Lub Dub Condensed" panose="020B0506030403020204" pitchFamily="34" charset="0"/>
                <a:cs typeface="Arial" panose="020B0604020202020204" pitchFamily="34" charset="0"/>
              </a:rPr>
              <a:t>B</a:t>
            </a:r>
            <a:r>
              <a:rPr lang="en-US" sz="1400" b="0" i="0" dirty="0">
                <a:solidFill>
                  <a:srgbClr val="000000"/>
                </a:solidFill>
                <a:effectLst/>
                <a:latin typeface="Lub Dub Condensed" panose="020B0506030403020204" pitchFamily="34" charset="0"/>
                <a:cs typeface="Arial" panose="020B0604020202020204" pitchFamily="34" charset="0"/>
              </a:rPr>
              <a:t>, Resected left atrial appendage before closure. </a:t>
            </a:r>
            <a:r>
              <a:rPr lang="en-US" sz="1400" b="1" i="0" dirty="0">
                <a:solidFill>
                  <a:srgbClr val="000000"/>
                </a:solidFill>
                <a:effectLst/>
                <a:latin typeface="Lub Dub Condensed" panose="020B0506030403020204" pitchFamily="34" charset="0"/>
                <a:cs typeface="Arial" panose="020B0604020202020204" pitchFamily="34" charset="0"/>
              </a:rPr>
              <a:t>C</a:t>
            </a:r>
            <a:r>
              <a:rPr lang="en-US" sz="1400" b="0" i="0" dirty="0">
                <a:solidFill>
                  <a:srgbClr val="000000"/>
                </a:solidFill>
                <a:effectLst/>
                <a:latin typeface="Lub Dub Condensed" panose="020B0506030403020204" pitchFamily="34" charset="0"/>
                <a:cs typeface="Arial" panose="020B0604020202020204" pitchFamily="34" charset="0"/>
              </a:rPr>
              <a:t>, Left atrial appendage after sutured amputation. </a:t>
            </a:r>
            <a:r>
              <a:rPr lang="en-US" sz="1400" b="1" i="0" dirty="0">
                <a:solidFill>
                  <a:srgbClr val="000000"/>
                </a:solidFill>
                <a:effectLst/>
                <a:latin typeface="Lub Dub Condensed" panose="020B0506030403020204" pitchFamily="34" charset="0"/>
                <a:cs typeface="Arial" panose="020B0604020202020204" pitchFamily="34" charset="0"/>
              </a:rPr>
              <a:t>D</a:t>
            </a:r>
            <a:r>
              <a:rPr lang="en-US" sz="1400" b="0" i="0" dirty="0">
                <a:solidFill>
                  <a:srgbClr val="000000"/>
                </a:solidFill>
                <a:effectLst/>
                <a:latin typeface="Lub Dub Condensed" panose="020B0506030403020204" pitchFamily="34" charset="0"/>
                <a:cs typeface="Arial" panose="020B0604020202020204" pitchFamily="34" charset="0"/>
              </a:rPr>
              <a:t>, Left atrial appendage after stapled excision. </a:t>
            </a:r>
            <a:r>
              <a:rPr lang="en-US" sz="1400" b="1" i="0" dirty="0">
                <a:solidFill>
                  <a:srgbClr val="000000"/>
                </a:solidFill>
                <a:effectLst/>
                <a:latin typeface="Lub Dub Condensed" panose="020B0506030403020204" pitchFamily="34" charset="0"/>
                <a:cs typeface="Arial" panose="020B0604020202020204" pitchFamily="34" charset="0"/>
              </a:rPr>
              <a:t>E</a:t>
            </a:r>
            <a:r>
              <a:rPr lang="en-US" sz="1400" b="0" i="0" dirty="0">
                <a:solidFill>
                  <a:srgbClr val="000000"/>
                </a:solidFill>
                <a:effectLst/>
                <a:latin typeface="Lub Dub Condensed" panose="020B0506030403020204" pitchFamily="34" charset="0"/>
                <a:cs typeface="Arial" panose="020B0604020202020204" pitchFamily="34" charset="0"/>
              </a:rPr>
              <a:t>, Left atrial appendage after clip application.</a:t>
            </a:r>
            <a:endParaRPr lang="en-US" sz="1400" dirty="0">
              <a:latin typeface="Lub Dub Condensed" panose="020B0506030403020204" pitchFamily="34" charset="0"/>
              <a:cs typeface="Arial" panose="020B0604020202020204" pitchFamily="34" charset="0"/>
            </a:endParaRPr>
          </a:p>
        </p:txBody>
      </p:sp>
      <p:sp>
        <p:nvSpPr>
          <p:cNvPr id="7" name="Text Placeholder 6">
            <a:extLst>
              <a:ext uri="{FF2B5EF4-FFF2-40B4-BE49-F238E27FC236}">
                <a16:creationId xmlns:a16="http://schemas.microsoft.com/office/drawing/2014/main" id="{23543E4C-33A5-A569-9E6E-A15D1FED2D34}"/>
              </a:ext>
            </a:extLst>
          </p:cNvPr>
          <p:cNvSpPr>
            <a:spLocks noGrp="1"/>
          </p:cNvSpPr>
          <p:nvPr>
            <p:ph type="body" sz="quarter" idx="13"/>
          </p:nvPr>
        </p:nvSpPr>
        <p:spPr>
          <a:xfrm>
            <a:off x="1974137" y="5794625"/>
            <a:ext cx="8243726" cy="482884"/>
          </a:xfrm>
        </p:spPr>
        <p:txBody>
          <a:bodyPr/>
          <a:lstStyle/>
          <a:p>
            <a:pPr marL="0" indent="0" algn="ctr"/>
            <a:r>
              <a:rPr lang="en-US" sz="1100" b="1" dirty="0"/>
              <a:t>Abbreviations: </a:t>
            </a:r>
            <a:r>
              <a:rPr lang="en-US" sz="1100" dirty="0"/>
              <a:t>AF indicates atrial fibrillation; CABG, coronary artery bypass graft surgery; CHA2DS2-VASc, congestive heart failure, hypertension, age ≥75 years (doubled), diabetes mellitus, prior stroke or transient ischemic attack or thromboembolism (doubled), vascular disease, age 65 to 74 years, sex category; cm, centimeter; LAA, left atrial appendage; and TEE, transesophageal echocardiography.</a:t>
            </a:r>
          </a:p>
        </p:txBody>
      </p:sp>
      <p:sp>
        <p:nvSpPr>
          <p:cNvPr id="4" name="Slide Number Placeholder 3">
            <a:extLst>
              <a:ext uri="{FF2B5EF4-FFF2-40B4-BE49-F238E27FC236}">
                <a16:creationId xmlns:a16="http://schemas.microsoft.com/office/drawing/2014/main" id="{C6E9555B-7BCE-54A3-0BD8-DACC0C93A0C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20</a:t>
            </a:fld>
            <a:endParaRPr lang="en-US" sz="900" dirty="0"/>
          </a:p>
        </p:txBody>
      </p:sp>
    </p:spTree>
    <p:extLst>
      <p:ext uri="{BB962C8B-B14F-4D97-AF65-F5344CB8AC3E}">
        <p14:creationId xmlns:p14="http://schemas.microsoft.com/office/powerpoint/2010/main" val="3682730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3E1D4-7AB9-8539-ABDE-1FF6FA92FB8A}"/>
              </a:ext>
            </a:extLst>
          </p:cNvPr>
          <p:cNvSpPr>
            <a:spLocks noGrp="1"/>
          </p:cNvSpPr>
          <p:nvPr>
            <p:ph type="title"/>
          </p:nvPr>
        </p:nvSpPr>
        <p:spPr>
          <a:xfrm>
            <a:off x="838200" y="365125"/>
            <a:ext cx="7658528" cy="660111"/>
          </a:xfrm>
        </p:spPr>
        <p:txBody>
          <a:bodyPr/>
          <a:lstStyle/>
          <a:p>
            <a:r>
              <a:rPr lang="en-US" sz="2700" dirty="0"/>
              <a:t>Active Bleeding on Anticoagulant Therapy and Reversal Drugs</a:t>
            </a:r>
          </a:p>
        </p:txBody>
      </p:sp>
      <p:graphicFrame>
        <p:nvGraphicFramePr>
          <p:cNvPr id="69" name="Table 68">
            <a:extLst>
              <a:ext uri="{FF2B5EF4-FFF2-40B4-BE49-F238E27FC236}">
                <a16:creationId xmlns:a16="http://schemas.microsoft.com/office/drawing/2014/main" id="{E5D3DAC8-3CAE-7067-D747-E3F3C543FD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53210961"/>
              </p:ext>
            </p:extLst>
          </p:nvPr>
        </p:nvGraphicFramePr>
        <p:xfrm>
          <a:off x="455544" y="1202552"/>
          <a:ext cx="10599449" cy="4756227"/>
        </p:xfrm>
        <a:graphic>
          <a:graphicData uri="http://schemas.openxmlformats.org/drawingml/2006/table">
            <a:tbl>
              <a:tblPr firstRow="1" bandRow="1">
                <a:tableStyleId>{5C22544A-7EE6-4342-B048-85BDC9FD1C3A}</a:tableStyleId>
              </a:tblPr>
              <a:tblGrid>
                <a:gridCol w="1754310">
                  <a:extLst>
                    <a:ext uri="{9D8B030D-6E8A-4147-A177-3AD203B41FA5}">
                      <a16:colId xmlns:a16="http://schemas.microsoft.com/office/drawing/2014/main" val="876107973"/>
                    </a:ext>
                  </a:extLst>
                </a:gridCol>
                <a:gridCol w="3920491">
                  <a:extLst>
                    <a:ext uri="{9D8B030D-6E8A-4147-A177-3AD203B41FA5}">
                      <a16:colId xmlns:a16="http://schemas.microsoft.com/office/drawing/2014/main" val="134702999"/>
                    </a:ext>
                  </a:extLst>
                </a:gridCol>
                <a:gridCol w="4924648">
                  <a:extLst>
                    <a:ext uri="{9D8B030D-6E8A-4147-A177-3AD203B41FA5}">
                      <a16:colId xmlns:a16="http://schemas.microsoft.com/office/drawing/2014/main" val="1766382930"/>
                    </a:ext>
                  </a:extLst>
                </a:gridCol>
              </a:tblGrid>
              <a:tr h="507807">
                <a:tc>
                  <a:txBody>
                    <a:bodyPr/>
                    <a:lstStyle/>
                    <a:p>
                      <a:pPr algn="r"/>
                      <a:r>
                        <a:rPr lang="en-US" u="sng" dirty="0">
                          <a:solidFill>
                            <a:schemeClr val="tx1"/>
                          </a:solidFill>
                          <a:latin typeface="Lub Dub Condensed" panose="020B0506030403020204" pitchFamily="34" charset="0"/>
                        </a:rPr>
                        <a:t>AGENT</a:t>
                      </a:r>
                    </a:p>
                  </a:txBody>
                  <a:tcPr marR="457200">
                    <a:noFill/>
                  </a:tcPr>
                </a:tc>
                <a:tc>
                  <a:txBody>
                    <a:bodyPr/>
                    <a:lstStyle/>
                    <a:p>
                      <a:pPr algn="ctr"/>
                      <a:r>
                        <a:rPr lang="en-US" u="sng" dirty="0">
                          <a:solidFill>
                            <a:schemeClr val="tx1"/>
                          </a:solidFill>
                          <a:latin typeface="Lub Dub Condensed" panose="020B0506030403020204" pitchFamily="34" charset="0"/>
                        </a:rPr>
                        <a:t>REVERSAL</a:t>
                      </a:r>
                    </a:p>
                  </a:txBody>
                  <a:tcPr>
                    <a:noFill/>
                  </a:tcPr>
                </a:tc>
                <a:tc>
                  <a:txBody>
                    <a:bodyPr/>
                    <a:lstStyle/>
                    <a:p>
                      <a:pPr algn="ctr"/>
                      <a:r>
                        <a:rPr lang="en-US" u="sng" dirty="0">
                          <a:solidFill>
                            <a:schemeClr val="tx1"/>
                          </a:solidFill>
                          <a:latin typeface="Lub Dub Condensed" panose="020B0506030403020204" pitchFamily="34" charset="0"/>
                        </a:rPr>
                        <a:t>RESUMPTION</a:t>
                      </a:r>
                    </a:p>
                  </a:txBody>
                  <a:tcPr>
                    <a:noFill/>
                  </a:tcPr>
                </a:tc>
                <a:extLst>
                  <a:ext uri="{0D108BD9-81ED-4DB2-BD59-A6C34878D82A}">
                    <a16:rowId xmlns:a16="http://schemas.microsoft.com/office/drawing/2014/main" val="1853223693"/>
                  </a:ext>
                </a:extLst>
              </a:tr>
              <a:tr h="1049332">
                <a:tc>
                  <a:txBody>
                    <a:bodyPr/>
                    <a:lstStyle/>
                    <a:p>
                      <a:pPr algn="r"/>
                      <a:endParaRPr lang="en-US" sz="1600" b="1" dirty="0">
                        <a:latin typeface="Lub Dub Condensed" panose="020B0506030403020204" pitchFamily="34" charset="0"/>
                      </a:endParaRPr>
                    </a:p>
                    <a:p>
                      <a:pPr algn="r"/>
                      <a:r>
                        <a:rPr lang="en-US" sz="1600" b="1" dirty="0">
                          <a:latin typeface="Lub Dub Condensed" panose="020B0506030403020204" pitchFamily="34" charset="0"/>
                        </a:rPr>
                        <a:t>Apixaban</a:t>
                      </a:r>
                    </a:p>
                    <a:p>
                      <a:pPr algn="r"/>
                      <a:endParaRPr lang="en-US" sz="1600" b="1" dirty="0">
                        <a:latin typeface="Lub Dub Condensed" panose="020B0506030403020204" pitchFamily="34" charset="0"/>
                      </a:endParaRPr>
                    </a:p>
                    <a:p>
                      <a:pPr algn="r"/>
                      <a:r>
                        <a:rPr lang="en-US" sz="1600" b="1" dirty="0">
                          <a:latin typeface="Lub Dub Condensed" panose="020B0506030403020204" pitchFamily="34" charset="0"/>
                        </a:rPr>
                        <a:t>Edoxaban*</a:t>
                      </a:r>
                    </a:p>
                  </a:txBody>
                  <a:tcPr marR="457200" anchor="ctr">
                    <a:lnR w="19050" cap="flat" cmpd="sng" algn="ctr">
                      <a:solidFill>
                        <a:schemeClr val="tx1"/>
                      </a:solidFill>
                      <a:prstDash val="sysDash"/>
                      <a:round/>
                      <a:headEnd type="none" w="med" len="med"/>
                      <a:tailEnd type="none" w="med" len="med"/>
                    </a:lnR>
                    <a:noFill/>
                  </a:tcPr>
                </a:tc>
                <a:tc>
                  <a:txBody>
                    <a:bodyPr/>
                    <a:lstStyle/>
                    <a:p>
                      <a:pPr algn="r"/>
                      <a:endParaRPr lang="en-US" dirty="0">
                        <a:latin typeface="Lub Dub Condensed" panose="020B0506030403020204" pitchFamily="34" charset="0"/>
                      </a:endParaRPr>
                    </a:p>
                  </a:txBody>
                  <a:tcPr anchor="ctr">
                    <a:lnL w="19050" cap="flat" cmpd="sng" algn="ctr">
                      <a:solidFill>
                        <a:schemeClr val="tx1"/>
                      </a:solidFill>
                      <a:prstDash val="sysDash"/>
                      <a:round/>
                      <a:headEnd type="none" w="med" len="med"/>
                      <a:tailEnd type="none" w="med" len="med"/>
                    </a:lnL>
                    <a:lnR w="19050" cap="flat" cmpd="sng" algn="ctr">
                      <a:solidFill>
                        <a:schemeClr val="tx1"/>
                      </a:solidFill>
                      <a:prstDash val="sysDash"/>
                      <a:round/>
                      <a:headEnd type="none" w="med" len="med"/>
                      <a:tailEnd type="none" w="med" len="med"/>
                    </a:lnR>
                    <a:noFill/>
                  </a:tcPr>
                </a:tc>
                <a:tc>
                  <a:txBody>
                    <a:bodyPr/>
                    <a:lstStyle/>
                    <a:p>
                      <a:pPr algn="r"/>
                      <a:endParaRPr lang="en-US" dirty="0">
                        <a:latin typeface="Lub Dub Condensed" panose="020B0506030403020204" pitchFamily="34" charset="0"/>
                      </a:endParaRPr>
                    </a:p>
                  </a:txBody>
                  <a:tcPr anchor="ctr">
                    <a:lnL w="19050" cap="flat" cmpd="sng" algn="ctr">
                      <a:solidFill>
                        <a:schemeClr val="tx1"/>
                      </a:solidFill>
                      <a:prstDash val="sysDash"/>
                      <a:round/>
                      <a:headEnd type="none" w="med" len="med"/>
                      <a:tailEnd type="none" w="med" len="med"/>
                    </a:lnL>
                    <a:noFill/>
                  </a:tcPr>
                </a:tc>
                <a:extLst>
                  <a:ext uri="{0D108BD9-81ED-4DB2-BD59-A6C34878D82A}">
                    <a16:rowId xmlns:a16="http://schemas.microsoft.com/office/drawing/2014/main" val="4184645787"/>
                  </a:ext>
                </a:extLst>
              </a:tr>
              <a:tr h="681014">
                <a:tc>
                  <a:txBody>
                    <a:bodyPr/>
                    <a:lstStyle/>
                    <a:p>
                      <a:pPr algn="r"/>
                      <a:r>
                        <a:rPr lang="en-US" sz="1600" b="1" dirty="0">
                          <a:latin typeface="Lub Dub Condensed" panose="020B0506030403020204" pitchFamily="34" charset="0"/>
                        </a:rPr>
                        <a:t>Rivaroxaban</a:t>
                      </a:r>
                    </a:p>
                  </a:txBody>
                  <a:tcPr marR="457200" anchor="ctr">
                    <a:lnR w="19050" cap="flat" cmpd="sng" algn="ctr">
                      <a:solidFill>
                        <a:schemeClr val="tx1"/>
                      </a:solidFill>
                      <a:prstDash val="sysDash"/>
                      <a:round/>
                      <a:headEnd type="none" w="med" len="med"/>
                      <a:tailEnd type="none" w="med" len="med"/>
                    </a:lnR>
                    <a:lnB w="19050" cap="flat" cmpd="sng" algn="ctr">
                      <a:noFill/>
                      <a:prstDash val="sysDash"/>
                      <a:round/>
                      <a:headEnd type="none" w="med" len="med"/>
                      <a:tailEnd type="none" w="med" len="med"/>
                    </a:lnB>
                    <a:noFill/>
                  </a:tcPr>
                </a:tc>
                <a:tc>
                  <a:txBody>
                    <a:bodyPr/>
                    <a:lstStyle/>
                    <a:p>
                      <a:pPr algn="r"/>
                      <a:endParaRPr lang="en-US" dirty="0">
                        <a:latin typeface="Lub Dub Condensed" panose="020B0506030403020204" pitchFamily="34" charset="0"/>
                      </a:endParaRPr>
                    </a:p>
                  </a:txBody>
                  <a:tcPr anchor="ctr">
                    <a:lnL w="19050" cap="flat" cmpd="sng" algn="ctr">
                      <a:solidFill>
                        <a:schemeClr val="tx1"/>
                      </a:solidFill>
                      <a:prstDash val="sysDash"/>
                      <a:round/>
                      <a:headEnd type="none" w="med" len="med"/>
                      <a:tailEnd type="none" w="med" len="med"/>
                    </a:lnL>
                    <a:lnR w="19050" cap="flat" cmpd="sng" algn="ctr">
                      <a:solidFill>
                        <a:schemeClr val="tx1"/>
                      </a:solidFill>
                      <a:prstDash val="sysDash"/>
                      <a:round/>
                      <a:headEnd type="none" w="med" len="med"/>
                      <a:tailEnd type="none" w="med" len="med"/>
                    </a:lnR>
                    <a:lnB w="19050" cap="flat" cmpd="sng" algn="ctr">
                      <a:noFill/>
                      <a:prstDash val="sysDash"/>
                      <a:round/>
                      <a:headEnd type="none" w="med" len="med"/>
                      <a:tailEnd type="none" w="med" len="med"/>
                    </a:lnB>
                    <a:noFill/>
                  </a:tcPr>
                </a:tc>
                <a:tc>
                  <a:txBody>
                    <a:bodyPr/>
                    <a:lstStyle/>
                    <a:p>
                      <a:pPr algn="r"/>
                      <a:endParaRPr lang="en-US" dirty="0">
                        <a:latin typeface="Lub Dub Condensed" panose="020B0506030403020204" pitchFamily="34" charset="0"/>
                      </a:endParaRPr>
                    </a:p>
                  </a:txBody>
                  <a:tcPr anchor="ctr">
                    <a:lnL w="19050" cap="flat" cmpd="sng" algn="ctr">
                      <a:solidFill>
                        <a:schemeClr val="tx1"/>
                      </a:solidFill>
                      <a:prstDash val="sysDash"/>
                      <a:round/>
                      <a:headEnd type="none" w="med" len="med"/>
                      <a:tailEnd type="none" w="med" len="med"/>
                    </a:lnL>
                    <a:noFill/>
                  </a:tcPr>
                </a:tc>
                <a:extLst>
                  <a:ext uri="{0D108BD9-81ED-4DB2-BD59-A6C34878D82A}">
                    <a16:rowId xmlns:a16="http://schemas.microsoft.com/office/drawing/2014/main" val="1337552400"/>
                  </a:ext>
                </a:extLst>
              </a:tr>
              <a:tr h="669821">
                <a:tc>
                  <a:txBody>
                    <a:bodyPr/>
                    <a:lstStyle/>
                    <a:p>
                      <a:pPr algn="r"/>
                      <a:r>
                        <a:rPr lang="en-US" sz="1600" b="1" dirty="0">
                          <a:latin typeface="Lub Dub Condensed" panose="020B0506030403020204" pitchFamily="34" charset="0"/>
                        </a:rPr>
                        <a:t>Dabigatran</a:t>
                      </a:r>
                    </a:p>
                  </a:txBody>
                  <a:tcPr marR="457200" anchor="ctr">
                    <a:lnR w="19050" cap="flat" cmpd="sng" algn="ctr">
                      <a:solidFill>
                        <a:schemeClr val="tx1"/>
                      </a:solidFill>
                      <a:prstDash val="sysDash"/>
                      <a:round/>
                      <a:headEnd type="none" w="med" len="med"/>
                      <a:tailEnd type="none" w="med" len="med"/>
                    </a:lnR>
                    <a:lnT w="19050" cap="flat" cmpd="sng" algn="ctr">
                      <a:noFill/>
                      <a:prstDash val="sysDash"/>
                      <a:round/>
                      <a:headEnd type="none" w="med" len="med"/>
                      <a:tailEnd type="none" w="med" len="med"/>
                    </a:lnT>
                    <a:lnB w="19050" cap="flat" cmpd="sng" algn="ctr">
                      <a:noFill/>
                      <a:prstDash val="sysDash"/>
                      <a:round/>
                      <a:headEnd type="none" w="med" len="med"/>
                      <a:tailEnd type="none" w="med" len="med"/>
                    </a:lnB>
                    <a:noFill/>
                  </a:tcPr>
                </a:tc>
                <a:tc>
                  <a:txBody>
                    <a:bodyPr/>
                    <a:lstStyle/>
                    <a:p>
                      <a:pPr algn="r"/>
                      <a:endParaRPr lang="en-US" dirty="0">
                        <a:latin typeface="Lub Dub Condensed" panose="020B0506030403020204" pitchFamily="34" charset="0"/>
                      </a:endParaRPr>
                    </a:p>
                  </a:txBody>
                  <a:tcPr anchor="ctr">
                    <a:lnL w="19050" cap="flat" cmpd="sng" algn="ctr">
                      <a:solidFill>
                        <a:schemeClr val="tx1"/>
                      </a:solidFill>
                      <a:prstDash val="sysDash"/>
                      <a:round/>
                      <a:headEnd type="none" w="med" len="med"/>
                      <a:tailEnd type="none" w="med" len="med"/>
                    </a:lnL>
                    <a:lnR w="19050" cap="flat" cmpd="sng" algn="ctr">
                      <a:solidFill>
                        <a:schemeClr val="tx1"/>
                      </a:solidFill>
                      <a:prstDash val="sysDash"/>
                      <a:round/>
                      <a:headEnd type="none" w="med" len="med"/>
                      <a:tailEnd type="none" w="med" len="med"/>
                    </a:lnR>
                    <a:lnT w="19050" cap="flat" cmpd="sng" algn="ctr">
                      <a:noFill/>
                      <a:prstDash val="sysDash"/>
                      <a:round/>
                      <a:headEnd type="none" w="med" len="med"/>
                      <a:tailEnd type="none" w="med" len="med"/>
                    </a:lnT>
                    <a:lnB w="19050" cap="flat" cmpd="sng" algn="ctr">
                      <a:noFill/>
                      <a:prstDash val="sysDash"/>
                      <a:round/>
                      <a:headEnd type="none" w="med" len="med"/>
                      <a:tailEnd type="none" w="med" len="med"/>
                    </a:lnB>
                    <a:noFill/>
                  </a:tcPr>
                </a:tc>
                <a:tc>
                  <a:txBody>
                    <a:bodyPr/>
                    <a:lstStyle/>
                    <a:p>
                      <a:pPr algn="r"/>
                      <a:endParaRPr lang="en-US" dirty="0">
                        <a:latin typeface="Lub Dub Condensed" panose="020B0506030403020204" pitchFamily="34" charset="0"/>
                      </a:endParaRPr>
                    </a:p>
                  </a:txBody>
                  <a:tcPr anchor="ctr">
                    <a:lnL w="19050" cap="flat" cmpd="sng" algn="ctr">
                      <a:solidFill>
                        <a:schemeClr val="tx1"/>
                      </a:solidFill>
                      <a:prstDash val="sysDash"/>
                      <a:round/>
                      <a:headEnd type="none" w="med" len="med"/>
                      <a:tailEnd type="none" w="med" len="med"/>
                    </a:lnL>
                    <a:noFill/>
                  </a:tcPr>
                </a:tc>
                <a:extLst>
                  <a:ext uri="{0D108BD9-81ED-4DB2-BD59-A6C34878D82A}">
                    <a16:rowId xmlns:a16="http://schemas.microsoft.com/office/drawing/2014/main" val="4241495390"/>
                  </a:ext>
                </a:extLst>
              </a:tr>
              <a:tr h="1388825">
                <a:tc>
                  <a:txBody>
                    <a:bodyPr/>
                    <a:lstStyle/>
                    <a:p>
                      <a:pPr algn="r"/>
                      <a:r>
                        <a:rPr lang="en-US" sz="1600" b="1" dirty="0">
                          <a:latin typeface="Lub Dub Condensed" panose="020B0506030403020204" pitchFamily="34" charset="0"/>
                        </a:rPr>
                        <a:t>Warfarin</a:t>
                      </a:r>
                    </a:p>
                  </a:txBody>
                  <a:tcPr marR="457200" anchor="ctr">
                    <a:lnR w="19050" cap="flat" cmpd="sng" algn="ctr">
                      <a:solidFill>
                        <a:schemeClr val="tx1"/>
                      </a:solidFill>
                      <a:prstDash val="sysDash"/>
                      <a:round/>
                      <a:headEnd type="none" w="med" len="med"/>
                      <a:tailEnd type="none" w="med" len="med"/>
                    </a:lnR>
                    <a:lnT w="19050" cap="flat" cmpd="sng" algn="ctr">
                      <a:noFill/>
                      <a:prstDash val="sysDash"/>
                      <a:round/>
                      <a:headEnd type="none" w="med" len="med"/>
                      <a:tailEnd type="none" w="med" len="med"/>
                    </a:lnT>
                    <a:noFill/>
                  </a:tcPr>
                </a:tc>
                <a:tc>
                  <a:txBody>
                    <a:bodyPr/>
                    <a:lstStyle/>
                    <a:p>
                      <a:pPr algn="r"/>
                      <a:endParaRPr lang="en-US" dirty="0">
                        <a:latin typeface="Lub Dub Condensed" panose="020B0506030403020204" pitchFamily="34" charset="0"/>
                      </a:endParaRPr>
                    </a:p>
                  </a:txBody>
                  <a:tcPr anchor="ctr">
                    <a:lnL w="19050" cap="flat" cmpd="sng" algn="ctr">
                      <a:solidFill>
                        <a:schemeClr val="tx1"/>
                      </a:solidFill>
                      <a:prstDash val="sysDash"/>
                      <a:round/>
                      <a:headEnd type="none" w="med" len="med"/>
                      <a:tailEnd type="none" w="med" len="med"/>
                    </a:lnL>
                    <a:lnR w="19050" cap="flat" cmpd="sng" algn="ctr">
                      <a:solidFill>
                        <a:schemeClr val="tx1"/>
                      </a:solidFill>
                      <a:prstDash val="sysDash"/>
                      <a:round/>
                      <a:headEnd type="none" w="med" len="med"/>
                      <a:tailEnd type="none" w="med" len="med"/>
                    </a:lnR>
                    <a:lnT w="19050" cap="flat" cmpd="sng" algn="ctr">
                      <a:noFill/>
                      <a:prstDash val="sysDash"/>
                      <a:round/>
                      <a:headEnd type="none" w="med" len="med"/>
                      <a:tailEnd type="none" w="med" len="med"/>
                    </a:lnT>
                    <a:noFill/>
                  </a:tcPr>
                </a:tc>
                <a:tc>
                  <a:txBody>
                    <a:bodyPr/>
                    <a:lstStyle/>
                    <a:p>
                      <a:pPr algn="r"/>
                      <a:endParaRPr lang="en-US" dirty="0">
                        <a:latin typeface="Lub Dub Condensed" panose="020B0506030403020204" pitchFamily="34" charset="0"/>
                      </a:endParaRPr>
                    </a:p>
                  </a:txBody>
                  <a:tcPr anchor="ctr">
                    <a:lnL w="19050" cap="flat" cmpd="sng" algn="ctr">
                      <a:solidFill>
                        <a:schemeClr val="tx1"/>
                      </a:solidFill>
                      <a:prstDash val="sysDash"/>
                      <a:round/>
                      <a:headEnd type="none" w="med" len="med"/>
                      <a:tailEnd type="none" w="med" len="med"/>
                    </a:lnL>
                    <a:noFill/>
                  </a:tcPr>
                </a:tc>
                <a:extLst>
                  <a:ext uri="{0D108BD9-81ED-4DB2-BD59-A6C34878D82A}">
                    <a16:rowId xmlns:a16="http://schemas.microsoft.com/office/drawing/2014/main" val="2741790670"/>
                  </a:ext>
                </a:extLst>
              </a:tr>
              <a:tr h="434723">
                <a:tc>
                  <a:txBody>
                    <a:bodyPr/>
                    <a:lstStyle/>
                    <a:p>
                      <a:endParaRPr lang="en-US" dirty="0">
                        <a:latin typeface="Lub Dub Condensed" panose="020B0506030403020204" pitchFamily="34" charset="0"/>
                      </a:endParaRPr>
                    </a:p>
                  </a:txBody>
                  <a:tcPr>
                    <a:lnB w="12700" cap="flat" cmpd="sng" algn="ctr">
                      <a:noFill/>
                      <a:prstDash val="solid"/>
                      <a:round/>
                      <a:headEnd type="none" w="med" len="med"/>
                      <a:tailEnd type="none" w="med" len="med"/>
                    </a:lnB>
                    <a:noFill/>
                  </a:tcPr>
                </a:tc>
                <a:tc>
                  <a:txBody>
                    <a:bodyPr/>
                    <a:lstStyle/>
                    <a:p>
                      <a:pPr algn="ctr"/>
                      <a:r>
                        <a:rPr lang="en-US" sz="1400" b="1" dirty="0">
                          <a:latin typeface="Lub Dub Condensed" panose="020B0506030403020204" pitchFamily="34" charset="0"/>
                        </a:rPr>
                        <a:t>              Acute phase</a:t>
                      </a:r>
                    </a:p>
                  </a:txBody>
                  <a:tcPr marT="182880">
                    <a:lnB w="12700" cap="flat" cmpd="sng" algn="ctr">
                      <a:noFill/>
                      <a:prstDash val="solid"/>
                      <a:round/>
                      <a:headEnd type="none" w="med" len="med"/>
                      <a:tailEnd type="none" w="med" len="med"/>
                    </a:lnB>
                    <a:noFill/>
                  </a:tcPr>
                </a:tc>
                <a:tc>
                  <a:txBody>
                    <a:bodyPr/>
                    <a:lstStyle/>
                    <a:p>
                      <a:pPr algn="ctr"/>
                      <a:r>
                        <a:rPr lang="en-US" sz="1400" b="1" dirty="0">
                          <a:latin typeface="Lub Dub Condensed" panose="020B0506030403020204" pitchFamily="34" charset="0"/>
                        </a:rPr>
                        <a:t>Subacute/ Chronic phase</a:t>
                      </a:r>
                    </a:p>
                  </a:txBody>
                  <a:tcPr marT="182880">
                    <a:lnB w="12700" cap="flat" cmpd="sng" algn="ctr">
                      <a:noFill/>
                      <a:prstDash val="solid"/>
                      <a:round/>
                      <a:headEnd type="none" w="med" len="med"/>
                      <a:tailEnd type="none" w="med" len="med"/>
                    </a:lnB>
                    <a:noFill/>
                  </a:tcPr>
                </a:tc>
                <a:extLst>
                  <a:ext uri="{0D108BD9-81ED-4DB2-BD59-A6C34878D82A}">
                    <a16:rowId xmlns:a16="http://schemas.microsoft.com/office/drawing/2014/main" val="1609079185"/>
                  </a:ext>
                </a:extLst>
              </a:tr>
            </a:tbl>
          </a:graphicData>
        </a:graphic>
      </p:graphicFrame>
      <p:sp>
        <p:nvSpPr>
          <p:cNvPr id="70" name="Round Same Side Corner Rectangle 60">
            <a:extLst>
              <a:ext uri="{FF2B5EF4-FFF2-40B4-BE49-F238E27FC236}">
                <a16:creationId xmlns:a16="http://schemas.microsoft.com/office/drawing/2014/main" id="{0F05E362-1235-364B-5138-038CEBABA1A6}"/>
              </a:ext>
              <a:ext uri="{C183D7F6-B498-43B3-948B-1728B52AA6E4}">
                <adec:decorative xmlns:adec="http://schemas.microsoft.com/office/drawing/2017/decorative" val="1"/>
              </a:ext>
            </a:extLst>
          </p:cNvPr>
          <p:cNvSpPr/>
          <p:nvPr/>
        </p:nvSpPr>
        <p:spPr>
          <a:xfrm>
            <a:off x="2666929" y="1731218"/>
            <a:ext cx="1679040" cy="3755182"/>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b="1" dirty="0">
                <a:solidFill>
                  <a:schemeClr val="tx1"/>
                </a:solidFill>
                <a:latin typeface="Lub Dub Condensed" panose="020B0506030403020204"/>
              </a:rPr>
              <a:t>CLASS 1</a:t>
            </a:r>
          </a:p>
          <a:p>
            <a:pPr algn="ctr"/>
            <a:endParaRPr kumimoji="0" lang="en-US" sz="1200" b="1" i="0" u="none" strike="noStrike" kern="1200" cap="none" spc="0" normalizeH="0" baseline="0" noProof="0" dirty="0">
              <a:ln>
                <a:noFill/>
              </a:ln>
              <a:solidFill>
                <a:schemeClr val="tx1"/>
              </a:solidFill>
              <a:effectLst/>
              <a:uLnTx/>
              <a:uFillTx/>
              <a:latin typeface="Lub Dub Condensed" panose="020B0506030403020204"/>
            </a:endParaRPr>
          </a:p>
          <a:p>
            <a:pPr algn="ctr"/>
            <a:endParaRPr kumimoji="0" lang="en-US" sz="1200" b="1" i="0" u="none" strike="noStrike" kern="1200" cap="none" spc="0" normalizeH="0" baseline="0" noProof="0" dirty="0">
              <a:ln>
                <a:noFill/>
              </a:ln>
              <a:solidFill>
                <a:schemeClr val="tx1"/>
              </a:solidFill>
              <a:effectLst/>
              <a:uLnTx/>
              <a:uFillTx/>
              <a:latin typeface="Lub Dub Condensed" panose="020B0506030403020204"/>
            </a:endParaRPr>
          </a:p>
          <a:p>
            <a:pPr algn="ctr"/>
            <a:r>
              <a:rPr lang="en-US" sz="1400" b="1" dirty="0">
                <a:solidFill>
                  <a:schemeClr val="tx1"/>
                </a:solidFill>
                <a:latin typeface="Lub Dub Condensed" panose="020B0506030403020204"/>
              </a:rPr>
              <a:t>Andexanet alfa</a:t>
            </a:r>
          </a:p>
          <a:p>
            <a:pPr algn="ctr"/>
            <a:r>
              <a:rPr lang="en-US" sz="1400" i="1" dirty="0">
                <a:solidFill>
                  <a:schemeClr val="tx1"/>
                </a:solidFill>
                <a:latin typeface="Lub Dub Condensed" panose="020B0506030403020204"/>
              </a:rPr>
              <a:t>OR</a:t>
            </a:r>
          </a:p>
          <a:p>
            <a:pPr algn="ctr"/>
            <a:r>
              <a:rPr lang="en-US" sz="1400" b="1" dirty="0">
                <a:solidFill>
                  <a:schemeClr val="tx1"/>
                </a:solidFill>
                <a:latin typeface="Lub Dub Condensed" panose="020B0506030403020204"/>
              </a:rPr>
              <a:t>4F-PCC</a:t>
            </a:r>
          </a:p>
          <a:p>
            <a:pPr algn="ctr"/>
            <a:endParaRPr lang="en-US" sz="1400" b="1" dirty="0">
              <a:solidFill>
                <a:schemeClr val="tx1"/>
              </a:solidFill>
              <a:latin typeface="Lub Dub Condensed" panose="020B0506030403020204"/>
            </a:endParaRPr>
          </a:p>
          <a:p>
            <a:pPr algn="ctr"/>
            <a:endParaRPr lang="en-US" sz="1400" b="1" dirty="0">
              <a:solidFill>
                <a:schemeClr val="tx1"/>
              </a:solidFill>
              <a:latin typeface="Lub Dub Condensed" panose="020B0506030403020204"/>
            </a:endParaRPr>
          </a:p>
          <a:p>
            <a:pPr algn="ctr"/>
            <a:r>
              <a:rPr lang="en-US" sz="1400" b="1" dirty="0">
                <a:solidFill>
                  <a:schemeClr val="tx1"/>
                </a:solidFill>
                <a:latin typeface="Lub Dub Condensed" panose="020B0506030403020204"/>
              </a:rPr>
              <a:t>Idarucizumab</a:t>
            </a:r>
          </a:p>
          <a:p>
            <a:pPr algn="ctr"/>
            <a:br>
              <a:rPr lang="en-US" sz="1400" b="1" dirty="0">
                <a:solidFill>
                  <a:schemeClr val="tx1"/>
                </a:solidFill>
                <a:latin typeface="Lub Dub Condensed" panose="020B0506030403020204"/>
              </a:rPr>
            </a:br>
            <a:br>
              <a:rPr lang="en-US" sz="1400" b="1" dirty="0">
                <a:solidFill>
                  <a:schemeClr val="tx1"/>
                </a:solidFill>
                <a:latin typeface="Lub Dub Condensed" panose="020B0506030403020204"/>
              </a:rPr>
            </a:br>
            <a:endParaRPr lang="en-US" sz="700" b="1" dirty="0">
              <a:solidFill>
                <a:schemeClr val="tx1"/>
              </a:solidFill>
              <a:latin typeface="Lub Dub Condensed" panose="020B0506030403020204"/>
            </a:endParaRPr>
          </a:p>
          <a:p>
            <a:pPr algn="ctr"/>
            <a:r>
              <a:rPr lang="en-US" sz="1400" b="1" dirty="0">
                <a:solidFill>
                  <a:schemeClr val="tx1"/>
                </a:solidFill>
                <a:latin typeface="Lub Dub Condensed" panose="020B0506030403020204"/>
              </a:rPr>
              <a:t>4F-PCC + IV Vitamin K recommended to rapidly achieve INR correction over FFP and IV vitamin K treatment</a:t>
            </a:r>
          </a:p>
          <a:p>
            <a:pPr algn="ctr"/>
            <a:endParaRPr lang="en-US" sz="1400" b="1" dirty="0">
              <a:solidFill>
                <a:schemeClr val="tx1"/>
              </a:solidFill>
              <a:latin typeface="Lub Dub Condensed" panose="020B0506030403020204"/>
            </a:endParaRPr>
          </a:p>
          <a:p>
            <a:pPr algn="ctr"/>
            <a:r>
              <a:rPr kumimoji="0" lang="en-US" sz="1200" b="1" i="0" u="none" strike="noStrike" kern="1200" cap="none" spc="0" normalizeH="0" baseline="0" noProof="0" dirty="0">
                <a:ln>
                  <a:noFill/>
                </a:ln>
                <a:solidFill>
                  <a:schemeClr val="tx1"/>
                </a:solidFill>
                <a:effectLst/>
                <a:uLnTx/>
                <a:uFillTx/>
                <a:latin typeface="Lub Dub Condensed" panose="020B0506030403020204"/>
              </a:rPr>
              <a:t> </a:t>
            </a:r>
          </a:p>
        </p:txBody>
      </p:sp>
      <p:pic>
        <p:nvPicPr>
          <p:cNvPr id="75" name="Picture 74">
            <a:extLst>
              <a:ext uri="{FF2B5EF4-FFF2-40B4-BE49-F238E27FC236}">
                <a16:creationId xmlns:a16="http://schemas.microsoft.com/office/drawing/2014/main" id="{25E0370F-C838-BEF1-50AA-D0D61CCB088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306492" y="3628069"/>
            <a:ext cx="371656" cy="354097"/>
          </a:xfrm>
          <a:prstGeom prst="rect">
            <a:avLst/>
          </a:prstGeom>
        </p:spPr>
      </p:pic>
      <p:sp>
        <p:nvSpPr>
          <p:cNvPr id="76" name="Round Same Side Corner Rectangle 60">
            <a:extLst>
              <a:ext uri="{FF2B5EF4-FFF2-40B4-BE49-F238E27FC236}">
                <a16:creationId xmlns:a16="http://schemas.microsoft.com/office/drawing/2014/main" id="{E1770DD1-F6D9-3883-914A-5875972D130A}"/>
              </a:ext>
              <a:ext uri="{C183D7F6-B498-43B3-948B-1728B52AA6E4}">
                <adec:decorative xmlns:adec="http://schemas.microsoft.com/office/drawing/2017/decorative" val="1"/>
              </a:ext>
            </a:extLst>
          </p:cNvPr>
          <p:cNvSpPr/>
          <p:nvPr/>
        </p:nvSpPr>
        <p:spPr>
          <a:xfrm>
            <a:off x="4473468" y="1739780"/>
            <a:ext cx="1679040" cy="3755182"/>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b="1" dirty="0">
                <a:solidFill>
                  <a:schemeClr val="tx1"/>
                </a:solidFill>
                <a:latin typeface="Lub Dub Condensed" panose="020B0506030403020204"/>
              </a:rPr>
              <a:t>CLASS 2a</a:t>
            </a:r>
          </a:p>
          <a:p>
            <a:pPr algn="ctr"/>
            <a:endParaRPr kumimoji="0" lang="en-US" sz="1200" b="1" i="0" u="none" strike="noStrike" kern="1200" cap="none" spc="0" normalizeH="0" baseline="0" noProof="0" dirty="0">
              <a:ln>
                <a:noFill/>
              </a:ln>
              <a:solidFill>
                <a:schemeClr val="tx1"/>
              </a:solidFill>
              <a:effectLst/>
              <a:uLnTx/>
              <a:uFillTx/>
              <a:latin typeface="Lub Dub Condensed" panose="020B0506030403020204"/>
            </a:endParaRPr>
          </a:p>
          <a:p>
            <a:pPr algn="ctr"/>
            <a:endParaRPr kumimoji="0" lang="en-US" sz="1200" b="1" i="0" u="none" strike="noStrike" kern="1200" cap="none" spc="0" normalizeH="0" baseline="0" noProof="0" dirty="0">
              <a:ln>
                <a:noFill/>
              </a:ln>
              <a:solidFill>
                <a:schemeClr val="tx1"/>
              </a:solidFill>
              <a:effectLst/>
              <a:uLnTx/>
              <a:uFillTx/>
              <a:latin typeface="Lub Dub Condensed" panose="020B0506030403020204"/>
            </a:endParaRPr>
          </a:p>
          <a:p>
            <a:pPr algn="ctr"/>
            <a:r>
              <a:rPr lang="en-US" sz="1400" b="1" dirty="0">
                <a:solidFill>
                  <a:schemeClr val="tx1"/>
                </a:solidFill>
                <a:latin typeface="Lub Dub Condensed" panose="020B0506030403020204"/>
              </a:rPr>
              <a:t> </a:t>
            </a:r>
          </a:p>
          <a:p>
            <a:pPr algn="ctr"/>
            <a:endParaRPr lang="en-US" sz="1400" b="1" dirty="0">
              <a:solidFill>
                <a:schemeClr val="tx1"/>
              </a:solidFill>
              <a:latin typeface="Lub Dub Condensed" panose="020B0506030403020204"/>
            </a:endParaRPr>
          </a:p>
          <a:p>
            <a:pPr algn="ctr"/>
            <a:endParaRPr lang="en-US" sz="1400" b="1" dirty="0">
              <a:solidFill>
                <a:schemeClr val="tx1"/>
              </a:solidFill>
              <a:latin typeface="Lub Dub Condensed" panose="020B0506030403020204"/>
            </a:endParaRPr>
          </a:p>
          <a:p>
            <a:pPr algn="ctr"/>
            <a:endParaRPr lang="en-US" sz="1400" b="1" dirty="0">
              <a:solidFill>
                <a:schemeClr val="tx1"/>
              </a:solidFill>
              <a:latin typeface="Lub Dub Condensed" panose="020B0506030403020204"/>
            </a:endParaRPr>
          </a:p>
          <a:p>
            <a:pPr algn="ctr"/>
            <a:endParaRPr lang="en-US" sz="1200" b="1" dirty="0">
              <a:solidFill>
                <a:schemeClr val="tx1"/>
              </a:solidFill>
              <a:latin typeface="Lub Dub Condensed" panose="020B0506030403020204"/>
            </a:endParaRPr>
          </a:p>
          <a:p>
            <a:pPr algn="ctr"/>
            <a:r>
              <a:rPr lang="en-US" sz="1400" b="1" dirty="0">
                <a:solidFill>
                  <a:schemeClr val="tx1"/>
                </a:solidFill>
                <a:latin typeface="Lub Dub Condensed" panose="020B0506030403020204"/>
              </a:rPr>
              <a:t>PCC</a:t>
            </a:r>
          </a:p>
          <a:p>
            <a:pPr algn="ctr"/>
            <a:r>
              <a:rPr lang="en-US" sz="1200" i="1" dirty="0">
                <a:solidFill>
                  <a:schemeClr val="tx1"/>
                </a:solidFill>
                <a:latin typeface="Lub Dub Condensed" panose="020B0506030403020204"/>
              </a:rPr>
              <a:t>If idarucizumab unavailable</a:t>
            </a:r>
          </a:p>
          <a:p>
            <a:pPr algn="ctr"/>
            <a:endParaRPr lang="en-US" sz="1400" b="1" dirty="0">
              <a:solidFill>
                <a:schemeClr val="tx1"/>
              </a:solidFill>
              <a:latin typeface="Lub Dub Condensed" panose="020B0506030403020204"/>
            </a:endParaRPr>
          </a:p>
          <a:p>
            <a:pPr algn="ctr"/>
            <a:br>
              <a:rPr lang="en-US" sz="1400" b="1" dirty="0">
                <a:solidFill>
                  <a:schemeClr val="tx1"/>
                </a:solidFill>
                <a:latin typeface="Lub Dub Condensed" panose="020B0506030403020204"/>
              </a:rPr>
            </a:br>
            <a:br>
              <a:rPr lang="en-US" sz="1400" b="1" dirty="0">
                <a:solidFill>
                  <a:schemeClr val="tx1"/>
                </a:solidFill>
                <a:latin typeface="Lub Dub Condensed" panose="020B0506030403020204"/>
              </a:rPr>
            </a:br>
            <a:endParaRPr lang="en-US" sz="700" b="1" dirty="0">
              <a:solidFill>
                <a:schemeClr val="tx1"/>
              </a:solidFill>
              <a:latin typeface="Lub Dub Condensed" panose="020B0506030403020204"/>
            </a:endParaRPr>
          </a:p>
          <a:p>
            <a:pPr algn="ctr"/>
            <a:endParaRPr lang="en-US" sz="1400" b="1" dirty="0">
              <a:solidFill>
                <a:schemeClr val="tx1"/>
              </a:solidFill>
              <a:latin typeface="Lub Dub Condensed" panose="020B0506030403020204"/>
            </a:endParaRPr>
          </a:p>
          <a:p>
            <a:pPr algn="ctr"/>
            <a:endParaRPr lang="en-US" sz="1400" b="1" dirty="0">
              <a:solidFill>
                <a:schemeClr val="tx1"/>
              </a:solidFill>
              <a:latin typeface="Lub Dub Condensed" panose="020B0506030403020204"/>
            </a:endParaRPr>
          </a:p>
          <a:p>
            <a:pPr algn="ctr"/>
            <a:endParaRPr kumimoji="0" lang="en-US" sz="1200" b="1" i="0" u="none" strike="noStrike" kern="1200" cap="none" spc="0" normalizeH="0" baseline="0" noProof="0" dirty="0">
              <a:ln>
                <a:noFill/>
              </a:ln>
              <a:solidFill>
                <a:schemeClr val="tx1"/>
              </a:solidFill>
              <a:effectLst/>
              <a:uLnTx/>
              <a:uFillTx/>
              <a:latin typeface="Lub Dub Condensed" panose="020B0506030403020204"/>
            </a:endParaRPr>
          </a:p>
        </p:txBody>
      </p:sp>
      <p:cxnSp>
        <p:nvCxnSpPr>
          <p:cNvPr id="72" name="Straight Connector 71">
            <a:extLst>
              <a:ext uri="{FF2B5EF4-FFF2-40B4-BE49-F238E27FC236}">
                <a16:creationId xmlns:a16="http://schemas.microsoft.com/office/drawing/2014/main" id="{F6038CF9-62E5-39A7-24D1-FB165B74CA08}"/>
              </a:ext>
              <a:ext uri="{C183D7F6-B498-43B3-948B-1728B52AA6E4}">
                <adec:decorative xmlns:adec="http://schemas.microsoft.com/office/drawing/2017/decorative" val="1"/>
              </a:ext>
            </a:extLst>
          </p:cNvPr>
          <p:cNvCxnSpPr>
            <a:cxnSpLocks/>
          </p:cNvCxnSpPr>
          <p:nvPr/>
        </p:nvCxnSpPr>
        <p:spPr>
          <a:xfrm flipV="1">
            <a:off x="1037601" y="3307733"/>
            <a:ext cx="5373473" cy="27892"/>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id="{2914F900-2126-9515-9650-05D3EFB79602}"/>
              </a:ext>
              <a:ext uri="{C183D7F6-B498-43B3-948B-1728B52AA6E4}">
                <adec:decorative xmlns:adec="http://schemas.microsoft.com/office/drawing/2017/decorative" val="1"/>
              </a:ext>
            </a:extLst>
          </p:cNvPr>
          <p:cNvCxnSpPr>
            <a:cxnSpLocks/>
          </p:cNvCxnSpPr>
          <p:nvPr/>
        </p:nvCxnSpPr>
        <p:spPr>
          <a:xfrm flipV="1">
            <a:off x="1035889" y="4004664"/>
            <a:ext cx="5373473" cy="27892"/>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77" name="TextBox 76">
            <a:extLst>
              <a:ext uri="{FF2B5EF4-FFF2-40B4-BE49-F238E27FC236}">
                <a16:creationId xmlns:a16="http://schemas.microsoft.com/office/drawing/2014/main" id="{D194FEB4-AE19-4A11-2F6D-8139B9E7692C}"/>
              </a:ext>
              <a:ext uri="{C183D7F6-B498-43B3-948B-1728B52AA6E4}">
                <adec:decorative xmlns:adec="http://schemas.microsoft.com/office/drawing/2017/decorative" val="1"/>
              </a:ext>
            </a:extLst>
          </p:cNvPr>
          <p:cNvSpPr txBox="1"/>
          <p:nvPr/>
        </p:nvSpPr>
        <p:spPr>
          <a:xfrm>
            <a:off x="1775238" y="1506699"/>
            <a:ext cx="1560045"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1" u="none" strike="noStrike" kern="1200" cap="none" spc="0" normalizeH="0" baseline="0" noProof="0" dirty="0">
                <a:ln>
                  <a:noFill/>
                </a:ln>
                <a:solidFill>
                  <a:srgbClr val="C00000"/>
                </a:solidFill>
                <a:effectLst/>
                <a:uLnTx/>
                <a:uFillTx/>
                <a:latin typeface="Lub Dub Condensed" panose="020B0506030403020204" pitchFamily="34" charset="0"/>
              </a:rPr>
              <a:t>Life-threatening bleed</a:t>
            </a:r>
          </a:p>
        </p:txBody>
      </p:sp>
      <p:pic>
        <p:nvPicPr>
          <p:cNvPr id="78" name="Picture 77">
            <a:extLst>
              <a:ext uri="{FF2B5EF4-FFF2-40B4-BE49-F238E27FC236}">
                <a16:creationId xmlns:a16="http://schemas.microsoft.com/office/drawing/2014/main" id="{BCEA9976-2968-30F4-0ECE-C603584A9A9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311230" y="1940120"/>
            <a:ext cx="446494" cy="431934"/>
          </a:xfrm>
          <a:prstGeom prst="rect">
            <a:avLst/>
          </a:prstGeom>
        </p:spPr>
      </p:pic>
      <p:pic>
        <p:nvPicPr>
          <p:cNvPr id="79" name="Picture 78">
            <a:extLst>
              <a:ext uri="{FF2B5EF4-FFF2-40B4-BE49-F238E27FC236}">
                <a16:creationId xmlns:a16="http://schemas.microsoft.com/office/drawing/2014/main" id="{98161CB5-D9BD-C22A-EEF8-E5FCFE67EAA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321868" y="2445138"/>
            <a:ext cx="446494" cy="431934"/>
          </a:xfrm>
          <a:prstGeom prst="rect">
            <a:avLst/>
          </a:prstGeom>
        </p:spPr>
      </p:pic>
      <p:pic>
        <p:nvPicPr>
          <p:cNvPr id="80" name="Picture 79">
            <a:extLst>
              <a:ext uri="{FF2B5EF4-FFF2-40B4-BE49-F238E27FC236}">
                <a16:creationId xmlns:a16="http://schemas.microsoft.com/office/drawing/2014/main" id="{A3FB28CE-1A6F-44E7-950A-E47132EC913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311230" y="3504782"/>
            <a:ext cx="446494" cy="431934"/>
          </a:xfrm>
          <a:prstGeom prst="rect">
            <a:avLst/>
          </a:prstGeom>
        </p:spPr>
      </p:pic>
      <p:pic>
        <p:nvPicPr>
          <p:cNvPr id="81" name="Picture 80">
            <a:extLst>
              <a:ext uri="{FF2B5EF4-FFF2-40B4-BE49-F238E27FC236}">
                <a16:creationId xmlns:a16="http://schemas.microsoft.com/office/drawing/2014/main" id="{2F41E543-3477-6437-EC4C-56AD5C5EE61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319792" y="4581855"/>
            <a:ext cx="446494" cy="431934"/>
          </a:xfrm>
          <a:prstGeom prst="rect">
            <a:avLst/>
          </a:prstGeom>
        </p:spPr>
      </p:pic>
      <p:sp>
        <p:nvSpPr>
          <p:cNvPr id="82" name="Left Brace 81">
            <a:extLst>
              <a:ext uri="{FF2B5EF4-FFF2-40B4-BE49-F238E27FC236}">
                <a16:creationId xmlns:a16="http://schemas.microsoft.com/office/drawing/2014/main" id="{70D37649-BE13-F12B-783A-5C297E954C44}"/>
              </a:ext>
              <a:ext uri="{C183D7F6-B498-43B3-948B-1728B52AA6E4}">
                <adec:decorative xmlns:adec="http://schemas.microsoft.com/office/drawing/2017/decorative" val="1"/>
              </a:ext>
            </a:extLst>
          </p:cNvPr>
          <p:cNvSpPr/>
          <p:nvPr/>
        </p:nvSpPr>
        <p:spPr>
          <a:xfrm rot="16200000">
            <a:off x="4302144" y="3695962"/>
            <a:ext cx="253158" cy="3759227"/>
          </a:xfrm>
          <a:prstGeom prst="leftBrace">
            <a:avLst>
              <a:gd name="adj1" fmla="val 56819"/>
              <a:gd name="adj2" fmla="val 48907"/>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3" name="Left Brace 82">
            <a:extLst>
              <a:ext uri="{FF2B5EF4-FFF2-40B4-BE49-F238E27FC236}">
                <a16:creationId xmlns:a16="http://schemas.microsoft.com/office/drawing/2014/main" id="{C4E9D7DD-834D-9310-4627-40BC2005E2DB}"/>
              </a:ext>
              <a:ext uri="{C183D7F6-B498-43B3-948B-1728B52AA6E4}">
                <adec:decorative xmlns:adec="http://schemas.microsoft.com/office/drawing/2017/decorative" val="1"/>
              </a:ext>
            </a:extLst>
          </p:cNvPr>
          <p:cNvSpPr/>
          <p:nvPr/>
        </p:nvSpPr>
        <p:spPr>
          <a:xfrm rot="16200000">
            <a:off x="8523966" y="3241335"/>
            <a:ext cx="253158" cy="4665058"/>
          </a:xfrm>
          <a:prstGeom prst="leftBrace">
            <a:avLst>
              <a:gd name="adj1" fmla="val 56819"/>
              <a:gd name="adj2" fmla="val 48907"/>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35" name="Group 134">
            <a:extLst>
              <a:ext uri="{FF2B5EF4-FFF2-40B4-BE49-F238E27FC236}">
                <a16:creationId xmlns:a16="http://schemas.microsoft.com/office/drawing/2014/main" id="{3B06D480-126C-A91C-8F3A-ED584DAE75F6}"/>
              </a:ext>
              <a:ext uri="{C183D7F6-B498-43B3-948B-1728B52AA6E4}">
                <adec:decorative xmlns:adec="http://schemas.microsoft.com/office/drawing/2017/decorative" val="1"/>
              </a:ext>
            </a:extLst>
          </p:cNvPr>
          <p:cNvGrpSpPr/>
          <p:nvPr/>
        </p:nvGrpSpPr>
        <p:grpSpPr>
          <a:xfrm>
            <a:off x="7208136" y="1821732"/>
            <a:ext cx="1011189" cy="1011189"/>
            <a:chOff x="7177314" y="1883377"/>
            <a:chExt cx="1067358" cy="1067358"/>
          </a:xfrm>
        </p:grpSpPr>
        <p:pic>
          <p:nvPicPr>
            <p:cNvPr id="84" name="Graphic 83" descr="Right Brain outline">
              <a:extLst>
                <a:ext uri="{FF2B5EF4-FFF2-40B4-BE49-F238E27FC236}">
                  <a16:creationId xmlns:a16="http://schemas.microsoft.com/office/drawing/2014/main" id="{ED1FFD5A-B66D-28B7-3CA2-6795B993A0E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77314" y="1883377"/>
              <a:ext cx="1067358" cy="1067358"/>
            </a:xfrm>
            <a:prstGeom prst="rect">
              <a:avLst/>
            </a:prstGeom>
          </p:spPr>
        </p:pic>
        <p:sp>
          <p:nvSpPr>
            <p:cNvPr id="85" name="Freeform: Shape 84">
              <a:extLst>
                <a:ext uri="{FF2B5EF4-FFF2-40B4-BE49-F238E27FC236}">
                  <a16:creationId xmlns:a16="http://schemas.microsoft.com/office/drawing/2014/main" id="{1C3704C7-68B9-4AF7-911A-5594C38819E1}"/>
                </a:ext>
              </a:extLst>
            </p:cNvPr>
            <p:cNvSpPr/>
            <p:nvPr/>
          </p:nvSpPr>
          <p:spPr>
            <a:xfrm>
              <a:off x="7769641" y="2114162"/>
              <a:ext cx="213798" cy="559558"/>
            </a:xfrm>
            <a:custGeom>
              <a:avLst/>
              <a:gdLst>
                <a:gd name="connsiteX0" fmla="*/ 49534 w 280751"/>
                <a:gd name="connsiteY0" fmla="*/ 175 h 594275"/>
                <a:gd name="connsiteX1" fmla="*/ 126190 w 280751"/>
                <a:gd name="connsiteY1" fmla="*/ 54930 h 594275"/>
                <a:gd name="connsiteX2" fmla="*/ 148092 w 280751"/>
                <a:gd name="connsiteY2" fmla="*/ 104209 h 594275"/>
                <a:gd name="connsiteX3" fmla="*/ 164519 w 280751"/>
                <a:gd name="connsiteY3" fmla="*/ 120635 h 594275"/>
                <a:gd name="connsiteX4" fmla="*/ 213798 w 280751"/>
                <a:gd name="connsiteY4" fmla="*/ 191816 h 594275"/>
                <a:gd name="connsiteX5" fmla="*/ 263077 w 280751"/>
                <a:gd name="connsiteY5" fmla="*/ 273948 h 594275"/>
                <a:gd name="connsiteX6" fmla="*/ 263077 w 280751"/>
                <a:gd name="connsiteY6" fmla="*/ 328702 h 594275"/>
                <a:gd name="connsiteX7" fmla="*/ 279503 w 280751"/>
                <a:gd name="connsiteY7" fmla="*/ 421785 h 594275"/>
                <a:gd name="connsiteX8" fmla="*/ 224749 w 280751"/>
                <a:gd name="connsiteY8" fmla="*/ 460113 h 594275"/>
                <a:gd name="connsiteX9" fmla="*/ 180945 w 280751"/>
                <a:gd name="connsiteY9" fmla="*/ 525818 h 594275"/>
                <a:gd name="connsiteX10" fmla="*/ 148092 w 280751"/>
                <a:gd name="connsiteY10" fmla="*/ 586048 h 594275"/>
                <a:gd name="connsiteX11" fmla="*/ 65961 w 280751"/>
                <a:gd name="connsiteY11" fmla="*/ 586048 h 594275"/>
                <a:gd name="connsiteX12" fmla="*/ 55010 w 280751"/>
                <a:gd name="connsiteY12" fmla="*/ 514867 h 594275"/>
                <a:gd name="connsiteX13" fmla="*/ 38583 w 280751"/>
                <a:gd name="connsiteY13" fmla="*/ 399883 h 594275"/>
                <a:gd name="connsiteX14" fmla="*/ 255 w 280751"/>
                <a:gd name="connsiteY14" fmla="*/ 284899 h 594275"/>
                <a:gd name="connsiteX15" fmla="*/ 22157 w 280751"/>
                <a:gd name="connsiteY15" fmla="*/ 169914 h 594275"/>
                <a:gd name="connsiteX16" fmla="*/ 27632 w 280751"/>
                <a:gd name="connsiteY16" fmla="*/ 71356 h 594275"/>
                <a:gd name="connsiteX17" fmla="*/ 16681 w 280751"/>
                <a:gd name="connsiteY17" fmla="*/ 38503 h 594275"/>
                <a:gd name="connsiteX18" fmla="*/ 49534 w 280751"/>
                <a:gd name="connsiteY18" fmla="*/ 175 h 59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0751" h="594275">
                  <a:moveTo>
                    <a:pt x="49534" y="175"/>
                  </a:moveTo>
                  <a:cubicBezTo>
                    <a:pt x="67786" y="2913"/>
                    <a:pt x="109764" y="37591"/>
                    <a:pt x="126190" y="54930"/>
                  </a:cubicBezTo>
                  <a:cubicBezTo>
                    <a:pt x="142616" y="72269"/>
                    <a:pt x="148092" y="104209"/>
                    <a:pt x="148092" y="104209"/>
                  </a:cubicBezTo>
                  <a:cubicBezTo>
                    <a:pt x="154480" y="115160"/>
                    <a:pt x="153568" y="106034"/>
                    <a:pt x="164519" y="120635"/>
                  </a:cubicBezTo>
                  <a:cubicBezTo>
                    <a:pt x="175470" y="135236"/>
                    <a:pt x="197372" y="166264"/>
                    <a:pt x="213798" y="191816"/>
                  </a:cubicBezTo>
                  <a:cubicBezTo>
                    <a:pt x="230224" y="217368"/>
                    <a:pt x="254864" y="251134"/>
                    <a:pt x="263077" y="273948"/>
                  </a:cubicBezTo>
                  <a:cubicBezTo>
                    <a:pt x="271290" y="296762"/>
                    <a:pt x="260339" y="304062"/>
                    <a:pt x="263077" y="328702"/>
                  </a:cubicBezTo>
                  <a:cubicBezTo>
                    <a:pt x="265815" y="353342"/>
                    <a:pt x="285891" y="399883"/>
                    <a:pt x="279503" y="421785"/>
                  </a:cubicBezTo>
                  <a:cubicBezTo>
                    <a:pt x="273115" y="443687"/>
                    <a:pt x="241175" y="442774"/>
                    <a:pt x="224749" y="460113"/>
                  </a:cubicBezTo>
                  <a:cubicBezTo>
                    <a:pt x="208323" y="477452"/>
                    <a:pt x="193721" y="504829"/>
                    <a:pt x="180945" y="525818"/>
                  </a:cubicBezTo>
                  <a:cubicBezTo>
                    <a:pt x="168169" y="546807"/>
                    <a:pt x="167256" y="576010"/>
                    <a:pt x="148092" y="586048"/>
                  </a:cubicBezTo>
                  <a:cubicBezTo>
                    <a:pt x="128928" y="596086"/>
                    <a:pt x="81475" y="597911"/>
                    <a:pt x="65961" y="586048"/>
                  </a:cubicBezTo>
                  <a:cubicBezTo>
                    <a:pt x="50447" y="574185"/>
                    <a:pt x="59573" y="545894"/>
                    <a:pt x="55010" y="514867"/>
                  </a:cubicBezTo>
                  <a:cubicBezTo>
                    <a:pt x="50447" y="483840"/>
                    <a:pt x="47709" y="438211"/>
                    <a:pt x="38583" y="399883"/>
                  </a:cubicBezTo>
                  <a:cubicBezTo>
                    <a:pt x="29457" y="361555"/>
                    <a:pt x="2993" y="323227"/>
                    <a:pt x="255" y="284899"/>
                  </a:cubicBezTo>
                  <a:cubicBezTo>
                    <a:pt x="-2483" y="246571"/>
                    <a:pt x="17594" y="205504"/>
                    <a:pt x="22157" y="169914"/>
                  </a:cubicBezTo>
                  <a:cubicBezTo>
                    <a:pt x="26720" y="134324"/>
                    <a:pt x="28545" y="93258"/>
                    <a:pt x="27632" y="71356"/>
                  </a:cubicBezTo>
                  <a:cubicBezTo>
                    <a:pt x="26719" y="49454"/>
                    <a:pt x="15768" y="49454"/>
                    <a:pt x="16681" y="38503"/>
                  </a:cubicBezTo>
                  <a:cubicBezTo>
                    <a:pt x="17594" y="27552"/>
                    <a:pt x="31282" y="-2563"/>
                    <a:pt x="49534" y="175"/>
                  </a:cubicBezTo>
                  <a:close/>
                </a:path>
              </a:pathLst>
            </a:cu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86" name="TextBox 85">
            <a:extLst>
              <a:ext uri="{FF2B5EF4-FFF2-40B4-BE49-F238E27FC236}">
                <a16:creationId xmlns:a16="http://schemas.microsoft.com/office/drawing/2014/main" id="{97D1795B-EC88-6993-770B-CF5382CBCBB6}"/>
              </a:ext>
              <a:ext uri="{C183D7F6-B498-43B3-948B-1728B52AA6E4}">
                <adec:decorative xmlns:adec="http://schemas.microsoft.com/office/drawing/2017/decorative" val="1"/>
              </a:ext>
            </a:extLst>
          </p:cNvPr>
          <p:cNvSpPr txBox="1"/>
          <p:nvPr/>
        </p:nvSpPr>
        <p:spPr>
          <a:xfrm>
            <a:off x="7001928" y="1727530"/>
            <a:ext cx="141813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Lub Dub Condensed" panose="020B0506030403020204" pitchFamily="34" charset="0"/>
              </a:rPr>
              <a:t>ICH</a:t>
            </a:r>
          </a:p>
        </p:txBody>
      </p:sp>
      <p:sp>
        <p:nvSpPr>
          <p:cNvPr id="87" name="TextBox 86">
            <a:extLst>
              <a:ext uri="{FF2B5EF4-FFF2-40B4-BE49-F238E27FC236}">
                <a16:creationId xmlns:a16="http://schemas.microsoft.com/office/drawing/2014/main" id="{EFE18C95-C433-F25C-C189-1762BCAA90DD}"/>
              </a:ext>
              <a:ext uri="{C183D7F6-B498-43B3-948B-1728B52AA6E4}">
                <adec:decorative xmlns:adec="http://schemas.microsoft.com/office/drawing/2017/decorative" val="1"/>
              </a:ext>
            </a:extLst>
          </p:cNvPr>
          <p:cNvSpPr txBox="1"/>
          <p:nvPr/>
        </p:nvSpPr>
        <p:spPr>
          <a:xfrm>
            <a:off x="8872628" y="1731106"/>
            <a:ext cx="141813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Lub Dub Condensed" panose="020B0506030403020204" pitchFamily="34" charset="0"/>
              </a:rPr>
              <a:t>Non-ICH</a:t>
            </a:r>
          </a:p>
        </p:txBody>
      </p:sp>
      <p:sp>
        <p:nvSpPr>
          <p:cNvPr id="88" name="TextBox 87">
            <a:extLst>
              <a:ext uri="{FF2B5EF4-FFF2-40B4-BE49-F238E27FC236}">
                <a16:creationId xmlns:a16="http://schemas.microsoft.com/office/drawing/2014/main" id="{1E2A4F98-0790-1DCB-90BB-C3229DC88504}"/>
              </a:ext>
              <a:ext uri="{C183D7F6-B498-43B3-948B-1728B52AA6E4}">
                <adec:decorative xmlns:adec="http://schemas.microsoft.com/office/drawing/2017/decorative" val="1"/>
              </a:ext>
            </a:extLst>
          </p:cNvPr>
          <p:cNvSpPr txBox="1"/>
          <p:nvPr/>
        </p:nvSpPr>
        <p:spPr>
          <a:xfrm>
            <a:off x="8825500" y="2209836"/>
            <a:ext cx="155131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Condensed" panose="020B0506030403020204" pitchFamily="34" charset="0"/>
              </a:rPr>
              <a:t>Reasonable to resume once underlying etiology treated</a:t>
            </a:r>
          </a:p>
        </p:txBody>
      </p:sp>
      <p:sp>
        <p:nvSpPr>
          <p:cNvPr id="89" name="TextBox 88">
            <a:extLst>
              <a:ext uri="{FF2B5EF4-FFF2-40B4-BE49-F238E27FC236}">
                <a16:creationId xmlns:a16="http://schemas.microsoft.com/office/drawing/2014/main" id="{2712AE3D-D55D-45F3-5D70-A6C2861424D8}"/>
              </a:ext>
              <a:ext uri="{C183D7F6-B498-43B3-948B-1728B52AA6E4}">
                <adec:decorative xmlns:adec="http://schemas.microsoft.com/office/drawing/2017/decorative" val="1"/>
              </a:ext>
            </a:extLst>
          </p:cNvPr>
          <p:cNvSpPr txBox="1"/>
          <p:nvPr/>
        </p:nvSpPr>
        <p:spPr>
          <a:xfrm>
            <a:off x="7007915" y="2865114"/>
            <a:ext cx="141813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Lub Dub Condensed" panose="020B0506030403020204" pitchFamily="34" charset="0"/>
              </a:rPr>
              <a:t>Recurrence risk</a:t>
            </a:r>
          </a:p>
        </p:txBody>
      </p:sp>
      <p:sp>
        <p:nvSpPr>
          <p:cNvPr id="90" name="TextBox 89">
            <a:extLst>
              <a:ext uri="{FF2B5EF4-FFF2-40B4-BE49-F238E27FC236}">
                <a16:creationId xmlns:a16="http://schemas.microsoft.com/office/drawing/2014/main" id="{060AFFD0-EDE5-9AC4-37AA-5DE8EC8E5C34}"/>
              </a:ext>
              <a:ext uri="{C183D7F6-B498-43B3-948B-1728B52AA6E4}">
                <adec:decorative xmlns:adec="http://schemas.microsoft.com/office/drawing/2017/decorative" val="1"/>
              </a:ext>
            </a:extLst>
          </p:cNvPr>
          <p:cNvSpPr txBox="1"/>
          <p:nvPr/>
        </p:nvSpPr>
        <p:spPr>
          <a:xfrm>
            <a:off x="6966839" y="3411648"/>
            <a:ext cx="57862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Condensed" panose="020B0506030403020204" pitchFamily="34" charset="0"/>
              </a:rPr>
              <a:t>Low</a:t>
            </a:r>
          </a:p>
        </p:txBody>
      </p:sp>
      <p:sp>
        <p:nvSpPr>
          <p:cNvPr id="91" name="TextBox 90">
            <a:extLst>
              <a:ext uri="{FF2B5EF4-FFF2-40B4-BE49-F238E27FC236}">
                <a16:creationId xmlns:a16="http://schemas.microsoft.com/office/drawing/2014/main" id="{27C3D6A6-C76A-1195-2D7A-E44EFDEBA64C}"/>
              </a:ext>
              <a:ext uri="{C183D7F6-B498-43B3-948B-1728B52AA6E4}">
                <adec:decorative xmlns:adec="http://schemas.microsoft.com/office/drawing/2017/decorative" val="1"/>
              </a:ext>
            </a:extLst>
          </p:cNvPr>
          <p:cNvSpPr txBox="1"/>
          <p:nvPr/>
        </p:nvSpPr>
        <p:spPr>
          <a:xfrm>
            <a:off x="7720368" y="3411648"/>
            <a:ext cx="111540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Condensed" panose="020B0506030403020204" pitchFamily="34" charset="0"/>
              </a:rPr>
              <a:t>High (e.g. CAA)</a:t>
            </a:r>
          </a:p>
        </p:txBody>
      </p:sp>
      <p:sp>
        <p:nvSpPr>
          <p:cNvPr id="92" name="TextBox 91">
            <a:extLst>
              <a:ext uri="{FF2B5EF4-FFF2-40B4-BE49-F238E27FC236}">
                <a16:creationId xmlns:a16="http://schemas.microsoft.com/office/drawing/2014/main" id="{1F16AEE0-95DF-8E83-5EEB-4C8F102A0864}"/>
              </a:ext>
              <a:ext uri="{C183D7F6-B498-43B3-948B-1728B52AA6E4}">
                <adec:decorative xmlns:adec="http://schemas.microsoft.com/office/drawing/2017/decorative" val="1"/>
              </a:ext>
            </a:extLst>
          </p:cNvPr>
          <p:cNvSpPr txBox="1"/>
          <p:nvPr/>
        </p:nvSpPr>
        <p:spPr>
          <a:xfrm>
            <a:off x="8897144" y="2885257"/>
            <a:ext cx="1387288" cy="276999"/>
          </a:xfrm>
          <a:prstGeom prst="rect">
            <a:avLst/>
          </a:prstGeom>
          <a:solidFill>
            <a:srgbClr val="F99B1D"/>
          </a:solid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Lub Dub Condensed" panose="020B0506030403020204" pitchFamily="34" charset="0"/>
              </a:rPr>
              <a:t>Consider LAAO </a:t>
            </a:r>
            <a:r>
              <a:rPr kumimoji="0" lang="en-US" sz="1200" b="0" i="0" u="none" strike="noStrike" kern="1200" cap="none" spc="0" normalizeH="0" baseline="0" noProof="0" dirty="0">
                <a:ln>
                  <a:noFill/>
                </a:ln>
                <a:solidFill>
                  <a:prstClr val="black"/>
                </a:solidFill>
                <a:effectLst/>
                <a:uLnTx/>
                <a:uFillTx/>
                <a:latin typeface="Lub Dub Condensed" panose="020B0506030403020204" pitchFamily="34" charset="0"/>
              </a:rPr>
              <a:t>(</a:t>
            </a:r>
            <a:r>
              <a:rPr lang="en-US" sz="1200" dirty="0">
                <a:solidFill>
                  <a:prstClr val="black"/>
                </a:solidFill>
                <a:latin typeface="Lub Dub Condensed" panose="020B0506030403020204" pitchFamily="34" charset="0"/>
              </a:rPr>
              <a:t>2b</a:t>
            </a:r>
            <a:r>
              <a:rPr kumimoji="0" lang="en-US" sz="1200" b="0" i="0" u="none" strike="noStrike" kern="1200" cap="none" spc="0" normalizeH="0" baseline="0" noProof="0" dirty="0">
                <a:ln>
                  <a:noFill/>
                </a:ln>
                <a:solidFill>
                  <a:prstClr val="black"/>
                </a:solidFill>
                <a:effectLst/>
                <a:uLnTx/>
                <a:uFillTx/>
                <a:latin typeface="Lub Dub Condensed" panose="020B0506030403020204" pitchFamily="34" charset="0"/>
              </a:rPr>
              <a:t>)</a:t>
            </a:r>
          </a:p>
        </p:txBody>
      </p:sp>
      <p:sp>
        <p:nvSpPr>
          <p:cNvPr id="93" name="TextBox 92">
            <a:extLst>
              <a:ext uri="{FF2B5EF4-FFF2-40B4-BE49-F238E27FC236}">
                <a16:creationId xmlns:a16="http://schemas.microsoft.com/office/drawing/2014/main" id="{93FD4052-2B92-8AF9-BB18-79518456E5E5}"/>
              </a:ext>
              <a:ext uri="{C183D7F6-B498-43B3-948B-1728B52AA6E4}">
                <adec:decorative xmlns:adec="http://schemas.microsoft.com/office/drawing/2017/decorative" val="1"/>
              </a:ext>
            </a:extLst>
          </p:cNvPr>
          <p:cNvSpPr txBox="1"/>
          <p:nvPr/>
        </p:nvSpPr>
        <p:spPr>
          <a:xfrm>
            <a:off x="7528639" y="3739016"/>
            <a:ext cx="211187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Lub Dub Condensed" panose="020B0506030403020204" pitchFamily="34" charset="0"/>
              </a:rPr>
              <a:t>Thromboembolism risk</a:t>
            </a:r>
          </a:p>
        </p:txBody>
      </p:sp>
      <p:sp>
        <p:nvSpPr>
          <p:cNvPr id="94" name="TextBox 93">
            <a:extLst>
              <a:ext uri="{FF2B5EF4-FFF2-40B4-BE49-F238E27FC236}">
                <a16:creationId xmlns:a16="http://schemas.microsoft.com/office/drawing/2014/main" id="{AADAF1C8-20FB-B4B6-1FC4-19AAD9F501C5}"/>
              </a:ext>
              <a:ext uri="{C183D7F6-B498-43B3-948B-1728B52AA6E4}">
                <adec:decorative xmlns:adec="http://schemas.microsoft.com/office/drawing/2017/decorative" val="1"/>
              </a:ext>
            </a:extLst>
          </p:cNvPr>
          <p:cNvSpPr txBox="1"/>
          <p:nvPr/>
        </p:nvSpPr>
        <p:spPr>
          <a:xfrm>
            <a:off x="8591597" y="4245408"/>
            <a:ext cx="191886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Lub Dub Condensed" panose="020B0506030403020204" pitchFamily="34" charset="0"/>
              </a:rPr>
              <a:t>Intermediate/high (&lt; 5%)</a:t>
            </a:r>
          </a:p>
        </p:txBody>
      </p:sp>
      <p:sp>
        <p:nvSpPr>
          <p:cNvPr id="95" name="TextBox 94">
            <a:extLst>
              <a:ext uri="{FF2B5EF4-FFF2-40B4-BE49-F238E27FC236}">
                <a16:creationId xmlns:a16="http://schemas.microsoft.com/office/drawing/2014/main" id="{EEE70EDF-53D2-EA20-A97A-1B18FDA044C5}"/>
              </a:ext>
              <a:ext uri="{C183D7F6-B498-43B3-948B-1728B52AA6E4}">
                <adec:decorative xmlns:adec="http://schemas.microsoft.com/office/drawing/2017/decorative" val="1"/>
              </a:ext>
            </a:extLst>
          </p:cNvPr>
          <p:cNvSpPr txBox="1"/>
          <p:nvPr/>
        </p:nvSpPr>
        <p:spPr>
          <a:xfrm>
            <a:off x="6603596" y="5061369"/>
            <a:ext cx="1975326" cy="461665"/>
          </a:xfrm>
          <a:prstGeom prst="rect">
            <a:avLst/>
          </a:prstGeom>
          <a:solidFill>
            <a:srgbClr val="F0DB0E"/>
          </a:solid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Lub Dub Condensed" panose="020B0506030403020204" pitchFamily="34" charset="0"/>
              </a:rPr>
              <a:t>Early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Condensed" panose="020B0506030403020204" pitchFamily="34" charset="0"/>
              </a:rPr>
              <a:t>Within 1-2 weeks (2a)</a:t>
            </a:r>
          </a:p>
        </p:txBody>
      </p:sp>
      <p:sp>
        <p:nvSpPr>
          <p:cNvPr id="96" name="TextBox 95">
            <a:extLst>
              <a:ext uri="{FF2B5EF4-FFF2-40B4-BE49-F238E27FC236}">
                <a16:creationId xmlns:a16="http://schemas.microsoft.com/office/drawing/2014/main" id="{D77D1EAC-E86D-7D02-9813-B245A6EA8115}"/>
              </a:ext>
              <a:ext uri="{C183D7F6-B498-43B3-948B-1728B52AA6E4}">
                <adec:decorative xmlns:adec="http://schemas.microsoft.com/office/drawing/2017/decorative" val="1"/>
              </a:ext>
            </a:extLst>
          </p:cNvPr>
          <p:cNvSpPr txBox="1"/>
          <p:nvPr/>
        </p:nvSpPr>
        <p:spPr>
          <a:xfrm>
            <a:off x="8570388" y="5068657"/>
            <a:ext cx="2111875" cy="461665"/>
          </a:xfrm>
          <a:prstGeom prst="rect">
            <a:avLst/>
          </a:prstGeom>
          <a:solidFill>
            <a:srgbClr val="F99B1D"/>
          </a:solid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Lub Dub Condensed" panose="020B0506030403020204" pitchFamily="34" charset="0"/>
              </a:rPr>
              <a:t>Delayed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Condensed" panose="020B0506030403020204" pitchFamily="34" charset="0"/>
              </a:rPr>
              <a:t>Within 4-8 weeks (</a:t>
            </a:r>
            <a:r>
              <a:rPr lang="en-US" sz="1200" dirty="0">
                <a:solidFill>
                  <a:prstClr val="black"/>
                </a:solidFill>
                <a:latin typeface="Lub Dub Condensed" panose="020B0506030403020204" pitchFamily="34" charset="0"/>
              </a:rPr>
              <a:t>2b</a:t>
            </a:r>
            <a:r>
              <a:rPr kumimoji="0" lang="en-US" sz="1200" b="0" i="0" u="none" strike="noStrike" kern="1200" cap="none" spc="0" normalizeH="0" baseline="0" noProof="0" dirty="0">
                <a:ln>
                  <a:noFill/>
                </a:ln>
                <a:solidFill>
                  <a:prstClr val="black"/>
                </a:solidFill>
                <a:effectLst/>
                <a:uLnTx/>
                <a:uFillTx/>
                <a:latin typeface="Lub Dub Condensed" panose="020B0506030403020204" pitchFamily="34" charset="0"/>
              </a:rPr>
              <a:t>)</a:t>
            </a:r>
          </a:p>
        </p:txBody>
      </p:sp>
      <p:grpSp>
        <p:nvGrpSpPr>
          <p:cNvPr id="121" name="Group 120">
            <a:extLst>
              <a:ext uri="{FF2B5EF4-FFF2-40B4-BE49-F238E27FC236}">
                <a16:creationId xmlns:a16="http://schemas.microsoft.com/office/drawing/2014/main" id="{25CF2BBB-02F8-FD36-1697-6ADE8B1182B3}"/>
              </a:ext>
              <a:ext uri="{C183D7F6-B498-43B3-948B-1728B52AA6E4}">
                <adec:decorative xmlns:adec="http://schemas.microsoft.com/office/drawing/2017/decorative" val="1"/>
              </a:ext>
            </a:extLst>
          </p:cNvPr>
          <p:cNvGrpSpPr/>
          <p:nvPr/>
        </p:nvGrpSpPr>
        <p:grpSpPr>
          <a:xfrm>
            <a:off x="7256154" y="3172888"/>
            <a:ext cx="1021918" cy="238758"/>
            <a:chOff x="7256154" y="3042758"/>
            <a:chExt cx="1021918" cy="399960"/>
          </a:xfrm>
        </p:grpSpPr>
        <p:cxnSp>
          <p:nvCxnSpPr>
            <p:cNvPr id="98" name="Straight Arrow Connector 97">
              <a:extLst>
                <a:ext uri="{FF2B5EF4-FFF2-40B4-BE49-F238E27FC236}">
                  <a16:creationId xmlns:a16="http://schemas.microsoft.com/office/drawing/2014/main" id="{405E0E9F-18A3-3878-34A1-BD0FF02A6849}"/>
                </a:ext>
              </a:extLst>
            </p:cNvPr>
            <p:cNvCxnSpPr>
              <a:stCxn id="89" idx="2"/>
              <a:endCxn id="90" idx="0"/>
            </p:cNvCxnSpPr>
            <p:nvPr/>
          </p:nvCxnSpPr>
          <p:spPr>
            <a:xfrm flipH="1">
              <a:off x="7256154" y="3042758"/>
              <a:ext cx="460826" cy="39995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D60B81CF-3827-F41E-8A11-7676DC9DF93D}"/>
                </a:ext>
              </a:extLst>
            </p:cNvPr>
            <p:cNvCxnSpPr>
              <a:cxnSpLocks/>
              <a:stCxn id="89" idx="2"/>
              <a:endCxn id="91" idx="0"/>
            </p:cNvCxnSpPr>
            <p:nvPr/>
          </p:nvCxnSpPr>
          <p:spPr>
            <a:xfrm>
              <a:off x="7716980" y="3042760"/>
              <a:ext cx="561092" cy="39995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115" name="Elbow Connector 82">
            <a:extLst>
              <a:ext uri="{FF2B5EF4-FFF2-40B4-BE49-F238E27FC236}">
                <a16:creationId xmlns:a16="http://schemas.microsoft.com/office/drawing/2014/main" id="{82FDD617-23D3-9367-9731-A07BAF2AC69B}"/>
              </a:ext>
              <a:ext uri="{C183D7F6-B498-43B3-948B-1728B52AA6E4}">
                <adec:decorative xmlns:adec="http://schemas.microsoft.com/office/drawing/2017/decorative" val="1"/>
              </a:ext>
            </a:extLst>
          </p:cNvPr>
          <p:cNvCxnSpPr>
            <a:cxnSpLocks/>
            <a:stCxn id="90" idx="2"/>
            <a:endCxn id="93" idx="1"/>
          </p:cNvCxnSpPr>
          <p:nvPr/>
        </p:nvCxnSpPr>
        <p:spPr>
          <a:xfrm rot="16200000" flipH="1">
            <a:off x="7290267" y="3654533"/>
            <a:ext cx="204258" cy="272485"/>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02CDCA62-8A0E-FC04-4FED-B944E62A9457}"/>
              </a:ext>
              <a:ext uri="{C183D7F6-B498-43B3-948B-1728B52AA6E4}">
                <adec:decorative xmlns:adec="http://schemas.microsoft.com/office/drawing/2017/decorative" val="1"/>
              </a:ext>
            </a:extLst>
          </p:cNvPr>
          <p:cNvCxnSpPr>
            <a:cxnSpLocks/>
          </p:cNvCxnSpPr>
          <p:nvPr/>
        </p:nvCxnSpPr>
        <p:spPr>
          <a:xfrm>
            <a:off x="9596759" y="1963447"/>
            <a:ext cx="0" cy="28659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58B9A9E2-48C9-05F8-1F17-CE7FA4C4D126}"/>
              </a:ext>
              <a:ext uri="{C183D7F6-B498-43B3-948B-1728B52AA6E4}">
                <adec:decorative xmlns:adec="http://schemas.microsoft.com/office/drawing/2017/decorative" val="1"/>
              </a:ext>
            </a:extLst>
          </p:cNvPr>
          <p:cNvCxnSpPr>
            <a:cxnSpLocks/>
          </p:cNvCxnSpPr>
          <p:nvPr/>
        </p:nvCxnSpPr>
        <p:spPr>
          <a:xfrm>
            <a:off x="7714876" y="2639830"/>
            <a:ext cx="0" cy="28659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31" name="Group 130">
            <a:extLst>
              <a:ext uri="{FF2B5EF4-FFF2-40B4-BE49-F238E27FC236}">
                <a16:creationId xmlns:a16="http://schemas.microsoft.com/office/drawing/2014/main" id="{D7226D99-F0FE-B7D6-6F50-A3DC5102D56C}"/>
              </a:ext>
              <a:ext uri="{C183D7F6-B498-43B3-948B-1728B52AA6E4}">
                <adec:decorative xmlns:adec="http://schemas.microsoft.com/office/drawing/2017/decorative" val="1"/>
              </a:ext>
            </a:extLst>
          </p:cNvPr>
          <p:cNvGrpSpPr/>
          <p:nvPr/>
        </p:nvGrpSpPr>
        <p:grpSpPr>
          <a:xfrm>
            <a:off x="8055826" y="4002981"/>
            <a:ext cx="919877" cy="238759"/>
            <a:chOff x="7256154" y="3420709"/>
            <a:chExt cx="919877" cy="399961"/>
          </a:xfrm>
        </p:grpSpPr>
        <p:cxnSp>
          <p:nvCxnSpPr>
            <p:cNvPr id="132" name="Straight Arrow Connector 131">
              <a:extLst>
                <a:ext uri="{FF2B5EF4-FFF2-40B4-BE49-F238E27FC236}">
                  <a16:creationId xmlns:a16="http://schemas.microsoft.com/office/drawing/2014/main" id="{97670D1B-C896-5F18-6457-052A1A774404}"/>
                </a:ext>
              </a:extLst>
            </p:cNvPr>
            <p:cNvCxnSpPr/>
            <p:nvPr/>
          </p:nvCxnSpPr>
          <p:spPr>
            <a:xfrm flipH="1">
              <a:off x="7256154" y="3420709"/>
              <a:ext cx="460826" cy="39995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4D92C1F8-E23A-A513-3F11-1FD4FFB114B0}"/>
                </a:ext>
              </a:extLst>
            </p:cNvPr>
            <p:cNvCxnSpPr>
              <a:cxnSpLocks/>
            </p:cNvCxnSpPr>
            <p:nvPr/>
          </p:nvCxnSpPr>
          <p:spPr>
            <a:xfrm>
              <a:off x="7716980" y="3420712"/>
              <a:ext cx="459051" cy="39995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4" name="TextBox 133">
            <a:extLst>
              <a:ext uri="{FF2B5EF4-FFF2-40B4-BE49-F238E27FC236}">
                <a16:creationId xmlns:a16="http://schemas.microsoft.com/office/drawing/2014/main" id="{3A3BFA59-1A52-321B-70C1-FF73A58B3853}"/>
              </a:ext>
              <a:ext uri="{C183D7F6-B498-43B3-948B-1728B52AA6E4}">
                <adec:decorative xmlns:adec="http://schemas.microsoft.com/office/drawing/2017/decorative" val="1"/>
              </a:ext>
            </a:extLst>
          </p:cNvPr>
          <p:cNvSpPr txBox="1"/>
          <p:nvPr/>
        </p:nvSpPr>
        <p:spPr>
          <a:xfrm>
            <a:off x="6699439" y="4264244"/>
            <a:ext cx="183838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Lub Dub Condensed" panose="020B0506030403020204" pitchFamily="34" charset="0"/>
              </a:rPr>
              <a:t>Very high (≥ 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Lub Dub Condensed" panose="020B0506030403020204" pitchFamily="34" charset="0"/>
              </a:rPr>
              <a:t>(e.g. mechanical valve, rheumatic MS)</a:t>
            </a:r>
          </a:p>
        </p:txBody>
      </p:sp>
      <p:cxnSp>
        <p:nvCxnSpPr>
          <p:cNvPr id="143" name="Elbow Connector 82">
            <a:extLst>
              <a:ext uri="{FF2B5EF4-FFF2-40B4-BE49-F238E27FC236}">
                <a16:creationId xmlns:a16="http://schemas.microsoft.com/office/drawing/2014/main" id="{9AFC584D-D272-8024-9608-CD3566A87DCB}"/>
              </a:ext>
              <a:ext uri="{C183D7F6-B498-43B3-948B-1728B52AA6E4}">
                <adec:decorative xmlns:adec="http://schemas.microsoft.com/office/drawing/2017/decorative" val="1"/>
              </a:ext>
            </a:extLst>
          </p:cNvPr>
          <p:cNvCxnSpPr>
            <a:cxnSpLocks/>
            <a:stCxn id="91" idx="3"/>
            <a:endCxn id="92" idx="2"/>
          </p:cNvCxnSpPr>
          <p:nvPr/>
        </p:nvCxnSpPr>
        <p:spPr>
          <a:xfrm flipV="1">
            <a:off x="8835776" y="3162256"/>
            <a:ext cx="755012" cy="387892"/>
          </a:xfrm>
          <a:prstGeom prst="bentConnector2">
            <a:avLst/>
          </a:prstGeom>
          <a:ln w="38100">
            <a:solidFill>
              <a:schemeClr val="tx1"/>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D4592BDB-65C8-66F5-1571-4C0AB5159DAB}"/>
              </a:ext>
              <a:ext uri="{C183D7F6-B498-43B3-948B-1728B52AA6E4}">
                <adec:decorative xmlns:adec="http://schemas.microsoft.com/office/drawing/2017/decorative" val="1"/>
              </a:ext>
            </a:extLst>
          </p:cNvPr>
          <p:cNvCxnSpPr>
            <a:cxnSpLocks/>
            <a:endCxn id="95" idx="0"/>
          </p:cNvCxnSpPr>
          <p:nvPr/>
        </p:nvCxnSpPr>
        <p:spPr>
          <a:xfrm flipH="1">
            <a:off x="7591259" y="4848773"/>
            <a:ext cx="31150" cy="21259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4FEE5547-7BEE-DD14-0C55-92B773EE2C6C}"/>
              </a:ext>
              <a:ext uri="{C183D7F6-B498-43B3-948B-1728B52AA6E4}">
                <adec:decorative xmlns:adec="http://schemas.microsoft.com/office/drawing/2017/decorative" val="1"/>
              </a:ext>
            </a:extLst>
          </p:cNvPr>
          <p:cNvCxnSpPr>
            <a:cxnSpLocks/>
            <a:stCxn id="94" idx="2"/>
          </p:cNvCxnSpPr>
          <p:nvPr/>
        </p:nvCxnSpPr>
        <p:spPr>
          <a:xfrm>
            <a:off x="9551030" y="4522407"/>
            <a:ext cx="0" cy="53725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1" name="Rectangle 150" descr="This figure depicts guideline recommendations for reversal and resumption of anticoagulation therapy in the event active bleeding occurs in patients who are receiving anticoagulant therapy (apixaban, edoxaban, rivaroxaban, dabigatran, or warfarin).">
            <a:extLst>
              <a:ext uri="{FF2B5EF4-FFF2-40B4-BE49-F238E27FC236}">
                <a16:creationId xmlns:a16="http://schemas.microsoft.com/office/drawing/2014/main" id="{6C3F9310-A3A1-374F-37AD-C4A743A847DF}"/>
              </a:ext>
            </a:extLst>
          </p:cNvPr>
          <p:cNvSpPr/>
          <p:nvPr/>
        </p:nvSpPr>
        <p:spPr>
          <a:xfrm>
            <a:off x="524017" y="1243292"/>
            <a:ext cx="10685124" cy="4839128"/>
          </a:xfrm>
          <a:prstGeom prst="rect">
            <a:avLst/>
          </a:prstGeom>
          <a:no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D052F34F-671B-EAE1-57D4-D561094C52CC}"/>
              </a:ext>
            </a:extLst>
          </p:cNvPr>
          <p:cNvSpPr txBox="1"/>
          <p:nvPr/>
        </p:nvSpPr>
        <p:spPr>
          <a:xfrm>
            <a:off x="469275" y="5643710"/>
            <a:ext cx="2474647" cy="315789"/>
          </a:xfrm>
          <a:prstGeom prst="rect">
            <a:avLst/>
          </a:prstGeom>
          <a:noFill/>
        </p:spPr>
        <p:txBody>
          <a:bodyPr wrap="square" rtlCol="0">
            <a:spAutoFit/>
          </a:bodyPr>
          <a:lstStyle/>
          <a:p>
            <a:r>
              <a:rPr lang="en-US" sz="1400" dirty="0">
                <a:latin typeface="Lub Dub Condensed" panose="020B0506030403020204" pitchFamily="34" charset="0"/>
              </a:rPr>
              <a:t>*</a:t>
            </a:r>
            <a:r>
              <a:rPr lang="en-US" sz="1100" dirty="0">
                <a:latin typeface="Lub Dub Condensed" panose="020B0506030403020204" pitchFamily="34" charset="0"/>
              </a:rPr>
              <a:t>C-LD LOE applies to data on edoxaban</a:t>
            </a:r>
            <a:endParaRPr lang="en-US" sz="1100" dirty="0"/>
          </a:p>
        </p:txBody>
      </p:sp>
      <p:sp>
        <p:nvSpPr>
          <p:cNvPr id="7" name="Text Placeholder 6">
            <a:extLst>
              <a:ext uri="{FF2B5EF4-FFF2-40B4-BE49-F238E27FC236}">
                <a16:creationId xmlns:a16="http://schemas.microsoft.com/office/drawing/2014/main" id="{23543E4C-33A5-A569-9E6E-A15D1FED2D34}"/>
              </a:ext>
            </a:extLst>
          </p:cNvPr>
          <p:cNvSpPr>
            <a:spLocks noGrp="1"/>
          </p:cNvSpPr>
          <p:nvPr>
            <p:ph type="body" sz="quarter" idx="13"/>
          </p:nvPr>
        </p:nvSpPr>
        <p:spPr>
          <a:xfrm>
            <a:off x="1824948" y="6000109"/>
            <a:ext cx="8857315" cy="320892"/>
          </a:xfrm>
        </p:spPr>
        <p:txBody>
          <a:bodyPr/>
          <a:lstStyle/>
          <a:p>
            <a:pPr marL="0" indent="0" algn="ctr"/>
            <a:r>
              <a:rPr lang="en-US" sz="1100" b="1" dirty="0"/>
              <a:t>Abbreviations: </a:t>
            </a:r>
            <a:r>
              <a:rPr lang="en-US" sz="1100" dirty="0"/>
              <a:t>4F-PCC indicates 4-factor prothrombin complex concentrate; CAA; cerebral amyloid angiopathy; LAAO, left atrial appendage occlusion; ICH, Intracerebral hemorrhage; IV, intravenous; C-LD LOE, Level of evidence C and limited data; MS, mitral stenosis; and PCC, prothrombin complex concentrate.</a:t>
            </a:r>
          </a:p>
        </p:txBody>
      </p:sp>
      <p:sp>
        <p:nvSpPr>
          <p:cNvPr id="4" name="Slide Number Placeholder 3">
            <a:extLst>
              <a:ext uri="{FF2B5EF4-FFF2-40B4-BE49-F238E27FC236}">
                <a16:creationId xmlns:a16="http://schemas.microsoft.com/office/drawing/2014/main" id="{C6E9555B-7BCE-54A3-0BD8-DACC0C93A0C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21</a:t>
            </a:fld>
            <a:endParaRPr lang="en-US" sz="900" dirty="0"/>
          </a:p>
        </p:txBody>
      </p:sp>
      <p:pic>
        <p:nvPicPr>
          <p:cNvPr id="5" name="Picture 4">
            <a:extLst>
              <a:ext uri="{FF2B5EF4-FFF2-40B4-BE49-F238E27FC236}">
                <a16:creationId xmlns:a16="http://schemas.microsoft.com/office/drawing/2014/main" id="{FED03F4D-5647-FD9B-15C3-8801F55FA76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323111" y="2945020"/>
            <a:ext cx="446494" cy="431934"/>
          </a:xfrm>
          <a:prstGeom prst="rect">
            <a:avLst/>
          </a:prstGeom>
        </p:spPr>
      </p:pic>
    </p:spTree>
    <p:extLst>
      <p:ext uri="{BB962C8B-B14F-4D97-AF65-F5344CB8AC3E}">
        <p14:creationId xmlns:p14="http://schemas.microsoft.com/office/powerpoint/2010/main" val="6330279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3E1D4-7AB9-8539-ABDE-1FF6FA92FB8A}"/>
              </a:ext>
            </a:extLst>
          </p:cNvPr>
          <p:cNvSpPr>
            <a:spLocks noGrp="1"/>
          </p:cNvSpPr>
          <p:nvPr>
            <p:ph type="title"/>
          </p:nvPr>
        </p:nvSpPr>
        <p:spPr>
          <a:xfrm>
            <a:off x="838199" y="365125"/>
            <a:ext cx="9408459" cy="1069228"/>
          </a:xfrm>
        </p:spPr>
        <p:txBody>
          <a:bodyPr/>
          <a:lstStyle/>
          <a:p>
            <a:r>
              <a:rPr lang="en-US" sz="2700" dirty="0"/>
              <a:t>Timing of Discontinuation of OACs in AF Pts Scheduled to Undergo an Invasive Procedure or Surgery in Whom Anticoagulation is to be Interrupted </a:t>
            </a:r>
          </a:p>
        </p:txBody>
      </p:sp>
      <p:graphicFrame>
        <p:nvGraphicFramePr>
          <p:cNvPr id="8" name="Table 7">
            <a:extLst>
              <a:ext uri="{FF2B5EF4-FFF2-40B4-BE49-F238E27FC236}">
                <a16:creationId xmlns:a16="http://schemas.microsoft.com/office/drawing/2014/main" id="{AE6C4CFB-4354-D61D-0248-B708A124F471}"/>
              </a:ext>
            </a:extLst>
          </p:cNvPr>
          <p:cNvGraphicFramePr>
            <a:graphicFrameLocks noGrp="1"/>
          </p:cNvGraphicFramePr>
          <p:nvPr>
            <p:extLst>
              <p:ext uri="{D42A27DB-BD31-4B8C-83A1-F6EECF244321}">
                <p14:modId xmlns:p14="http://schemas.microsoft.com/office/powerpoint/2010/main" val="3388517312"/>
              </p:ext>
            </p:extLst>
          </p:nvPr>
        </p:nvGraphicFramePr>
        <p:xfrm>
          <a:off x="1805364" y="1684962"/>
          <a:ext cx="8078375" cy="3069326"/>
        </p:xfrm>
        <a:graphic>
          <a:graphicData uri="http://schemas.openxmlformats.org/drawingml/2006/table">
            <a:tbl>
              <a:tblPr firstRow="1" bandRow="1">
                <a:tableStyleId>{7DF18680-E054-41AD-8BC1-D1AEF772440D}</a:tableStyleId>
              </a:tblPr>
              <a:tblGrid>
                <a:gridCol w="2868235">
                  <a:extLst>
                    <a:ext uri="{9D8B030D-6E8A-4147-A177-3AD203B41FA5}">
                      <a16:colId xmlns:a16="http://schemas.microsoft.com/office/drawing/2014/main" val="2742853295"/>
                    </a:ext>
                  </a:extLst>
                </a:gridCol>
                <a:gridCol w="2703246">
                  <a:extLst>
                    <a:ext uri="{9D8B030D-6E8A-4147-A177-3AD203B41FA5}">
                      <a16:colId xmlns:a16="http://schemas.microsoft.com/office/drawing/2014/main" val="3135968922"/>
                    </a:ext>
                  </a:extLst>
                </a:gridCol>
                <a:gridCol w="2506894">
                  <a:extLst>
                    <a:ext uri="{9D8B030D-6E8A-4147-A177-3AD203B41FA5}">
                      <a16:colId xmlns:a16="http://schemas.microsoft.com/office/drawing/2014/main" val="1047482743"/>
                    </a:ext>
                  </a:extLst>
                </a:gridCol>
              </a:tblGrid>
              <a:tr h="433171">
                <a:tc>
                  <a:txBody>
                    <a:bodyPr/>
                    <a:lstStyle/>
                    <a:p>
                      <a:pPr algn="ctr"/>
                      <a:r>
                        <a:rPr lang="en-US" sz="1500" dirty="0">
                          <a:latin typeface="Lub Dub Condensed" panose="020B0506030403020204" pitchFamily="34" charset="0"/>
                          <a:cs typeface="Arial" panose="020B0604020202020204" pitchFamily="34" charset="0"/>
                        </a:rPr>
                        <a:t>Anticoagulant</a:t>
                      </a:r>
                    </a:p>
                  </a:txBody>
                  <a:tcPr marL="113096" marR="113096" marT="56548" marB="56548" anchor="ctr">
                    <a:solidFill>
                      <a:schemeClr val="tx1">
                        <a:lumMod val="75000"/>
                        <a:lumOff val="25000"/>
                      </a:schemeClr>
                    </a:solidFill>
                  </a:tcPr>
                </a:tc>
                <a:tc>
                  <a:txBody>
                    <a:bodyPr/>
                    <a:lstStyle/>
                    <a:p>
                      <a:pPr algn="ctr"/>
                      <a:r>
                        <a:rPr lang="en-US" sz="1500" dirty="0">
                          <a:latin typeface="Lub Dub Condensed" panose="020B0506030403020204" pitchFamily="34" charset="0"/>
                          <a:cs typeface="Arial" panose="020B0604020202020204" pitchFamily="34" charset="0"/>
                        </a:rPr>
                        <a:t>Low Bleeding Risk Procedure</a:t>
                      </a:r>
                    </a:p>
                  </a:txBody>
                  <a:tcPr marL="113096" marR="113096" marT="56548" marB="56548" anchor="ctr">
                    <a:solidFill>
                      <a:schemeClr val="tx1">
                        <a:lumMod val="75000"/>
                        <a:lumOff val="25000"/>
                      </a:schemeClr>
                    </a:solidFill>
                  </a:tcPr>
                </a:tc>
                <a:tc>
                  <a:txBody>
                    <a:bodyPr/>
                    <a:lstStyle/>
                    <a:p>
                      <a:pPr algn="ctr"/>
                      <a:r>
                        <a:rPr lang="en-US" sz="1500" dirty="0">
                          <a:latin typeface="Lub Dub Condensed" panose="020B0506030403020204" pitchFamily="34" charset="0"/>
                          <a:cs typeface="Arial" panose="020B0604020202020204" pitchFamily="34" charset="0"/>
                        </a:rPr>
                        <a:t>High Bleeding Risk Procedure</a:t>
                      </a:r>
                    </a:p>
                  </a:txBody>
                  <a:tcPr marL="113096" marR="113096" marT="56548" marB="56548" anchor="ctr">
                    <a:solidFill>
                      <a:schemeClr val="tx1">
                        <a:lumMod val="75000"/>
                        <a:lumOff val="25000"/>
                      </a:schemeClr>
                    </a:solidFill>
                  </a:tcPr>
                </a:tc>
                <a:extLst>
                  <a:ext uri="{0D108BD9-81ED-4DB2-BD59-A6C34878D82A}">
                    <a16:rowId xmlns:a16="http://schemas.microsoft.com/office/drawing/2014/main" val="480891336"/>
                  </a:ext>
                </a:extLst>
              </a:tr>
              <a:tr h="364579">
                <a:tc>
                  <a:txBody>
                    <a:bodyPr/>
                    <a:lstStyle/>
                    <a:p>
                      <a:pPr marL="0" marR="0">
                        <a:lnSpc>
                          <a:spcPct val="100000"/>
                        </a:lnSpc>
                        <a:spcBef>
                          <a:spcPts val="0"/>
                        </a:spcBef>
                        <a:spcAft>
                          <a:spcPts val="0"/>
                        </a:spcAft>
                      </a:pPr>
                      <a:r>
                        <a:rPr lang="en-US" sz="1600" b="1" dirty="0">
                          <a:solidFill>
                            <a:schemeClr val="bg1"/>
                          </a:solidFill>
                          <a:effectLst/>
                          <a:latin typeface="Lub Dub Condensed" panose="020B0506030403020204" pitchFamily="34" charset="0"/>
                          <a:ea typeface="Times New Roman" panose="02020603050405020304" pitchFamily="18" charset="0"/>
                          <a:cs typeface="Arial" panose="020B0604020202020204" pitchFamily="34" charset="0"/>
                        </a:rPr>
                        <a:t>Apixaban (CrCl &gt;25 mL/min)*</a:t>
                      </a:r>
                      <a:endParaRPr lang="en-US" sz="1600" dirty="0">
                        <a:solidFill>
                          <a:schemeClr val="bg1"/>
                        </a:solidFill>
                        <a:effectLst/>
                        <a:latin typeface="Lub Dub Condensed" panose="020B0506030403020204" pitchFamily="34" charset="0"/>
                        <a:ea typeface="Times New Roman" panose="02020603050405020304" pitchFamily="18" charset="0"/>
                        <a:cs typeface="Arial" panose="020B0604020202020204" pitchFamily="34" charset="0"/>
                      </a:endParaRPr>
                    </a:p>
                  </a:txBody>
                  <a:tcPr marL="68580" marR="68580" marT="0" marB="0" anchor="ctr">
                    <a:solidFill>
                      <a:srgbClr val="2F5597"/>
                    </a:solidFill>
                  </a:tcPr>
                </a:tc>
                <a:tc>
                  <a:txBody>
                    <a:bodyPr/>
                    <a:lstStyle/>
                    <a:p>
                      <a:pPr marL="0" marR="0" algn="ctr">
                        <a:lnSpc>
                          <a:spcPct val="100000"/>
                        </a:lnSpc>
                        <a:spcBef>
                          <a:spcPts val="0"/>
                        </a:spcBef>
                        <a:spcAft>
                          <a:spcPts val="0"/>
                        </a:spcAft>
                      </a:pPr>
                      <a:r>
                        <a:rPr lang="en-US" sz="1400" dirty="0">
                          <a:effectLst/>
                          <a:latin typeface="Lub Dub Condensed" panose="020B0506030403020204" pitchFamily="34" charset="0"/>
                          <a:ea typeface="Times New Roman" panose="02020603050405020304" pitchFamily="18" charset="0"/>
                          <a:cs typeface="Arial" panose="020B0604020202020204" pitchFamily="34" charset="0"/>
                        </a:rPr>
                        <a:t>1 d†</a:t>
                      </a:r>
                    </a:p>
                  </a:txBody>
                  <a:tcPr marL="68580" marR="68580" marT="0" marB="0" anchor="ctr">
                    <a:solidFill>
                      <a:schemeClr val="bg1">
                        <a:lumMod val="85000"/>
                      </a:schemeClr>
                    </a:solidFill>
                  </a:tcPr>
                </a:tc>
                <a:tc>
                  <a:txBody>
                    <a:bodyPr/>
                    <a:lstStyle/>
                    <a:p>
                      <a:pPr marL="0" marR="0" algn="ctr">
                        <a:lnSpc>
                          <a:spcPct val="100000"/>
                        </a:lnSpc>
                        <a:spcBef>
                          <a:spcPts val="0"/>
                        </a:spcBef>
                        <a:spcAft>
                          <a:spcPts val="0"/>
                        </a:spcAft>
                      </a:pPr>
                      <a:r>
                        <a:rPr lang="en-US" sz="1400" dirty="0">
                          <a:effectLst/>
                          <a:latin typeface="Lub Dub Condensed" panose="020B0506030403020204" pitchFamily="34" charset="0"/>
                          <a:ea typeface="Times New Roman" panose="02020603050405020304" pitchFamily="18" charset="0"/>
                          <a:cs typeface="Arial" panose="020B0604020202020204" pitchFamily="34" charset="0"/>
                        </a:rPr>
                        <a:t>2 d</a:t>
                      </a:r>
                    </a:p>
                  </a:txBody>
                  <a:tcPr marL="68580" marR="68580" marT="0" marB="0" anchor="ctr">
                    <a:solidFill>
                      <a:schemeClr val="bg1">
                        <a:lumMod val="85000"/>
                      </a:schemeClr>
                    </a:solidFill>
                  </a:tcPr>
                </a:tc>
                <a:extLst>
                  <a:ext uri="{0D108BD9-81ED-4DB2-BD59-A6C34878D82A}">
                    <a16:rowId xmlns:a16="http://schemas.microsoft.com/office/drawing/2014/main" val="2504365262"/>
                  </a:ext>
                </a:extLst>
              </a:tr>
              <a:tr h="364579">
                <a:tc>
                  <a:txBody>
                    <a:bodyPr/>
                    <a:lstStyle/>
                    <a:p>
                      <a:pPr marL="0" marR="0">
                        <a:lnSpc>
                          <a:spcPct val="100000"/>
                        </a:lnSpc>
                        <a:spcBef>
                          <a:spcPts val="0"/>
                        </a:spcBef>
                        <a:spcAft>
                          <a:spcPts val="0"/>
                        </a:spcAft>
                      </a:pPr>
                      <a:r>
                        <a:rPr lang="en-US" sz="1600" b="1" dirty="0">
                          <a:solidFill>
                            <a:schemeClr val="bg1"/>
                          </a:solidFill>
                          <a:effectLst/>
                          <a:latin typeface="Lub Dub Condensed" panose="020B0506030403020204" pitchFamily="34" charset="0"/>
                          <a:ea typeface="Times New Roman" panose="02020603050405020304" pitchFamily="18" charset="0"/>
                          <a:cs typeface="Arial" panose="020B0604020202020204" pitchFamily="34" charset="0"/>
                        </a:rPr>
                        <a:t>Dabigatran (CrCl &gt;50 mL/min)</a:t>
                      </a:r>
                      <a:endParaRPr lang="en-US" sz="1600" dirty="0">
                        <a:solidFill>
                          <a:schemeClr val="bg1"/>
                        </a:solidFill>
                        <a:effectLst/>
                        <a:latin typeface="Lub Dub Condensed" panose="020B0506030403020204" pitchFamily="34" charset="0"/>
                        <a:ea typeface="Times New Roman" panose="02020603050405020304" pitchFamily="18" charset="0"/>
                        <a:cs typeface="Arial" panose="020B0604020202020204" pitchFamily="34" charset="0"/>
                      </a:endParaRPr>
                    </a:p>
                  </a:txBody>
                  <a:tcPr marL="68580" marR="68580" marT="0" marB="0" anchor="ctr">
                    <a:solidFill>
                      <a:srgbClr val="2F5597"/>
                    </a:solidFill>
                  </a:tcPr>
                </a:tc>
                <a:tc>
                  <a:txBody>
                    <a:bodyPr/>
                    <a:lstStyle/>
                    <a:p>
                      <a:pPr marL="0" marR="0" algn="ctr">
                        <a:lnSpc>
                          <a:spcPct val="100000"/>
                        </a:lnSpc>
                        <a:spcBef>
                          <a:spcPts val="0"/>
                        </a:spcBef>
                        <a:spcAft>
                          <a:spcPts val="0"/>
                        </a:spcAft>
                      </a:pPr>
                      <a:r>
                        <a:rPr lang="en-US" sz="1400" dirty="0">
                          <a:effectLst/>
                          <a:latin typeface="Lub Dub Condensed" panose="020B0506030403020204" pitchFamily="34" charset="0"/>
                          <a:ea typeface="Times New Roman" panose="02020603050405020304" pitchFamily="18" charset="0"/>
                          <a:cs typeface="Arial" panose="020B0604020202020204" pitchFamily="34" charset="0"/>
                        </a:rPr>
                        <a:t>1 d</a:t>
                      </a:r>
                    </a:p>
                  </a:txBody>
                  <a:tcPr marL="68580" marR="68580" marT="0" marB="0" anchor="ctr">
                    <a:solidFill>
                      <a:schemeClr val="bg1">
                        <a:lumMod val="85000"/>
                      </a:schemeClr>
                    </a:solidFill>
                  </a:tcPr>
                </a:tc>
                <a:tc>
                  <a:txBody>
                    <a:bodyPr/>
                    <a:lstStyle/>
                    <a:p>
                      <a:pPr marL="0" marR="0" algn="ctr">
                        <a:lnSpc>
                          <a:spcPct val="100000"/>
                        </a:lnSpc>
                        <a:spcBef>
                          <a:spcPts val="0"/>
                        </a:spcBef>
                        <a:spcAft>
                          <a:spcPts val="0"/>
                        </a:spcAft>
                      </a:pPr>
                      <a:r>
                        <a:rPr lang="en-US" sz="1400" dirty="0">
                          <a:effectLst/>
                          <a:latin typeface="Lub Dub Condensed" panose="020B0506030403020204" pitchFamily="34" charset="0"/>
                          <a:ea typeface="Times New Roman" panose="02020603050405020304" pitchFamily="18" charset="0"/>
                          <a:cs typeface="Arial" panose="020B0604020202020204" pitchFamily="34" charset="0"/>
                        </a:rPr>
                        <a:t>2 d</a:t>
                      </a:r>
                    </a:p>
                  </a:txBody>
                  <a:tcPr marL="68580" marR="68580" marT="0" marB="0" anchor="ctr">
                    <a:solidFill>
                      <a:schemeClr val="bg1">
                        <a:lumMod val="85000"/>
                      </a:schemeClr>
                    </a:solidFill>
                  </a:tcPr>
                </a:tc>
                <a:extLst>
                  <a:ext uri="{0D108BD9-81ED-4DB2-BD59-A6C34878D82A}">
                    <a16:rowId xmlns:a16="http://schemas.microsoft.com/office/drawing/2014/main" val="206714502"/>
                  </a:ext>
                </a:extLst>
              </a:tr>
              <a:tr h="475393">
                <a:tc>
                  <a:txBody>
                    <a:bodyPr/>
                    <a:lstStyle/>
                    <a:p>
                      <a:pPr marL="0" marR="0">
                        <a:lnSpc>
                          <a:spcPct val="100000"/>
                        </a:lnSpc>
                        <a:spcBef>
                          <a:spcPts val="0"/>
                        </a:spcBef>
                        <a:spcAft>
                          <a:spcPts val="0"/>
                        </a:spcAft>
                      </a:pPr>
                      <a:r>
                        <a:rPr lang="en-US" sz="1600" b="1" dirty="0">
                          <a:solidFill>
                            <a:schemeClr val="bg1"/>
                          </a:solidFill>
                          <a:effectLst/>
                          <a:latin typeface="Lub Dub Condensed" panose="020B0506030403020204" pitchFamily="34" charset="0"/>
                          <a:ea typeface="Times New Roman" panose="02020603050405020304" pitchFamily="18" charset="0"/>
                          <a:cs typeface="Arial" panose="020B0604020202020204" pitchFamily="34" charset="0"/>
                        </a:rPr>
                        <a:t>Dabigatran (CrCl </a:t>
                      </a:r>
                      <a:r>
                        <a:rPr lang="en-US" sz="1600" b="1" kern="1200" dirty="0">
                          <a:solidFill>
                            <a:schemeClr val="bg1"/>
                          </a:solidFill>
                          <a:effectLst/>
                          <a:latin typeface="Lub Dub Condensed" panose="020B0506030403020204" pitchFamily="34" charset="0"/>
                          <a:ea typeface="Times New Roman" panose="02020603050405020304" pitchFamily="18" charset="0"/>
                          <a:cs typeface="Arial" panose="020B0604020202020204" pitchFamily="34" charset="0"/>
                        </a:rPr>
                        <a:t>30-50</a:t>
                      </a:r>
                      <a:r>
                        <a:rPr lang="en-US" sz="1600" b="1" dirty="0">
                          <a:solidFill>
                            <a:schemeClr val="bg1"/>
                          </a:solidFill>
                          <a:effectLst/>
                          <a:latin typeface="Lub Dub Condensed" panose="020B0506030403020204" pitchFamily="34" charset="0"/>
                          <a:ea typeface="Times New Roman" panose="02020603050405020304" pitchFamily="18" charset="0"/>
                          <a:cs typeface="Arial" panose="020B0604020202020204" pitchFamily="34" charset="0"/>
                        </a:rPr>
                        <a:t> mL/min)</a:t>
                      </a:r>
                      <a:endParaRPr lang="en-US" sz="1600" dirty="0">
                        <a:solidFill>
                          <a:schemeClr val="bg1"/>
                        </a:solidFill>
                        <a:effectLst/>
                        <a:latin typeface="Lub Dub Condensed" panose="020B0506030403020204" pitchFamily="34" charset="0"/>
                        <a:ea typeface="Times New Roman" panose="02020603050405020304" pitchFamily="18" charset="0"/>
                        <a:cs typeface="Arial" panose="020B0604020202020204" pitchFamily="34" charset="0"/>
                      </a:endParaRPr>
                    </a:p>
                  </a:txBody>
                  <a:tcPr marL="68580" marR="68580" marT="0" marB="0" anchor="ctr">
                    <a:solidFill>
                      <a:srgbClr val="2F5597"/>
                    </a:solidFill>
                  </a:tcPr>
                </a:tc>
                <a:tc>
                  <a:txBody>
                    <a:bodyPr/>
                    <a:lstStyle/>
                    <a:p>
                      <a:pPr marL="0" marR="0" algn="ctr">
                        <a:lnSpc>
                          <a:spcPct val="100000"/>
                        </a:lnSpc>
                        <a:spcBef>
                          <a:spcPts val="0"/>
                        </a:spcBef>
                        <a:spcAft>
                          <a:spcPts val="0"/>
                        </a:spcAft>
                      </a:pPr>
                      <a:r>
                        <a:rPr lang="en-US" sz="1400" dirty="0">
                          <a:effectLst/>
                          <a:latin typeface="Lub Dub Condensed" panose="020B0506030403020204" pitchFamily="34" charset="0"/>
                          <a:ea typeface="Times New Roman" panose="02020603050405020304" pitchFamily="18" charset="0"/>
                          <a:cs typeface="Arial" panose="020B0604020202020204" pitchFamily="34" charset="0"/>
                        </a:rPr>
                        <a:t>2 d</a:t>
                      </a:r>
                    </a:p>
                  </a:txBody>
                  <a:tcPr marL="68580" marR="68580" marT="0" marB="0" anchor="ctr">
                    <a:solidFill>
                      <a:schemeClr val="bg1">
                        <a:lumMod val="85000"/>
                      </a:schemeClr>
                    </a:solidFill>
                  </a:tcPr>
                </a:tc>
                <a:tc>
                  <a:txBody>
                    <a:bodyPr/>
                    <a:lstStyle/>
                    <a:p>
                      <a:pPr marL="0" marR="0" algn="ctr">
                        <a:lnSpc>
                          <a:spcPct val="100000"/>
                        </a:lnSpc>
                        <a:spcBef>
                          <a:spcPts val="0"/>
                        </a:spcBef>
                        <a:spcAft>
                          <a:spcPts val="0"/>
                        </a:spcAft>
                      </a:pPr>
                      <a:r>
                        <a:rPr lang="en-US" sz="1400" dirty="0">
                          <a:effectLst/>
                          <a:latin typeface="Lub Dub Condensed" panose="020B0506030403020204" pitchFamily="34" charset="0"/>
                          <a:ea typeface="Times New Roman" panose="02020603050405020304" pitchFamily="18" charset="0"/>
                          <a:cs typeface="Arial" panose="020B0604020202020204" pitchFamily="34" charset="0"/>
                        </a:rPr>
                        <a:t>4 d</a:t>
                      </a:r>
                    </a:p>
                  </a:txBody>
                  <a:tcPr marL="68580" marR="68580" marT="0" marB="0" anchor="ctr">
                    <a:solidFill>
                      <a:schemeClr val="bg1">
                        <a:lumMod val="85000"/>
                      </a:schemeClr>
                    </a:solidFill>
                  </a:tcPr>
                </a:tc>
                <a:extLst>
                  <a:ext uri="{0D108BD9-81ED-4DB2-BD59-A6C34878D82A}">
                    <a16:rowId xmlns:a16="http://schemas.microsoft.com/office/drawing/2014/main" val="1931521000"/>
                  </a:ext>
                </a:extLst>
              </a:tr>
              <a:tr h="410096">
                <a:tc>
                  <a:txBody>
                    <a:bodyPr/>
                    <a:lstStyle/>
                    <a:p>
                      <a:pPr marL="0" marR="0">
                        <a:lnSpc>
                          <a:spcPct val="100000"/>
                        </a:lnSpc>
                        <a:spcBef>
                          <a:spcPts val="0"/>
                        </a:spcBef>
                        <a:spcAft>
                          <a:spcPts val="0"/>
                        </a:spcAft>
                      </a:pPr>
                      <a:r>
                        <a:rPr lang="en-US" sz="1600" b="1" dirty="0">
                          <a:solidFill>
                            <a:schemeClr val="bg1"/>
                          </a:solidFill>
                          <a:effectLst/>
                          <a:latin typeface="Lub Dub Condensed" panose="020B0506030403020204" pitchFamily="34" charset="0"/>
                          <a:ea typeface="Times New Roman" panose="02020603050405020304" pitchFamily="18" charset="0"/>
                          <a:cs typeface="Arial" panose="020B0604020202020204" pitchFamily="34" charset="0"/>
                        </a:rPr>
                        <a:t>Edoxaban (CrCl &gt;15 mL/min)</a:t>
                      </a:r>
                      <a:endParaRPr lang="en-US" sz="1600" dirty="0">
                        <a:solidFill>
                          <a:schemeClr val="bg1"/>
                        </a:solidFill>
                        <a:effectLst/>
                        <a:latin typeface="Lub Dub Condensed" panose="020B0506030403020204" pitchFamily="34" charset="0"/>
                        <a:ea typeface="Times New Roman" panose="02020603050405020304" pitchFamily="18" charset="0"/>
                        <a:cs typeface="Arial" panose="020B0604020202020204" pitchFamily="34" charset="0"/>
                      </a:endParaRPr>
                    </a:p>
                  </a:txBody>
                  <a:tcPr marL="68580" marR="68580" marT="0" marB="0" anchor="ctr">
                    <a:solidFill>
                      <a:srgbClr val="2F5597"/>
                    </a:solidFill>
                  </a:tcPr>
                </a:tc>
                <a:tc>
                  <a:txBody>
                    <a:bodyPr/>
                    <a:lstStyle/>
                    <a:p>
                      <a:pPr marL="0" marR="0" algn="ctr">
                        <a:lnSpc>
                          <a:spcPct val="100000"/>
                        </a:lnSpc>
                        <a:spcBef>
                          <a:spcPts val="0"/>
                        </a:spcBef>
                        <a:spcAft>
                          <a:spcPts val="0"/>
                        </a:spcAft>
                      </a:pPr>
                      <a:r>
                        <a:rPr lang="en-US" sz="1400" dirty="0">
                          <a:effectLst/>
                          <a:latin typeface="Lub Dub Condensed" panose="020B0506030403020204" pitchFamily="34" charset="0"/>
                          <a:ea typeface="Times New Roman" panose="02020603050405020304" pitchFamily="18" charset="0"/>
                          <a:cs typeface="Arial" panose="020B0604020202020204" pitchFamily="34" charset="0"/>
                        </a:rPr>
                        <a:t>1 d</a:t>
                      </a:r>
                    </a:p>
                  </a:txBody>
                  <a:tcPr marL="68580" marR="68580" marT="0" marB="0" anchor="ctr">
                    <a:solidFill>
                      <a:schemeClr val="bg1">
                        <a:lumMod val="85000"/>
                      </a:schemeClr>
                    </a:solidFill>
                  </a:tcPr>
                </a:tc>
                <a:tc>
                  <a:txBody>
                    <a:bodyPr/>
                    <a:lstStyle/>
                    <a:p>
                      <a:pPr marL="0" marR="0" algn="ctr">
                        <a:lnSpc>
                          <a:spcPct val="100000"/>
                        </a:lnSpc>
                        <a:spcBef>
                          <a:spcPts val="0"/>
                        </a:spcBef>
                        <a:spcAft>
                          <a:spcPts val="0"/>
                        </a:spcAft>
                      </a:pPr>
                      <a:r>
                        <a:rPr lang="en-US" sz="1400" dirty="0">
                          <a:effectLst/>
                          <a:latin typeface="Lub Dub Condensed" panose="020B0506030403020204" pitchFamily="34" charset="0"/>
                          <a:ea typeface="Times New Roman" panose="02020603050405020304" pitchFamily="18" charset="0"/>
                          <a:cs typeface="Arial" panose="020B0604020202020204" pitchFamily="34" charset="0"/>
                        </a:rPr>
                        <a:t>2 d</a:t>
                      </a:r>
                    </a:p>
                  </a:txBody>
                  <a:tcPr marL="68580" marR="68580" marT="0" marB="0" anchor="ctr">
                    <a:solidFill>
                      <a:schemeClr val="bg1">
                        <a:lumMod val="85000"/>
                      </a:schemeClr>
                    </a:solidFill>
                  </a:tcPr>
                </a:tc>
                <a:extLst>
                  <a:ext uri="{0D108BD9-81ED-4DB2-BD59-A6C34878D82A}">
                    <a16:rowId xmlns:a16="http://schemas.microsoft.com/office/drawing/2014/main" val="3846268161"/>
                  </a:ext>
                </a:extLst>
              </a:tr>
              <a:tr h="410096">
                <a:tc>
                  <a:txBody>
                    <a:bodyPr/>
                    <a:lstStyle/>
                    <a:p>
                      <a:pPr marL="0" marR="0">
                        <a:lnSpc>
                          <a:spcPct val="100000"/>
                        </a:lnSpc>
                        <a:spcBef>
                          <a:spcPts val="0"/>
                        </a:spcBef>
                        <a:spcAft>
                          <a:spcPts val="0"/>
                        </a:spcAft>
                      </a:pPr>
                      <a:r>
                        <a:rPr lang="en-US" sz="1600" b="1" dirty="0">
                          <a:solidFill>
                            <a:schemeClr val="bg1"/>
                          </a:solidFill>
                          <a:effectLst/>
                          <a:latin typeface="Lub Dub Condensed" panose="020B0506030403020204" pitchFamily="34" charset="0"/>
                          <a:ea typeface="Times New Roman" panose="02020603050405020304" pitchFamily="18" charset="0"/>
                          <a:cs typeface="Arial" panose="020B0604020202020204" pitchFamily="34" charset="0"/>
                        </a:rPr>
                        <a:t>Rivaroxaban (CrCl &gt;30 mL/min)</a:t>
                      </a:r>
                      <a:endParaRPr lang="en-US" sz="1600" dirty="0">
                        <a:solidFill>
                          <a:schemeClr val="bg1"/>
                        </a:solidFill>
                        <a:effectLst/>
                        <a:latin typeface="Lub Dub Condensed" panose="020B0506030403020204" pitchFamily="34" charset="0"/>
                        <a:ea typeface="Times New Roman" panose="02020603050405020304" pitchFamily="18" charset="0"/>
                        <a:cs typeface="Arial" panose="020B0604020202020204" pitchFamily="34" charset="0"/>
                      </a:endParaRPr>
                    </a:p>
                  </a:txBody>
                  <a:tcPr marL="68580" marR="68580" marT="0" marB="0" anchor="ctr">
                    <a:solidFill>
                      <a:srgbClr val="2F5597"/>
                    </a:solidFill>
                  </a:tcPr>
                </a:tc>
                <a:tc>
                  <a:txBody>
                    <a:bodyPr/>
                    <a:lstStyle/>
                    <a:p>
                      <a:pPr marL="0" marR="0" algn="ctr">
                        <a:lnSpc>
                          <a:spcPct val="100000"/>
                        </a:lnSpc>
                        <a:spcBef>
                          <a:spcPts val="0"/>
                        </a:spcBef>
                        <a:spcAft>
                          <a:spcPts val="0"/>
                        </a:spcAft>
                      </a:pPr>
                      <a:r>
                        <a:rPr lang="en-US" sz="1400" dirty="0">
                          <a:effectLst/>
                          <a:latin typeface="Lub Dub Condensed" panose="020B0506030403020204" pitchFamily="34" charset="0"/>
                          <a:ea typeface="Times New Roman" panose="02020603050405020304" pitchFamily="18" charset="0"/>
                          <a:cs typeface="Arial" panose="020B0604020202020204" pitchFamily="34" charset="0"/>
                        </a:rPr>
                        <a:t>1 d</a:t>
                      </a:r>
                    </a:p>
                  </a:txBody>
                  <a:tcPr marL="68580" marR="68580" marT="0" marB="0" anchor="ctr">
                    <a:solidFill>
                      <a:schemeClr val="bg1">
                        <a:lumMod val="85000"/>
                      </a:schemeClr>
                    </a:solidFill>
                  </a:tcPr>
                </a:tc>
                <a:tc>
                  <a:txBody>
                    <a:bodyPr/>
                    <a:lstStyle/>
                    <a:p>
                      <a:pPr marL="0" marR="0" algn="ctr">
                        <a:lnSpc>
                          <a:spcPct val="100000"/>
                        </a:lnSpc>
                        <a:spcBef>
                          <a:spcPts val="0"/>
                        </a:spcBef>
                        <a:spcAft>
                          <a:spcPts val="0"/>
                        </a:spcAft>
                      </a:pPr>
                      <a:r>
                        <a:rPr lang="en-US" sz="1400" dirty="0">
                          <a:effectLst/>
                          <a:latin typeface="Lub Dub Condensed" panose="020B0506030403020204" pitchFamily="34" charset="0"/>
                          <a:ea typeface="Times New Roman" panose="02020603050405020304" pitchFamily="18" charset="0"/>
                          <a:cs typeface="Arial" panose="020B0604020202020204" pitchFamily="34" charset="0"/>
                        </a:rPr>
                        <a:t>2 d</a:t>
                      </a:r>
                    </a:p>
                  </a:txBody>
                  <a:tcPr marL="68580" marR="68580" marT="0" marB="0" anchor="ctr">
                    <a:solidFill>
                      <a:schemeClr val="bg1">
                        <a:lumMod val="85000"/>
                      </a:schemeClr>
                    </a:solidFill>
                  </a:tcPr>
                </a:tc>
                <a:extLst>
                  <a:ext uri="{0D108BD9-81ED-4DB2-BD59-A6C34878D82A}">
                    <a16:rowId xmlns:a16="http://schemas.microsoft.com/office/drawing/2014/main" val="942683584"/>
                  </a:ext>
                </a:extLst>
              </a:tr>
              <a:tr h="611412">
                <a:tc>
                  <a:txBody>
                    <a:bodyPr/>
                    <a:lstStyle/>
                    <a:p>
                      <a:pPr marL="0" marR="0">
                        <a:lnSpc>
                          <a:spcPct val="100000"/>
                        </a:lnSpc>
                        <a:spcBef>
                          <a:spcPts val="0"/>
                        </a:spcBef>
                        <a:spcAft>
                          <a:spcPts val="0"/>
                        </a:spcAft>
                      </a:pPr>
                      <a:r>
                        <a:rPr lang="en-US" sz="1600" b="1" dirty="0">
                          <a:solidFill>
                            <a:schemeClr val="bg1"/>
                          </a:solidFill>
                          <a:effectLst/>
                          <a:latin typeface="Lub Dub Condensed" panose="020B0506030403020204" pitchFamily="34" charset="0"/>
                          <a:ea typeface="Times New Roman" panose="02020603050405020304" pitchFamily="18" charset="0"/>
                          <a:cs typeface="Arial" panose="020B0604020202020204" pitchFamily="34" charset="0"/>
                        </a:rPr>
                        <a:t>Warfarin</a:t>
                      </a:r>
                      <a:endParaRPr lang="en-US" sz="1600" dirty="0">
                        <a:solidFill>
                          <a:schemeClr val="bg1"/>
                        </a:solidFill>
                        <a:effectLst/>
                        <a:latin typeface="Lub Dub Condensed" panose="020B0506030403020204" pitchFamily="34" charset="0"/>
                        <a:ea typeface="Times New Roman" panose="02020603050405020304" pitchFamily="18" charset="0"/>
                        <a:cs typeface="Arial" panose="020B0604020202020204" pitchFamily="34" charset="0"/>
                      </a:endParaRPr>
                    </a:p>
                  </a:txBody>
                  <a:tcPr marL="68580" marR="68580" marT="0" marB="0" anchor="ctr">
                    <a:solidFill>
                      <a:srgbClr val="2F5597"/>
                    </a:solidFill>
                  </a:tcPr>
                </a:tc>
                <a:tc>
                  <a:txBody>
                    <a:bodyPr/>
                    <a:lstStyle/>
                    <a:p>
                      <a:pPr marL="0" marR="0" algn="ctr">
                        <a:lnSpc>
                          <a:spcPct val="100000"/>
                        </a:lnSpc>
                        <a:spcBef>
                          <a:spcPts val="0"/>
                        </a:spcBef>
                        <a:spcAft>
                          <a:spcPts val="0"/>
                        </a:spcAft>
                      </a:pPr>
                      <a:r>
                        <a:rPr lang="en-US" sz="1400" dirty="0">
                          <a:effectLst/>
                          <a:latin typeface="Lub Dub Condensed" panose="020B0506030403020204" pitchFamily="34" charset="0"/>
                          <a:ea typeface="Times New Roman" panose="02020603050405020304" pitchFamily="18" charset="0"/>
                          <a:cs typeface="Arial" panose="020B0604020202020204" pitchFamily="34" charset="0"/>
                        </a:rPr>
                        <a:t>5 d for a target INR &lt;1.5</a:t>
                      </a:r>
                      <a:br>
                        <a:rPr lang="en-US" sz="1400" dirty="0">
                          <a:effectLst/>
                          <a:latin typeface="Lub Dub Condensed" panose="020B0506030403020204" pitchFamily="34" charset="0"/>
                          <a:ea typeface="Times New Roman" panose="02020603050405020304" pitchFamily="18" charset="0"/>
                          <a:cs typeface="Arial" panose="020B0604020202020204" pitchFamily="34" charset="0"/>
                        </a:rPr>
                      </a:br>
                      <a:r>
                        <a:rPr lang="en-US" sz="1400" dirty="0">
                          <a:effectLst/>
                          <a:latin typeface="Lub Dub Condensed" panose="020B0506030403020204" pitchFamily="34" charset="0"/>
                          <a:ea typeface="Times New Roman" panose="02020603050405020304" pitchFamily="18" charset="0"/>
                          <a:cs typeface="Arial" panose="020B0604020202020204" pitchFamily="34" charset="0"/>
                        </a:rPr>
                        <a:t>2-3 d for a target INR &lt;2</a:t>
                      </a:r>
                    </a:p>
                  </a:txBody>
                  <a:tcPr marL="68580" marR="68580" marT="0" marB="0" anchor="ctr">
                    <a:solidFill>
                      <a:schemeClr val="bg1">
                        <a:lumMod val="85000"/>
                      </a:schemeClr>
                    </a:solidFill>
                  </a:tcPr>
                </a:tc>
                <a:tc>
                  <a:txBody>
                    <a:bodyPr/>
                    <a:lstStyle/>
                    <a:p>
                      <a:pPr marL="0" marR="0" algn="ctr">
                        <a:lnSpc>
                          <a:spcPct val="100000"/>
                        </a:lnSpc>
                        <a:spcBef>
                          <a:spcPts val="0"/>
                        </a:spcBef>
                        <a:spcAft>
                          <a:spcPts val="0"/>
                        </a:spcAft>
                      </a:pPr>
                      <a:r>
                        <a:rPr lang="en-US" sz="1400" dirty="0">
                          <a:effectLst/>
                          <a:latin typeface="Lub Dub Condensed" panose="020B0506030403020204" pitchFamily="34" charset="0"/>
                          <a:ea typeface="Times New Roman" panose="02020603050405020304" pitchFamily="18" charset="0"/>
                          <a:cs typeface="Arial" panose="020B0604020202020204" pitchFamily="34" charset="0"/>
                        </a:rPr>
                        <a:t>5 d</a:t>
                      </a:r>
                    </a:p>
                  </a:txBody>
                  <a:tcPr marL="68580" marR="68580" marT="0" marB="0" anchor="ctr">
                    <a:solidFill>
                      <a:schemeClr val="bg1">
                        <a:lumMod val="85000"/>
                      </a:schemeClr>
                    </a:solidFill>
                  </a:tcPr>
                </a:tc>
                <a:extLst>
                  <a:ext uri="{0D108BD9-81ED-4DB2-BD59-A6C34878D82A}">
                    <a16:rowId xmlns:a16="http://schemas.microsoft.com/office/drawing/2014/main" val="2175750902"/>
                  </a:ext>
                </a:extLst>
              </a:tr>
            </a:tbl>
          </a:graphicData>
        </a:graphic>
      </p:graphicFrame>
      <p:sp>
        <p:nvSpPr>
          <p:cNvPr id="12" name="TextBox 11">
            <a:extLst>
              <a:ext uri="{FF2B5EF4-FFF2-40B4-BE49-F238E27FC236}">
                <a16:creationId xmlns:a16="http://schemas.microsoft.com/office/drawing/2014/main" id="{B3181EB3-2620-F233-E1EC-40C92ACC46A9}"/>
              </a:ext>
            </a:extLst>
          </p:cNvPr>
          <p:cNvSpPr txBox="1"/>
          <p:nvPr/>
        </p:nvSpPr>
        <p:spPr>
          <a:xfrm>
            <a:off x="1702942" y="4798030"/>
            <a:ext cx="2673850" cy="938719"/>
          </a:xfrm>
          <a:prstGeom prst="rect">
            <a:avLst/>
          </a:prstGeom>
          <a:noFill/>
        </p:spPr>
        <p:txBody>
          <a:bodyPr wrap="square">
            <a:spAutoFit/>
          </a:bodyPr>
          <a:lstStyle/>
          <a:p>
            <a:r>
              <a:rPr lang="en-US" sz="1100" dirty="0">
                <a:latin typeface="Lub Dub Condensed" panose="020B0506030403020204" pitchFamily="34" charset="0"/>
                <a:cs typeface="Arial" panose="020B0604020202020204" pitchFamily="34" charset="0"/>
              </a:rPr>
              <a:t>Note: *For patients on DOAC with creatinine clearance lower than the values in the table, few clinical data exist. Consider holding for an additional 1 to 3 days, especially for high bleeding risk procedures.</a:t>
            </a:r>
          </a:p>
        </p:txBody>
      </p:sp>
      <p:sp>
        <p:nvSpPr>
          <p:cNvPr id="14" name="TextBox 13">
            <a:extLst>
              <a:ext uri="{FF2B5EF4-FFF2-40B4-BE49-F238E27FC236}">
                <a16:creationId xmlns:a16="http://schemas.microsoft.com/office/drawing/2014/main" id="{49B317A0-F257-BEBE-3786-E8FBF33CC15D}"/>
              </a:ext>
            </a:extLst>
          </p:cNvPr>
          <p:cNvSpPr txBox="1"/>
          <p:nvPr/>
        </p:nvSpPr>
        <p:spPr>
          <a:xfrm>
            <a:off x="4849403" y="4798030"/>
            <a:ext cx="5116530" cy="938719"/>
          </a:xfrm>
          <a:prstGeom prst="rect">
            <a:avLst/>
          </a:prstGeom>
          <a:noFill/>
        </p:spPr>
        <p:txBody>
          <a:bodyPr wrap="square">
            <a:spAutoFit/>
          </a:bodyPr>
          <a:lstStyle/>
          <a:p>
            <a:r>
              <a:rPr lang="en-US" sz="1100" dirty="0">
                <a:latin typeface="Lub Dub Condensed" panose="020B0506030403020204" pitchFamily="34" charset="0"/>
                <a:cs typeface="Arial" panose="020B0604020202020204" pitchFamily="34" charset="0"/>
              </a:rPr>
              <a:t>†The number of days is the number of full days before the day of surgery in which the patient does not take any dose of anticoagulant. The drug is also not taken the day of surgery. For example, in the case of holding a twice daily drug for 1 day, if the drug is taken at 8 pm, and surgery is at 8 am, at the time of surgery, it will be 36 hours since the last dose was taken. </a:t>
            </a:r>
          </a:p>
        </p:txBody>
      </p:sp>
      <p:sp>
        <p:nvSpPr>
          <p:cNvPr id="7" name="Text Placeholder 6">
            <a:extLst>
              <a:ext uri="{FF2B5EF4-FFF2-40B4-BE49-F238E27FC236}">
                <a16:creationId xmlns:a16="http://schemas.microsoft.com/office/drawing/2014/main" id="{23543E4C-33A5-A569-9E6E-A15D1FED2D34}"/>
              </a:ext>
            </a:extLst>
          </p:cNvPr>
          <p:cNvSpPr>
            <a:spLocks noGrp="1"/>
          </p:cNvSpPr>
          <p:nvPr>
            <p:ph type="body" sz="quarter" idx="13"/>
          </p:nvPr>
        </p:nvSpPr>
        <p:spPr>
          <a:xfrm>
            <a:off x="1824948" y="5928189"/>
            <a:ext cx="8542105" cy="359594"/>
          </a:xfrm>
        </p:spPr>
        <p:txBody>
          <a:bodyPr/>
          <a:lstStyle/>
          <a:p>
            <a:pPr marL="0" indent="0" algn="ctr"/>
            <a:r>
              <a:rPr lang="en-US" sz="1100" b="1" dirty="0"/>
              <a:t>Abbreviations: </a:t>
            </a:r>
            <a:r>
              <a:rPr lang="en-US" sz="1100" dirty="0"/>
              <a:t>AF indicates atrial fibrillation; CrCl, creatinine clearance; d, day; DOAC, direct oral anticoagulation; </a:t>
            </a:r>
            <a:br>
              <a:rPr lang="en-US" sz="1100" dirty="0"/>
            </a:br>
            <a:r>
              <a:rPr lang="en-US" sz="1100" dirty="0"/>
              <a:t>INR, international normalized ratio; and OAC, oral anticoagulant.</a:t>
            </a:r>
          </a:p>
        </p:txBody>
      </p:sp>
      <p:sp>
        <p:nvSpPr>
          <p:cNvPr id="4" name="Slide Number Placeholder 3">
            <a:extLst>
              <a:ext uri="{FF2B5EF4-FFF2-40B4-BE49-F238E27FC236}">
                <a16:creationId xmlns:a16="http://schemas.microsoft.com/office/drawing/2014/main" id="{C6E9555B-7BCE-54A3-0BD8-DACC0C93A0C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22</a:t>
            </a:fld>
            <a:endParaRPr lang="en-US" sz="900" dirty="0"/>
          </a:p>
        </p:txBody>
      </p:sp>
    </p:spTree>
    <p:extLst>
      <p:ext uri="{BB962C8B-B14F-4D97-AF65-F5344CB8AC3E}">
        <p14:creationId xmlns:p14="http://schemas.microsoft.com/office/powerpoint/2010/main" val="1114803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3E1D4-7AB9-8539-ABDE-1FF6FA92FB8A}"/>
              </a:ext>
            </a:extLst>
          </p:cNvPr>
          <p:cNvSpPr>
            <a:spLocks noGrp="1"/>
          </p:cNvSpPr>
          <p:nvPr>
            <p:ph type="title"/>
          </p:nvPr>
        </p:nvSpPr>
        <p:spPr>
          <a:xfrm>
            <a:off x="838200" y="365125"/>
            <a:ext cx="7658528" cy="660111"/>
          </a:xfrm>
        </p:spPr>
        <p:txBody>
          <a:bodyPr/>
          <a:lstStyle/>
          <a:p>
            <a:r>
              <a:rPr lang="en-US" sz="2700" dirty="0"/>
              <a:t>Management of Periprocedural Anticoagulation in Patients with AF</a:t>
            </a:r>
          </a:p>
        </p:txBody>
      </p:sp>
      <p:cxnSp>
        <p:nvCxnSpPr>
          <p:cNvPr id="55" name="Straight Arrow Connector 54">
            <a:extLst>
              <a:ext uri="{FF2B5EF4-FFF2-40B4-BE49-F238E27FC236}">
                <a16:creationId xmlns:a16="http://schemas.microsoft.com/office/drawing/2014/main" id="{E171834A-B139-2672-B610-C183DC7D1382}"/>
              </a:ext>
              <a:ext uri="{C183D7F6-B498-43B3-948B-1728B52AA6E4}">
                <adec:decorative xmlns:adec="http://schemas.microsoft.com/office/drawing/2017/decorative" val="1"/>
              </a:ext>
            </a:extLst>
          </p:cNvPr>
          <p:cNvCxnSpPr>
            <a:cxnSpLocks/>
          </p:cNvCxnSpPr>
          <p:nvPr/>
        </p:nvCxnSpPr>
        <p:spPr>
          <a:xfrm flipH="1" flipV="1">
            <a:off x="7311233" y="3454298"/>
            <a:ext cx="1097280"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4AA748BA-EE4A-2F7A-73AC-EE2F22C8A665}"/>
              </a:ext>
              <a:ext uri="{C183D7F6-B498-43B3-948B-1728B52AA6E4}">
                <adec:decorative xmlns:adec="http://schemas.microsoft.com/office/drawing/2017/decorative" val="1"/>
              </a:ext>
            </a:extLst>
          </p:cNvPr>
          <p:cNvSpPr txBox="1"/>
          <p:nvPr/>
        </p:nvSpPr>
        <p:spPr>
          <a:xfrm>
            <a:off x="7683876" y="3319307"/>
            <a:ext cx="364750" cy="276999"/>
          </a:xfrm>
          <a:prstGeom prst="rect">
            <a:avLst/>
          </a:prstGeom>
          <a:solidFill>
            <a:schemeClr val="bg1"/>
          </a:solidFill>
        </p:spPr>
        <p:txBody>
          <a:bodyPr wrap="square" lIns="0" rIns="0">
            <a:spAutoFit/>
          </a:bodyPr>
          <a:lstStyle/>
          <a:p>
            <a:pPr algn="ctr"/>
            <a:r>
              <a:rPr lang="en-US" sz="1200" b="1" dirty="0">
                <a:ln w="0"/>
                <a:latin typeface="Lub Dub Condensed" panose="020B0506030403020204" pitchFamily="34" charset="0"/>
              </a:rPr>
              <a:t>No</a:t>
            </a:r>
          </a:p>
        </p:txBody>
      </p:sp>
      <p:sp>
        <p:nvSpPr>
          <p:cNvPr id="20" name="TextBox 19">
            <a:extLst>
              <a:ext uri="{FF2B5EF4-FFF2-40B4-BE49-F238E27FC236}">
                <a16:creationId xmlns:a16="http://schemas.microsoft.com/office/drawing/2014/main" id="{36D4437A-D060-0360-EB9D-BFD8FBE078B4}"/>
              </a:ext>
              <a:ext uri="{C183D7F6-B498-43B3-948B-1728B52AA6E4}">
                <adec:decorative xmlns:adec="http://schemas.microsoft.com/office/drawing/2017/decorative" val="1"/>
              </a:ext>
            </a:extLst>
          </p:cNvPr>
          <p:cNvSpPr txBox="1"/>
          <p:nvPr/>
        </p:nvSpPr>
        <p:spPr>
          <a:xfrm>
            <a:off x="3923276" y="1401979"/>
            <a:ext cx="3400889" cy="637385"/>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latin typeface="Lub Dub Condensed" panose="020B0506030403020204" pitchFamily="34" charset="0"/>
              </a:rPr>
              <a:t>Patients with AF undergoing </a:t>
            </a:r>
          </a:p>
          <a:p>
            <a:r>
              <a:rPr lang="en-US" dirty="0">
                <a:latin typeface="Lub Dub Condensed" panose="020B0506030403020204" pitchFamily="34" charset="0"/>
              </a:rPr>
              <a:t>invasive procedure or surgery</a:t>
            </a:r>
          </a:p>
        </p:txBody>
      </p:sp>
      <p:sp>
        <p:nvSpPr>
          <p:cNvPr id="21" name="TextBox 20">
            <a:extLst>
              <a:ext uri="{FF2B5EF4-FFF2-40B4-BE49-F238E27FC236}">
                <a16:creationId xmlns:a16="http://schemas.microsoft.com/office/drawing/2014/main" id="{9137EEDF-C1D9-B7F7-2416-C72C2B3DDF95}"/>
              </a:ext>
              <a:ext uri="{C183D7F6-B498-43B3-948B-1728B52AA6E4}">
                <adec:decorative xmlns:adec="http://schemas.microsoft.com/office/drawing/2017/decorative" val="1"/>
              </a:ext>
            </a:extLst>
          </p:cNvPr>
          <p:cNvSpPr txBox="1"/>
          <p:nvPr/>
        </p:nvSpPr>
        <p:spPr>
          <a:xfrm>
            <a:off x="3918325" y="2308007"/>
            <a:ext cx="3404706" cy="560877"/>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600" dirty="0"/>
              <a:t>Procedure cannot be performed safely on uninterrupted anticoagulation</a:t>
            </a:r>
          </a:p>
        </p:txBody>
      </p:sp>
      <p:sp>
        <p:nvSpPr>
          <p:cNvPr id="22" name="TextBox 21">
            <a:extLst>
              <a:ext uri="{FF2B5EF4-FFF2-40B4-BE49-F238E27FC236}">
                <a16:creationId xmlns:a16="http://schemas.microsoft.com/office/drawing/2014/main" id="{C248E9C2-0BE8-C0F0-EC08-FA26B1495F13}"/>
              </a:ext>
              <a:ext uri="{C183D7F6-B498-43B3-948B-1728B52AA6E4}">
                <adec:decorative xmlns:adec="http://schemas.microsoft.com/office/drawing/2017/decorative" val="1"/>
              </a:ext>
            </a:extLst>
          </p:cNvPr>
          <p:cNvSpPr txBox="1"/>
          <p:nvPr/>
        </p:nvSpPr>
        <p:spPr>
          <a:xfrm>
            <a:off x="8300173" y="1912224"/>
            <a:ext cx="2367827" cy="633931"/>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600" dirty="0"/>
              <a:t>Procedure is a pacemaker or ICD implant</a:t>
            </a:r>
          </a:p>
        </p:txBody>
      </p:sp>
      <p:sp>
        <p:nvSpPr>
          <p:cNvPr id="23" name="Round Same Side Corner Rectangle 60">
            <a:extLst>
              <a:ext uri="{FF2B5EF4-FFF2-40B4-BE49-F238E27FC236}">
                <a16:creationId xmlns:a16="http://schemas.microsoft.com/office/drawing/2014/main" id="{D73609B6-C944-7005-6AE3-44ECEEB27B90}"/>
              </a:ext>
              <a:ext uri="{C183D7F6-B498-43B3-948B-1728B52AA6E4}">
                <adec:decorative xmlns:adec="http://schemas.microsoft.com/office/drawing/2017/decorative" val="1"/>
              </a:ext>
            </a:extLst>
          </p:cNvPr>
          <p:cNvSpPr/>
          <p:nvPr/>
        </p:nvSpPr>
        <p:spPr>
          <a:xfrm>
            <a:off x="3920376" y="3097701"/>
            <a:ext cx="3400566" cy="663723"/>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Temporary cessation or oral anticoagulation without bridging is recommended excluding those with recent stroke or TIA, or a mechanical valve. (1)</a:t>
            </a:r>
            <a:endParaRPr kumimoji="0" lang="en-US" sz="1200" b="1" i="0" u="none" strike="noStrike" kern="1200" cap="none" spc="0" normalizeH="0" baseline="0" noProof="0" dirty="0">
              <a:ln>
                <a:noFill/>
              </a:ln>
              <a:solidFill>
                <a:schemeClr val="tx1"/>
              </a:solidFill>
              <a:effectLst/>
              <a:uLnTx/>
              <a:uFillTx/>
              <a:latin typeface="Lub Dub Condensed" panose="020B0506030403020204"/>
            </a:endParaRPr>
          </a:p>
        </p:txBody>
      </p:sp>
      <p:sp>
        <p:nvSpPr>
          <p:cNvPr id="24" name="Round Same Side Corner Rectangle 60">
            <a:extLst>
              <a:ext uri="{FF2B5EF4-FFF2-40B4-BE49-F238E27FC236}">
                <a16:creationId xmlns:a16="http://schemas.microsoft.com/office/drawing/2014/main" id="{E4F5C423-BA94-8233-0C15-8173F47B612A}"/>
              </a:ext>
              <a:ext uri="{C183D7F6-B498-43B3-948B-1728B52AA6E4}">
                <adec:decorative xmlns:adec="http://schemas.microsoft.com/office/drawing/2017/decorative" val="1"/>
              </a:ext>
            </a:extLst>
          </p:cNvPr>
          <p:cNvSpPr/>
          <p:nvPr/>
        </p:nvSpPr>
        <p:spPr>
          <a:xfrm>
            <a:off x="3920376" y="4186742"/>
            <a:ext cx="3400566" cy="547182"/>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Timing of interruption of DOAC should be guided by the specific agent, renal function, and the bleeding risk. (1)</a:t>
            </a:r>
            <a:endParaRPr kumimoji="0" lang="en-US" sz="1200" b="1" i="0" u="none" strike="noStrike" kern="1200" cap="none" spc="0" normalizeH="0" baseline="0" noProof="0" dirty="0">
              <a:ln>
                <a:noFill/>
              </a:ln>
              <a:solidFill>
                <a:schemeClr val="tx1"/>
              </a:solidFill>
              <a:effectLst/>
              <a:uLnTx/>
              <a:uFillTx/>
              <a:latin typeface="Lub Dub Condensed" panose="020B0506030403020204"/>
            </a:endParaRPr>
          </a:p>
        </p:txBody>
      </p:sp>
      <p:sp>
        <p:nvSpPr>
          <p:cNvPr id="25" name="Round Same Side Corner Rectangle 60">
            <a:extLst>
              <a:ext uri="{FF2B5EF4-FFF2-40B4-BE49-F238E27FC236}">
                <a16:creationId xmlns:a16="http://schemas.microsoft.com/office/drawing/2014/main" id="{06903951-1712-995B-E3D2-8D0ED9037B25}"/>
              </a:ext>
              <a:ext uri="{C183D7F6-B498-43B3-948B-1728B52AA6E4}">
                <adec:decorative xmlns:adec="http://schemas.microsoft.com/office/drawing/2017/decorative" val="1"/>
              </a:ext>
            </a:extLst>
          </p:cNvPr>
          <p:cNvSpPr/>
          <p:nvPr/>
        </p:nvSpPr>
        <p:spPr>
          <a:xfrm>
            <a:off x="457201" y="4007449"/>
            <a:ext cx="2268070" cy="1210569"/>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Resumption of anticoagulation the day after low bleeding risk surgery and between the evening of the second day and the evening of the third day after high bleeding risk surgery. (2a)</a:t>
            </a:r>
            <a:endParaRPr kumimoji="0" lang="en-US" sz="1200" b="1" i="0" u="none" strike="noStrike" kern="1200" cap="none" spc="0" normalizeH="0" baseline="0" noProof="0" dirty="0">
              <a:ln>
                <a:noFill/>
              </a:ln>
              <a:solidFill>
                <a:schemeClr val="tx1"/>
              </a:solidFill>
              <a:effectLst/>
              <a:uLnTx/>
              <a:uFillTx/>
              <a:latin typeface="Lub Dub Condensed" panose="020B0506030403020204"/>
            </a:endParaRPr>
          </a:p>
        </p:txBody>
      </p:sp>
      <p:sp>
        <p:nvSpPr>
          <p:cNvPr id="26" name="Round Same Side Corner Rectangle 60">
            <a:extLst>
              <a:ext uri="{FF2B5EF4-FFF2-40B4-BE49-F238E27FC236}">
                <a16:creationId xmlns:a16="http://schemas.microsoft.com/office/drawing/2014/main" id="{F77CF432-8FB4-A719-72CC-7760C387CED0}"/>
              </a:ext>
              <a:ext uri="{C183D7F6-B498-43B3-948B-1728B52AA6E4}">
                <adec:decorative xmlns:adec="http://schemas.microsoft.com/office/drawing/2017/decorative" val="1"/>
              </a:ext>
            </a:extLst>
          </p:cNvPr>
          <p:cNvSpPr/>
          <p:nvPr/>
        </p:nvSpPr>
        <p:spPr>
          <a:xfrm>
            <a:off x="457201" y="2788584"/>
            <a:ext cx="2262982" cy="972840"/>
          </a:xfrm>
          <a:prstGeom prst="rect">
            <a:avLst/>
          </a:prstGeom>
          <a:solidFill>
            <a:srgbClr val="EE3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Bridging with LMWH should not be administered (except in patients with mechanical valve or recent stroke or TIA) (3: Harm)</a:t>
            </a:r>
            <a:endParaRPr kumimoji="0" lang="en-US" sz="1200" b="1" i="0" u="none" strike="noStrike" kern="1200" cap="none" spc="0" normalizeH="0" baseline="0" noProof="0" dirty="0">
              <a:ln>
                <a:noFill/>
              </a:ln>
              <a:solidFill>
                <a:schemeClr val="tx1"/>
              </a:solidFill>
              <a:effectLst/>
              <a:uLnTx/>
              <a:uFillTx/>
              <a:latin typeface="Lub Dub Condensed" panose="020B0506030403020204"/>
            </a:endParaRPr>
          </a:p>
        </p:txBody>
      </p:sp>
      <p:sp>
        <p:nvSpPr>
          <p:cNvPr id="29" name="Round Same Side Corner Rectangle 60">
            <a:extLst>
              <a:ext uri="{FF2B5EF4-FFF2-40B4-BE49-F238E27FC236}">
                <a16:creationId xmlns:a16="http://schemas.microsoft.com/office/drawing/2014/main" id="{31B9B450-DE79-B8E6-B846-7DA8EDB3101C}"/>
              </a:ext>
              <a:ext uri="{C183D7F6-B498-43B3-948B-1728B52AA6E4}">
                <adec:decorative xmlns:adec="http://schemas.microsoft.com/office/drawing/2017/decorative" val="1"/>
              </a:ext>
            </a:extLst>
          </p:cNvPr>
          <p:cNvSpPr/>
          <p:nvPr/>
        </p:nvSpPr>
        <p:spPr>
          <a:xfrm>
            <a:off x="8160682" y="4377242"/>
            <a:ext cx="1279154" cy="1156782"/>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Continued anticoagulation in preference to interruption of warfarin and bridging (1)</a:t>
            </a:r>
            <a:endParaRPr kumimoji="0" lang="en-US" sz="1200" b="1" i="0" u="none" strike="noStrike" kern="1200" cap="none" spc="0" normalizeH="0" baseline="0" noProof="0" dirty="0">
              <a:ln>
                <a:noFill/>
              </a:ln>
              <a:solidFill>
                <a:schemeClr val="tx1"/>
              </a:solidFill>
              <a:effectLst/>
              <a:uLnTx/>
              <a:uFillTx/>
              <a:latin typeface="Lub Dub Condensed" panose="020B0506030403020204"/>
            </a:endParaRPr>
          </a:p>
        </p:txBody>
      </p:sp>
      <p:sp>
        <p:nvSpPr>
          <p:cNvPr id="30" name="Round Same Side Corner Rectangle 60">
            <a:extLst>
              <a:ext uri="{FF2B5EF4-FFF2-40B4-BE49-F238E27FC236}">
                <a16:creationId xmlns:a16="http://schemas.microsoft.com/office/drawing/2014/main" id="{0F7C2243-B771-2207-CA2A-3CAD4F5239D6}"/>
              </a:ext>
              <a:ext uri="{C183D7F6-B498-43B3-948B-1728B52AA6E4}">
                <adec:decorative xmlns:adec="http://schemas.microsoft.com/office/drawing/2017/decorative" val="1"/>
              </a:ext>
            </a:extLst>
          </p:cNvPr>
          <p:cNvSpPr/>
          <p:nvPr/>
        </p:nvSpPr>
        <p:spPr>
          <a:xfrm>
            <a:off x="9711575" y="4377242"/>
            <a:ext cx="1458449" cy="744406"/>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Either uninterrupted or interrupted DOAC (2a)</a:t>
            </a:r>
            <a:endParaRPr kumimoji="0" lang="en-US" sz="1200" b="1" i="0" u="none" strike="noStrike" kern="1200" cap="none" spc="0" normalizeH="0" baseline="0" noProof="0" dirty="0">
              <a:ln>
                <a:noFill/>
              </a:ln>
              <a:solidFill>
                <a:schemeClr val="tx1"/>
              </a:solidFill>
              <a:effectLst/>
              <a:uLnTx/>
              <a:uFillTx/>
              <a:latin typeface="Lub Dub Condensed" panose="020B0506030403020204"/>
            </a:endParaRPr>
          </a:p>
        </p:txBody>
      </p:sp>
      <p:sp>
        <p:nvSpPr>
          <p:cNvPr id="31" name="Rounded Rectangle 28">
            <a:extLst>
              <a:ext uri="{FF2B5EF4-FFF2-40B4-BE49-F238E27FC236}">
                <a16:creationId xmlns:a16="http://schemas.microsoft.com/office/drawing/2014/main" id="{EB9636E7-93DD-D9B4-AA8C-7A98F3E218EE}"/>
              </a:ext>
              <a:ext uri="{C183D7F6-B498-43B3-948B-1728B52AA6E4}">
                <adec:decorative xmlns:adec="http://schemas.microsoft.com/office/drawing/2017/decorative" val="1"/>
              </a:ext>
            </a:extLst>
          </p:cNvPr>
          <p:cNvSpPr/>
          <p:nvPr/>
        </p:nvSpPr>
        <p:spPr>
          <a:xfrm>
            <a:off x="9709189" y="3090714"/>
            <a:ext cx="1469799" cy="675023"/>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n w="0"/>
                <a:solidFill>
                  <a:schemeClr val="tx1"/>
                </a:solidFill>
                <a:latin typeface="Lub Dub Condensed" panose="020B0506030403020204" pitchFamily="34" charset="0"/>
              </a:rPr>
              <a:t>CHA</a:t>
            </a:r>
            <a:r>
              <a:rPr lang="en-US" sz="1200" b="1" baseline="-25000" dirty="0">
                <a:ln w="0"/>
                <a:solidFill>
                  <a:schemeClr val="tx1"/>
                </a:solidFill>
                <a:latin typeface="Lub Dub Condensed" panose="020B0506030403020204" pitchFamily="34" charset="0"/>
              </a:rPr>
              <a:t>2</a:t>
            </a:r>
            <a:r>
              <a:rPr lang="en-US" sz="1200" b="1" dirty="0">
                <a:ln w="0"/>
                <a:solidFill>
                  <a:schemeClr val="tx1"/>
                </a:solidFill>
                <a:latin typeface="Lub Dub Condensed" panose="020B0506030403020204" pitchFamily="34" charset="0"/>
              </a:rPr>
              <a:t>DS</a:t>
            </a:r>
            <a:r>
              <a:rPr lang="en-US" sz="1200" b="1" baseline="-25000" dirty="0">
                <a:ln w="0"/>
                <a:solidFill>
                  <a:schemeClr val="tx1"/>
                </a:solidFill>
                <a:latin typeface="Lub Dub Condensed" panose="020B0506030403020204" pitchFamily="34" charset="0"/>
              </a:rPr>
              <a:t>2</a:t>
            </a:r>
            <a:r>
              <a:rPr lang="en-US" sz="1200" b="1" dirty="0">
                <a:ln w="0"/>
                <a:solidFill>
                  <a:schemeClr val="tx1"/>
                </a:solidFill>
                <a:latin typeface="Lub Dub Condensed" panose="020B0506030403020204" pitchFamily="34" charset="0"/>
              </a:rPr>
              <a:t>-VASc score</a:t>
            </a:r>
          </a:p>
          <a:p>
            <a:pPr algn="ctr"/>
            <a:r>
              <a:rPr lang="en-US" sz="1200" b="1" dirty="0">
                <a:ln w="0"/>
                <a:solidFill>
                  <a:schemeClr val="tx1"/>
                </a:solidFill>
                <a:latin typeface="Lub Dub Condensed" panose="020B0506030403020204" pitchFamily="34" charset="0"/>
              </a:rPr>
              <a:t>≥2 or equivalent risk</a:t>
            </a:r>
          </a:p>
          <a:p>
            <a:pPr algn="ctr"/>
            <a:r>
              <a:rPr lang="en-US" sz="1200" b="1" dirty="0">
                <a:ln w="0"/>
                <a:solidFill>
                  <a:schemeClr val="tx1"/>
                </a:solidFill>
                <a:latin typeface="Lub Dub Condensed" panose="020B0506030403020204" pitchFamily="34" charset="0"/>
              </a:rPr>
              <a:t>of stroke, on DOAC</a:t>
            </a:r>
          </a:p>
        </p:txBody>
      </p:sp>
      <p:grpSp>
        <p:nvGrpSpPr>
          <p:cNvPr id="74" name="Group 73">
            <a:extLst>
              <a:ext uri="{FF2B5EF4-FFF2-40B4-BE49-F238E27FC236}">
                <a16:creationId xmlns:a16="http://schemas.microsoft.com/office/drawing/2014/main" id="{142B74FC-1892-2AC7-6A6D-0EB0B517BC5B}"/>
              </a:ext>
              <a:ext uri="{C183D7F6-B498-43B3-948B-1728B52AA6E4}">
                <adec:decorative xmlns:adec="http://schemas.microsoft.com/office/drawing/2017/decorative" val="1"/>
              </a:ext>
            </a:extLst>
          </p:cNvPr>
          <p:cNvGrpSpPr/>
          <p:nvPr/>
        </p:nvGrpSpPr>
        <p:grpSpPr>
          <a:xfrm>
            <a:off x="8301317" y="3001067"/>
            <a:ext cx="968190" cy="914400"/>
            <a:chOff x="8301317" y="3001067"/>
            <a:chExt cx="968190" cy="914400"/>
          </a:xfrm>
        </p:grpSpPr>
        <p:sp>
          <p:nvSpPr>
            <p:cNvPr id="32" name="Rounded Rectangle 28">
              <a:extLst>
                <a:ext uri="{FF2B5EF4-FFF2-40B4-BE49-F238E27FC236}">
                  <a16:creationId xmlns:a16="http://schemas.microsoft.com/office/drawing/2014/main" id="{EF8CA0AA-2323-1A1A-7FD0-61EA07078ACD}"/>
                </a:ext>
                <a:ext uri="{C183D7F6-B498-43B3-948B-1728B52AA6E4}">
                  <adec:decorative xmlns:adec="http://schemas.microsoft.com/office/drawing/2017/decorative" val="1"/>
                </a:ext>
              </a:extLst>
            </p:cNvPr>
            <p:cNvSpPr/>
            <p:nvPr/>
          </p:nvSpPr>
          <p:spPr>
            <a:xfrm>
              <a:off x="8337590" y="3001067"/>
              <a:ext cx="914400" cy="914400"/>
            </a:xfrm>
            <a:prstGeom prst="diamond">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ln w="0"/>
                <a:solidFill>
                  <a:schemeClr val="tx1"/>
                </a:solidFill>
                <a:latin typeface="Lub Dub Condensed" panose="020B0506030403020204" pitchFamily="34" charset="0"/>
              </a:endParaRPr>
            </a:p>
          </p:txBody>
        </p:sp>
        <p:sp>
          <p:nvSpPr>
            <p:cNvPr id="38" name="TextBox 37">
              <a:extLst>
                <a:ext uri="{FF2B5EF4-FFF2-40B4-BE49-F238E27FC236}">
                  <a16:creationId xmlns:a16="http://schemas.microsoft.com/office/drawing/2014/main" id="{1F6D92A5-18BC-23F3-88FB-650267B93BEF}"/>
                </a:ext>
              </a:extLst>
            </p:cNvPr>
            <p:cNvSpPr txBox="1"/>
            <p:nvPr/>
          </p:nvSpPr>
          <p:spPr>
            <a:xfrm>
              <a:off x="8301317" y="3049015"/>
              <a:ext cx="968190"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w="0"/>
                  <a:solidFill>
                    <a:prstClr val="black"/>
                  </a:solidFill>
                  <a:effectLst/>
                  <a:uLnTx/>
                  <a:uFillTx/>
                  <a:latin typeface="Lub Dub Condensed" panose="020B0506030403020204" pitchFamily="34" charset="0"/>
                  <a:ea typeface="+mn-ea"/>
                  <a:cs typeface="+mn-cs"/>
                </a:rPr>
                <a:t>On </a:t>
              </a:r>
              <a:br>
                <a:rPr kumimoji="0" lang="en-US" sz="1100" b="1" i="0" u="none" strike="noStrike" kern="1200" cap="none" spc="0" normalizeH="0" baseline="0" noProof="0" dirty="0">
                  <a:ln w="0"/>
                  <a:solidFill>
                    <a:prstClr val="black"/>
                  </a:solidFill>
                  <a:effectLst/>
                  <a:uLnTx/>
                  <a:uFillTx/>
                  <a:latin typeface="Lub Dub Condensed" panose="020B0506030403020204" pitchFamily="34" charset="0"/>
                  <a:ea typeface="+mn-ea"/>
                  <a:cs typeface="+mn-cs"/>
                </a:rPr>
              </a:br>
              <a:r>
                <a:rPr kumimoji="0" lang="en-US" sz="1100" b="1" i="0" u="none" strike="noStrike" kern="1200" cap="none" spc="0" normalizeH="0" baseline="0" noProof="0" dirty="0">
                  <a:ln w="0"/>
                  <a:solidFill>
                    <a:prstClr val="black"/>
                  </a:solidFill>
                  <a:effectLst/>
                  <a:uLnTx/>
                  <a:uFillTx/>
                  <a:latin typeface="Lub Dub Condensed" panose="020B0506030403020204" pitchFamily="34" charset="0"/>
                  <a:ea typeface="+mn-ea"/>
                  <a:cs typeface="+mn-cs"/>
                </a:rPr>
                <a:t>warfarin, </a:t>
              </a:r>
              <a:br>
                <a:rPr kumimoji="0" lang="en-US" sz="1100" b="1" i="0" u="none" strike="noStrike" kern="1200" cap="none" spc="0" normalizeH="0" baseline="0" noProof="0" dirty="0">
                  <a:ln w="0"/>
                  <a:solidFill>
                    <a:prstClr val="black"/>
                  </a:solidFill>
                  <a:effectLst/>
                  <a:uLnTx/>
                  <a:uFillTx/>
                  <a:latin typeface="Lub Dub Condensed" panose="020B0506030403020204" pitchFamily="34" charset="0"/>
                  <a:ea typeface="+mn-ea"/>
                  <a:cs typeface="+mn-cs"/>
                </a:rPr>
              </a:br>
              <a:r>
                <a:rPr kumimoji="0" lang="en-US" sz="1100" b="1" i="0" u="none" strike="noStrike" kern="1200" cap="none" spc="0" normalizeH="0" baseline="0" noProof="0" dirty="0">
                  <a:ln w="0"/>
                  <a:solidFill>
                    <a:prstClr val="black"/>
                  </a:solidFill>
                  <a:effectLst/>
                  <a:uLnTx/>
                  <a:uFillTx/>
                  <a:latin typeface="Lub Dub Condensed" panose="020B0506030403020204" pitchFamily="34" charset="0"/>
                  <a:ea typeface="+mn-ea"/>
                  <a:cs typeface="+mn-cs"/>
                </a:rPr>
                <a:t>risk of TEs </a:t>
              </a:r>
              <a:br>
                <a:rPr kumimoji="0" lang="en-US" sz="1100" b="1" i="0" u="none" strike="noStrike" kern="1200" cap="none" spc="0" normalizeH="0" baseline="0" noProof="0" dirty="0">
                  <a:ln w="0"/>
                  <a:solidFill>
                    <a:prstClr val="black"/>
                  </a:solidFill>
                  <a:effectLst/>
                  <a:uLnTx/>
                  <a:uFillTx/>
                  <a:latin typeface="Lub Dub Condensed" panose="020B0506030403020204" pitchFamily="34" charset="0"/>
                  <a:ea typeface="+mn-ea"/>
                  <a:cs typeface="+mn-cs"/>
                </a:rPr>
              </a:br>
              <a:r>
                <a:rPr kumimoji="0" lang="en-US" sz="1100" b="1" i="0" u="none" strike="noStrike" kern="1200" cap="none" spc="0" normalizeH="0" baseline="0" noProof="0" dirty="0">
                  <a:ln w="0"/>
                  <a:solidFill>
                    <a:prstClr val="black"/>
                  </a:solidFill>
                  <a:effectLst/>
                  <a:uLnTx/>
                  <a:uFillTx/>
                  <a:latin typeface="Lub Dub Condensed" panose="020B0506030403020204" pitchFamily="34" charset="0"/>
                  <a:ea typeface="+mn-ea"/>
                  <a:cs typeface="+mn-cs"/>
                </a:rPr>
                <a:t>≥ 5%</a:t>
              </a:r>
            </a:p>
          </p:txBody>
        </p:sp>
      </p:grpSp>
      <p:cxnSp>
        <p:nvCxnSpPr>
          <p:cNvPr id="40" name="Straight Arrow Connector 39">
            <a:extLst>
              <a:ext uri="{FF2B5EF4-FFF2-40B4-BE49-F238E27FC236}">
                <a16:creationId xmlns:a16="http://schemas.microsoft.com/office/drawing/2014/main" id="{9D877363-4299-3E5F-5D6E-E14B5D7EBA61}"/>
              </a:ext>
              <a:ext uri="{C183D7F6-B498-43B3-948B-1728B52AA6E4}">
                <adec:decorative xmlns:adec="http://schemas.microsoft.com/office/drawing/2017/decorative" val="1"/>
              </a:ext>
            </a:extLst>
          </p:cNvPr>
          <p:cNvCxnSpPr>
            <a:cxnSpLocks/>
            <a:stCxn id="20" idx="2"/>
            <a:endCxn id="21" idx="0"/>
          </p:cNvCxnSpPr>
          <p:nvPr/>
        </p:nvCxnSpPr>
        <p:spPr>
          <a:xfrm flipH="1">
            <a:off x="5620678" y="2039364"/>
            <a:ext cx="3043" cy="26864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Elbow Connector 82">
            <a:extLst>
              <a:ext uri="{FF2B5EF4-FFF2-40B4-BE49-F238E27FC236}">
                <a16:creationId xmlns:a16="http://schemas.microsoft.com/office/drawing/2014/main" id="{390B4EA8-6495-2BE2-A56A-CD1EF361AB4E}"/>
              </a:ext>
              <a:ext uri="{C183D7F6-B498-43B3-948B-1728B52AA6E4}">
                <adec:decorative xmlns:adec="http://schemas.microsoft.com/office/drawing/2017/decorative" val="1"/>
              </a:ext>
            </a:extLst>
          </p:cNvPr>
          <p:cNvCxnSpPr>
            <a:cxnSpLocks/>
            <a:stCxn id="22" idx="2"/>
            <a:endCxn id="38" idx="0"/>
          </p:cNvCxnSpPr>
          <p:nvPr/>
        </p:nvCxnSpPr>
        <p:spPr>
          <a:xfrm rot="5400000">
            <a:off x="8883320" y="2448248"/>
            <a:ext cx="502860" cy="698675"/>
          </a:xfrm>
          <a:prstGeom prst="bentConnector3">
            <a:avLst>
              <a:gd name="adj1" fmla="val 51894"/>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Elbow Connector 82">
            <a:extLst>
              <a:ext uri="{FF2B5EF4-FFF2-40B4-BE49-F238E27FC236}">
                <a16:creationId xmlns:a16="http://schemas.microsoft.com/office/drawing/2014/main" id="{989D8FA3-76E1-703F-4D64-964F451CD630}"/>
              </a:ext>
              <a:ext uri="{C183D7F6-B498-43B3-948B-1728B52AA6E4}">
                <adec:decorative xmlns:adec="http://schemas.microsoft.com/office/drawing/2017/decorative" val="1"/>
              </a:ext>
            </a:extLst>
          </p:cNvPr>
          <p:cNvCxnSpPr>
            <a:cxnSpLocks/>
            <a:stCxn id="20" idx="3"/>
            <a:endCxn id="22" idx="0"/>
          </p:cNvCxnSpPr>
          <p:nvPr/>
        </p:nvCxnSpPr>
        <p:spPr>
          <a:xfrm>
            <a:off x="7324165" y="1720672"/>
            <a:ext cx="2159922" cy="191552"/>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6A24E81A-A0ED-CCF4-B53C-B1B5B7DB9563}"/>
              </a:ext>
              <a:ext uri="{C183D7F6-B498-43B3-948B-1728B52AA6E4}">
                <adec:decorative xmlns:adec="http://schemas.microsoft.com/office/drawing/2017/decorative" val="1"/>
              </a:ext>
            </a:extLst>
          </p:cNvPr>
          <p:cNvCxnSpPr>
            <a:cxnSpLocks/>
            <a:stCxn id="21" idx="2"/>
            <a:endCxn id="23" idx="0"/>
          </p:cNvCxnSpPr>
          <p:nvPr/>
        </p:nvCxnSpPr>
        <p:spPr>
          <a:xfrm flipH="1">
            <a:off x="5620659" y="2868884"/>
            <a:ext cx="19" cy="22881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4F43DF4B-DF0A-B173-20C9-606215AE7D13}"/>
              </a:ext>
              <a:ext uri="{C183D7F6-B498-43B3-948B-1728B52AA6E4}">
                <adec:decorative xmlns:adec="http://schemas.microsoft.com/office/drawing/2017/decorative" val="1"/>
              </a:ext>
            </a:extLst>
          </p:cNvPr>
          <p:cNvCxnSpPr>
            <a:cxnSpLocks/>
            <a:stCxn id="23" idx="2"/>
            <a:endCxn id="24" idx="0"/>
          </p:cNvCxnSpPr>
          <p:nvPr/>
        </p:nvCxnSpPr>
        <p:spPr>
          <a:xfrm>
            <a:off x="5620659" y="3761424"/>
            <a:ext cx="0" cy="42531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4951A8D7-6353-A32B-D686-41F3404E82B5}"/>
              </a:ext>
              <a:ext uri="{C183D7F6-B498-43B3-948B-1728B52AA6E4}">
                <adec:decorative xmlns:adec="http://schemas.microsoft.com/office/drawing/2017/decorative" val="1"/>
              </a:ext>
            </a:extLst>
          </p:cNvPr>
          <p:cNvCxnSpPr>
            <a:cxnSpLocks/>
          </p:cNvCxnSpPr>
          <p:nvPr/>
        </p:nvCxnSpPr>
        <p:spPr>
          <a:xfrm flipH="1" flipV="1">
            <a:off x="2720183" y="3454298"/>
            <a:ext cx="1200193"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5DB17353-C3B1-D1A7-25E5-BC10E2116935}"/>
              </a:ext>
              <a:ext uri="{C183D7F6-B498-43B3-948B-1728B52AA6E4}">
                <adec:decorative xmlns:adec="http://schemas.microsoft.com/office/drawing/2017/decorative" val="1"/>
              </a:ext>
            </a:extLst>
          </p:cNvPr>
          <p:cNvSpPr txBox="1"/>
          <p:nvPr/>
        </p:nvSpPr>
        <p:spPr>
          <a:xfrm>
            <a:off x="3054725" y="3205007"/>
            <a:ext cx="621925" cy="461665"/>
          </a:xfrm>
          <a:prstGeom prst="rect">
            <a:avLst/>
          </a:prstGeom>
          <a:solidFill>
            <a:schemeClr val="bg1"/>
          </a:solidFill>
        </p:spPr>
        <p:txBody>
          <a:bodyPr wrap="square" lIns="0" rIns="0">
            <a:spAutoFit/>
          </a:bodyPr>
          <a:lstStyle/>
          <a:p>
            <a:pPr algn="ctr"/>
            <a:r>
              <a:rPr lang="en-US" sz="1200" b="1" dirty="0">
                <a:ln w="0"/>
                <a:latin typeface="Lub Dub Condensed" panose="020B0506030403020204" pitchFamily="34" charset="0"/>
              </a:rPr>
              <a:t>Holding</a:t>
            </a:r>
          </a:p>
          <a:p>
            <a:pPr algn="ctr"/>
            <a:r>
              <a:rPr lang="en-US" sz="1200" b="1" dirty="0">
                <a:ln w="0"/>
                <a:latin typeface="Lub Dub Condensed" panose="020B0506030403020204" pitchFamily="34" charset="0"/>
              </a:rPr>
              <a:t>Warfarin</a:t>
            </a:r>
          </a:p>
        </p:txBody>
      </p:sp>
      <p:cxnSp>
        <p:nvCxnSpPr>
          <p:cNvPr id="54" name="Straight Arrow Connector 53">
            <a:extLst>
              <a:ext uri="{FF2B5EF4-FFF2-40B4-BE49-F238E27FC236}">
                <a16:creationId xmlns:a16="http://schemas.microsoft.com/office/drawing/2014/main" id="{8D19BC8C-CB3A-E6EA-89FC-52176FB0E687}"/>
              </a:ext>
              <a:ext uri="{C183D7F6-B498-43B3-948B-1728B52AA6E4}">
                <adec:decorative xmlns:adec="http://schemas.microsoft.com/office/drawing/2017/decorative" val="1"/>
              </a:ext>
            </a:extLst>
          </p:cNvPr>
          <p:cNvCxnSpPr>
            <a:cxnSpLocks/>
          </p:cNvCxnSpPr>
          <p:nvPr/>
        </p:nvCxnSpPr>
        <p:spPr>
          <a:xfrm flipH="1" flipV="1">
            <a:off x="2720183" y="4482998"/>
            <a:ext cx="1200193"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Elbow Connector 82">
            <a:extLst>
              <a:ext uri="{FF2B5EF4-FFF2-40B4-BE49-F238E27FC236}">
                <a16:creationId xmlns:a16="http://schemas.microsoft.com/office/drawing/2014/main" id="{7E4B0087-F87C-5152-006E-608B927212F4}"/>
              </a:ext>
              <a:ext uri="{C183D7F6-B498-43B3-948B-1728B52AA6E4}">
                <adec:decorative xmlns:adec="http://schemas.microsoft.com/office/drawing/2017/decorative" val="1"/>
              </a:ext>
            </a:extLst>
          </p:cNvPr>
          <p:cNvCxnSpPr>
            <a:cxnSpLocks/>
            <a:stCxn id="22" idx="2"/>
            <a:endCxn id="31" idx="0"/>
          </p:cNvCxnSpPr>
          <p:nvPr/>
        </p:nvCxnSpPr>
        <p:spPr>
          <a:xfrm rot="16200000" flipH="1">
            <a:off x="9691809" y="2338433"/>
            <a:ext cx="544559" cy="960002"/>
          </a:xfrm>
          <a:prstGeom prst="bentConnector3">
            <a:avLst>
              <a:gd name="adj1" fmla="val 4825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505DBAC0-1BA6-AF83-1AAD-1594B7AA510B}"/>
              </a:ext>
              <a:ext uri="{C183D7F6-B498-43B3-948B-1728B52AA6E4}">
                <adec:decorative xmlns:adec="http://schemas.microsoft.com/office/drawing/2017/decorative" val="1"/>
              </a:ext>
            </a:extLst>
          </p:cNvPr>
          <p:cNvCxnSpPr>
            <a:cxnSpLocks/>
            <a:stCxn id="32" idx="2"/>
            <a:endCxn id="29" idx="0"/>
          </p:cNvCxnSpPr>
          <p:nvPr/>
        </p:nvCxnSpPr>
        <p:spPr>
          <a:xfrm>
            <a:off x="8794790" y="3915467"/>
            <a:ext cx="5469" cy="46177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7325630A-D323-4442-1A76-C6A2630B9FC9}"/>
              </a:ext>
              <a:ext uri="{C183D7F6-B498-43B3-948B-1728B52AA6E4}">
                <adec:decorative xmlns:adec="http://schemas.microsoft.com/office/drawing/2017/decorative" val="1"/>
              </a:ext>
            </a:extLst>
          </p:cNvPr>
          <p:cNvSpPr txBox="1"/>
          <p:nvPr/>
        </p:nvSpPr>
        <p:spPr>
          <a:xfrm>
            <a:off x="8607801" y="3995582"/>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Yes</a:t>
            </a:r>
          </a:p>
        </p:txBody>
      </p:sp>
      <p:cxnSp>
        <p:nvCxnSpPr>
          <p:cNvPr id="71" name="Straight Arrow Connector 70">
            <a:extLst>
              <a:ext uri="{FF2B5EF4-FFF2-40B4-BE49-F238E27FC236}">
                <a16:creationId xmlns:a16="http://schemas.microsoft.com/office/drawing/2014/main" id="{30B4AB19-F7CD-F87D-1169-507DCCE76841}"/>
              </a:ext>
              <a:ext uri="{C183D7F6-B498-43B3-948B-1728B52AA6E4}">
                <adec:decorative xmlns:adec="http://schemas.microsoft.com/office/drawing/2017/decorative" val="1"/>
              </a:ext>
            </a:extLst>
          </p:cNvPr>
          <p:cNvCxnSpPr>
            <a:cxnSpLocks/>
            <a:stCxn id="31" idx="2"/>
            <a:endCxn id="30" idx="0"/>
          </p:cNvCxnSpPr>
          <p:nvPr/>
        </p:nvCxnSpPr>
        <p:spPr>
          <a:xfrm flipH="1">
            <a:off x="10440800" y="3765737"/>
            <a:ext cx="3289" cy="61150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 name="Rectangle 2" descr="This flowchart depicts guideline recommendations with decision pathways for the management of periprocedural anticoagulation in patients with atrial fibrillation.   ">
            <a:extLst>
              <a:ext uri="{FF2B5EF4-FFF2-40B4-BE49-F238E27FC236}">
                <a16:creationId xmlns:a16="http://schemas.microsoft.com/office/drawing/2014/main" id="{92A1CABB-372C-7EA3-DCAD-20C71882BF01}"/>
              </a:ext>
            </a:extLst>
          </p:cNvPr>
          <p:cNvSpPr/>
          <p:nvPr/>
        </p:nvSpPr>
        <p:spPr>
          <a:xfrm>
            <a:off x="205482" y="1222624"/>
            <a:ext cx="11404316" cy="4448711"/>
          </a:xfrm>
          <a:prstGeom prst="rect">
            <a:avLst/>
          </a:prstGeom>
          <a:no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6">
            <a:extLst>
              <a:ext uri="{FF2B5EF4-FFF2-40B4-BE49-F238E27FC236}">
                <a16:creationId xmlns:a16="http://schemas.microsoft.com/office/drawing/2014/main" id="{23543E4C-33A5-A569-9E6E-A15D1FED2D34}"/>
              </a:ext>
            </a:extLst>
          </p:cNvPr>
          <p:cNvSpPr>
            <a:spLocks noGrp="1"/>
          </p:cNvSpPr>
          <p:nvPr>
            <p:ph type="body" sz="quarter" idx="13"/>
          </p:nvPr>
        </p:nvSpPr>
        <p:spPr>
          <a:xfrm>
            <a:off x="1824948" y="5760526"/>
            <a:ext cx="9088217" cy="495072"/>
          </a:xfrm>
        </p:spPr>
        <p:txBody>
          <a:bodyPr/>
          <a:lstStyle/>
          <a:p>
            <a:pPr marL="0" indent="0" algn="ctr"/>
            <a:r>
              <a:rPr lang="en-US" b="1" dirty="0"/>
              <a:t>Abbreviations: </a:t>
            </a:r>
            <a:r>
              <a:rPr lang="en-US" dirty="0"/>
              <a:t>AF indicates atrial fibrillation; CHA2DS2-VASc, congestive heart failure, hypertension, age ≥75 y (doubled), diabetes mellitus, prior stroke or transient ischemic attack or thromboembolism (doubled), vascular disease, age 65 to 74 y, sex category; DOAC, direct oral anticoagulant; ICD, implantable cardioverter-defibrillator;  LMWH, low-molecular-weight heparin; TE, thromboembolism; and TIA, transient ischemic attack.</a:t>
            </a:r>
          </a:p>
        </p:txBody>
      </p:sp>
      <p:sp>
        <p:nvSpPr>
          <p:cNvPr id="4" name="Slide Number Placeholder 3">
            <a:extLst>
              <a:ext uri="{FF2B5EF4-FFF2-40B4-BE49-F238E27FC236}">
                <a16:creationId xmlns:a16="http://schemas.microsoft.com/office/drawing/2014/main" id="{C6E9555B-7BCE-54A3-0BD8-DACC0C93A0C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23</a:t>
            </a:fld>
            <a:endParaRPr lang="en-US" sz="900" dirty="0"/>
          </a:p>
        </p:txBody>
      </p:sp>
    </p:spTree>
    <p:extLst>
      <p:ext uri="{BB962C8B-B14F-4D97-AF65-F5344CB8AC3E}">
        <p14:creationId xmlns:p14="http://schemas.microsoft.com/office/powerpoint/2010/main" val="396864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up)">
                                      <p:cBhvr>
                                        <p:cTn id="11" dur="500"/>
                                        <p:tgtEl>
                                          <p:spTgt spid="4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wipe(up)">
                                      <p:cBhvr>
                                        <p:cTn id="19" dur="500"/>
                                        <p:tgtEl>
                                          <p:spTgt spid="4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wipe(right)">
                                      <p:cBhvr>
                                        <p:cTn id="27" dur="500"/>
                                        <p:tgtEl>
                                          <p:spTgt spid="5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500"/>
                                        <p:tgtEl>
                                          <p:spTgt spid="28"/>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wipe(up)">
                                      <p:cBhvr>
                                        <p:cTn id="38" dur="500"/>
                                        <p:tgtEl>
                                          <p:spTgt spid="48"/>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wipe(right)">
                                      <p:cBhvr>
                                        <p:cTn id="46" dur="500"/>
                                        <p:tgtEl>
                                          <p:spTgt spid="54"/>
                                        </p:tgtEl>
                                      </p:cBhvr>
                                    </p:animEffect>
                                  </p:childTnLst>
                                </p:cTn>
                              </p:par>
                            </p:childTnLst>
                          </p:cTn>
                        </p:par>
                        <p:par>
                          <p:cTn id="47" fill="hold">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500"/>
                                        <p:tgtEl>
                                          <p:spTgt spid="25"/>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left)">
                                      <p:cBhvr>
                                        <p:cTn id="55" dur="500"/>
                                        <p:tgtEl>
                                          <p:spTgt spid="42"/>
                                        </p:tgtEl>
                                      </p:cBhvr>
                                    </p:animEffect>
                                  </p:childTnLst>
                                </p:cTn>
                              </p:par>
                            </p:childTnLst>
                          </p:cTn>
                        </p:par>
                        <p:par>
                          <p:cTn id="56" fill="hold">
                            <p:stCondLst>
                              <p:cond delay="500"/>
                            </p:stCondLst>
                            <p:childTnLst>
                              <p:par>
                                <p:cTn id="57" presetID="10"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500"/>
                                        <p:tgtEl>
                                          <p:spTgt spid="22"/>
                                        </p:tgtEl>
                                      </p:cBhvr>
                                    </p:animEffect>
                                  </p:childTnLst>
                                </p:cTn>
                              </p:par>
                            </p:childTnLst>
                          </p:cTn>
                        </p:par>
                        <p:par>
                          <p:cTn id="60" fill="hold">
                            <p:stCondLst>
                              <p:cond delay="1000"/>
                            </p:stCondLst>
                            <p:childTnLst>
                              <p:par>
                                <p:cTn id="61" presetID="22" presetClass="entr" presetSubtype="2"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right)">
                                      <p:cBhvr>
                                        <p:cTn id="63" dur="500"/>
                                        <p:tgtEl>
                                          <p:spTgt spid="41"/>
                                        </p:tgtEl>
                                      </p:cBhvr>
                                    </p:animEffect>
                                  </p:childTnLst>
                                </p:cTn>
                              </p:par>
                            </p:childTnLst>
                          </p:cTn>
                        </p:par>
                        <p:par>
                          <p:cTn id="64" fill="hold">
                            <p:stCondLst>
                              <p:cond delay="1500"/>
                            </p:stCondLst>
                            <p:childTnLst>
                              <p:par>
                                <p:cTn id="65" presetID="10" presetClass="entr" presetSubtype="0"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500"/>
                                        <p:tgtEl>
                                          <p:spTgt spid="74"/>
                                        </p:tgtEl>
                                      </p:cBhvr>
                                    </p:animEffect>
                                  </p:childTnLst>
                                </p:cTn>
                              </p:par>
                            </p:childTnLst>
                          </p:cTn>
                        </p:par>
                        <p:par>
                          <p:cTn id="68" fill="hold">
                            <p:stCondLst>
                              <p:cond delay="2000"/>
                            </p:stCondLst>
                            <p:childTnLst>
                              <p:par>
                                <p:cTn id="69" presetID="10" presetClass="entr" presetSubtype="0" fill="hold" grpId="0" nodeType="afterEffect">
                                  <p:stCondLst>
                                    <p:cond delay="0"/>
                                  </p:stCondLst>
                                  <p:childTnLst>
                                    <p:set>
                                      <p:cBhvr>
                                        <p:cTn id="70" dur="1" fill="hold">
                                          <p:stCondLst>
                                            <p:cond delay="0"/>
                                          </p:stCondLst>
                                        </p:cTn>
                                        <p:tgtEl>
                                          <p:spTgt spid="56"/>
                                        </p:tgtEl>
                                        <p:attrNameLst>
                                          <p:attrName>style.visibility</p:attrName>
                                        </p:attrNameLst>
                                      </p:cBhvr>
                                      <p:to>
                                        <p:strVal val="visible"/>
                                      </p:to>
                                    </p:set>
                                    <p:animEffect transition="in" filter="fade">
                                      <p:cBhvr>
                                        <p:cTn id="71" dur="500"/>
                                        <p:tgtEl>
                                          <p:spTgt spid="56"/>
                                        </p:tgtEl>
                                      </p:cBhvr>
                                    </p:animEffect>
                                  </p:childTnLst>
                                </p:cTn>
                              </p:par>
                              <p:par>
                                <p:cTn id="72" presetID="22" presetClass="entr" presetSubtype="2" fill="hold" nodeType="withEffect">
                                  <p:stCondLst>
                                    <p:cond delay="0"/>
                                  </p:stCondLst>
                                  <p:childTnLst>
                                    <p:set>
                                      <p:cBhvr>
                                        <p:cTn id="73" dur="1" fill="hold">
                                          <p:stCondLst>
                                            <p:cond delay="0"/>
                                          </p:stCondLst>
                                        </p:cTn>
                                        <p:tgtEl>
                                          <p:spTgt spid="55"/>
                                        </p:tgtEl>
                                        <p:attrNameLst>
                                          <p:attrName>style.visibility</p:attrName>
                                        </p:attrNameLst>
                                      </p:cBhvr>
                                      <p:to>
                                        <p:strVal val="visible"/>
                                      </p:to>
                                    </p:set>
                                    <p:animEffect transition="in" filter="wipe(right)">
                                      <p:cBhvr>
                                        <p:cTn id="74" dur="500"/>
                                        <p:tgtEl>
                                          <p:spTgt spid="55"/>
                                        </p:tgtEl>
                                      </p:cBhvr>
                                    </p:animEffect>
                                  </p:childTnLst>
                                </p:cTn>
                              </p:par>
                            </p:childTnLst>
                          </p:cTn>
                        </p:par>
                        <p:par>
                          <p:cTn id="75" fill="hold">
                            <p:stCondLst>
                              <p:cond delay="2500"/>
                            </p:stCondLst>
                            <p:childTnLst>
                              <p:par>
                                <p:cTn id="76" presetID="10"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500"/>
                                        <p:tgtEl>
                                          <p:spTgt spid="67"/>
                                        </p:tgtEl>
                                      </p:cBhvr>
                                    </p:animEffect>
                                  </p:childTnLst>
                                </p:cTn>
                              </p:par>
                              <p:par>
                                <p:cTn id="79" presetID="22" presetClass="entr" presetSubtype="1" fill="hold" nodeType="withEffect">
                                  <p:stCondLst>
                                    <p:cond delay="0"/>
                                  </p:stCondLst>
                                  <p:childTnLst>
                                    <p:set>
                                      <p:cBhvr>
                                        <p:cTn id="80" dur="1" fill="hold">
                                          <p:stCondLst>
                                            <p:cond delay="0"/>
                                          </p:stCondLst>
                                        </p:cTn>
                                        <p:tgtEl>
                                          <p:spTgt spid="66"/>
                                        </p:tgtEl>
                                        <p:attrNameLst>
                                          <p:attrName>style.visibility</p:attrName>
                                        </p:attrNameLst>
                                      </p:cBhvr>
                                      <p:to>
                                        <p:strVal val="visible"/>
                                      </p:to>
                                    </p:set>
                                    <p:animEffect transition="in" filter="wipe(up)">
                                      <p:cBhvr>
                                        <p:cTn id="81" dur="500"/>
                                        <p:tgtEl>
                                          <p:spTgt spid="66"/>
                                        </p:tgtEl>
                                      </p:cBhvr>
                                    </p:animEffect>
                                  </p:childTnLst>
                                </p:cTn>
                              </p:par>
                            </p:childTnLst>
                          </p:cTn>
                        </p:par>
                        <p:par>
                          <p:cTn id="82" fill="hold">
                            <p:stCondLst>
                              <p:cond delay="3000"/>
                            </p:stCondLst>
                            <p:childTnLst>
                              <p:par>
                                <p:cTn id="83" presetID="10"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500"/>
                                        <p:tgtEl>
                                          <p:spTgt spid="29"/>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nodeType="clickEffect">
                                  <p:stCondLst>
                                    <p:cond delay="0"/>
                                  </p:stCondLst>
                                  <p:childTnLst>
                                    <p:set>
                                      <p:cBhvr>
                                        <p:cTn id="89" dur="1" fill="hold">
                                          <p:stCondLst>
                                            <p:cond delay="0"/>
                                          </p:stCondLst>
                                        </p:cTn>
                                        <p:tgtEl>
                                          <p:spTgt spid="59"/>
                                        </p:tgtEl>
                                        <p:attrNameLst>
                                          <p:attrName>style.visibility</p:attrName>
                                        </p:attrNameLst>
                                      </p:cBhvr>
                                      <p:to>
                                        <p:strVal val="visible"/>
                                      </p:to>
                                    </p:set>
                                    <p:animEffect transition="in" filter="wipe(left)">
                                      <p:cBhvr>
                                        <p:cTn id="90" dur="500"/>
                                        <p:tgtEl>
                                          <p:spTgt spid="59"/>
                                        </p:tgtEl>
                                      </p:cBhvr>
                                    </p:animEffect>
                                  </p:childTnLst>
                                </p:cTn>
                              </p:par>
                            </p:childTnLst>
                          </p:cTn>
                        </p:par>
                        <p:par>
                          <p:cTn id="91" fill="hold">
                            <p:stCondLst>
                              <p:cond delay="500"/>
                            </p:stCondLst>
                            <p:childTnLst>
                              <p:par>
                                <p:cTn id="92" presetID="10" presetClass="entr" presetSubtype="0" fill="hold" grpId="0" nodeType="afterEffect">
                                  <p:stCondLst>
                                    <p:cond delay="0"/>
                                  </p:stCondLst>
                                  <p:childTnLst>
                                    <p:set>
                                      <p:cBhvr>
                                        <p:cTn id="93" dur="1" fill="hold">
                                          <p:stCondLst>
                                            <p:cond delay="0"/>
                                          </p:stCondLst>
                                        </p:cTn>
                                        <p:tgtEl>
                                          <p:spTgt spid="31"/>
                                        </p:tgtEl>
                                        <p:attrNameLst>
                                          <p:attrName>style.visibility</p:attrName>
                                        </p:attrNameLst>
                                      </p:cBhvr>
                                      <p:to>
                                        <p:strVal val="visible"/>
                                      </p:to>
                                    </p:set>
                                    <p:animEffect transition="in" filter="fade">
                                      <p:cBhvr>
                                        <p:cTn id="94" dur="500"/>
                                        <p:tgtEl>
                                          <p:spTgt spid="31"/>
                                        </p:tgtEl>
                                      </p:cBhvr>
                                    </p:animEffect>
                                  </p:childTnLst>
                                </p:cTn>
                              </p:par>
                            </p:childTnLst>
                          </p:cTn>
                        </p:par>
                        <p:par>
                          <p:cTn id="95" fill="hold">
                            <p:stCondLst>
                              <p:cond delay="1000"/>
                            </p:stCondLst>
                            <p:childTnLst>
                              <p:par>
                                <p:cTn id="96" presetID="22" presetClass="entr" presetSubtype="1" fill="hold" nodeType="afterEffect">
                                  <p:stCondLst>
                                    <p:cond delay="0"/>
                                  </p:stCondLst>
                                  <p:childTnLst>
                                    <p:set>
                                      <p:cBhvr>
                                        <p:cTn id="97" dur="1" fill="hold">
                                          <p:stCondLst>
                                            <p:cond delay="0"/>
                                          </p:stCondLst>
                                        </p:cTn>
                                        <p:tgtEl>
                                          <p:spTgt spid="71"/>
                                        </p:tgtEl>
                                        <p:attrNameLst>
                                          <p:attrName>style.visibility</p:attrName>
                                        </p:attrNameLst>
                                      </p:cBhvr>
                                      <p:to>
                                        <p:strVal val="visible"/>
                                      </p:to>
                                    </p:set>
                                    <p:animEffect transition="in" filter="wipe(up)">
                                      <p:cBhvr>
                                        <p:cTn id="98" dur="500"/>
                                        <p:tgtEl>
                                          <p:spTgt spid="71"/>
                                        </p:tgtEl>
                                      </p:cBhvr>
                                    </p:animEffect>
                                  </p:childTnLst>
                                </p:cTn>
                              </p:par>
                            </p:childTnLst>
                          </p:cTn>
                        </p:par>
                        <p:par>
                          <p:cTn id="99" fill="hold">
                            <p:stCondLst>
                              <p:cond delay="1500"/>
                            </p:stCondLst>
                            <p:childTnLst>
                              <p:par>
                                <p:cTn id="100" presetID="10" presetClass="entr" presetSubtype="0"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Effect transition="in" filter="fade">
                                      <p:cBhvr>
                                        <p:cTn id="10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0" grpId="0" animBg="1"/>
      <p:bldP spid="21" grpId="0" animBg="1"/>
      <p:bldP spid="22" grpId="0" animBg="1"/>
      <p:bldP spid="23" grpId="0" animBg="1"/>
      <p:bldP spid="24" grpId="0" animBg="1"/>
      <p:bldP spid="25" grpId="0" animBg="1"/>
      <p:bldP spid="26" grpId="0" animBg="1"/>
      <p:bldP spid="29" grpId="0" animBg="1"/>
      <p:bldP spid="30" grpId="0" animBg="1"/>
      <p:bldP spid="31" grpId="0" animBg="1"/>
      <p:bldP spid="28" grpId="0" animBg="1"/>
      <p:bldP spid="6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3E1D4-7AB9-8539-ABDE-1FF6FA92FB8A}"/>
              </a:ext>
            </a:extLst>
          </p:cNvPr>
          <p:cNvSpPr>
            <a:spLocks noGrp="1"/>
          </p:cNvSpPr>
          <p:nvPr>
            <p:ph type="title"/>
          </p:nvPr>
        </p:nvSpPr>
        <p:spPr>
          <a:xfrm>
            <a:off x="838200" y="365125"/>
            <a:ext cx="7658528" cy="352051"/>
          </a:xfrm>
        </p:spPr>
        <p:txBody>
          <a:bodyPr/>
          <a:lstStyle/>
          <a:p>
            <a:r>
              <a:rPr lang="en-US" sz="2700" dirty="0"/>
              <a:t>Anticoagulation in AF Specific Populations </a:t>
            </a:r>
          </a:p>
        </p:txBody>
      </p:sp>
      <p:sp>
        <p:nvSpPr>
          <p:cNvPr id="11" name="TextBox 10">
            <a:extLst>
              <a:ext uri="{FF2B5EF4-FFF2-40B4-BE49-F238E27FC236}">
                <a16:creationId xmlns:a16="http://schemas.microsoft.com/office/drawing/2014/main" id="{5213CB90-EBA9-B984-822C-9C1BD2E84721}"/>
              </a:ext>
              <a:ext uri="{C183D7F6-B498-43B3-948B-1728B52AA6E4}">
                <adec:decorative xmlns:adec="http://schemas.microsoft.com/office/drawing/2017/decorative" val="1"/>
              </a:ext>
            </a:extLst>
          </p:cNvPr>
          <p:cNvSpPr txBox="1"/>
          <p:nvPr/>
        </p:nvSpPr>
        <p:spPr>
          <a:xfrm>
            <a:off x="652388" y="1574369"/>
            <a:ext cx="3349852" cy="380667"/>
          </a:xfrm>
          <a:prstGeom prst="rect">
            <a:avLst/>
          </a:prstGeom>
          <a:solidFill>
            <a:schemeClr val="accent1">
              <a:lumMod val="75000"/>
            </a:schemeClr>
          </a:solidFill>
          <a:ln w="25400">
            <a:solidFill>
              <a:schemeClr val="bg1"/>
            </a:solid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12" name="TextBox 11">
            <a:extLst>
              <a:ext uri="{FF2B5EF4-FFF2-40B4-BE49-F238E27FC236}">
                <a16:creationId xmlns:a16="http://schemas.microsoft.com/office/drawing/2014/main" id="{6317D578-AB9D-E89C-63D4-660F273A0711}"/>
              </a:ext>
              <a:ext uri="{C183D7F6-B498-43B3-948B-1728B52AA6E4}">
                <adec:decorative xmlns:adec="http://schemas.microsoft.com/office/drawing/2017/decorative" val="0"/>
              </a:ext>
            </a:extLst>
          </p:cNvPr>
          <p:cNvSpPr txBox="1"/>
          <p:nvPr/>
        </p:nvSpPr>
        <p:spPr>
          <a:xfrm>
            <a:off x="738648" y="1651378"/>
            <a:ext cx="3251420" cy="272092"/>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800" dirty="0">
                <a:latin typeface="Lub Dub Condensed" panose="020B0506030403020204" pitchFamily="34" charset="0"/>
              </a:rPr>
              <a:t>ACS or PCI</a:t>
            </a:r>
          </a:p>
        </p:txBody>
      </p:sp>
      <p:graphicFrame>
        <p:nvGraphicFramePr>
          <p:cNvPr id="10" name="Content Placeholder 5">
            <a:extLst>
              <a:ext uri="{FF2B5EF4-FFF2-40B4-BE49-F238E27FC236}">
                <a16:creationId xmlns:a16="http://schemas.microsoft.com/office/drawing/2014/main" id="{00CBFAF4-9385-1225-E723-BA24E78A720E}"/>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589548258"/>
              </p:ext>
            </p:extLst>
          </p:nvPr>
        </p:nvGraphicFramePr>
        <p:xfrm>
          <a:off x="661301" y="1967909"/>
          <a:ext cx="3344169" cy="3087321"/>
        </p:xfrm>
        <a:graphic>
          <a:graphicData uri="http://schemas.openxmlformats.org/drawingml/2006/table">
            <a:tbl>
              <a:tblPr firstRow="1" bandRow="1">
                <a:tableStyleId>{5C22544A-7EE6-4342-B048-85BDC9FD1C3A}</a:tableStyleId>
              </a:tblPr>
              <a:tblGrid>
                <a:gridCol w="591030">
                  <a:extLst>
                    <a:ext uri="{9D8B030D-6E8A-4147-A177-3AD203B41FA5}">
                      <a16:colId xmlns:a16="http://schemas.microsoft.com/office/drawing/2014/main" val="2649235253"/>
                    </a:ext>
                  </a:extLst>
                </a:gridCol>
                <a:gridCol w="2753139">
                  <a:extLst>
                    <a:ext uri="{9D8B030D-6E8A-4147-A177-3AD203B41FA5}">
                      <a16:colId xmlns:a16="http://schemas.microsoft.com/office/drawing/2014/main" val="3265590656"/>
                    </a:ext>
                  </a:extLst>
                </a:gridCol>
              </a:tblGrid>
              <a:tr h="34412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tabLst>
                          <a:tab pos="53975" algn="l"/>
                        </a:tabLst>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811583">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115888"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For increased stroke risk in PCI, DOACs preferred over VKAs in combination with APT to reduce risk of clinically relevant bleeding.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29876198"/>
                  </a:ext>
                </a:extLst>
              </a:tr>
              <a:tr h="1050634">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115888"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those on OAC undergoing PCI, early discontinuation of ASA (1-4 wk) and continuation of dual antithrombotic therapy with OAC and a P2Y12 inhibitor is preferred over triple therapy (OAC, P2Y12 inhibitor, and ASA) to reduce risk of clinically relevant bleeding.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973021265"/>
                  </a:ext>
                </a:extLst>
              </a:tr>
            </a:tbl>
          </a:graphicData>
        </a:graphic>
      </p:graphicFrame>
      <p:sp>
        <p:nvSpPr>
          <p:cNvPr id="14" name="TextBox 13">
            <a:extLst>
              <a:ext uri="{FF2B5EF4-FFF2-40B4-BE49-F238E27FC236}">
                <a16:creationId xmlns:a16="http://schemas.microsoft.com/office/drawing/2014/main" id="{C1BBDA63-C8EA-1A0F-87AC-13B975035162}"/>
              </a:ext>
              <a:ext uri="{C183D7F6-B498-43B3-948B-1728B52AA6E4}">
                <adec:decorative xmlns:adec="http://schemas.microsoft.com/office/drawing/2017/decorative" val="1"/>
              </a:ext>
            </a:extLst>
          </p:cNvPr>
          <p:cNvSpPr txBox="1"/>
          <p:nvPr/>
        </p:nvSpPr>
        <p:spPr>
          <a:xfrm>
            <a:off x="4263604" y="1574369"/>
            <a:ext cx="3349852" cy="380667"/>
          </a:xfrm>
          <a:prstGeom prst="rect">
            <a:avLst/>
          </a:prstGeom>
          <a:solidFill>
            <a:schemeClr val="accent1">
              <a:lumMod val="75000"/>
            </a:schemeClr>
          </a:solidFill>
          <a:ln w="25400">
            <a:solidFill>
              <a:schemeClr val="bg1"/>
            </a:solid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15" name="TextBox 14">
            <a:extLst>
              <a:ext uri="{FF2B5EF4-FFF2-40B4-BE49-F238E27FC236}">
                <a16:creationId xmlns:a16="http://schemas.microsoft.com/office/drawing/2014/main" id="{2C7B1117-EBB9-F8FE-36A4-CC6D3720B992}"/>
              </a:ext>
              <a:ext uri="{C183D7F6-B498-43B3-948B-1728B52AA6E4}">
                <adec:decorative xmlns:adec="http://schemas.microsoft.com/office/drawing/2017/decorative" val="0"/>
              </a:ext>
            </a:extLst>
          </p:cNvPr>
          <p:cNvSpPr txBox="1"/>
          <p:nvPr/>
        </p:nvSpPr>
        <p:spPr>
          <a:xfrm>
            <a:off x="4349864" y="1651378"/>
            <a:ext cx="3251420" cy="272092"/>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800" dirty="0">
                <a:latin typeface="Lub Dub Condensed" panose="020B0506030403020204" pitchFamily="34" charset="0"/>
              </a:rPr>
              <a:t>CCD</a:t>
            </a:r>
          </a:p>
        </p:txBody>
      </p:sp>
      <p:graphicFrame>
        <p:nvGraphicFramePr>
          <p:cNvPr id="13" name="Content Placeholder 5">
            <a:extLst>
              <a:ext uri="{FF2B5EF4-FFF2-40B4-BE49-F238E27FC236}">
                <a16:creationId xmlns:a16="http://schemas.microsoft.com/office/drawing/2014/main" id="{AA768FD4-62AC-DB8A-A144-303B0A06934D}"/>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141141346"/>
              </p:ext>
            </p:extLst>
          </p:nvPr>
        </p:nvGraphicFramePr>
        <p:xfrm>
          <a:off x="4272517" y="1967909"/>
          <a:ext cx="3344169" cy="2355801"/>
        </p:xfrm>
        <a:graphic>
          <a:graphicData uri="http://schemas.openxmlformats.org/drawingml/2006/table">
            <a:tbl>
              <a:tblPr firstRow="1" bandRow="1">
                <a:tableStyleId>{5C22544A-7EE6-4342-B048-85BDC9FD1C3A}</a:tableStyleId>
              </a:tblPr>
              <a:tblGrid>
                <a:gridCol w="591030">
                  <a:extLst>
                    <a:ext uri="{9D8B030D-6E8A-4147-A177-3AD203B41FA5}">
                      <a16:colId xmlns:a16="http://schemas.microsoft.com/office/drawing/2014/main" val="2649235253"/>
                    </a:ext>
                  </a:extLst>
                </a:gridCol>
                <a:gridCol w="2753139">
                  <a:extLst>
                    <a:ext uri="{9D8B030D-6E8A-4147-A177-3AD203B41FA5}">
                      <a16:colId xmlns:a16="http://schemas.microsoft.com/office/drawing/2014/main" val="3265590656"/>
                    </a:ext>
                  </a:extLst>
                </a:gridCol>
              </a:tblGrid>
              <a:tr h="34412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tabLst>
                          <a:tab pos="53975" algn="l"/>
                        </a:tabLst>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050634">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115888"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If beyond 1-y after revascularization or CAD not requiring coronary revascularization, w/o hx of stent thrombosis, OAC monotherapy is recommended over combination therapy of OAC and single APT (aspirin or P2Y12 inhibitor) to decrease risk of major bleeding.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973021265"/>
                  </a:ext>
                </a:extLst>
              </a:tr>
            </a:tbl>
          </a:graphicData>
        </a:graphic>
      </p:graphicFrame>
      <p:sp>
        <p:nvSpPr>
          <p:cNvPr id="17" name="TextBox 16">
            <a:extLst>
              <a:ext uri="{FF2B5EF4-FFF2-40B4-BE49-F238E27FC236}">
                <a16:creationId xmlns:a16="http://schemas.microsoft.com/office/drawing/2014/main" id="{3A2BB7DC-148F-B7FF-030E-E02CCDE8FA54}"/>
              </a:ext>
              <a:ext uri="{C183D7F6-B498-43B3-948B-1728B52AA6E4}">
                <adec:decorative xmlns:adec="http://schemas.microsoft.com/office/drawing/2017/decorative" val="1"/>
              </a:ext>
            </a:extLst>
          </p:cNvPr>
          <p:cNvSpPr txBox="1"/>
          <p:nvPr/>
        </p:nvSpPr>
        <p:spPr>
          <a:xfrm>
            <a:off x="7891387" y="1574369"/>
            <a:ext cx="3349852" cy="380667"/>
          </a:xfrm>
          <a:prstGeom prst="rect">
            <a:avLst/>
          </a:prstGeom>
          <a:solidFill>
            <a:schemeClr val="accent1">
              <a:lumMod val="75000"/>
            </a:schemeClr>
          </a:solidFill>
          <a:ln w="25400">
            <a:solidFill>
              <a:schemeClr val="bg1"/>
            </a:solid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18" name="TextBox 17">
            <a:extLst>
              <a:ext uri="{FF2B5EF4-FFF2-40B4-BE49-F238E27FC236}">
                <a16:creationId xmlns:a16="http://schemas.microsoft.com/office/drawing/2014/main" id="{CE8FB0D6-24A1-0D80-DABB-5A899EE389BA}"/>
              </a:ext>
              <a:ext uri="{C183D7F6-B498-43B3-948B-1728B52AA6E4}">
                <adec:decorative xmlns:adec="http://schemas.microsoft.com/office/drawing/2017/decorative" val="0"/>
              </a:ext>
            </a:extLst>
          </p:cNvPr>
          <p:cNvSpPr txBox="1"/>
          <p:nvPr/>
        </p:nvSpPr>
        <p:spPr>
          <a:xfrm>
            <a:off x="7977647" y="1651378"/>
            <a:ext cx="3251420" cy="272092"/>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800" dirty="0">
                <a:latin typeface="Lub Dub Condensed" panose="020B0506030403020204" pitchFamily="34" charset="0"/>
              </a:rPr>
              <a:t>PAD</a:t>
            </a:r>
          </a:p>
        </p:txBody>
      </p:sp>
      <p:graphicFrame>
        <p:nvGraphicFramePr>
          <p:cNvPr id="16" name="Content Placeholder 5">
            <a:extLst>
              <a:ext uri="{FF2B5EF4-FFF2-40B4-BE49-F238E27FC236}">
                <a16:creationId xmlns:a16="http://schemas.microsoft.com/office/drawing/2014/main" id="{70B3D8FF-8D10-35F6-9C76-CB6DE6EBD8BB}"/>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071265057"/>
              </p:ext>
            </p:extLst>
          </p:nvPr>
        </p:nvGraphicFramePr>
        <p:xfrm>
          <a:off x="7900300" y="1967909"/>
          <a:ext cx="3344169" cy="1715721"/>
        </p:xfrm>
        <a:graphic>
          <a:graphicData uri="http://schemas.openxmlformats.org/drawingml/2006/table">
            <a:tbl>
              <a:tblPr firstRow="1" bandRow="1">
                <a:tableStyleId>{5C22544A-7EE6-4342-B048-85BDC9FD1C3A}</a:tableStyleId>
              </a:tblPr>
              <a:tblGrid>
                <a:gridCol w="591030">
                  <a:extLst>
                    <a:ext uri="{9D8B030D-6E8A-4147-A177-3AD203B41FA5}">
                      <a16:colId xmlns:a16="http://schemas.microsoft.com/office/drawing/2014/main" val="2649235253"/>
                    </a:ext>
                  </a:extLst>
                </a:gridCol>
                <a:gridCol w="2753139">
                  <a:extLst>
                    <a:ext uri="{9D8B030D-6E8A-4147-A177-3AD203B41FA5}">
                      <a16:colId xmlns:a16="http://schemas.microsoft.com/office/drawing/2014/main" val="3265590656"/>
                    </a:ext>
                  </a:extLst>
                </a:gridCol>
              </a:tblGrid>
              <a:tr h="34412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tabLst>
                          <a:tab pos="53975" algn="l"/>
                        </a:tabLst>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715693">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115888"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With concomitant stable PAD, monotherapy oral anticoagulation is reasonable over dual therapy (anticoagulation plus aspirin or P2Y12 inhibitors) to reduce the risk of bleeding.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29876198"/>
                  </a:ext>
                </a:extLst>
              </a:tr>
            </a:tbl>
          </a:graphicData>
        </a:graphic>
      </p:graphicFrame>
      <p:sp>
        <p:nvSpPr>
          <p:cNvPr id="7" name="Text Placeholder 6">
            <a:extLst>
              <a:ext uri="{FF2B5EF4-FFF2-40B4-BE49-F238E27FC236}">
                <a16:creationId xmlns:a16="http://schemas.microsoft.com/office/drawing/2014/main" id="{23543E4C-33A5-A569-9E6E-A15D1FED2D34}"/>
              </a:ext>
            </a:extLst>
          </p:cNvPr>
          <p:cNvSpPr>
            <a:spLocks noGrp="1"/>
          </p:cNvSpPr>
          <p:nvPr>
            <p:ph type="body" sz="quarter" idx="13"/>
          </p:nvPr>
        </p:nvSpPr>
        <p:spPr>
          <a:xfrm>
            <a:off x="1824948" y="5710518"/>
            <a:ext cx="8542105" cy="495072"/>
          </a:xfrm>
        </p:spPr>
        <p:txBody>
          <a:bodyPr/>
          <a:lstStyle/>
          <a:p>
            <a:pPr marL="0" indent="0" algn="ctr"/>
            <a:r>
              <a:rPr lang="en-US" b="1" dirty="0"/>
              <a:t>Abbreviations: </a:t>
            </a:r>
            <a:r>
              <a:rPr lang="en-US" dirty="0"/>
              <a:t>ACS indicates acute coronary syndrome; AF, atrial fibrillation; APT, antiplatelet therapy; ASA, aspirin; CAD, coronary artery disease; CCD, chronic coronary disease; DOACs, direct-acting oral anticoagulant; hx, history; OAC, oral anticoagulant; PAD, peripheral artery disease; PCI, percutaneous coronary intervention; VHD, valvular heart disease; VKAs, vitamin K antagonist; and wk, week.</a:t>
            </a:r>
          </a:p>
        </p:txBody>
      </p:sp>
      <p:sp>
        <p:nvSpPr>
          <p:cNvPr id="4" name="Slide Number Placeholder 3">
            <a:extLst>
              <a:ext uri="{FF2B5EF4-FFF2-40B4-BE49-F238E27FC236}">
                <a16:creationId xmlns:a16="http://schemas.microsoft.com/office/drawing/2014/main" id="{C6E9555B-7BCE-54A3-0BD8-DACC0C93A0C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24</a:t>
            </a:fld>
            <a:endParaRPr lang="en-US" sz="900" dirty="0"/>
          </a:p>
        </p:txBody>
      </p:sp>
    </p:spTree>
    <p:extLst>
      <p:ext uri="{BB962C8B-B14F-4D97-AF65-F5344CB8AC3E}">
        <p14:creationId xmlns:p14="http://schemas.microsoft.com/office/powerpoint/2010/main" val="27692481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3E1D4-7AB9-8539-ABDE-1FF6FA92FB8A}"/>
              </a:ext>
            </a:extLst>
          </p:cNvPr>
          <p:cNvSpPr>
            <a:spLocks noGrp="1"/>
          </p:cNvSpPr>
          <p:nvPr>
            <p:ph type="title"/>
          </p:nvPr>
        </p:nvSpPr>
        <p:spPr>
          <a:xfrm>
            <a:off x="838200" y="365125"/>
            <a:ext cx="7658528" cy="352051"/>
          </a:xfrm>
        </p:spPr>
        <p:txBody>
          <a:bodyPr/>
          <a:lstStyle/>
          <a:p>
            <a:r>
              <a:rPr lang="en-US" sz="2700" dirty="0"/>
              <a:t>Anticoagulation in AF Specific Populations </a:t>
            </a:r>
          </a:p>
        </p:txBody>
      </p:sp>
      <p:sp>
        <p:nvSpPr>
          <p:cNvPr id="6" name="TextBox 5">
            <a:extLst>
              <a:ext uri="{FF2B5EF4-FFF2-40B4-BE49-F238E27FC236}">
                <a16:creationId xmlns:a16="http://schemas.microsoft.com/office/drawing/2014/main" id="{9055319C-F34D-9E05-0621-25893EE3C524}"/>
              </a:ext>
              <a:ext uri="{C183D7F6-B498-43B3-948B-1728B52AA6E4}">
                <adec:decorative xmlns:adec="http://schemas.microsoft.com/office/drawing/2017/decorative" val="1"/>
              </a:ext>
            </a:extLst>
          </p:cNvPr>
          <p:cNvSpPr txBox="1"/>
          <p:nvPr/>
        </p:nvSpPr>
        <p:spPr>
          <a:xfrm>
            <a:off x="1028905" y="1197851"/>
            <a:ext cx="4527981" cy="380667"/>
          </a:xfrm>
          <a:prstGeom prst="rect">
            <a:avLst/>
          </a:prstGeom>
          <a:solidFill>
            <a:schemeClr val="accent1">
              <a:lumMod val="75000"/>
            </a:schemeClr>
          </a:solidFill>
          <a:ln w="25400">
            <a:solidFill>
              <a:schemeClr val="bg1"/>
            </a:solid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8" name="TextBox 7">
            <a:extLst>
              <a:ext uri="{FF2B5EF4-FFF2-40B4-BE49-F238E27FC236}">
                <a16:creationId xmlns:a16="http://schemas.microsoft.com/office/drawing/2014/main" id="{7B553C85-806E-FAD8-D642-D9C63246A7FC}"/>
              </a:ext>
              <a:ext uri="{C183D7F6-B498-43B3-948B-1728B52AA6E4}">
                <adec:decorative xmlns:adec="http://schemas.microsoft.com/office/drawing/2017/decorative" val="0"/>
              </a:ext>
            </a:extLst>
          </p:cNvPr>
          <p:cNvSpPr txBox="1"/>
          <p:nvPr/>
        </p:nvSpPr>
        <p:spPr>
          <a:xfrm>
            <a:off x="1115165" y="1274860"/>
            <a:ext cx="4394931" cy="272092"/>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800" dirty="0">
                <a:latin typeface="Lub Dub Condensed" panose="020B0506030403020204" pitchFamily="34" charset="0"/>
              </a:rPr>
              <a:t>CKD/Kidney Failure</a:t>
            </a:r>
          </a:p>
        </p:txBody>
      </p:sp>
      <p:graphicFrame>
        <p:nvGraphicFramePr>
          <p:cNvPr id="5" name="Content Placeholder 5">
            <a:extLst>
              <a:ext uri="{FF2B5EF4-FFF2-40B4-BE49-F238E27FC236}">
                <a16:creationId xmlns:a16="http://schemas.microsoft.com/office/drawing/2014/main" id="{E43023B6-0823-4DD8-FEF0-92AE5039A924}"/>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874837245"/>
              </p:ext>
            </p:extLst>
          </p:nvPr>
        </p:nvGraphicFramePr>
        <p:xfrm>
          <a:off x="1037819" y="1591391"/>
          <a:ext cx="4520299" cy="3497875"/>
        </p:xfrm>
        <a:graphic>
          <a:graphicData uri="http://schemas.openxmlformats.org/drawingml/2006/table">
            <a:tbl>
              <a:tblPr firstRow="1" bandRow="1">
                <a:tableStyleId>{5C22544A-7EE6-4342-B048-85BDC9FD1C3A}</a:tableStyleId>
              </a:tblPr>
              <a:tblGrid>
                <a:gridCol w="798893">
                  <a:extLst>
                    <a:ext uri="{9D8B030D-6E8A-4147-A177-3AD203B41FA5}">
                      <a16:colId xmlns:a16="http://schemas.microsoft.com/office/drawing/2014/main" val="2649235253"/>
                    </a:ext>
                  </a:extLst>
                </a:gridCol>
                <a:gridCol w="3721406">
                  <a:extLst>
                    <a:ext uri="{9D8B030D-6E8A-4147-A177-3AD203B41FA5}">
                      <a16:colId xmlns:a16="http://schemas.microsoft.com/office/drawing/2014/main" val="3265590656"/>
                    </a:ext>
                  </a:extLst>
                </a:gridCol>
              </a:tblGrid>
              <a:tr h="34412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tabLst>
                          <a:tab pos="53975" algn="l"/>
                        </a:tabLst>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811583">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115888"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If at elevated risk for stroke and CKD stage 3, tx with warfarin or, preferably, evidence-based doses of direct thrombin or factor Xa inhibitors is recommended to reduce stroke risk.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29876198"/>
                  </a:ext>
                </a:extLst>
              </a:tr>
              <a:tr h="1050634">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115888"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If at elevated risk for stroke and CKD stage 4, tx with warfarin or labeled doses of DOACs is reasonable to reduce stroke risk.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973021265"/>
                  </a:ext>
                </a:extLst>
              </a:tr>
              <a:tr h="1050634">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115888"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If at elevated risk for stroke &amp; end-stage CKD (CrCl &lt;15 mL/min) or on dialysis, it might be reasonable to prescribe warfarin (INR 2.0-3.0) or an evidence-based dose apixaban for oral anticoagulation to reduce stroke risk.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333635924"/>
                  </a:ext>
                </a:extLst>
              </a:tr>
            </a:tbl>
          </a:graphicData>
        </a:graphic>
      </p:graphicFrame>
      <p:sp>
        <p:nvSpPr>
          <p:cNvPr id="10" name="TextBox 9">
            <a:extLst>
              <a:ext uri="{FF2B5EF4-FFF2-40B4-BE49-F238E27FC236}">
                <a16:creationId xmlns:a16="http://schemas.microsoft.com/office/drawing/2014/main" id="{59214ADC-7827-CA6A-2A0C-0B793C1D9472}"/>
              </a:ext>
              <a:ext uri="{C183D7F6-B498-43B3-948B-1728B52AA6E4}">
                <adec:decorative xmlns:adec="http://schemas.microsoft.com/office/drawing/2017/decorative" val="1"/>
              </a:ext>
            </a:extLst>
          </p:cNvPr>
          <p:cNvSpPr txBox="1"/>
          <p:nvPr/>
        </p:nvSpPr>
        <p:spPr>
          <a:xfrm>
            <a:off x="6291187" y="1197851"/>
            <a:ext cx="4527981" cy="380667"/>
          </a:xfrm>
          <a:prstGeom prst="rect">
            <a:avLst/>
          </a:prstGeom>
          <a:solidFill>
            <a:schemeClr val="accent1">
              <a:lumMod val="75000"/>
            </a:schemeClr>
          </a:solidFill>
          <a:ln w="25400">
            <a:solidFill>
              <a:schemeClr val="bg1"/>
            </a:solid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11" name="TextBox 10">
            <a:extLst>
              <a:ext uri="{FF2B5EF4-FFF2-40B4-BE49-F238E27FC236}">
                <a16:creationId xmlns:a16="http://schemas.microsoft.com/office/drawing/2014/main" id="{B2D32645-746D-67A6-7B0A-CCE67A9EDC20}"/>
              </a:ext>
              <a:ext uri="{C183D7F6-B498-43B3-948B-1728B52AA6E4}">
                <adec:decorative xmlns:adec="http://schemas.microsoft.com/office/drawing/2017/decorative" val="0"/>
              </a:ext>
            </a:extLst>
          </p:cNvPr>
          <p:cNvSpPr txBox="1"/>
          <p:nvPr/>
        </p:nvSpPr>
        <p:spPr>
          <a:xfrm>
            <a:off x="6377447" y="1274860"/>
            <a:ext cx="4394931" cy="272092"/>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800" dirty="0">
                <a:latin typeface="Lub Dub Condensed" panose="020B0506030403020204" pitchFamily="34" charset="0"/>
              </a:rPr>
              <a:t>VHD</a:t>
            </a:r>
          </a:p>
        </p:txBody>
      </p:sp>
      <p:graphicFrame>
        <p:nvGraphicFramePr>
          <p:cNvPr id="9" name="Content Placeholder 5">
            <a:extLst>
              <a:ext uri="{FF2B5EF4-FFF2-40B4-BE49-F238E27FC236}">
                <a16:creationId xmlns:a16="http://schemas.microsoft.com/office/drawing/2014/main" id="{12D0DFB5-B9D8-7953-B58B-503A92814813}"/>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83415579"/>
              </p:ext>
            </p:extLst>
          </p:nvPr>
        </p:nvGraphicFramePr>
        <p:xfrm>
          <a:off x="6300101" y="1591391"/>
          <a:ext cx="4520299" cy="2766355"/>
        </p:xfrm>
        <a:graphic>
          <a:graphicData uri="http://schemas.openxmlformats.org/drawingml/2006/table">
            <a:tbl>
              <a:tblPr firstRow="1" bandRow="1">
                <a:tableStyleId>{5C22544A-7EE6-4342-B048-85BDC9FD1C3A}</a:tableStyleId>
              </a:tblPr>
              <a:tblGrid>
                <a:gridCol w="798893">
                  <a:extLst>
                    <a:ext uri="{9D8B030D-6E8A-4147-A177-3AD203B41FA5}">
                      <a16:colId xmlns:a16="http://schemas.microsoft.com/office/drawing/2014/main" val="2649235253"/>
                    </a:ext>
                  </a:extLst>
                </a:gridCol>
                <a:gridCol w="3721406">
                  <a:extLst>
                    <a:ext uri="{9D8B030D-6E8A-4147-A177-3AD203B41FA5}">
                      <a16:colId xmlns:a16="http://schemas.microsoft.com/office/drawing/2014/main" val="3265590656"/>
                    </a:ext>
                  </a:extLst>
                </a:gridCol>
              </a:tblGrid>
              <a:tr h="34412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tabLst>
                          <a:tab pos="53975" algn="l"/>
                        </a:tabLst>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811583">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115888"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rheumatic mitral stenosis or MS of moderate </a:t>
                      </a:r>
                      <a:b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b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or greater severity and hx of AF, long-term anticoagulation with warfarin is recommended over DOACs, independent of the CHA</a:t>
                      </a:r>
                      <a:r>
                        <a:rPr lang="en-US" sz="1400" b="0" i="0" u="none" strike="noStrike" kern="1200" baseline="-25000" dirty="0">
                          <a:solidFill>
                            <a:schemeClr val="dk1"/>
                          </a:solidFill>
                          <a:latin typeface="Lub Dub Condensed" panose="020B0506030403020204" pitchFamily="34" charset="0"/>
                          <a:ea typeface="+mn-ea"/>
                          <a:cs typeface="Arial" panose="020B0604020202020204" pitchFamily="34" charset="0"/>
                        </a:rPr>
                        <a:t>2</a:t>
                      </a: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DS</a:t>
                      </a:r>
                      <a:r>
                        <a:rPr lang="en-US" sz="1400" b="0" i="0" u="none" strike="noStrike" kern="1200" baseline="-25000" dirty="0">
                          <a:solidFill>
                            <a:schemeClr val="dk1"/>
                          </a:solidFill>
                          <a:latin typeface="Lub Dub Condensed" panose="020B0506030403020204" pitchFamily="34" charset="0"/>
                          <a:ea typeface="+mn-ea"/>
                          <a:cs typeface="Arial" panose="020B0604020202020204" pitchFamily="34" charset="0"/>
                        </a:rPr>
                        <a:t>2</a:t>
                      </a: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-VASc score to prevent CV events, including stroke or death.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29876198"/>
                  </a:ext>
                </a:extLst>
              </a:tr>
              <a:tr h="1050634">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115888"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valve disease other than moderate or greater mitral stenosis or a mechanical heart valve, DOACs are recommended over VKAs.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973021265"/>
                  </a:ext>
                </a:extLst>
              </a:tr>
            </a:tbl>
          </a:graphicData>
        </a:graphic>
      </p:graphicFrame>
      <p:sp>
        <p:nvSpPr>
          <p:cNvPr id="7" name="Text Placeholder 6">
            <a:extLst>
              <a:ext uri="{FF2B5EF4-FFF2-40B4-BE49-F238E27FC236}">
                <a16:creationId xmlns:a16="http://schemas.microsoft.com/office/drawing/2014/main" id="{23543E4C-33A5-A569-9E6E-A15D1FED2D34}"/>
              </a:ext>
            </a:extLst>
          </p:cNvPr>
          <p:cNvSpPr>
            <a:spLocks noGrp="1"/>
          </p:cNvSpPr>
          <p:nvPr>
            <p:ph type="body" sz="quarter" idx="13"/>
          </p:nvPr>
        </p:nvSpPr>
        <p:spPr>
          <a:xfrm>
            <a:off x="1824948" y="5549153"/>
            <a:ext cx="8759232" cy="656437"/>
          </a:xfrm>
        </p:spPr>
        <p:txBody>
          <a:bodyPr/>
          <a:lstStyle/>
          <a:p>
            <a:pPr marL="0" indent="0" algn="ctr"/>
            <a:r>
              <a:rPr lang="en-US" b="1" dirty="0"/>
              <a:t>Abbreviations: </a:t>
            </a:r>
            <a:r>
              <a:rPr lang="en-US" dirty="0"/>
              <a:t>AF indicates atrial fibrillation; CHA2DS2-VASc, congestive heart failure, hypertension, age ≥75 years (doubled), diabetes mellitus, prior stroke or transient ischemic attack or thromboembolism (doubled), vascular disease, age 65 to 74 years, sex category; CKD, chronic kidney disease; CrCl, creatinine clearance; CV, cardiovascular; DOACs, direct-acting oral anticoagulant; hx, history; INR, international normalized ratio; min, minute; ml, milliliter; MS, mitral stenosis; tx, treatment; VHD, valvular heart disease; and VKAs, vitamin K antagonists.</a:t>
            </a:r>
          </a:p>
        </p:txBody>
      </p:sp>
      <p:sp>
        <p:nvSpPr>
          <p:cNvPr id="4" name="Slide Number Placeholder 3">
            <a:extLst>
              <a:ext uri="{FF2B5EF4-FFF2-40B4-BE49-F238E27FC236}">
                <a16:creationId xmlns:a16="http://schemas.microsoft.com/office/drawing/2014/main" id="{C6E9555B-7BCE-54A3-0BD8-DACC0C93A0C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25</a:t>
            </a:fld>
            <a:endParaRPr lang="en-US" sz="900" dirty="0"/>
          </a:p>
        </p:txBody>
      </p:sp>
    </p:spTree>
    <p:extLst>
      <p:ext uri="{BB962C8B-B14F-4D97-AF65-F5344CB8AC3E}">
        <p14:creationId xmlns:p14="http://schemas.microsoft.com/office/powerpoint/2010/main" val="2980003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3E1D4-7AB9-8539-ABDE-1FF6FA92FB8A}"/>
              </a:ext>
            </a:extLst>
          </p:cNvPr>
          <p:cNvSpPr>
            <a:spLocks noGrp="1"/>
          </p:cNvSpPr>
          <p:nvPr>
            <p:ph type="title"/>
          </p:nvPr>
        </p:nvSpPr>
        <p:spPr>
          <a:xfrm>
            <a:off x="838200" y="365125"/>
            <a:ext cx="7658528" cy="352051"/>
          </a:xfrm>
        </p:spPr>
        <p:txBody>
          <a:bodyPr/>
          <a:lstStyle/>
          <a:p>
            <a:r>
              <a:rPr lang="en-US" sz="2700" dirty="0"/>
              <a:t>Treatment: </a:t>
            </a:r>
            <a:r>
              <a:rPr lang="en-US" sz="2700" dirty="0">
                <a:solidFill>
                  <a:srgbClr val="CF2429"/>
                </a:solidFill>
                <a:latin typeface="Lub Dub Medium" panose="020B0603030403020204" pitchFamily="34" charset="0"/>
              </a:rPr>
              <a:t>Rate Control in AF</a:t>
            </a:r>
          </a:p>
        </p:txBody>
      </p:sp>
      <p:sp>
        <p:nvSpPr>
          <p:cNvPr id="28" name="Rectangle 27">
            <a:extLst>
              <a:ext uri="{FF2B5EF4-FFF2-40B4-BE49-F238E27FC236}">
                <a16:creationId xmlns:a16="http://schemas.microsoft.com/office/drawing/2014/main" id="{1FF6B4FF-7D8A-B5EC-2813-257585C49403}"/>
              </a:ext>
              <a:ext uri="{C183D7F6-B498-43B3-948B-1728B52AA6E4}">
                <adec:decorative xmlns:adec="http://schemas.microsoft.com/office/drawing/2017/decorative" val="1"/>
              </a:ext>
            </a:extLst>
          </p:cNvPr>
          <p:cNvSpPr/>
          <p:nvPr/>
        </p:nvSpPr>
        <p:spPr>
          <a:xfrm>
            <a:off x="7620000" y="1095305"/>
            <a:ext cx="4236378" cy="462740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B9A2E91-E92E-A21F-7BB0-5D6A93CCC098}"/>
              </a:ext>
              <a:ext uri="{C183D7F6-B498-43B3-948B-1728B52AA6E4}">
                <adec:decorative xmlns:adec="http://schemas.microsoft.com/office/drawing/2017/decorative" val="1"/>
              </a:ext>
            </a:extLst>
          </p:cNvPr>
          <p:cNvGrpSpPr/>
          <p:nvPr/>
        </p:nvGrpSpPr>
        <p:grpSpPr>
          <a:xfrm>
            <a:off x="658906" y="1407084"/>
            <a:ext cx="6492824" cy="3864163"/>
            <a:chOff x="658906" y="1407084"/>
            <a:chExt cx="6492824" cy="3864163"/>
          </a:xfrm>
        </p:grpSpPr>
        <p:sp>
          <p:nvSpPr>
            <p:cNvPr id="5" name="Oval 6">
              <a:extLst>
                <a:ext uri="{FF2B5EF4-FFF2-40B4-BE49-F238E27FC236}">
                  <a16:creationId xmlns:a16="http://schemas.microsoft.com/office/drawing/2014/main" id="{B4F8950C-B5C9-9FA6-A541-04CE32BD21E8}"/>
                </a:ext>
                <a:ext uri="{C183D7F6-B498-43B3-948B-1728B52AA6E4}">
                  <adec:decorative xmlns:adec="http://schemas.microsoft.com/office/drawing/2017/decorative" val="1"/>
                </a:ext>
              </a:extLst>
            </p:cNvPr>
            <p:cNvSpPr>
              <a:spLocks noChangeArrowheads="1"/>
            </p:cNvSpPr>
            <p:nvPr/>
          </p:nvSpPr>
          <p:spPr bwMode="auto">
            <a:xfrm>
              <a:off x="2437853" y="1919881"/>
              <a:ext cx="2860865" cy="2860865"/>
            </a:xfrm>
            <a:prstGeom prst="ellipse">
              <a:avLst/>
            </a:prstGeom>
            <a:gradFill flip="none" rotWithShape="1">
              <a:gsLst>
                <a:gs pos="0">
                  <a:schemeClr val="bg1">
                    <a:alpha val="67000"/>
                  </a:schemeClr>
                </a:gs>
                <a:gs pos="100000">
                  <a:srgbClr val="8C8C8C">
                    <a:alpha val="56000"/>
                  </a:srgbClr>
                </a:gs>
              </a:gsLst>
              <a:path path="circle">
                <a:fillToRect l="50000" t="50000" r="50000" b="50000"/>
              </a:path>
              <a:tileRect/>
            </a:gradFill>
            <a:ln w="9525" cap="flat" cmpd="sng" algn="ctr">
              <a:noFill/>
              <a:prstDash val="solid"/>
              <a:round/>
              <a:headEnd type="none" w="med" len="med"/>
              <a:tailEnd type="none" w="med" len="med"/>
            </a:ln>
            <a:effectLst/>
          </p:spPr>
          <p:txBody>
            <a:bodyPr lIns="82124" tIns="41061" rIns="82124" bIns="41061" anchor="ctr"/>
            <a:lstStyle/>
            <a:p>
              <a:pPr algn="ctr" defTabSz="814388">
                <a:lnSpc>
                  <a:spcPts val="2100"/>
                </a:lnSpc>
                <a:defRPr/>
              </a:pPr>
              <a:endParaRPr lang="en-US" dirty="0">
                <a:latin typeface="+mn-lt"/>
                <a:cs typeface="+mn-cs"/>
              </a:endParaRPr>
            </a:p>
          </p:txBody>
        </p:sp>
        <p:sp>
          <p:nvSpPr>
            <p:cNvPr id="6" name="Freeform 10">
              <a:extLst>
                <a:ext uri="{FF2B5EF4-FFF2-40B4-BE49-F238E27FC236}">
                  <a16:creationId xmlns:a16="http://schemas.microsoft.com/office/drawing/2014/main" id="{730F73B6-9DCD-8434-46A4-69012D9665CB}"/>
                </a:ext>
              </a:extLst>
            </p:cNvPr>
            <p:cNvSpPr>
              <a:spLocks/>
            </p:cNvSpPr>
            <p:nvPr/>
          </p:nvSpPr>
          <p:spPr bwMode="auto">
            <a:xfrm>
              <a:off x="1927403" y="1958604"/>
              <a:ext cx="1300180" cy="1721448"/>
            </a:xfrm>
            <a:custGeom>
              <a:avLst/>
              <a:gdLst>
                <a:gd name="T0" fmla="*/ 0 w 469"/>
                <a:gd name="T1" fmla="*/ 502 h 621"/>
                <a:gd name="T2" fmla="*/ 10 w 469"/>
                <a:gd name="T3" fmla="*/ 621 h 621"/>
                <a:gd name="T4" fmla="*/ 374 w 469"/>
                <a:gd name="T5" fmla="*/ 558 h 621"/>
                <a:gd name="T6" fmla="*/ 369 w 469"/>
                <a:gd name="T7" fmla="*/ 502 h 621"/>
                <a:gd name="T8" fmla="*/ 469 w 469"/>
                <a:gd name="T9" fmla="*/ 265 h 621"/>
                <a:gd name="T10" fmla="*/ 212 w 469"/>
                <a:gd name="T11" fmla="*/ 0 h 621"/>
                <a:gd name="T12" fmla="*/ 0 w 469"/>
                <a:gd name="T13" fmla="*/ 502 h 6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9" h="621">
                  <a:moveTo>
                    <a:pt x="0" y="502"/>
                  </a:moveTo>
                  <a:cubicBezTo>
                    <a:pt x="0" y="542"/>
                    <a:pt x="4" y="582"/>
                    <a:pt x="10" y="621"/>
                  </a:cubicBezTo>
                  <a:cubicBezTo>
                    <a:pt x="374" y="558"/>
                    <a:pt x="374" y="558"/>
                    <a:pt x="374" y="558"/>
                  </a:cubicBezTo>
                  <a:cubicBezTo>
                    <a:pt x="371" y="540"/>
                    <a:pt x="369" y="521"/>
                    <a:pt x="369" y="502"/>
                  </a:cubicBezTo>
                  <a:cubicBezTo>
                    <a:pt x="369" y="409"/>
                    <a:pt x="407" y="325"/>
                    <a:pt x="469" y="265"/>
                  </a:cubicBezTo>
                  <a:cubicBezTo>
                    <a:pt x="212" y="0"/>
                    <a:pt x="212" y="0"/>
                    <a:pt x="212" y="0"/>
                  </a:cubicBezTo>
                  <a:cubicBezTo>
                    <a:pt x="81" y="128"/>
                    <a:pt x="0" y="305"/>
                    <a:pt x="0" y="502"/>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a:solidFill>
                    <a:srgbClr val="000000"/>
                  </a:solidFill>
                  <a:prstDash val="solid"/>
                  <a:miter lim="800000"/>
                  <a:headEnd/>
                  <a:tailEnd/>
                </a14:hiddenLine>
              </a:ext>
            </a:extLst>
          </p:spPr>
          <p:txBody>
            <a:bodyPr/>
            <a:lstStyle/>
            <a:p>
              <a:endParaRPr lang="en-US" dirty="0"/>
            </a:p>
          </p:txBody>
        </p:sp>
        <p:sp>
          <p:nvSpPr>
            <p:cNvPr id="8" name="Freeform 12">
              <a:extLst>
                <a:ext uri="{FF2B5EF4-FFF2-40B4-BE49-F238E27FC236}">
                  <a16:creationId xmlns:a16="http://schemas.microsoft.com/office/drawing/2014/main" id="{BEB75B6D-53C9-03C5-7094-D688F3AC5887}"/>
                </a:ext>
                <a:ext uri="{C183D7F6-B498-43B3-948B-1728B52AA6E4}">
                  <adec:decorative xmlns:adec="http://schemas.microsoft.com/office/drawing/2017/decorative" val="1"/>
                </a:ext>
              </a:extLst>
            </p:cNvPr>
            <p:cNvSpPr>
              <a:spLocks/>
            </p:cNvSpPr>
            <p:nvPr/>
          </p:nvSpPr>
          <p:spPr bwMode="auto">
            <a:xfrm>
              <a:off x="4000885" y="3755153"/>
              <a:ext cx="1607623" cy="1516094"/>
            </a:xfrm>
            <a:custGeom>
              <a:avLst/>
              <a:gdLst>
                <a:gd name="T0" fmla="*/ 53 w 580"/>
                <a:gd name="T1" fmla="*/ 547 h 547"/>
                <a:gd name="T2" fmla="*/ 580 w 580"/>
                <a:gd name="T3" fmla="*/ 163 h 547"/>
                <a:gd name="T4" fmla="*/ 249 w 580"/>
                <a:gd name="T5" fmla="*/ 0 h 547"/>
                <a:gd name="T6" fmla="*/ 0 w 580"/>
                <a:gd name="T7" fmla="*/ 182 h 547"/>
                <a:gd name="T8" fmla="*/ 53 w 580"/>
                <a:gd name="T9" fmla="*/ 547 h 5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0" h="547">
                  <a:moveTo>
                    <a:pt x="53" y="547"/>
                  </a:moveTo>
                  <a:cubicBezTo>
                    <a:pt x="285" y="513"/>
                    <a:pt x="480" y="366"/>
                    <a:pt x="580" y="163"/>
                  </a:cubicBezTo>
                  <a:cubicBezTo>
                    <a:pt x="249" y="0"/>
                    <a:pt x="249" y="0"/>
                    <a:pt x="249" y="0"/>
                  </a:cubicBezTo>
                  <a:cubicBezTo>
                    <a:pt x="202" y="96"/>
                    <a:pt x="110" y="166"/>
                    <a:pt x="0" y="182"/>
                  </a:cubicBezTo>
                  <a:cubicBezTo>
                    <a:pt x="53" y="547"/>
                    <a:pt x="53" y="547"/>
                    <a:pt x="53" y="547"/>
                  </a:cubicBezTo>
                </a:path>
              </a:pathLst>
            </a:custGeom>
            <a:noFill/>
            <a:ln w="3175" cap="flat">
              <a:solidFill>
                <a:srgbClr val="221F1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9" name="Freeform 7">
              <a:extLst>
                <a:ext uri="{FF2B5EF4-FFF2-40B4-BE49-F238E27FC236}">
                  <a16:creationId xmlns:a16="http://schemas.microsoft.com/office/drawing/2014/main" id="{82F3F33F-0D99-708A-F86F-42A467219F30}"/>
                </a:ext>
              </a:extLst>
            </p:cNvPr>
            <p:cNvSpPr>
              <a:spLocks/>
            </p:cNvSpPr>
            <p:nvPr/>
          </p:nvSpPr>
          <p:spPr bwMode="auto">
            <a:xfrm>
              <a:off x="4508988" y="1958604"/>
              <a:ext cx="1302527" cy="1721448"/>
            </a:xfrm>
            <a:custGeom>
              <a:avLst/>
              <a:gdLst/>
              <a:ahLst/>
              <a:cxnLst>
                <a:cxn ang="0">
                  <a:pos x="101" y="502"/>
                </a:cxn>
                <a:cxn ang="0">
                  <a:pos x="96" y="558"/>
                </a:cxn>
                <a:cxn ang="0">
                  <a:pos x="459" y="621"/>
                </a:cxn>
                <a:cxn ang="0">
                  <a:pos x="470" y="502"/>
                </a:cxn>
                <a:cxn ang="0">
                  <a:pos x="258" y="0"/>
                </a:cxn>
                <a:cxn ang="0">
                  <a:pos x="0" y="265"/>
                </a:cxn>
                <a:cxn ang="0">
                  <a:pos x="101" y="502"/>
                </a:cxn>
              </a:cxnLst>
              <a:rect l="0" t="0" r="r" b="b"/>
              <a:pathLst>
                <a:path w="470" h="621">
                  <a:moveTo>
                    <a:pt x="101" y="502"/>
                  </a:moveTo>
                  <a:cubicBezTo>
                    <a:pt x="101" y="521"/>
                    <a:pt x="99" y="540"/>
                    <a:pt x="96" y="558"/>
                  </a:cubicBezTo>
                  <a:cubicBezTo>
                    <a:pt x="459" y="621"/>
                    <a:pt x="459" y="621"/>
                    <a:pt x="459" y="621"/>
                  </a:cubicBezTo>
                  <a:cubicBezTo>
                    <a:pt x="466" y="582"/>
                    <a:pt x="470" y="542"/>
                    <a:pt x="470" y="502"/>
                  </a:cubicBezTo>
                  <a:cubicBezTo>
                    <a:pt x="470" y="305"/>
                    <a:pt x="388" y="128"/>
                    <a:pt x="258" y="0"/>
                  </a:cubicBezTo>
                  <a:cubicBezTo>
                    <a:pt x="0" y="265"/>
                    <a:pt x="0" y="265"/>
                    <a:pt x="0" y="265"/>
                  </a:cubicBezTo>
                  <a:cubicBezTo>
                    <a:pt x="62" y="325"/>
                    <a:pt x="101" y="409"/>
                    <a:pt x="101" y="502"/>
                  </a:cubicBezTo>
                  <a:close/>
                </a:path>
              </a:pathLst>
            </a:custGeom>
            <a:solidFill>
              <a:srgbClr val="0560B3"/>
            </a:solidFill>
            <a:ln w="9525" cap="flat" cmpd="sng" algn="ctr">
              <a:solidFill>
                <a:srgbClr val="01568F"/>
              </a:solid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ts val="2100"/>
                </a:lnSpc>
                <a:defRPr/>
              </a:pPr>
              <a:endParaRPr lang="en-US" sz="2400" dirty="0">
                <a:latin typeface="Arial" charset="0"/>
                <a:cs typeface="+mn-cs"/>
              </a:endParaRPr>
            </a:p>
          </p:txBody>
        </p:sp>
        <p:sp>
          <p:nvSpPr>
            <p:cNvPr id="10" name="Freeform 8">
              <a:extLst>
                <a:ext uri="{FF2B5EF4-FFF2-40B4-BE49-F238E27FC236}">
                  <a16:creationId xmlns:a16="http://schemas.microsoft.com/office/drawing/2014/main" id="{3965F85E-4AA7-AD4F-E454-410162DACFCB}"/>
                </a:ext>
              </a:extLst>
            </p:cNvPr>
            <p:cNvSpPr>
              <a:spLocks/>
            </p:cNvSpPr>
            <p:nvPr/>
          </p:nvSpPr>
          <p:spPr bwMode="auto">
            <a:xfrm>
              <a:off x="2964731" y="1407084"/>
              <a:ext cx="1807109" cy="1131203"/>
            </a:xfrm>
            <a:custGeom>
              <a:avLst/>
              <a:gdLst/>
              <a:ahLst/>
              <a:cxnLst>
                <a:cxn ang="0">
                  <a:pos x="326" y="369"/>
                </a:cxn>
                <a:cxn ang="0">
                  <a:pos x="481" y="408"/>
                </a:cxn>
                <a:cxn ang="0">
                  <a:pos x="652" y="81"/>
                </a:cxn>
                <a:cxn ang="0">
                  <a:pos x="326" y="0"/>
                </a:cxn>
                <a:cxn ang="0">
                  <a:pos x="0" y="81"/>
                </a:cxn>
                <a:cxn ang="0">
                  <a:pos x="172" y="408"/>
                </a:cxn>
                <a:cxn ang="0">
                  <a:pos x="326" y="369"/>
                </a:cxn>
              </a:cxnLst>
              <a:rect l="0" t="0" r="r" b="b"/>
              <a:pathLst>
                <a:path w="652" h="408">
                  <a:moveTo>
                    <a:pt x="326" y="369"/>
                  </a:moveTo>
                  <a:cubicBezTo>
                    <a:pt x="382" y="369"/>
                    <a:pt x="434" y="383"/>
                    <a:pt x="481" y="408"/>
                  </a:cubicBezTo>
                  <a:cubicBezTo>
                    <a:pt x="652" y="81"/>
                    <a:pt x="652" y="81"/>
                    <a:pt x="652" y="81"/>
                  </a:cubicBezTo>
                  <a:cubicBezTo>
                    <a:pt x="555" y="30"/>
                    <a:pt x="444" y="0"/>
                    <a:pt x="326" y="0"/>
                  </a:cubicBezTo>
                  <a:cubicBezTo>
                    <a:pt x="208" y="0"/>
                    <a:pt x="98" y="30"/>
                    <a:pt x="0" y="81"/>
                  </a:cubicBezTo>
                  <a:cubicBezTo>
                    <a:pt x="172" y="408"/>
                    <a:pt x="172" y="408"/>
                    <a:pt x="172" y="408"/>
                  </a:cubicBezTo>
                  <a:cubicBezTo>
                    <a:pt x="218" y="383"/>
                    <a:pt x="270" y="369"/>
                    <a:pt x="326" y="369"/>
                  </a:cubicBezTo>
                  <a:close/>
                </a:path>
              </a:pathLst>
            </a:custGeom>
            <a:solidFill>
              <a:srgbClr val="08A7EE"/>
            </a:solidFill>
            <a:ln w="9525" cap="flat" cmpd="sng" algn="ctr">
              <a:solidFill>
                <a:srgbClr val="0195F9"/>
              </a:solid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ts val="2100"/>
                </a:lnSpc>
                <a:defRPr/>
              </a:pPr>
              <a:endParaRPr lang="en-US" sz="2400" dirty="0">
                <a:latin typeface="Arial" charset="0"/>
                <a:cs typeface="+mn-cs"/>
              </a:endParaRPr>
            </a:p>
          </p:txBody>
        </p:sp>
        <p:sp>
          <p:nvSpPr>
            <p:cNvPr id="11" name="Freeform 9">
              <a:extLst>
                <a:ext uri="{FF2B5EF4-FFF2-40B4-BE49-F238E27FC236}">
                  <a16:creationId xmlns:a16="http://schemas.microsoft.com/office/drawing/2014/main" id="{A6FFFCAF-69C0-C2D4-67B0-E9D30BA63C8E}"/>
                </a:ext>
              </a:extLst>
            </p:cNvPr>
            <p:cNvSpPr>
              <a:spLocks/>
            </p:cNvSpPr>
            <p:nvPr/>
          </p:nvSpPr>
          <p:spPr bwMode="auto">
            <a:xfrm>
              <a:off x="1927403" y="1958604"/>
              <a:ext cx="1300180" cy="1721448"/>
            </a:xfrm>
            <a:custGeom>
              <a:avLst/>
              <a:gdLst/>
              <a:ahLst/>
              <a:cxnLst>
                <a:cxn ang="0">
                  <a:pos x="0" y="502"/>
                </a:cxn>
                <a:cxn ang="0">
                  <a:pos x="10" y="621"/>
                </a:cxn>
                <a:cxn ang="0">
                  <a:pos x="374" y="558"/>
                </a:cxn>
                <a:cxn ang="0">
                  <a:pos x="369" y="502"/>
                </a:cxn>
                <a:cxn ang="0">
                  <a:pos x="469" y="265"/>
                </a:cxn>
                <a:cxn ang="0">
                  <a:pos x="212" y="0"/>
                </a:cxn>
                <a:cxn ang="0">
                  <a:pos x="0" y="502"/>
                </a:cxn>
              </a:cxnLst>
              <a:rect l="0" t="0" r="r" b="b"/>
              <a:pathLst>
                <a:path w="469" h="621">
                  <a:moveTo>
                    <a:pt x="0" y="502"/>
                  </a:moveTo>
                  <a:cubicBezTo>
                    <a:pt x="0" y="542"/>
                    <a:pt x="4" y="582"/>
                    <a:pt x="10" y="621"/>
                  </a:cubicBezTo>
                  <a:cubicBezTo>
                    <a:pt x="374" y="558"/>
                    <a:pt x="374" y="558"/>
                    <a:pt x="374" y="558"/>
                  </a:cubicBezTo>
                  <a:cubicBezTo>
                    <a:pt x="371" y="540"/>
                    <a:pt x="369" y="521"/>
                    <a:pt x="369" y="502"/>
                  </a:cubicBezTo>
                  <a:cubicBezTo>
                    <a:pt x="369" y="409"/>
                    <a:pt x="407" y="325"/>
                    <a:pt x="469" y="265"/>
                  </a:cubicBezTo>
                  <a:cubicBezTo>
                    <a:pt x="212" y="0"/>
                    <a:pt x="212" y="0"/>
                    <a:pt x="212" y="0"/>
                  </a:cubicBezTo>
                  <a:cubicBezTo>
                    <a:pt x="81" y="128"/>
                    <a:pt x="0" y="305"/>
                    <a:pt x="0" y="502"/>
                  </a:cubicBezTo>
                </a:path>
              </a:pathLst>
            </a:custGeom>
            <a:solidFill>
              <a:srgbClr val="0199A1"/>
            </a:solidFill>
            <a:ln w="9525" cap="flat" cmpd="sng" algn="ctr">
              <a:solidFill>
                <a:srgbClr val="048C89"/>
              </a:solidFill>
              <a:prstDash val="solid"/>
              <a:round/>
              <a:headEnd type="none" w="med" len="med"/>
              <a:tailEnd type="none" w="med" len="med"/>
            </a:ln>
            <a:effectLst>
              <a:outerShdw blurRad="25400" dist="25400" dir="5400000" algn="t" rotWithShape="0">
                <a:prstClr val="black">
                  <a:alpha val="13000"/>
                </a:prstClr>
              </a:outerShdw>
            </a:effectLst>
          </p:spPr>
          <p:txBody>
            <a:bodyPr lIns="82124" tIns="41061" rIns="82124" bIns="41061" anchor="ctr"/>
            <a:lstStyle/>
            <a:p>
              <a:pPr algn="ctr" defTabSz="814388">
                <a:lnSpc>
                  <a:spcPts val="2100"/>
                </a:lnSpc>
                <a:defRPr/>
              </a:pPr>
              <a:endParaRPr lang="en-US" sz="2400" dirty="0">
                <a:latin typeface="Arial" charset="0"/>
                <a:cs typeface="+mn-cs"/>
              </a:endParaRPr>
            </a:p>
          </p:txBody>
        </p:sp>
        <p:sp>
          <p:nvSpPr>
            <p:cNvPr id="12" name="Freeform 11">
              <a:extLst>
                <a:ext uri="{FF2B5EF4-FFF2-40B4-BE49-F238E27FC236}">
                  <a16:creationId xmlns:a16="http://schemas.microsoft.com/office/drawing/2014/main" id="{85738D7E-ED20-2169-A4DA-73981810C329}"/>
                </a:ext>
              </a:extLst>
            </p:cNvPr>
            <p:cNvSpPr>
              <a:spLocks/>
            </p:cNvSpPr>
            <p:nvPr/>
          </p:nvSpPr>
          <p:spPr bwMode="auto">
            <a:xfrm>
              <a:off x="4000885" y="3755153"/>
              <a:ext cx="1607623" cy="1516094"/>
            </a:xfrm>
            <a:custGeom>
              <a:avLst/>
              <a:gdLst/>
              <a:ahLst/>
              <a:cxnLst>
                <a:cxn ang="0">
                  <a:pos x="53" y="547"/>
                </a:cxn>
                <a:cxn ang="0">
                  <a:pos x="580" y="163"/>
                </a:cxn>
                <a:cxn ang="0">
                  <a:pos x="249" y="0"/>
                </a:cxn>
                <a:cxn ang="0">
                  <a:pos x="0" y="182"/>
                </a:cxn>
                <a:cxn ang="0">
                  <a:pos x="53" y="547"/>
                </a:cxn>
              </a:cxnLst>
              <a:rect l="0" t="0" r="r" b="b"/>
              <a:pathLst>
                <a:path w="580" h="547">
                  <a:moveTo>
                    <a:pt x="53" y="547"/>
                  </a:moveTo>
                  <a:cubicBezTo>
                    <a:pt x="285" y="513"/>
                    <a:pt x="480" y="366"/>
                    <a:pt x="580" y="163"/>
                  </a:cubicBezTo>
                  <a:cubicBezTo>
                    <a:pt x="249" y="0"/>
                    <a:pt x="249" y="0"/>
                    <a:pt x="249" y="0"/>
                  </a:cubicBezTo>
                  <a:cubicBezTo>
                    <a:pt x="202" y="96"/>
                    <a:pt x="110" y="166"/>
                    <a:pt x="0" y="182"/>
                  </a:cubicBezTo>
                  <a:cubicBezTo>
                    <a:pt x="53" y="547"/>
                    <a:pt x="53" y="547"/>
                    <a:pt x="53" y="547"/>
                  </a:cubicBezTo>
                </a:path>
              </a:pathLst>
            </a:custGeom>
            <a:solidFill>
              <a:srgbClr val="093667"/>
            </a:solidFill>
            <a:ln w="9525" cap="flat" cmpd="sng" algn="ctr">
              <a:solidFill>
                <a:srgbClr val="013253"/>
              </a:solid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ts val="2100"/>
                </a:lnSpc>
                <a:defRPr/>
              </a:pPr>
              <a:endParaRPr lang="en-US" sz="2400" dirty="0">
                <a:latin typeface="Arial" charset="0"/>
                <a:cs typeface="+mn-cs"/>
              </a:endParaRPr>
            </a:p>
          </p:txBody>
        </p:sp>
        <p:sp>
          <p:nvSpPr>
            <p:cNvPr id="13" name="Freeform 13">
              <a:extLst>
                <a:ext uri="{FF2B5EF4-FFF2-40B4-BE49-F238E27FC236}">
                  <a16:creationId xmlns:a16="http://schemas.microsoft.com/office/drawing/2014/main" id="{7882B849-7AF5-65F9-B7ED-7652EB20C323}"/>
                </a:ext>
              </a:extLst>
            </p:cNvPr>
            <p:cNvSpPr>
              <a:spLocks/>
            </p:cNvSpPr>
            <p:nvPr/>
          </p:nvSpPr>
          <p:spPr bwMode="auto">
            <a:xfrm>
              <a:off x="2126889" y="3755153"/>
              <a:ext cx="1611143" cy="1516094"/>
            </a:xfrm>
            <a:custGeom>
              <a:avLst/>
              <a:gdLst/>
              <a:ahLst/>
              <a:cxnLst>
                <a:cxn ang="0">
                  <a:pos x="528" y="547"/>
                </a:cxn>
                <a:cxn ang="0">
                  <a:pos x="581" y="182"/>
                </a:cxn>
                <a:cxn ang="0">
                  <a:pos x="331" y="0"/>
                </a:cxn>
                <a:cxn ang="0">
                  <a:pos x="0" y="163"/>
                </a:cxn>
                <a:cxn ang="0">
                  <a:pos x="528" y="547"/>
                </a:cxn>
              </a:cxnLst>
              <a:rect l="0" t="0" r="r" b="b"/>
              <a:pathLst>
                <a:path w="581" h="547">
                  <a:moveTo>
                    <a:pt x="528" y="547"/>
                  </a:moveTo>
                  <a:cubicBezTo>
                    <a:pt x="581" y="182"/>
                    <a:pt x="581" y="182"/>
                    <a:pt x="581" y="182"/>
                  </a:cubicBezTo>
                  <a:cubicBezTo>
                    <a:pt x="471" y="166"/>
                    <a:pt x="379" y="96"/>
                    <a:pt x="331" y="0"/>
                  </a:cubicBezTo>
                  <a:cubicBezTo>
                    <a:pt x="0" y="163"/>
                    <a:pt x="0" y="163"/>
                    <a:pt x="0" y="163"/>
                  </a:cubicBezTo>
                  <a:cubicBezTo>
                    <a:pt x="101" y="366"/>
                    <a:pt x="296" y="513"/>
                    <a:pt x="528" y="547"/>
                  </a:cubicBezTo>
                </a:path>
              </a:pathLst>
            </a:custGeom>
            <a:solidFill>
              <a:srgbClr val="025663"/>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ts val="2100"/>
                </a:lnSpc>
                <a:defRPr/>
              </a:pPr>
              <a:endParaRPr lang="en-US" sz="2400" dirty="0">
                <a:latin typeface="Arial" charset="0"/>
                <a:cs typeface="+mn-cs"/>
              </a:endParaRPr>
            </a:p>
          </p:txBody>
        </p:sp>
        <p:cxnSp>
          <p:nvCxnSpPr>
            <p:cNvPr id="14" name="Straight Arrow Connector 13">
              <a:extLst>
                <a:ext uri="{FF2B5EF4-FFF2-40B4-BE49-F238E27FC236}">
                  <a16:creationId xmlns:a16="http://schemas.microsoft.com/office/drawing/2014/main" id="{A55743CB-EBED-9B3C-5023-940E4773096F}"/>
                </a:ext>
              </a:extLst>
            </p:cNvPr>
            <p:cNvCxnSpPr/>
            <p:nvPr/>
          </p:nvCxnSpPr>
          <p:spPr bwMode="auto">
            <a:xfrm flipH="1">
              <a:off x="5483087" y="3323429"/>
              <a:ext cx="1668642" cy="0"/>
            </a:xfrm>
            <a:prstGeom prst="straightConnector1">
              <a:avLst/>
            </a:prstGeom>
            <a:solidFill>
              <a:schemeClr val="accent1"/>
            </a:solidFill>
            <a:ln w="19050" cap="flat" cmpd="sng" algn="ctr">
              <a:solidFill>
                <a:schemeClr val="bg2">
                  <a:lumMod val="60000"/>
                  <a:lumOff val="40000"/>
                </a:schemeClr>
              </a:solidFill>
              <a:prstDash val="solid"/>
              <a:round/>
              <a:headEnd type="none" w="med" len="med"/>
              <a:tailEnd type="oval"/>
            </a:ln>
            <a:effectLst>
              <a:outerShdw blurRad="12700" dist="12700" dir="5400000" algn="t" rotWithShape="0">
                <a:schemeClr val="tx1">
                  <a:alpha val="50000"/>
                </a:schemeClr>
              </a:outerShdw>
            </a:effectLst>
          </p:spPr>
        </p:cxnSp>
        <p:cxnSp>
          <p:nvCxnSpPr>
            <p:cNvPr id="16" name="Straight Arrow Connector 15">
              <a:extLst>
                <a:ext uri="{FF2B5EF4-FFF2-40B4-BE49-F238E27FC236}">
                  <a16:creationId xmlns:a16="http://schemas.microsoft.com/office/drawing/2014/main" id="{E7F0F5BD-9DB7-7089-B6FF-A15B0E1FDF0D}"/>
                </a:ext>
              </a:extLst>
            </p:cNvPr>
            <p:cNvCxnSpPr/>
            <p:nvPr/>
          </p:nvCxnSpPr>
          <p:spPr bwMode="auto">
            <a:xfrm>
              <a:off x="658906" y="1842433"/>
              <a:ext cx="2689542" cy="0"/>
            </a:xfrm>
            <a:prstGeom prst="straightConnector1">
              <a:avLst/>
            </a:prstGeom>
            <a:solidFill>
              <a:schemeClr val="accent1"/>
            </a:solidFill>
            <a:ln w="19050" cap="flat" cmpd="sng" algn="ctr">
              <a:solidFill>
                <a:schemeClr val="bg2">
                  <a:lumMod val="60000"/>
                  <a:lumOff val="40000"/>
                </a:schemeClr>
              </a:solidFill>
              <a:prstDash val="solid"/>
              <a:round/>
              <a:headEnd type="none" w="med" len="med"/>
              <a:tailEnd type="oval"/>
            </a:ln>
            <a:effectLst>
              <a:outerShdw blurRad="12700" dist="12700" dir="5400000" algn="t" rotWithShape="0">
                <a:schemeClr val="tx1">
                  <a:alpha val="50000"/>
                </a:schemeClr>
              </a:outerShdw>
            </a:effectLst>
          </p:spPr>
        </p:cxnSp>
        <p:cxnSp>
          <p:nvCxnSpPr>
            <p:cNvPr id="18" name="Straight Arrow Connector 17">
              <a:extLst>
                <a:ext uri="{FF2B5EF4-FFF2-40B4-BE49-F238E27FC236}">
                  <a16:creationId xmlns:a16="http://schemas.microsoft.com/office/drawing/2014/main" id="{6420680D-C212-F63B-8B81-308C1E918C73}"/>
                </a:ext>
              </a:extLst>
            </p:cNvPr>
            <p:cNvCxnSpPr/>
            <p:nvPr/>
          </p:nvCxnSpPr>
          <p:spPr bwMode="auto">
            <a:xfrm flipH="1">
              <a:off x="4919833" y="4798453"/>
              <a:ext cx="2231897" cy="0"/>
            </a:xfrm>
            <a:prstGeom prst="straightConnector1">
              <a:avLst/>
            </a:prstGeom>
            <a:solidFill>
              <a:schemeClr val="accent1"/>
            </a:solidFill>
            <a:ln w="19050" cap="flat" cmpd="sng" algn="ctr">
              <a:solidFill>
                <a:schemeClr val="bg2">
                  <a:lumMod val="60000"/>
                  <a:lumOff val="40000"/>
                </a:schemeClr>
              </a:solidFill>
              <a:prstDash val="solid"/>
              <a:round/>
              <a:headEnd type="none" w="med" len="med"/>
              <a:tailEnd type="oval"/>
            </a:ln>
            <a:effectLst>
              <a:outerShdw blurRad="12700" dist="12700" dir="5400000" algn="t" rotWithShape="0">
                <a:schemeClr val="tx1">
                  <a:alpha val="50000"/>
                </a:schemeClr>
              </a:outerShdw>
            </a:effectLst>
          </p:spPr>
        </p:cxnSp>
        <p:cxnSp>
          <p:nvCxnSpPr>
            <p:cNvPr id="20" name="Straight Arrow Connector 19">
              <a:extLst>
                <a:ext uri="{FF2B5EF4-FFF2-40B4-BE49-F238E27FC236}">
                  <a16:creationId xmlns:a16="http://schemas.microsoft.com/office/drawing/2014/main" id="{4981B4C6-C4FE-C5F9-0199-015E6D32446B}"/>
                </a:ext>
              </a:extLst>
            </p:cNvPr>
            <p:cNvCxnSpPr/>
            <p:nvPr/>
          </p:nvCxnSpPr>
          <p:spPr bwMode="auto">
            <a:xfrm>
              <a:off x="658906" y="3317457"/>
              <a:ext cx="1548951" cy="0"/>
            </a:xfrm>
            <a:prstGeom prst="straightConnector1">
              <a:avLst/>
            </a:prstGeom>
            <a:solidFill>
              <a:schemeClr val="accent1"/>
            </a:solidFill>
            <a:ln w="19050" cap="flat" cmpd="sng" algn="ctr">
              <a:solidFill>
                <a:schemeClr val="bg2">
                  <a:lumMod val="60000"/>
                  <a:lumOff val="40000"/>
                </a:schemeClr>
              </a:solidFill>
              <a:prstDash val="solid"/>
              <a:round/>
              <a:headEnd type="none" w="med" len="med"/>
              <a:tailEnd type="oval"/>
            </a:ln>
            <a:effectLst>
              <a:outerShdw blurRad="12700" dist="12700" dir="5400000" algn="t" rotWithShape="0">
                <a:schemeClr val="tx1">
                  <a:alpha val="50000"/>
                </a:schemeClr>
              </a:outerShdw>
            </a:effectLst>
          </p:spPr>
        </p:cxnSp>
        <p:cxnSp>
          <p:nvCxnSpPr>
            <p:cNvPr id="22" name="Straight Arrow Connector 21">
              <a:extLst>
                <a:ext uri="{FF2B5EF4-FFF2-40B4-BE49-F238E27FC236}">
                  <a16:creationId xmlns:a16="http://schemas.microsoft.com/office/drawing/2014/main" id="{C20C0E29-EF4A-70B5-CFFC-6F205B7D7D77}"/>
                </a:ext>
              </a:extLst>
            </p:cNvPr>
            <p:cNvCxnSpPr/>
            <p:nvPr/>
          </p:nvCxnSpPr>
          <p:spPr bwMode="auto">
            <a:xfrm>
              <a:off x="658906" y="4792480"/>
              <a:ext cx="2309345" cy="0"/>
            </a:xfrm>
            <a:prstGeom prst="straightConnector1">
              <a:avLst/>
            </a:prstGeom>
            <a:solidFill>
              <a:schemeClr val="accent1"/>
            </a:solidFill>
            <a:ln w="19050" cap="flat" cmpd="sng" algn="ctr">
              <a:solidFill>
                <a:schemeClr val="bg2">
                  <a:lumMod val="60000"/>
                  <a:lumOff val="40000"/>
                </a:schemeClr>
              </a:solidFill>
              <a:prstDash val="solid"/>
              <a:round/>
              <a:headEnd type="none" w="med" len="med"/>
              <a:tailEnd type="oval"/>
            </a:ln>
            <a:effectLst>
              <a:outerShdw blurRad="12700" dist="12700" dir="5400000" algn="t" rotWithShape="0">
                <a:schemeClr val="tx1">
                  <a:alpha val="50000"/>
                </a:schemeClr>
              </a:outerShdw>
            </a:effectLst>
          </p:spPr>
        </p:cxnSp>
        <p:pic>
          <p:nvPicPr>
            <p:cNvPr id="24" name="Picture 23" descr="A heart with a heartbeat line&#10;&#10;Description automatically generated">
              <a:extLst>
                <a:ext uri="{FF2B5EF4-FFF2-40B4-BE49-F238E27FC236}">
                  <a16:creationId xmlns:a16="http://schemas.microsoft.com/office/drawing/2014/main" id="{F72FE890-F05B-B0CD-860B-44F083F182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5421" y="4140564"/>
              <a:ext cx="760288" cy="760288"/>
            </a:xfrm>
            <a:prstGeom prst="rect">
              <a:avLst/>
            </a:prstGeom>
          </p:spPr>
        </p:pic>
        <p:pic>
          <p:nvPicPr>
            <p:cNvPr id="33" name="Picture 32" descr="A white building with a cross on it&#10;&#10;Description automatically generated">
              <a:extLst>
                <a:ext uri="{FF2B5EF4-FFF2-40B4-BE49-F238E27FC236}">
                  <a16:creationId xmlns:a16="http://schemas.microsoft.com/office/drawing/2014/main" id="{5154B462-C974-26AC-B1EE-69C1718434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3164" y="2398685"/>
              <a:ext cx="1067988" cy="1067988"/>
            </a:xfrm>
            <a:prstGeom prst="rect">
              <a:avLst/>
            </a:prstGeom>
          </p:spPr>
        </p:pic>
        <p:pic>
          <p:nvPicPr>
            <p:cNvPr id="36" name="Picture 35" descr="A black and white clipboard with check marks&#10;&#10;Description automatically generated">
              <a:extLst>
                <a:ext uri="{FF2B5EF4-FFF2-40B4-BE49-F238E27FC236}">
                  <a16:creationId xmlns:a16="http://schemas.microsoft.com/office/drawing/2014/main" id="{913390A6-91A4-8623-FABD-A04C06C4AD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1734" y="1501835"/>
              <a:ext cx="590400" cy="804953"/>
            </a:xfrm>
            <a:prstGeom prst="rect">
              <a:avLst/>
            </a:prstGeom>
          </p:spPr>
        </p:pic>
        <p:pic>
          <p:nvPicPr>
            <p:cNvPr id="38" name="Graphic 37">
              <a:extLst>
                <a:ext uri="{FF2B5EF4-FFF2-40B4-BE49-F238E27FC236}">
                  <a16:creationId xmlns:a16="http://schemas.microsoft.com/office/drawing/2014/main" id="{CD132BF8-AD34-831A-A868-770E35FFC9C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89088" y="4111863"/>
              <a:ext cx="760287" cy="667819"/>
            </a:xfrm>
            <a:prstGeom prst="rect">
              <a:avLst/>
            </a:prstGeom>
          </p:spPr>
        </p:pic>
        <p:pic>
          <p:nvPicPr>
            <p:cNvPr id="40" name="Graphic 39">
              <a:extLst>
                <a:ext uri="{FF2B5EF4-FFF2-40B4-BE49-F238E27FC236}">
                  <a16:creationId xmlns:a16="http://schemas.microsoft.com/office/drawing/2014/main" id="{F24ECDCD-9F54-BA7E-42F4-87EA0EF54A0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869951" y="2435643"/>
              <a:ext cx="844247" cy="797987"/>
            </a:xfrm>
            <a:prstGeom prst="rect">
              <a:avLst/>
            </a:prstGeom>
          </p:spPr>
        </p:pic>
      </p:grpSp>
      <p:sp>
        <p:nvSpPr>
          <p:cNvPr id="47" name="TextBox 52">
            <a:extLst>
              <a:ext uri="{FF2B5EF4-FFF2-40B4-BE49-F238E27FC236}">
                <a16:creationId xmlns:a16="http://schemas.microsoft.com/office/drawing/2014/main" id="{ADCE8FF3-79A6-750A-3671-DD1BA2218B8A}"/>
              </a:ext>
            </a:extLst>
          </p:cNvPr>
          <p:cNvSpPr txBox="1">
            <a:spLocks noChangeArrowheads="1"/>
          </p:cNvSpPr>
          <p:nvPr/>
        </p:nvSpPr>
        <p:spPr bwMode="auto">
          <a:xfrm>
            <a:off x="3021106" y="2652861"/>
            <a:ext cx="167639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a:solidFill>
                  <a:schemeClr val="tx1"/>
                </a:solidFill>
                <a:latin typeface="HelveticaNeueLT Std" panose="020B0604020202020204" pitchFamily="34" charset="0"/>
                <a:cs typeface="Arial" panose="020B0604020202020204" pitchFamily="34" charset="0"/>
              </a:defRPr>
            </a:lvl1pPr>
            <a:lvl2pPr marL="742950" indent="-285750">
              <a:defRPr>
                <a:solidFill>
                  <a:schemeClr val="tx1"/>
                </a:solidFill>
                <a:latin typeface="HelveticaNeueLT Std" panose="020B0604020202020204" pitchFamily="34" charset="0"/>
                <a:cs typeface="Arial" panose="020B0604020202020204" pitchFamily="34" charset="0"/>
              </a:defRPr>
            </a:lvl2pPr>
            <a:lvl3pPr marL="1143000" indent="-228600">
              <a:defRPr>
                <a:solidFill>
                  <a:schemeClr val="tx1"/>
                </a:solidFill>
                <a:latin typeface="HelveticaNeueLT Std" panose="020B0604020202020204" pitchFamily="34" charset="0"/>
                <a:cs typeface="Arial" panose="020B0604020202020204" pitchFamily="34" charset="0"/>
              </a:defRPr>
            </a:lvl3pPr>
            <a:lvl4pPr marL="1600200" indent="-228600">
              <a:defRPr>
                <a:solidFill>
                  <a:schemeClr val="tx1"/>
                </a:solidFill>
                <a:latin typeface="HelveticaNeueLT Std" panose="020B0604020202020204" pitchFamily="34" charset="0"/>
                <a:cs typeface="Arial" panose="020B0604020202020204" pitchFamily="34" charset="0"/>
              </a:defRPr>
            </a:lvl4pPr>
            <a:lvl5pPr marL="2057400" indent="-228600">
              <a:defRPr>
                <a:solidFill>
                  <a:schemeClr val="tx1"/>
                </a:solidFill>
                <a:latin typeface="HelveticaNeueLT Std"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9pPr>
          </a:lstStyle>
          <a:p>
            <a:pPr algn="ctr" eaLnBrk="1" hangingPunct="1"/>
            <a:r>
              <a:rPr lang="en-US" altLang="en-US" b="1" dirty="0">
                <a:solidFill>
                  <a:srgbClr val="CF2429"/>
                </a:solidFill>
                <a:latin typeface="Lub Dub Condensed" panose="020B0506030403020204" pitchFamily="34" charset="0"/>
              </a:rPr>
              <a:t>Different </a:t>
            </a:r>
            <a:br>
              <a:rPr lang="en-US" altLang="en-US" b="1" dirty="0">
                <a:solidFill>
                  <a:srgbClr val="CF2429"/>
                </a:solidFill>
                <a:latin typeface="Lub Dub Condensed" panose="020B0506030403020204" pitchFamily="34" charset="0"/>
              </a:rPr>
            </a:br>
            <a:r>
              <a:rPr lang="en-US" altLang="en-US" b="1" dirty="0">
                <a:solidFill>
                  <a:srgbClr val="CF2429"/>
                </a:solidFill>
                <a:latin typeface="Lub Dub Condensed" panose="020B0506030403020204" pitchFamily="34" charset="0"/>
              </a:rPr>
              <a:t>factors that guide decision of Rate vs Rhythm </a:t>
            </a:r>
            <a:br>
              <a:rPr lang="en-US" altLang="en-US" b="1" dirty="0">
                <a:solidFill>
                  <a:srgbClr val="CF2429"/>
                </a:solidFill>
                <a:latin typeface="Lub Dub Condensed" panose="020B0506030403020204" pitchFamily="34" charset="0"/>
              </a:rPr>
            </a:br>
            <a:r>
              <a:rPr lang="en-US" altLang="en-US" b="1" dirty="0">
                <a:solidFill>
                  <a:srgbClr val="CF2429"/>
                </a:solidFill>
                <a:latin typeface="Lub Dub Condensed" panose="020B0506030403020204" pitchFamily="34" charset="0"/>
              </a:rPr>
              <a:t>therapy </a:t>
            </a:r>
          </a:p>
        </p:txBody>
      </p:sp>
      <p:sp>
        <p:nvSpPr>
          <p:cNvPr id="42" name="TextBox 42">
            <a:extLst>
              <a:ext uri="{FF2B5EF4-FFF2-40B4-BE49-F238E27FC236}">
                <a16:creationId xmlns:a16="http://schemas.microsoft.com/office/drawing/2014/main" id="{F1FD2DCE-DAAD-7520-A8AD-6496F0960648}"/>
              </a:ext>
            </a:extLst>
          </p:cNvPr>
          <p:cNvSpPr txBox="1">
            <a:spLocks noChangeArrowheads="1"/>
          </p:cNvSpPr>
          <p:nvPr/>
        </p:nvSpPr>
        <p:spPr bwMode="auto">
          <a:xfrm>
            <a:off x="5647765" y="2216607"/>
            <a:ext cx="152274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a:solidFill>
                  <a:schemeClr val="tx1"/>
                </a:solidFill>
                <a:latin typeface="HelveticaNeueLT Std" panose="020B0604020202020204" pitchFamily="34" charset="0"/>
                <a:cs typeface="Arial" panose="020B0604020202020204" pitchFamily="34" charset="0"/>
              </a:defRPr>
            </a:lvl1pPr>
            <a:lvl2pPr marL="742950" indent="-285750">
              <a:defRPr>
                <a:solidFill>
                  <a:schemeClr val="tx1"/>
                </a:solidFill>
                <a:latin typeface="HelveticaNeueLT Std" panose="020B0604020202020204" pitchFamily="34" charset="0"/>
                <a:cs typeface="Arial" panose="020B0604020202020204" pitchFamily="34" charset="0"/>
              </a:defRPr>
            </a:lvl2pPr>
            <a:lvl3pPr marL="1143000" indent="-228600">
              <a:defRPr>
                <a:solidFill>
                  <a:schemeClr val="tx1"/>
                </a:solidFill>
                <a:latin typeface="HelveticaNeueLT Std" panose="020B0604020202020204" pitchFamily="34" charset="0"/>
                <a:cs typeface="Arial" panose="020B0604020202020204" pitchFamily="34" charset="0"/>
              </a:defRPr>
            </a:lvl3pPr>
            <a:lvl4pPr marL="1600200" indent="-228600">
              <a:defRPr>
                <a:solidFill>
                  <a:schemeClr val="tx1"/>
                </a:solidFill>
                <a:latin typeface="HelveticaNeueLT Std" panose="020B0604020202020204" pitchFamily="34" charset="0"/>
                <a:cs typeface="Arial" panose="020B0604020202020204" pitchFamily="34" charset="0"/>
              </a:defRPr>
            </a:lvl4pPr>
            <a:lvl5pPr marL="2057400" indent="-228600">
              <a:defRPr>
                <a:solidFill>
                  <a:schemeClr val="tx1"/>
                </a:solidFill>
                <a:latin typeface="HelveticaNeueLT Std"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9pPr>
          </a:lstStyle>
          <a:p>
            <a:pPr lvl="0" algn="r"/>
            <a:r>
              <a:rPr lang="en-US" dirty="0">
                <a:solidFill>
                  <a:srgbClr val="595959"/>
                </a:solidFill>
                <a:latin typeface="Lub Dub Condensed" panose="020B0506030403020204" pitchFamily="34" charset="0"/>
              </a:rPr>
              <a:t>Shared decision making &amp; patient preference </a:t>
            </a:r>
          </a:p>
        </p:txBody>
      </p:sp>
      <p:sp>
        <p:nvSpPr>
          <p:cNvPr id="44" name="TextBox 48">
            <a:extLst>
              <a:ext uri="{FF2B5EF4-FFF2-40B4-BE49-F238E27FC236}">
                <a16:creationId xmlns:a16="http://schemas.microsoft.com/office/drawing/2014/main" id="{64E10B72-4006-9AD6-7F8B-CF399B068708}"/>
              </a:ext>
            </a:extLst>
          </p:cNvPr>
          <p:cNvSpPr txBox="1">
            <a:spLocks noChangeArrowheads="1"/>
          </p:cNvSpPr>
          <p:nvPr/>
        </p:nvSpPr>
        <p:spPr bwMode="auto">
          <a:xfrm>
            <a:off x="4867028" y="4245629"/>
            <a:ext cx="230347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HelveticaNeueLT Std" panose="020B0604020202020204" pitchFamily="34" charset="0"/>
                <a:cs typeface="Arial" panose="020B0604020202020204" pitchFamily="34" charset="0"/>
              </a:defRPr>
            </a:lvl1pPr>
            <a:lvl2pPr marL="742950" indent="-285750">
              <a:defRPr>
                <a:solidFill>
                  <a:schemeClr val="tx1"/>
                </a:solidFill>
                <a:latin typeface="HelveticaNeueLT Std" panose="020B0604020202020204" pitchFamily="34" charset="0"/>
                <a:cs typeface="Arial" panose="020B0604020202020204" pitchFamily="34" charset="0"/>
              </a:defRPr>
            </a:lvl2pPr>
            <a:lvl3pPr marL="1143000" indent="-228600">
              <a:defRPr>
                <a:solidFill>
                  <a:schemeClr val="tx1"/>
                </a:solidFill>
                <a:latin typeface="HelveticaNeueLT Std" panose="020B0604020202020204" pitchFamily="34" charset="0"/>
                <a:cs typeface="Arial" panose="020B0604020202020204" pitchFamily="34" charset="0"/>
              </a:defRPr>
            </a:lvl3pPr>
            <a:lvl4pPr marL="1600200" indent="-228600">
              <a:defRPr>
                <a:solidFill>
                  <a:schemeClr val="tx1"/>
                </a:solidFill>
                <a:latin typeface="HelveticaNeueLT Std" panose="020B0604020202020204" pitchFamily="34" charset="0"/>
                <a:cs typeface="Arial" panose="020B0604020202020204" pitchFamily="34" charset="0"/>
              </a:defRPr>
            </a:lvl4pPr>
            <a:lvl5pPr marL="2057400" indent="-228600">
              <a:defRPr>
                <a:solidFill>
                  <a:schemeClr val="tx1"/>
                </a:solidFill>
                <a:latin typeface="HelveticaNeueLT Std"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9pPr>
          </a:lstStyle>
          <a:p>
            <a:pPr algn="r" eaLnBrk="1" hangingPunct="1"/>
            <a:r>
              <a:rPr lang="en-US" altLang="en-US" dirty="0">
                <a:solidFill>
                  <a:srgbClr val="595959"/>
                </a:solidFill>
                <a:latin typeface="Lub Dub Condensed" panose="020B0506030403020204" pitchFamily="34" charset="0"/>
              </a:rPr>
              <a:t>Presence of </a:t>
            </a:r>
            <a:br>
              <a:rPr lang="en-US" altLang="en-US" dirty="0">
                <a:solidFill>
                  <a:srgbClr val="595959"/>
                </a:solidFill>
                <a:latin typeface="Lub Dub Condensed" panose="020B0506030403020204" pitchFamily="34" charset="0"/>
              </a:rPr>
            </a:br>
            <a:r>
              <a:rPr lang="en-US" altLang="en-US" dirty="0">
                <a:solidFill>
                  <a:srgbClr val="595959"/>
                </a:solidFill>
                <a:latin typeface="Lub Dub Condensed" panose="020B0506030403020204" pitchFamily="34" charset="0"/>
              </a:rPr>
              <a:t>Heart Failure </a:t>
            </a:r>
          </a:p>
        </p:txBody>
      </p:sp>
      <p:sp>
        <p:nvSpPr>
          <p:cNvPr id="46" name="TextBox 54">
            <a:extLst>
              <a:ext uri="{FF2B5EF4-FFF2-40B4-BE49-F238E27FC236}">
                <a16:creationId xmlns:a16="http://schemas.microsoft.com/office/drawing/2014/main" id="{4F64EB5F-2950-C4A1-C380-21F5DAA92C0C}"/>
              </a:ext>
            </a:extLst>
          </p:cNvPr>
          <p:cNvSpPr txBox="1">
            <a:spLocks noChangeArrowheads="1"/>
          </p:cNvSpPr>
          <p:nvPr/>
        </p:nvSpPr>
        <p:spPr bwMode="auto">
          <a:xfrm>
            <a:off x="660080" y="4275515"/>
            <a:ext cx="230817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HelveticaNeueLT Std" panose="020B0604020202020204" pitchFamily="34" charset="0"/>
                <a:cs typeface="Arial" panose="020B0604020202020204" pitchFamily="34" charset="0"/>
              </a:defRPr>
            </a:lvl1pPr>
            <a:lvl2pPr marL="742950" indent="-285750">
              <a:defRPr>
                <a:solidFill>
                  <a:schemeClr val="tx1"/>
                </a:solidFill>
                <a:latin typeface="HelveticaNeueLT Std" panose="020B0604020202020204" pitchFamily="34" charset="0"/>
                <a:cs typeface="Arial" panose="020B0604020202020204" pitchFamily="34" charset="0"/>
              </a:defRPr>
            </a:lvl2pPr>
            <a:lvl3pPr marL="1143000" indent="-228600">
              <a:defRPr>
                <a:solidFill>
                  <a:schemeClr val="tx1"/>
                </a:solidFill>
                <a:latin typeface="HelveticaNeueLT Std" panose="020B0604020202020204" pitchFamily="34" charset="0"/>
                <a:cs typeface="Arial" panose="020B0604020202020204" pitchFamily="34" charset="0"/>
              </a:defRPr>
            </a:lvl3pPr>
            <a:lvl4pPr marL="1600200" indent="-228600">
              <a:defRPr>
                <a:solidFill>
                  <a:schemeClr val="tx1"/>
                </a:solidFill>
                <a:latin typeface="HelveticaNeueLT Std" panose="020B0604020202020204" pitchFamily="34" charset="0"/>
                <a:cs typeface="Arial" panose="020B0604020202020204" pitchFamily="34" charset="0"/>
              </a:defRPr>
            </a:lvl4pPr>
            <a:lvl5pPr marL="2057400" indent="-228600">
              <a:defRPr>
                <a:solidFill>
                  <a:schemeClr val="tx1"/>
                </a:solidFill>
                <a:latin typeface="HelveticaNeueLT Std"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9pPr>
          </a:lstStyle>
          <a:p>
            <a:r>
              <a:rPr lang="en-US" altLang="en-US" dirty="0">
                <a:solidFill>
                  <a:srgbClr val="595959"/>
                </a:solidFill>
                <a:latin typeface="Lub Dub Condensed" panose="020B0506030403020204" pitchFamily="34" charset="0"/>
              </a:rPr>
              <a:t>Medication</a:t>
            </a:r>
            <a:br>
              <a:rPr lang="en-US" altLang="en-US" dirty="0">
                <a:solidFill>
                  <a:srgbClr val="595959"/>
                </a:solidFill>
                <a:latin typeface="Lub Dub Condensed" panose="020B0506030403020204" pitchFamily="34" charset="0"/>
              </a:rPr>
            </a:br>
            <a:r>
              <a:rPr lang="en-US" altLang="en-US" dirty="0">
                <a:solidFill>
                  <a:srgbClr val="595959"/>
                </a:solidFill>
                <a:latin typeface="Lub Dub Condensed" panose="020B0506030403020204" pitchFamily="34" charset="0"/>
              </a:rPr>
              <a:t>Profile</a:t>
            </a:r>
          </a:p>
        </p:txBody>
      </p:sp>
      <p:sp>
        <p:nvSpPr>
          <p:cNvPr id="45" name="TextBox 51">
            <a:extLst>
              <a:ext uri="{FF2B5EF4-FFF2-40B4-BE49-F238E27FC236}">
                <a16:creationId xmlns:a16="http://schemas.microsoft.com/office/drawing/2014/main" id="{4AC528FF-2787-14D2-AB2E-89ADF2C55FC6}"/>
              </a:ext>
            </a:extLst>
          </p:cNvPr>
          <p:cNvSpPr txBox="1">
            <a:spLocks noChangeArrowheads="1"/>
          </p:cNvSpPr>
          <p:nvPr/>
        </p:nvSpPr>
        <p:spPr bwMode="auto">
          <a:xfrm>
            <a:off x="660080" y="2763459"/>
            <a:ext cx="153134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HelveticaNeueLT Std" panose="020B0604020202020204" pitchFamily="34" charset="0"/>
                <a:cs typeface="Arial" panose="020B0604020202020204" pitchFamily="34" charset="0"/>
              </a:defRPr>
            </a:lvl1pPr>
            <a:lvl2pPr marL="742950" indent="-285750">
              <a:defRPr>
                <a:solidFill>
                  <a:schemeClr val="tx1"/>
                </a:solidFill>
                <a:latin typeface="HelveticaNeueLT Std" panose="020B0604020202020204" pitchFamily="34" charset="0"/>
                <a:cs typeface="Arial" panose="020B0604020202020204" pitchFamily="34" charset="0"/>
              </a:defRPr>
            </a:lvl2pPr>
            <a:lvl3pPr marL="1143000" indent="-228600">
              <a:defRPr>
                <a:solidFill>
                  <a:schemeClr val="tx1"/>
                </a:solidFill>
                <a:latin typeface="HelveticaNeueLT Std" panose="020B0604020202020204" pitchFamily="34" charset="0"/>
                <a:cs typeface="Arial" panose="020B0604020202020204" pitchFamily="34" charset="0"/>
              </a:defRPr>
            </a:lvl3pPr>
            <a:lvl4pPr marL="1600200" indent="-228600">
              <a:defRPr>
                <a:solidFill>
                  <a:schemeClr val="tx1"/>
                </a:solidFill>
                <a:latin typeface="HelveticaNeueLT Std" panose="020B0604020202020204" pitchFamily="34" charset="0"/>
                <a:cs typeface="Arial" panose="020B0604020202020204" pitchFamily="34" charset="0"/>
              </a:defRPr>
            </a:lvl4pPr>
            <a:lvl5pPr marL="2057400" indent="-228600">
              <a:defRPr>
                <a:solidFill>
                  <a:schemeClr val="tx1"/>
                </a:solidFill>
                <a:latin typeface="HelveticaNeueLT Std"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9pPr>
          </a:lstStyle>
          <a:p>
            <a:pPr eaLnBrk="1" hangingPunct="1"/>
            <a:r>
              <a:rPr lang="en-US" altLang="en-US" dirty="0">
                <a:solidFill>
                  <a:srgbClr val="595959"/>
                </a:solidFill>
                <a:latin typeface="Lub Dub Condensed" panose="020B0506030403020204" pitchFamily="34" charset="0"/>
              </a:rPr>
              <a:t>Clinical presentation </a:t>
            </a:r>
          </a:p>
        </p:txBody>
      </p:sp>
      <p:sp>
        <p:nvSpPr>
          <p:cNvPr id="43" name="TextBox 45">
            <a:extLst>
              <a:ext uri="{FF2B5EF4-FFF2-40B4-BE49-F238E27FC236}">
                <a16:creationId xmlns:a16="http://schemas.microsoft.com/office/drawing/2014/main" id="{FEBF5F3A-924D-E95C-AA55-68C272161081}"/>
              </a:ext>
            </a:extLst>
          </p:cNvPr>
          <p:cNvSpPr txBox="1">
            <a:spLocks noChangeArrowheads="1"/>
          </p:cNvSpPr>
          <p:nvPr/>
        </p:nvSpPr>
        <p:spPr bwMode="auto">
          <a:xfrm>
            <a:off x="660081" y="1565435"/>
            <a:ext cx="268836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HelveticaNeueLT Std" panose="020B0604020202020204" pitchFamily="34" charset="0"/>
                <a:cs typeface="Arial" panose="020B0604020202020204" pitchFamily="34" charset="0"/>
              </a:defRPr>
            </a:lvl1pPr>
            <a:lvl2pPr marL="742950" indent="-285750">
              <a:defRPr>
                <a:solidFill>
                  <a:schemeClr val="tx1"/>
                </a:solidFill>
                <a:latin typeface="HelveticaNeueLT Std" panose="020B0604020202020204" pitchFamily="34" charset="0"/>
                <a:cs typeface="Arial" panose="020B0604020202020204" pitchFamily="34" charset="0"/>
              </a:defRPr>
            </a:lvl2pPr>
            <a:lvl3pPr marL="1143000" indent="-228600">
              <a:defRPr>
                <a:solidFill>
                  <a:schemeClr val="tx1"/>
                </a:solidFill>
                <a:latin typeface="HelveticaNeueLT Std" panose="020B0604020202020204" pitchFamily="34" charset="0"/>
                <a:cs typeface="Arial" panose="020B0604020202020204" pitchFamily="34" charset="0"/>
              </a:defRPr>
            </a:lvl3pPr>
            <a:lvl4pPr marL="1600200" indent="-228600">
              <a:defRPr>
                <a:solidFill>
                  <a:schemeClr val="tx1"/>
                </a:solidFill>
                <a:latin typeface="HelveticaNeueLT Std" panose="020B0604020202020204" pitchFamily="34" charset="0"/>
                <a:cs typeface="Arial" panose="020B0604020202020204" pitchFamily="34" charset="0"/>
              </a:defRPr>
            </a:lvl4pPr>
            <a:lvl5pPr marL="2057400" indent="-228600">
              <a:defRPr>
                <a:solidFill>
                  <a:schemeClr val="tx1"/>
                </a:solidFill>
                <a:latin typeface="HelveticaNeueLT Std"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9pPr>
          </a:lstStyle>
          <a:p>
            <a:pPr eaLnBrk="1" hangingPunct="1"/>
            <a:r>
              <a:rPr lang="en-US" altLang="en-US" dirty="0">
                <a:solidFill>
                  <a:srgbClr val="595959"/>
                </a:solidFill>
                <a:latin typeface="Lub Dub Condensed" panose="020B0506030403020204" pitchFamily="34" charset="0"/>
              </a:rPr>
              <a:t>Comorbidities </a:t>
            </a:r>
          </a:p>
        </p:txBody>
      </p:sp>
      <p:sp>
        <p:nvSpPr>
          <p:cNvPr id="25" name="TextBox 24">
            <a:extLst>
              <a:ext uri="{FF2B5EF4-FFF2-40B4-BE49-F238E27FC236}">
                <a16:creationId xmlns:a16="http://schemas.microsoft.com/office/drawing/2014/main" id="{AC886591-66A2-3E32-329A-470622505A2C}"/>
              </a:ext>
            </a:extLst>
          </p:cNvPr>
          <p:cNvSpPr txBox="1"/>
          <p:nvPr/>
        </p:nvSpPr>
        <p:spPr>
          <a:xfrm>
            <a:off x="7736541" y="1259408"/>
            <a:ext cx="4089014" cy="4355038"/>
          </a:xfrm>
          <a:prstGeom prst="rect">
            <a:avLst/>
          </a:prstGeom>
          <a:noFill/>
        </p:spPr>
        <p:txBody>
          <a:bodyPr wrap="square">
            <a:spAutoFit/>
          </a:bodyPr>
          <a:lstStyle/>
          <a:p>
            <a:pPr>
              <a:spcAft>
                <a:spcPts val="1200"/>
              </a:spcAft>
            </a:pPr>
            <a:r>
              <a:rPr lang="en-US" sz="1800" dirty="0">
                <a:solidFill>
                  <a:srgbClr val="CF2429"/>
                </a:solidFill>
                <a:latin typeface="Lub Dub Bold" panose="020B0803030403020204" pitchFamily="34" charset="0"/>
                <a:cs typeface="Arial" panose="020B0604020202020204" pitchFamily="34" charset="0"/>
              </a:rPr>
              <a:t>Objectives of Rate Control:</a:t>
            </a:r>
          </a:p>
          <a:p>
            <a:pPr marL="285750" indent="-285750" algn="l" rtl="0" eaLnBrk="1" fontAlgn="t" latinLnBrk="0" hangingPunct="1">
              <a:spcBef>
                <a:spcPts val="0"/>
              </a:spcBef>
              <a:spcAft>
                <a:spcPts val="600"/>
              </a:spcAft>
              <a:buFont typeface="Arial" panose="020B0604020202020204" pitchFamily="34" charset="0"/>
              <a:buChar char="•"/>
            </a:pPr>
            <a:r>
              <a:rPr lang="en-US" sz="1600" dirty="0">
                <a:latin typeface="Lub Dub Medium" panose="020B0603030403020204" pitchFamily="34" charset="0"/>
                <a:cs typeface="Arial" panose="020B0604020202020204" pitchFamily="34" charset="0"/>
              </a:rPr>
              <a:t>Resting heart rate &lt; 100-110 bpm </a:t>
            </a:r>
          </a:p>
          <a:p>
            <a:pPr marL="285750" indent="-285750" algn="l" rtl="0" eaLnBrk="1" fontAlgn="t" latinLnBrk="0" hangingPunct="1">
              <a:spcBef>
                <a:spcPts val="0"/>
              </a:spcBef>
              <a:spcAft>
                <a:spcPts val="600"/>
              </a:spcAft>
              <a:buFont typeface="Arial" panose="020B0604020202020204" pitchFamily="34" charset="0"/>
              <a:buChar char="•"/>
            </a:pPr>
            <a:r>
              <a:rPr lang="en-US" sz="1600" dirty="0">
                <a:latin typeface="Lub Dub Medium" panose="020B0603030403020204" pitchFamily="34" charset="0"/>
                <a:cs typeface="Arial" panose="020B0604020202020204" pitchFamily="34" charset="0"/>
              </a:rPr>
              <a:t>Reduce symptoms</a:t>
            </a:r>
          </a:p>
          <a:p>
            <a:pPr marL="285750" indent="-285750" algn="l" rtl="0" eaLnBrk="1" fontAlgn="t" latinLnBrk="0" hangingPunct="1">
              <a:spcBef>
                <a:spcPts val="0"/>
              </a:spcBef>
              <a:spcAft>
                <a:spcPts val="600"/>
              </a:spcAft>
              <a:buFont typeface="Arial" panose="020B0604020202020204" pitchFamily="34" charset="0"/>
              <a:buChar char="•"/>
            </a:pPr>
            <a:r>
              <a:rPr lang="en-US" sz="1600" dirty="0">
                <a:latin typeface="Lub Dub Medium" panose="020B0603030403020204" pitchFamily="34" charset="0"/>
                <a:cs typeface="Arial" panose="020B0604020202020204" pitchFamily="34" charset="0"/>
              </a:rPr>
              <a:t>Reduce risk of tachycardia-induced cardiomyopathy or improve heart function of patients with tachycardia-induced cardiomyopathy</a:t>
            </a:r>
          </a:p>
          <a:p>
            <a:pPr marL="285750" indent="-285750" algn="l" rtl="0" eaLnBrk="1" fontAlgn="t" latinLnBrk="0" hangingPunct="1">
              <a:spcBef>
                <a:spcPts val="0"/>
              </a:spcBef>
              <a:spcAft>
                <a:spcPts val="600"/>
              </a:spcAft>
              <a:buFont typeface="Arial" panose="020B0604020202020204" pitchFamily="34" charset="0"/>
              <a:buChar char="•"/>
            </a:pPr>
            <a:r>
              <a:rPr lang="en-US" sz="1600" dirty="0">
                <a:latin typeface="Lub Dub Medium" panose="020B0603030403020204" pitchFamily="34" charset="0"/>
                <a:cs typeface="Arial" panose="020B0604020202020204" pitchFamily="34" charset="0"/>
              </a:rPr>
              <a:t>Reduce inappropriate shock in patients with implantable defibrillators </a:t>
            </a:r>
          </a:p>
          <a:p>
            <a:pPr marL="285750" indent="-285750" algn="l" rtl="0" eaLnBrk="1" fontAlgn="t" latinLnBrk="0" hangingPunct="1">
              <a:spcBef>
                <a:spcPts val="0"/>
              </a:spcBef>
              <a:spcAft>
                <a:spcPts val="600"/>
              </a:spcAft>
              <a:buFont typeface="Arial" panose="020B0604020202020204" pitchFamily="34" charset="0"/>
              <a:buChar char="•"/>
            </a:pPr>
            <a:r>
              <a:rPr lang="en-US" sz="1600" dirty="0">
                <a:latin typeface="Lub Dub Medium" panose="020B0603030403020204" pitchFamily="34" charset="0"/>
                <a:cs typeface="Arial" panose="020B0604020202020204" pitchFamily="34" charset="0"/>
              </a:rPr>
              <a:t>Enhance biventricular pacing in patients with cardiac resynchronization therapy use </a:t>
            </a:r>
          </a:p>
          <a:p>
            <a:pPr marL="285750" indent="-285750" algn="l" rtl="0" eaLnBrk="1" fontAlgn="t" latinLnBrk="0" hangingPunct="1">
              <a:spcBef>
                <a:spcPts val="0"/>
              </a:spcBef>
              <a:spcAft>
                <a:spcPts val="600"/>
              </a:spcAft>
              <a:buFont typeface="Arial" panose="020B0604020202020204" pitchFamily="34" charset="0"/>
              <a:buChar char="•"/>
            </a:pPr>
            <a:r>
              <a:rPr lang="en-US" sz="1600" dirty="0">
                <a:latin typeface="Lub Dub Medium" panose="020B0603030403020204" pitchFamily="34" charset="0"/>
                <a:cs typeface="Arial" panose="020B0604020202020204" pitchFamily="34" charset="0"/>
              </a:rPr>
              <a:t>Reduce risk of hospitalization </a:t>
            </a:r>
          </a:p>
        </p:txBody>
      </p:sp>
      <p:sp>
        <p:nvSpPr>
          <p:cNvPr id="7" name="Text Placeholder 6">
            <a:extLst>
              <a:ext uri="{FF2B5EF4-FFF2-40B4-BE49-F238E27FC236}">
                <a16:creationId xmlns:a16="http://schemas.microsoft.com/office/drawing/2014/main" id="{23543E4C-33A5-A569-9E6E-A15D1FED2D34}"/>
              </a:ext>
            </a:extLst>
          </p:cNvPr>
          <p:cNvSpPr>
            <a:spLocks noGrp="1"/>
          </p:cNvSpPr>
          <p:nvPr>
            <p:ph type="body" sz="quarter" idx="13"/>
          </p:nvPr>
        </p:nvSpPr>
        <p:spPr>
          <a:xfrm>
            <a:off x="1824948" y="6015318"/>
            <a:ext cx="8542105" cy="190272"/>
          </a:xfrm>
        </p:spPr>
        <p:txBody>
          <a:bodyPr/>
          <a:lstStyle/>
          <a:p>
            <a:pPr marL="0" indent="0" algn="ctr"/>
            <a:r>
              <a:rPr lang="en-US" b="1" dirty="0"/>
              <a:t>Abbreviations: </a:t>
            </a:r>
            <a:r>
              <a:rPr lang="en-US" dirty="0"/>
              <a:t>AF indicates atrial fibrillation; bpm, beats per minute; and vs, versus.</a:t>
            </a:r>
          </a:p>
        </p:txBody>
      </p:sp>
      <p:sp>
        <p:nvSpPr>
          <p:cNvPr id="4" name="Slide Number Placeholder 3">
            <a:extLst>
              <a:ext uri="{FF2B5EF4-FFF2-40B4-BE49-F238E27FC236}">
                <a16:creationId xmlns:a16="http://schemas.microsoft.com/office/drawing/2014/main" id="{C6E9555B-7BCE-54A3-0BD8-DACC0C93A0C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26</a:t>
            </a:fld>
            <a:endParaRPr lang="en-US" sz="900" dirty="0"/>
          </a:p>
        </p:txBody>
      </p:sp>
    </p:spTree>
    <p:extLst>
      <p:ext uri="{BB962C8B-B14F-4D97-AF65-F5344CB8AC3E}">
        <p14:creationId xmlns:p14="http://schemas.microsoft.com/office/powerpoint/2010/main" val="11129379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3E1D4-7AB9-8539-ABDE-1FF6FA92FB8A}"/>
              </a:ext>
            </a:extLst>
          </p:cNvPr>
          <p:cNvSpPr>
            <a:spLocks noGrp="1"/>
          </p:cNvSpPr>
          <p:nvPr>
            <p:ph type="title"/>
          </p:nvPr>
        </p:nvSpPr>
        <p:spPr>
          <a:xfrm>
            <a:off x="838199" y="365125"/>
            <a:ext cx="8090647" cy="352051"/>
          </a:xfrm>
        </p:spPr>
        <p:txBody>
          <a:bodyPr/>
          <a:lstStyle/>
          <a:p>
            <a:r>
              <a:rPr lang="en-US" sz="2700" dirty="0"/>
              <a:t>Pharmacological Agents for Rate Control in AF</a:t>
            </a:r>
          </a:p>
        </p:txBody>
      </p:sp>
      <p:sp>
        <p:nvSpPr>
          <p:cNvPr id="6" name="Rectangle 13">
            <a:extLst>
              <a:ext uri="{FF2B5EF4-FFF2-40B4-BE49-F238E27FC236}">
                <a16:creationId xmlns:a16="http://schemas.microsoft.com/office/drawing/2014/main" id="{ED7F014A-0FB2-93A9-5203-310280A417FB}"/>
              </a:ext>
              <a:ext uri="{C183D7F6-B498-43B3-948B-1728B52AA6E4}">
                <adec:decorative xmlns:adec="http://schemas.microsoft.com/office/drawing/2017/decorative" val="1"/>
              </a:ext>
            </a:extLst>
          </p:cNvPr>
          <p:cNvSpPr>
            <a:spLocks noChangeArrowheads="1"/>
          </p:cNvSpPr>
          <p:nvPr/>
        </p:nvSpPr>
        <p:spPr bwMode="auto">
          <a:xfrm>
            <a:off x="4903506" y="3722781"/>
            <a:ext cx="2797175" cy="983690"/>
          </a:xfrm>
          <a:prstGeom prst="rect">
            <a:avLst/>
          </a:prstGeom>
          <a:solidFill>
            <a:srgbClr val="025663"/>
          </a:solidFill>
          <a:ln w="9525" cap="flat" cmpd="sng" algn="ctr">
            <a:solidFill>
              <a:srgbClr val="034543"/>
            </a:solid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dirty="0">
              <a:latin typeface="Arial" charset="0"/>
              <a:cs typeface="+mn-cs"/>
            </a:endParaRPr>
          </a:p>
        </p:txBody>
      </p:sp>
      <p:sp>
        <p:nvSpPr>
          <p:cNvPr id="8" name="Rectangle 12">
            <a:extLst>
              <a:ext uri="{FF2B5EF4-FFF2-40B4-BE49-F238E27FC236}">
                <a16:creationId xmlns:a16="http://schemas.microsoft.com/office/drawing/2014/main" id="{727664C8-8F0E-298C-6862-CBF46BCC310F}"/>
              </a:ext>
              <a:ext uri="{C183D7F6-B498-43B3-948B-1728B52AA6E4}">
                <adec:decorative xmlns:adec="http://schemas.microsoft.com/office/drawing/2017/decorative" val="1"/>
              </a:ext>
            </a:extLst>
          </p:cNvPr>
          <p:cNvSpPr>
            <a:spLocks noChangeArrowheads="1"/>
          </p:cNvSpPr>
          <p:nvPr/>
        </p:nvSpPr>
        <p:spPr bwMode="auto">
          <a:xfrm>
            <a:off x="4906868" y="3023534"/>
            <a:ext cx="2793583" cy="625101"/>
          </a:xfrm>
          <a:prstGeom prst="rect">
            <a:avLst/>
          </a:prstGeom>
          <a:solidFill>
            <a:srgbClr val="093667"/>
          </a:solidFill>
          <a:ln w="9525" cap="flat" cmpd="sng" algn="ctr">
            <a:solidFill>
              <a:srgbClr val="013253"/>
            </a:solid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dirty="0">
              <a:latin typeface="Arial" charset="0"/>
              <a:cs typeface="+mn-cs"/>
            </a:endParaRPr>
          </a:p>
        </p:txBody>
      </p:sp>
      <p:sp>
        <p:nvSpPr>
          <p:cNvPr id="9" name="Rectangle 11">
            <a:extLst>
              <a:ext uri="{FF2B5EF4-FFF2-40B4-BE49-F238E27FC236}">
                <a16:creationId xmlns:a16="http://schemas.microsoft.com/office/drawing/2014/main" id="{5BC5ADDB-0D12-7D7C-BC80-C75BA6B7BADB}"/>
              </a:ext>
              <a:ext uri="{C183D7F6-B498-43B3-948B-1728B52AA6E4}">
                <adec:decorative xmlns:adec="http://schemas.microsoft.com/office/drawing/2017/decorative" val="1"/>
              </a:ext>
            </a:extLst>
          </p:cNvPr>
          <p:cNvSpPr>
            <a:spLocks noChangeArrowheads="1"/>
          </p:cNvSpPr>
          <p:nvPr/>
        </p:nvSpPr>
        <p:spPr bwMode="auto">
          <a:xfrm>
            <a:off x="4906029" y="2195420"/>
            <a:ext cx="2784902" cy="718109"/>
          </a:xfrm>
          <a:prstGeom prst="rect">
            <a:avLst/>
          </a:prstGeom>
          <a:solidFill>
            <a:srgbClr val="0560B3"/>
          </a:solidFill>
          <a:ln w="9525" cap="flat" cmpd="sng" algn="ctr">
            <a:solidFill>
              <a:srgbClr val="01568F"/>
            </a:solid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dirty="0">
              <a:latin typeface="Arial" charset="0"/>
              <a:cs typeface="+mn-cs"/>
            </a:endParaRPr>
          </a:p>
        </p:txBody>
      </p:sp>
      <p:sp>
        <p:nvSpPr>
          <p:cNvPr id="10" name="Rectangle 10">
            <a:extLst>
              <a:ext uri="{FF2B5EF4-FFF2-40B4-BE49-F238E27FC236}">
                <a16:creationId xmlns:a16="http://schemas.microsoft.com/office/drawing/2014/main" id="{6F3B362B-CC8A-3D2B-BE89-93575D671BA8}"/>
              </a:ext>
              <a:ext uri="{C183D7F6-B498-43B3-948B-1728B52AA6E4}">
                <adec:decorative xmlns:adec="http://schemas.microsoft.com/office/drawing/2017/decorative" val="1"/>
              </a:ext>
            </a:extLst>
          </p:cNvPr>
          <p:cNvSpPr>
            <a:spLocks noChangeArrowheads="1"/>
          </p:cNvSpPr>
          <p:nvPr/>
        </p:nvSpPr>
        <p:spPr bwMode="auto">
          <a:xfrm>
            <a:off x="4907897" y="4759325"/>
            <a:ext cx="2792484" cy="691216"/>
          </a:xfrm>
          <a:prstGeom prst="rect">
            <a:avLst/>
          </a:prstGeom>
          <a:solidFill>
            <a:srgbClr val="0199A1"/>
          </a:solidFill>
          <a:ln w="9525" cap="flat" cmpd="sng" algn="ctr">
            <a:solidFill>
              <a:srgbClr val="048C89"/>
            </a:solid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dirty="0">
              <a:latin typeface="Arial" charset="0"/>
              <a:cs typeface="+mn-cs"/>
            </a:endParaRPr>
          </a:p>
        </p:txBody>
      </p:sp>
      <p:sp>
        <p:nvSpPr>
          <p:cNvPr id="11" name="Rectangle 9">
            <a:extLst>
              <a:ext uri="{FF2B5EF4-FFF2-40B4-BE49-F238E27FC236}">
                <a16:creationId xmlns:a16="http://schemas.microsoft.com/office/drawing/2014/main" id="{55A972FD-5638-7E19-1409-945D8F492AAE}"/>
              </a:ext>
              <a:ext uri="{C183D7F6-B498-43B3-948B-1728B52AA6E4}">
                <adec:decorative xmlns:adec="http://schemas.microsoft.com/office/drawing/2017/decorative" val="1"/>
              </a:ext>
            </a:extLst>
          </p:cNvPr>
          <p:cNvSpPr>
            <a:spLocks noChangeArrowheads="1"/>
          </p:cNvSpPr>
          <p:nvPr/>
        </p:nvSpPr>
        <p:spPr bwMode="auto">
          <a:xfrm>
            <a:off x="4907709" y="1492531"/>
            <a:ext cx="2773527" cy="614175"/>
          </a:xfrm>
          <a:prstGeom prst="rect">
            <a:avLst/>
          </a:prstGeom>
          <a:solidFill>
            <a:srgbClr val="08A7EE"/>
          </a:solidFill>
          <a:ln w="9525" cap="flat" cmpd="sng" algn="ctr">
            <a:solidFill>
              <a:srgbClr val="0195F9"/>
            </a:solidFill>
            <a:prstDash val="solid"/>
            <a:round/>
            <a:headEnd type="none" w="med" len="med"/>
            <a:tailEnd type="none" w="med" len="med"/>
          </a:ln>
          <a:effectLst>
            <a:outerShdw blurRad="38100" dist="25400" dir="5400000" algn="t" rotWithShape="0">
              <a:srgbClr val="000000">
                <a:alpha val="26667"/>
              </a:srgbClr>
            </a:outerShdw>
          </a:effectLst>
        </p:spPr>
        <p:txBody>
          <a:bodyPr lIns="82124" tIns="41061" rIns="82124" bIns="41061" anchor="ctr"/>
          <a:lstStyle/>
          <a:p>
            <a:pPr algn="ctr" defTabSz="814388">
              <a:lnSpc>
                <a:spcPct val="90000"/>
              </a:lnSpc>
              <a:defRPr/>
            </a:pPr>
            <a:endParaRPr lang="en-US" sz="2400" dirty="0">
              <a:latin typeface="Arial" charset="0"/>
              <a:cs typeface="+mn-cs"/>
            </a:endParaRPr>
          </a:p>
        </p:txBody>
      </p:sp>
      <p:sp>
        <p:nvSpPr>
          <p:cNvPr id="20" name="TextBox 52">
            <a:extLst>
              <a:ext uri="{FF2B5EF4-FFF2-40B4-BE49-F238E27FC236}">
                <a16:creationId xmlns:a16="http://schemas.microsoft.com/office/drawing/2014/main" id="{9D42CEA4-9B3A-971A-073E-CEFCE562F484}"/>
              </a:ext>
            </a:extLst>
          </p:cNvPr>
          <p:cNvSpPr txBox="1">
            <a:spLocks noChangeArrowheads="1"/>
          </p:cNvSpPr>
          <p:nvPr/>
        </p:nvSpPr>
        <p:spPr bwMode="auto">
          <a:xfrm>
            <a:off x="4527176" y="1058742"/>
            <a:ext cx="35320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a:solidFill>
                  <a:schemeClr val="tx1"/>
                </a:solidFill>
                <a:latin typeface="HelveticaNeueLT Std" panose="020B0604020202020204" pitchFamily="34" charset="0"/>
                <a:cs typeface="Arial" panose="020B0604020202020204" pitchFamily="34" charset="0"/>
              </a:defRPr>
            </a:lvl1pPr>
            <a:lvl2pPr marL="742950" indent="-285750">
              <a:defRPr>
                <a:solidFill>
                  <a:schemeClr val="tx1"/>
                </a:solidFill>
                <a:latin typeface="HelveticaNeueLT Std" panose="020B0604020202020204" pitchFamily="34" charset="0"/>
                <a:cs typeface="Arial" panose="020B0604020202020204" pitchFamily="34" charset="0"/>
              </a:defRPr>
            </a:lvl2pPr>
            <a:lvl3pPr marL="1143000" indent="-228600">
              <a:defRPr>
                <a:solidFill>
                  <a:schemeClr val="tx1"/>
                </a:solidFill>
                <a:latin typeface="HelveticaNeueLT Std" panose="020B0604020202020204" pitchFamily="34" charset="0"/>
                <a:cs typeface="Arial" panose="020B0604020202020204" pitchFamily="34" charset="0"/>
              </a:defRPr>
            </a:lvl3pPr>
            <a:lvl4pPr marL="1600200" indent="-228600">
              <a:defRPr>
                <a:solidFill>
                  <a:schemeClr val="tx1"/>
                </a:solidFill>
                <a:latin typeface="HelveticaNeueLT Std" panose="020B0604020202020204" pitchFamily="34" charset="0"/>
                <a:cs typeface="Arial" panose="020B0604020202020204" pitchFamily="34" charset="0"/>
              </a:defRPr>
            </a:lvl4pPr>
            <a:lvl5pPr marL="2057400" indent="-228600">
              <a:defRPr>
                <a:solidFill>
                  <a:schemeClr val="tx1"/>
                </a:solidFill>
                <a:latin typeface="HelveticaNeueLT Std"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9pPr>
          </a:lstStyle>
          <a:p>
            <a:pPr algn="ctr" eaLnBrk="1" hangingPunct="1"/>
            <a:r>
              <a:rPr lang="en-US" altLang="en-US" b="1" u="sng" dirty="0">
                <a:solidFill>
                  <a:srgbClr val="CF2429"/>
                </a:solidFill>
                <a:latin typeface="Lub Dub Condensed" panose="020B0506030403020204" pitchFamily="34" charset="0"/>
              </a:rPr>
              <a:t>Rate Control Agents</a:t>
            </a:r>
          </a:p>
        </p:txBody>
      </p:sp>
      <p:sp>
        <p:nvSpPr>
          <p:cNvPr id="27" name="TextBox 26">
            <a:extLst>
              <a:ext uri="{FF2B5EF4-FFF2-40B4-BE49-F238E27FC236}">
                <a16:creationId xmlns:a16="http://schemas.microsoft.com/office/drawing/2014/main" id="{862231B0-ED5E-B19B-02A9-9E9D48339D3D}"/>
              </a:ext>
            </a:extLst>
          </p:cNvPr>
          <p:cNvSpPr txBox="1"/>
          <p:nvPr/>
        </p:nvSpPr>
        <p:spPr>
          <a:xfrm>
            <a:off x="4930589" y="1490990"/>
            <a:ext cx="1945339" cy="640175"/>
          </a:xfrm>
          <a:prstGeom prst="rect">
            <a:avLst/>
          </a:prstGeom>
          <a:noFill/>
        </p:spPr>
        <p:txBody>
          <a:bodyPr wrap="square">
            <a:spAutoFit/>
          </a:bodyPr>
          <a:lstStyle/>
          <a:p>
            <a:pPr lvl="0">
              <a:lnSpc>
                <a:spcPct val="90000"/>
              </a:lnSpc>
              <a:spcAft>
                <a:spcPts val="300"/>
              </a:spcAft>
            </a:pPr>
            <a:r>
              <a:rPr lang="en-US" sz="1200" b="1" dirty="0">
                <a:solidFill>
                  <a:schemeClr val="bg1"/>
                </a:solidFill>
                <a:latin typeface="Lub Dub Condensed" panose="020B0506030403020204" pitchFamily="34" charset="0"/>
              </a:rPr>
              <a:t>Beta-Blockers</a:t>
            </a:r>
          </a:p>
          <a:p>
            <a:pPr marL="115888" lvl="1" indent="-115888">
              <a:lnSpc>
                <a:spcPct val="90000"/>
              </a:lnSpc>
              <a:spcAft>
                <a:spcPts val="300"/>
              </a:spcAft>
              <a:buFont typeface="Arial" panose="020B0604020202020204" pitchFamily="34" charset="0"/>
              <a:buChar char="•"/>
            </a:pPr>
            <a:r>
              <a:rPr lang="en-US" sz="1100" dirty="0">
                <a:solidFill>
                  <a:schemeClr val="bg1"/>
                </a:solidFill>
                <a:latin typeface="Lub Dub Condensed" panose="020B0506030403020204" pitchFamily="34" charset="0"/>
              </a:rPr>
              <a:t>Slows AV nodal conduction </a:t>
            </a:r>
          </a:p>
          <a:p>
            <a:pPr marL="115888" lvl="1" indent="-115888">
              <a:lnSpc>
                <a:spcPct val="90000"/>
              </a:lnSpc>
              <a:spcAft>
                <a:spcPts val="300"/>
              </a:spcAft>
              <a:buFont typeface="Arial" panose="020B0604020202020204" pitchFamily="34" charset="0"/>
              <a:buChar char="•"/>
            </a:pPr>
            <a:r>
              <a:rPr lang="en-US" sz="1100" dirty="0">
                <a:solidFill>
                  <a:schemeClr val="bg1"/>
                </a:solidFill>
                <a:latin typeface="Lub Dub Condensed" panose="020B0506030403020204" pitchFamily="34" charset="0"/>
              </a:rPr>
              <a:t>Block B-1 receptors</a:t>
            </a:r>
          </a:p>
        </p:txBody>
      </p:sp>
      <p:sp>
        <p:nvSpPr>
          <p:cNvPr id="28" name="TextBox 27">
            <a:extLst>
              <a:ext uri="{FF2B5EF4-FFF2-40B4-BE49-F238E27FC236}">
                <a16:creationId xmlns:a16="http://schemas.microsoft.com/office/drawing/2014/main" id="{E86A4B7B-24C6-FA74-6E55-070D812C75E6}"/>
              </a:ext>
            </a:extLst>
          </p:cNvPr>
          <p:cNvSpPr txBox="1"/>
          <p:nvPr/>
        </p:nvSpPr>
        <p:spPr>
          <a:xfrm>
            <a:off x="4930589" y="2217132"/>
            <a:ext cx="2563904" cy="640175"/>
          </a:xfrm>
          <a:prstGeom prst="rect">
            <a:avLst/>
          </a:prstGeom>
          <a:noFill/>
        </p:spPr>
        <p:txBody>
          <a:bodyPr wrap="square">
            <a:spAutoFit/>
          </a:bodyPr>
          <a:lstStyle/>
          <a:p>
            <a:pPr lvl="0">
              <a:lnSpc>
                <a:spcPct val="90000"/>
              </a:lnSpc>
              <a:spcAft>
                <a:spcPts val="300"/>
              </a:spcAft>
            </a:pPr>
            <a:r>
              <a:rPr lang="en-US" sz="1200" b="1" dirty="0">
                <a:solidFill>
                  <a:schemeClr val="bg1"/>
                </a:solidFill>
                <a:latin typeface="Lub Dub Condensed" panose="020B0506030403020204" pitchFamily="34" charset="0"/>
              </a:rPr>
              <a:t>Digoxin</a:t>
            </a:r>
          </a:p>
          <a:p>
            <a:pPr marL="115888" lvl="1" indent="-115888">
              <a:lnSpc>
                <a:spcPct val="90000"/>
              </a:lnSpc>
              <a:spcAft>
                <a:spcPts val="300"/>
              </a:spcAft>
              <a:buFont typeface="Arial" panose="020B0604020202020204" pitchFamily="34" charset="0"/>
              <a:buChar char="•"/>
            </a:pPr>
            <a:r>
              <a:rPr lang="en-US" sz="1100" dirty="0">
                <a:solidFill>
                  <a:schemeClr val="bg1"/>
                </a:solidFill>
                <a:latin typeface="Lub Dub Condensed" panose="020B0506030403020204" pitchFamily="34" charset="0"/>
              </a:rPr>
              <a:t>Positive inotropic and vagotonic effects </a:t>
            </a:r>
          </a:p>
          <a:p>
            <a:pPr marL="115888" lvl="1" indent="-115888">
              <a:lnSpc>
                <a:spcPct val="90000"/>
              </a:lnSpc>
              <a:spcAft>
                <a:spcPts val="300"/>
              </a:spcAft>
              <a:buFont typeface="Arial" panose="020B0604020202020204" pitchFamily="34" charset="0"/>
              <a:buChar char="•"/>
            </a:pPr>
            <a:r>
              <a:rPr lang="en-US" sz="1100" dirty="0">
                <a:solidFill>
                  <a:schemeClr val="bg1"/>
                </a:solidFill>
                <a:latin typeface="Lub Dub Condensed" panose="020B0506030403020204" pitchFamily="34" charset="0"/>
              </a:rPr>
              <a:t>Could be useful in HFrEF pts </a:t>
            </a:r>
          </a:p>
        </p:txBody>
      </p:sp>
      <p:sp>
        <p:nvSpPr>
          <p:cNvPr id="31" name="TextBox 30">
            <a:extLst>
              <a:ext uri="{FF2B5EF4-FFF2-40B4-BE49-F238E27FC236}">
                <a16:creationId xmlns:a16="http://schemas.microsoft.com/office/drawing/2014/main" id="{836DAACA-07E4-6388-C12D-4FCC267FBB20}"/>
              </a:ext>
            </a:extLst>
          </p:cNvPr>
          <p:cNvSpPr txBox="1"/>
          <p:nvPr/>
        </p:nvSpPr>
        <p:spPr>
          <a:xfrm>
            <a:off x="4930589" y="3050850"/>
            <a:ext cx="2492188" cy="601703"/>
          </a:xfrm>
          <a:prstGeom prst="rect">
            <a:avLst/>
          </a:prstGeom>
          <a:noFill/>
        </p:spPr>
        <p:txBody>
          <a:bodyPr wrap="square">
            <a:spAutoFit/>
          </a:bodyPr>
          <a:lstStyle/>
          <a:p>
            <a:pPr lvl="0">
              <a:lnSpc>
                <a:spcPct val="90000"/>
              </a:lnSpc>
              <a:spcAft>
                <a:spcPts val="300"/>
              </a:spcAft>
            </a:pPr>
            <a:r>
              <a:rPr lang="en-US" sz="1200" b="1" dirty="0">
                <a:solidFill>
                  <a:schemeClr val="bg1"/>
                </a:solidFill>
                <a:latin typeface="Lub Dub Condensed" panose="020B0506030403020204" pitchFamily="34" charset="0"/>
              </a:rPr>
              <a:t>IV Magnesium</a:t>
            </a:r>
          </a:p>
          <a:p>
            <a:pPr marL="115888" lvl="1" indent="-115888">
              <a:lnSpc>
                <a:spcPct val="90000"/>
              </a:lnSpc>
              <a:spcAft>
                <a:spcPts val="300"/>
              </a:spcAft>
              <a:buFont typeface="Arial" panose="020B0604020202020204" pitchFamily="34" charset="0"/>
              <a:buChar char="•"/>
            </a:pPr>
            <a:r>
              <a:rPr lang="en-US" sz="1100" dirty="0">
                <a:solidFill>
                  <a:schemeClr val="bg1"/>
                </a:solidFill>
                <a:latin typeface="Lub Dub Condensed" panose="020B0506030403020204" pitchFamily="34" charset="0"/>
              </a:rPr>
              <a:t>Blocks slow inward calcium  channels of SA and AV node </a:t>
            </a:r>
          </a:p>
        </p:txBody>
      </p:sp>
      <p:sp>
        <p:nvSpPr>
          <p:cNvPr id="30" name="TextBox 29">
            <a:extLst>
              <a:ext uri="{FF2B5EF4-FFF2-40B4-BE49-F238E27FC236}">
                <a16:creationId xmlns:a16="http://schemas.microsoft.com/office/drawing/2014/main" id="{CE6AE83C-7996-CE64-E0B1-C0639062C6E2}"/>
              </a:ext>
            </a:extLst>
          </p:cNvPr>
          <p:cNvSpPr txBox="1"/>
          <p:nvPr/>
        </p:nvSpPr>
        <p:spPr>
          <a:xfrm>
            <a:off x="4930589" y="3732167"/>
            <a:ext cx="2572869" cy="944874"/>
          </a:xfrm>
          <a:prstGeom prst="rect">
            <a:avLst/>
          </a:prstGeom>
          <a:noFill/>
        </p:spPr>
        <p:txBody>
          <a:bodyPr wrap="square">
            <a:spAutoFit/>
          </a:bodyPr>
          <a:lstStyle/>
          <a:p>
            <a:pPr lvl="0">
              <a:lnSpc>
                <a:spcPct val="90000"/>
              </a:lnSpc>
              <a:spcAft>
                <a:spcPts val="300"/>
              </a:spcAft>
            </a:pPr>
            <a:r>
              <a:rPr lang="en-US" sz="1200" b="1" dirty="0">
                <a:solidFill>
                  <a:schemeClr val="bg1"/>
                </a:solidFill>
                <a:latin typeface="Lub Dub Condensed" panose="020B0506030403020204" pitchFamily="34" charset="0"/>
              </a:rPr>
              <a:t>Amiodarone</a:t>
            </a:r>
          </a:p>
          <a:p>
            <a:pPr marL="115888" lvl="1" indent="-115888">
              <a:lnSpc>
                <a:spcPct val="90000"/>
              </a:lnSpc>
              <a:spcAft>
                <a:spcPts val="300"/>
              </a:spcAft>
              <a:buFont typeface="Arial" panose="020B0604020202020204" pitchFamily="34" charset="0"/>
              <a:buChar char="•"/>
            </a:pPr>
            <a:r>
              <a:rPr lang="en-US" sz="1100" dirty="0">
                <a:solidFill>
                  <a:schemeClr val="bg1"/>
                </a:solidFill>
                <a:latin typeface="Lub Dub Condensed" panose="020B0506030403020204" pitchFamily="34" charset="0"/>
              </a:rPr>
              <a:t>Useful in critical ill pts who cannot tolerate AV nodal slowing agents </a:t>
            </a:r>
          </a:p>
          <a:p>
            <a:pPr marL="115888" lvl="1" indent="-115888">
              <a:lnSpc>
                <a:spcPct val="90000"/>
              </a:lnSpc>
              <a:spcAft>
                <a:spcPts val="300"/>
              </a:spcAft>
              <a:buFont typeface="Arial" panose="020B0604020202020204" pitchFamily="34" charset="0"/>
              <a:buChar char="•"/>
            </a:pPr>
            <a:r>
              <a:rPr lang="en-US" sz="1100" dirty="0">
                <a:solidFill>
                  <a:schemeClr val="bg1"/>
                </a:solidFill>
                <a:latin typeface="Lub Dub Condensed" panose="020B0506030403020204" pitchFamily="34" charset="0"/>
              </a:rPr>
              <a:t>Can result in pharmacologic cardioversion</a:t>
            </a:r>
          </a:p>
        </p:txBody>
      </p:sp>
      <p:sp>
        <p:nvSpPr>
          <p:cNvPr id="29" name="TextBox 28">
            <a:extLst>
              <a:ext uri="{FF2B5EF4-FFF2-40B4-BE49-F238E27FC236}">
                <a16:creationId xmlns:a16="http://schemas.microsoft.com/office/drawing/2014/main" id="{2A198348-EE20-BACC-9077-C2EF315B80D0}"/>
              </a:ext>
            </a:extLst>
          </p:cNvPr>
          <p:cNvSpPr txBox="1"/>
          <p:nvPr/>
        </p:nvSpPr>
        <p:spPr>
          <a:xfrm>
            <a:off x="4930589" y="4781037"/>
            <a:ext cx="2662516" cy="640175"/>
          </a:xfrm>
          <a:prstGeom prst="rect">
            <a:avLst/>
          </a:prstGeom>
          <a:noFill/>
        </p:spPr>
        <p:txBody>
          <a:bodyPr wrap="square">
            <a:spAutoFit/>
          </a:bodyPr>
          <a:lstStyle/>
          <a:p>
            <a:pPr lvl="0">
              <a:lnSpc>
                <a:spcPct val="90000"/>
              </a:lnSpc>
              <a:spcAft>
                <a:spcPts val="300"/>
              </a:spcAft>
            </a:pPr>
            <a:r>
              <a:rPr lang="en-US" sz="1200" b="1" dirty="0">
                <a:solidFill>
                  <a:schemeClr val="bg1"/>
                </a:solidFill>
                <a:latin typeface="Lub Dub Condensed" panose="020B0506030403020204" pitchFamily="34" charset="0"/>
              </a:rPr>
              <a:t>NDCC</a:t>
            </a:r>
          </a:p>
          <a:p>
            <a:pPr marL="115888" lvl="1" indent="-115888">
              <a:lnSpc>
                <a:spcPct val="90000"/>
              </a:lnSpc>
              <a:spcAft>
                <a:spcPts val="300"/>
              </a:spcAft>
              <a:buFont typeface="Arial" panose="020B0604020202020204" pitchFamily="34" charset="0"/>
              <a:buChar char="•"/>
            </a:pPr>
            <a:r>
              <a:rPr lang="en-US" sz="1100" dirty="0">
                <a:solidFill>
                  <a:schemeClr val="bg1"/>
                </a:solidFill>
                <a:latin typeface="Lub Dub Condensed" panose="020B0506030403020204" pitchFamily="34" charset="0"/>
              </a:rPr>
              <a:t>Slow AV nodal conduction </a:t>
            </a:r>
          </a:p>
          <a:p>
            <a:pPr marL="115888" lvl="1" indent="-115888">
              <a:lnSpc>
                <a:spcPct val="90000"/>
              </a:lnSpc>
              <a:spcAft>
                <a:spcPts val="300"/>
              </a:spcAft>
              <a:buFont typeface="Arial" panose="020B0604020202020204" pitchFamily="34" charset="0"/>
              <a:buChar char="•"/>
            </a:pPr>
            <a:r>
              <a:rPr lang="en-US" sz="1100" dirty="0">
                <a:solidFill>
                  <a:schemeClr val="bg1"/>
                </a:solidFill>
                <a:latin typeface="Lub Dub Condensed" panose="020B0506030403020204" pitchFamily="34" charset="0"/>
              </a:rPr>
              <a:t>Negative inotropic and chronotropic effect </a:t>
            </a:r>
          </a:p>
        </p:txBody>
      </p:sp>
      <p:graphicFrame>
        <p:nvGraphicFramePr>
          <p:cNvPr id="21" name="Table 20">
            <a:extLst>
              <a:ext uri="{FF2B5EF4-FFF2-40B4-BE49-F238E27FC236}">
                <a16:creationId xmlns:a16="http://schemas.microsoft.com/office/drawing/2014/main" id="{E3E692F1-6B0F-2CDC-EE60-61E5FE235469}"/>
              </a:ext>
            </a:extLst>
          </p:cNvPr>
          <p:cNvGraphicFramePr>
            <a:graphicFrameLocks noGrp="1"/>
          </p:cNvGraphicFramePr>
          <p:nvPr>
            <p:extLst>
              <p:ext uri="{D42A27DB-BD31-4B8C-83A1-F6EECF244321}">
                <p14:modId xmlns:p14="http://schemas.microsoft.com/office/powerpoint/2010/main" val="3531738929"/>
              </p:ext>
            </p:extLst>
          </p:nvPr>
        </p:nvGraphicFramePr>
        <p:xfrm>
          <a:off x="417032" y="1049123"/>
          <a:ext cx="3742592" cy="2061630"/>
        </p:xfrm>
        <a:graphic>
          <a:graphicData uri="http://schemas.openxmlformats.org/drawingml/2006/table">
            <a:tbl>
              <a:tblPr firstRow="1" bandRow="1">
                <a:tableStyleId>{7DF18680-E054-41AD-8BC1-D1AEF772440D}</a:tableStyleId>
              </a:tblPr>
              <a:tblGrid>
                <a:gridCol w="829063">
                  <a:extLst>
                    <a:ext uri="{9D8B030D-6E8A-4147-A177-3AD203B41FA5}">
                      <a16:colId xmlns:a16="http://schemas.microsoft.com/office/drawing/2014/main" val="2742853295"/>
                    </a:ext>
                  </a:extLst>
                </a:gridCol>
                <a:gridCol w="1595717">
                  <a:extLst>
                    <a:ext uri="{9D8B030D-6E8A-4147-A177-3AD203B41FA5}">
                      <a16:colId xmlns:a16="http://schemas.microsoft.com/office/drawing/2014/main" val="3135968922"/>
                    </a:ext>
                  </a:extLst>
                </a:gridCol>
                <a:gridCol w="1317812">
                  <a:extLst>
                    <a:ext uri="{9D8B030D-6E8A-4147-A177-3AD203B41FA5}">
                      <a16:colId xmlns:a16="http://schemas.microsoft.com/office/drawing/2014/main" val="1047482743"/>
                    </a:ext>
                  </a:extLst>
                </a:gridCol>
              </a:tblGrid>
              <a:tr h="394196">
                <a:tc>
                  <a:txBody>
                    <a:bodyPr/>
                    <a:lstStyle/>
                    <a:p>
                      <a:pPr algn="ctr"/>
                      <a:r>
                        <a:rPr lang="en-US" sz="1200" dirty="0">
                          <a:latin typeface="Lub Dub Condensed" panose="020B0506030403020204" pitchFamily="34" charset="0"/>
                          <a:cs typeface="Arial" panose="020B0604020202020204" pitchFamily="34" charset="0"/>
                        </a:rPr>
                        <a:t>Non-DHP</a:t>
                      </a:r>
                    </a:p>
                    <a:p>
                      <a:pPr algn="ctr"/>
                      <a:r>
                        <a:rPr lang="en-US" sz="1200" dirty="0">
                          <a:latin typeface="Lub Dub Condensed" panose="020B0506030403020204" pitchFamily="34" charset="0"/>
                          <a:cs typeface="Arial" panose="020B0604020202020204" pitchFamily="34" charset="0"/>
                        </a:rPr>
                        <a:t>CCB</a:t>
                      </a:r>
                    </a:p>
                  </a:txBody>
                  <a:tcPr anchor="ctr">
                    <a:solidFill>
                      <a:schemeClr val="tx1">
                        <a:lumMod val="75000"/>
                        <a:lumOff val="25000"/>
                      </a:schemeClr>
                    </a:solidFill>
                  </a:tcPr>
                </a:tc>
                <a:tc>
                  <a:txBody>
                    <a:bodyPr/>
                    <a:lstStyle/>
                    <a:p>
                      <a:pPr algn="ctr"/>
                      <a:r>
                        <a:rPr lang="en-US" sz="1200" dirty="0">
                          <a:latin typeface="Lub Dub Condensed" panose="020B0506030403020204" pitchFamily="34" charset="0"/>
                          <a:cs typeface="Arial" panose="020B0604020202020204" pitchFamily="34" charset="0"/>
                        </a:rPr>
                        <a:t>IV </a:t>
                      </a:r>
                    </a:p>
                  </a:txBody>
                  <a:tcPr anchor="ctr">
                    <a:solidFill>
                      <a:schemeClr val="tx1">
                        <a:lumMod val="75000"/>
                        <a:lumOff val="25000"/>
                      </a:schemeClr>
                    </a:solidFill>
                  </a:tcPr>
                </a:tc>
                <a:tc>
                  <a:txBody>
                    <a:bodyPr/>
                    <a:lstStyle/>
                    <a:p>
                      <a:pPr algn="ctr"/>
                      <a:r>
                        <a:rPr lang="en-US" sz="1200" dirty="0">
                          <a:latin typeface="Lub Dub Condensed" panose="020B0506030403020204" pitchFamily="34" charset="0"/>
                          <a:cs typeface="Arial" panose="020B0604020202020204" pitchFamily="34" charset="0"/>
                        </a:rPr>
                        <a:t>Oral Maintenance dose </a:t>
                      </a:r>
                    </a:p>
                  </a:txBody>
                  <a:tcPr anchor="ctr">
                    <a:solidFill>
                      <a:schemeClr val="tx1">
                        <a:lumMod val="75000"/>
                        <a:lumOff val="25000"/>
                      </a:schemeClr>
                    </a:solidFill>
                  </a:tcPr>
                </a:tc>
                <a:extLst>
                  <a:ext uri="{0D108BD9-81ED-4DB2-BD59-A6C34878D82A}">
                    <a16:rowId xmlns:a16="http://schemas.microsoft.com/office/drawing/2014/main" val="480891336"/>
                  </a:ext>
                </a:extLst>
              </a:tr>
              <a:tr h="833466">
                <a:tc>
                  <a:txBody>
                    <a:bodyPr/>
                    <a:lstStyle/>
                    <a:p>
                      <a:r>
                        <a:rPr lang="en-US" sz="1200" b="1" dirty="0">
                          <a:solidFill>
                            <a:schemeClr val="bg1"/>
                          </a:solidFill>
                          <a:latin typeface="Lub Dub Condensed" panose="020B0506030403020204" pitchFamily="34" charset="0"/>
                          <a:cs typeface="Arial" panose="020B0604020202020204" pitchFamily="34" charset="0"/>
                        </a:rPr>
                        <a:t>Diltiazem</a:t>
                      </a:r>
                      <a:r>
                        <a:rPr lang="en-US" sz="1200" b="1" baseline="0" dirty="0">
                          <a:solidFill>
                            <a:schemeClr val="bg1"/>
                          </a:solidFill>
                          <a:latin typeface="Lub Dub Condensed" panose="020B0506030403020204" pitchFamily="34" charset="0"/>
                          <a:cs typeface="Arial" panose="020B0604020202020204" pitchFamily="34" charset="0"/>
                        </a:rPr>
                        <a:t> </a:t>
                      </a:r>
                      <a:endParaRPr lang="en-US" sz="1200" b="1" dirty="0">
                        <a:solidFill>
                          <a:schemeClr val="bg1"/>
                        </a:solidFill>
                        <a:latin typeface="Lub Dub Condensed" panose="020B0506030403020204" pitchFamily="34" charset="0"/>
                        <a:cs typeface="Arial" panose="020B0604020202020204" pitchFamily="34" charset="0"/>
                      </a:endParaRPr>
                    </a:p>
                  </a:txBody>
                  <a:tcPr anchor="ctr">
                    <a:solidFill>
                      <a:srgbClr val="0199A1"/>
                    </a:solidFill>
                  </a:tcPr>
                </a:tc>
                <a:tc>
                  <a:txBody>
                    <a:bodyPr/>
                    <a:lstStyle/>
                    <a:p>
                      <a:pPr marL="0" marR="0" algn="l">
                        <a:lnSpc>
                          <a:spcPct val="100000"/>
                        </a:lnSpc>
                        <a:spcBef>
                          <a:spcPts val="0"/>
                        </a:spcBef>
                        <a:spcAft>
                          <a:spcPts val="0"/>
                        </a:spcAft>
                      </a:pPr>
                      <a:r>
                        <a:rPr lang="en-US" sz="1100" dirty="0">
                          <a:effectLst/>
                          <a:latin typeface="Lub Dub Condensed" panose="020B0506030403020204" pitchFamily="34" charset="0"/>
                          <a:cs typeface="Arial" panose="020B0604020202020204" pitchFamily="34" charset="0"/>
                        </a:rPr>
                        <a:t>0.25 mg/kg IV over 2 mins. </a:t>
                      </a:r>
                    </a:p>
                    <a:p>
                      <a:pPr marL="0" marR="0" algn="l">
                        <a:lnSpc>
                          <a:spcPct val="100000"/>
                        </a:lnSpc>
                        <a:spcBef>
                          <a:spcPts val="0"/>
                        </a:spcBef>
                        <a:spcAft>
                          <a:spcPts val="0"/>
                        </a:spcAft>
                      </a:pPr>
                      <a:r>
                        <a:rPr lang="en-US" sz="1100" dirty="0">
                          <a:effectLst/>
                          <a:latin typeface="Lub Dub Condensed" panose="020B0506030403020204" pitchFamily="34" charset="0"/>
                          <a:cs typeface="Arial" panose="020B0604020202020204" pitchFamily="34" charset="0"/>
                        </a:rPr>
                        <a:t>May repeat 0.35 mg/kg over 2 mins; then 5-15 mg/hr continuous infusion</a:t>
                      </a:r>
                      <a:endParaRPr lang="en-US" sz="1100" dirty="0">
                        <a:effectLst/>
                        <a:latin typeface="Lub Dub Condensed" panose="020B0506030403020204" pitchFamily="34" charset="0"/>
                        <a:ea typeface="Times New Roman" panose="02020603050405020304" pitchFamily="18" charset="0"/>
                        <a:cs typeface="Arial" panose="020B0604020202020204" pitchFamily="34" charset="0"/>
                      </a:endParaRPr>
                    </a:p>
                  </a:txBody>
                  <a:tcPr marL="59055" marR="59055" marT="0" marB="0" anchor="ctr">
                    <a:solidFill>
                      <a:schemeClr val="bg1">
                        <a:lumMod val="85000"/>
                      </a:schemeClr>
                    </a:solidFill>
                  </a:tcPr>
                </a:tc>
                <a:tc>
                  <a:txBody>
                    <a:bodyPr/>
                    <a:lstStyle/>
                    <a:p>
                      <a:pPr marL="0" marR="0" algn="l">
                        <a:lnSpc>
                          <a:spcPct val="100000"/>
                        </a:lnSpc>
                        <a:spcBef>
                          <a:spcPts val="0"/>
                        </a:spcBef>
                        <a:spcAft>
                          <a:spcPts val="0"/>
                        </a:spcAft>
                      </a:pPr>
                      <a:r>
                        <a:rPr lang="en-US" sz="1200" dirty="0">
                          <a:effectLst/>
                          <a:latin typeface="Lub Dub Condensed" panose="020B0506030403020204" pitchFamily="34" charset="0"/>
                          <a:cs typeface="Arial" panose="020B0604020202020204" pitchFamily="34" charset="0"/>
                        </a:rPr>
                        <a:t>120 – 360 mg daily (ER) </a:t>
                      </a:r>
                      <a:endParaRPr lang="en-US" sz="1200" dirty="0">
                        <a:effectLst/>
                        <a:latin typeface="Lub Dub Condensed" panose="020B0506030403020204" pitchFamily="34" charset="0"/>
                        <a:ea typeface="Times New Roman" panose="02020603050405020304" pitchFamily="18" charset="0"/>
                        <a:cs typeface="Arial" panose="020B0604020202020204" pitchFamily="34" charset="0"/>
                      </a:endParaRPr>
                    </a:p>
                  </a:txBody>
                  <a:tcPr marL="59055" marR="59055" marT="0" marB="0" anchor="ctr">
                    <a:solidFill>
                      <a:schemeClr val="bg1">
                        <a:lumMod val="85000"/>
                      </a:schemeClr>
                    </a:solidFill>
                  </a:tcPr>
                </a:tc>
                <a:extLst>
                  <a:ext uri="{0D108BD9-81ED-4DB2-BD59-A6C34878D82A}">
                    <a16:rowId xmlns:a16="http://schemas.microsoft.com/office/drawing/2014/main" val="2504365262"/>
                  </a:ext>
                </a:extLst>
              </a:tr>
              <a:tr h="770964">
                <a:tc>
                  <a:txBody>
                    <a:bodyPr/>
                    <a:lstStyle/>
                    <a:p>
                      <a:r>
                        <a:rPr lang="en-US" sz="1200" b="1" dirty="0">
                          <a:solidFill>
                            <a:schemeClr val="bg1"/>
                          </a:solidFill>
                          <a:latin typeface="Lub Dub Condensed" panose="020B0506030403020204" pitchFamily="34" charset="0"/>
                          <a:cs typeface="Arial" panose="020B0604020202020204" pitchFamily="34" charset="0"/>
                        </a:rPr>
                        <a:t>Verapamil </a:t>
                      </a:r>
                    </a:p>
                  </a:txBody>
                  <a:tcPr anchor="ctr">
                    <a:solidFill>
                      <a:srgbClr val="0199A1"/>
                    </a:solidFill>
                  </a:tcPr>
                </a:tc>
                <a:tc>
                  <a:txBody>
                    <a:bodyPr/>
                    <a:lstStyle/>
                    <a:p>
                      <a:pPr marL="0" marR="0" algn="l">
                        <a:lnSpc>
                          <a:spcPct val="100000"/>
                        </a:lnSpc>
                        <a:spcBef>
                          <a:spcPts val="0"/>
                        </a:spcBef>
                        <a:spcAft>
                          <a:spcPts val="0"/>
                        </a:spcAft>
                      </a:pPr>
                      <a:r>
                        <a:rPr lang="en-US" sz="1100" dirty="0">
                          <a:effectLst/>
                          <a:latin typeface="Lub Dub Condensed" panose="020B0506030403020204" pitchFamily="34" charset="0"/>
                          <a:cs typeface="Arial" panose="020B0604020202020204" pitchFamily="34" charset="0"/>
                        </a:rPr>
                        <a:t>5 to 10 mg over ≥2 minutes (may repeat twice); then 5 mg/hr continuous infusion (max 20 mg/hr)</a:t>
                      </a:r>
                      <a:endParaRPr lang="en-US" sz="1100" dirty="0">
                        <a:effectLst/>
                        <a:latin typeface="Lub Dub Condensed" panose="020B0506030403020204" pitchFamily="34" charset="0"/>
                        <a:ea typeface="Times New Roman" panose="02020603050405020304" pitchFamily="18" charset="0"/>
                        <a:cs typeface="Arial" panose="020B0604020202020204" pitchFamily="34" charset="0"/>
                      </a:endParaRPr>
                    </a:p>
                  </a:txBody>
                  <a:tcPr marL="59055" marR="59055" marT="0" marB="0" anchor="ctr">
                    <a:solidFill>
                      <a:schemeClr val="bg1">
                        <a:lumMod val="85000"/>
                      </a:schemeClr>
                    </a:solidFill>
                  </a:tcPr>
                </a:tc>
                <a:tc>
                  <a:txBody>
                    <a:bodyPr/>
                    <a:lstStyle/>
                    <a:p>
                      <a:pPr marL="0" marR="0" algn="l">
                        <a:lnSpc>
                          <a:spcPct val="100000"/>
                        </a:lnSpc>
                        <a:spcBef>
                          <a:spcPts val="0"/>
                        </a:spcBef>
                        <a:spcAft>
                          <a:spcPts val="0"/>
                        </a:spcAft>
                      </a:pPr>
                      <a:r>
                        <a:rPr lang="en-US" sz="1200" dirty="0">
                          <a:effectLst/>
                          <a:latin typeface="Lub Dub Condensed" panose="020B0506030403020204" pitchFamily="34" charset="0"/>
                          <a:cs typeface="Arial" panose="020B0604020202020204" pitchFamily="34" charset="0"/>
                        </a:rPr>
                        <a:t>180 – 480 mg daily (ER) </a:t>
                      </a:r>
                      <a:endParaRPr lang="en-US" sz="1200" dirty="0">
                        <a:effectLst/>
                        <a:latin typeface="Lub Dub Condensed" panose="020B0506030403020204" pitchFamily="34" charset="0"/>
                        <a:ea typeface="Times New Roman" panose="02020603050405020304" pitchFamily="18" charset="0"/>
                        <a:cs typeface="Arial" panose="020B0604020202020204" pitchFamily="34" charset="0"/>
                      </a:endParaRPr>
                    </a:p>
                  </a:txBody>
                  <a:tcPr marL="59055" marR="59055" marT="0" marB="0" anchor="ctr">
                    <a:solidFill>
                      <a:schemeClr val="bg1">
                        <a:lumMod val="85000"/>
                      </a:schemeClr>
                    </a:solidFill>
                  </a:tcPr>
                </a:tc>
                <a:extLst>
                  <a:ext uri="{0D108BD9-81ED-4DB2-BD59-A6C34878D82A}">
                    <a16:rowId xmlns:a16="http://schemas.microsoft.com/office/drawing/2014/main" val="206714502"/>
                  </a:ext>
                </a:extLst>
              </a:tr>
            </a:tbl>
          </a:graphicData>
        </a:graphic>
      </p:graphicFrame>
      <p:graphicFrame>
        <p:nvGraphicFramePr>
          <p:cNvPr id="24" name="Table 23">
            <a:extLst>
              <a:ext uri="{FF2B5EF4-FFF2-40B4-BE49-F238E27FC236}">
                <a16:creationId xmlns:a16="http://schemas.microsoft.com/office/drawing/2014/main" id="{93264D15-271C-7331-EB0F-1AA9EE2C0326}"/>
              </a:ext>
            </a:extLst>
          </p:cNvPr>
          <p:cNvGraphicFramePr>
            <a:graphicFrameLocks noGrp="1"/>
          </p:cNvGraphicFramePr>
          <p:nvPr>
            <p:extLst>
              <p:ext uri="{D42A27DB-BD31-4B8C-83A1-F6EECF244321}">
                <p14:modId xmlns:p14="http://schemas.microsoft.com/office/powerpoint/2010/main" val="3650554699"/>
              </p:ext>
            </p:extLst>
          </p:nvPr>
        </p:nvGraphicFramePr>
        <p:xfrm>
          <a:off x="417031" y="3236511"/>
          <a:ext cx="3733627" cy="2235546"/>
        </p:xfrm>
        <a:graphic>
          <a:graphicData uri="http://schemas.openxmlformats.org/drawingml/2006/table">
            <a:tbl>
              <a:tblPr firstRow="1" bandRow="1">
                <a:tableStyleId>{7DF18680-E054-41AD-8BC1-D1AEF772440D}</a:tableStyleId>
              </a:tblPr>
              <a:tblGrid>
                <a:gridCol w="1010783">
                  <a:extLst>
                    <a:ext uri="{9D8B030D-6E8A-4147-A177-3AD203B41FA5}">
                      <a16:colId xmlns:a16="http://schemas.microsoft.com/office/drawing/2014/main" val="2742853295"/>
                    </a:ext>
                  </a:extLst>
                </a:gridCol>
                <a:gridCol w="1303012">
                  <a:extLst>
                    <a:ext uri="{9D8B030D-6E8A-4147-A177-3AD203B41FA5}">
                      <a16:colId xmlns:a16="http://schemas.microsoft.com/office/drawing/2014/main" val="3135968922"/>
                    </a:ext>
                  </a:extLst>
                </a:gridCol>
                <a:gridCol w="1419832">
                  <a:extLst>
                    <a:ext uri="{9D8B030D-6E8A-4147-A177-3AD203B41FA5}">
                      <a16:colId xmlns:a16="http://schemas.microsoft.com/office/drawing/2014/main" val="1047482743"/>
                    </a:ext>
                  </a:extLst>
                </a:gridCol>
              </a:tblGrid>
              <a:tr h="394196">
                <a:tc>
                  <a:txBody>
                    <a:bodyPr/>
                    <a:lstStyle/>
                    <a:p>
                      <a:pPr algn="ctr"/>
                      <a:r>
                        <a:rPr lang="en-US" sz="1200" dirty="0">
                          <a:latin typeface="Lub Dub Condensed" panose="020B0506030403020204" pitchFamily="34" charset="0"/>
                          <a:cs typeface="Arial" panose="020B0604020202020204" pitchFamily="34" charset="0"/>
                        </a:rPr>
                        <a:t>Agent</a:t>
                      </a:r>
                    </a:p>
                  </a:txBody>
                  <a:tcPr anchor="ctr">
                    <a:solidFill>
                      <a:schemeClr val="tx1">
                        <a:lumMod val="75000"/>
                        <a:lumOff val="25000"/>
                      </a:schemeClr>
                    </a:solidFill>
                  </a:tcPr>
                </a:tc>
                <a:tc>
                  <a:txBody>
                    <a:bodyPr/>
                    <a:lstStyle/>
                    <a:p>
                      <a:pPr algn="ctr"/>
                      <a:r>
                        <a:rPr lang="en-US" sz="1200" dirty="0">
                          <a:latin typeface="Lub Dub Condensed" panose="020B0506030403020204" pitchFamily="34" charset="0"/>
                          <a:cs typeface="Arial" panose="020B0604020202020204" pitchFamily="34" charset="0"/>
                        </a:rPr>
                        <a:t>IV </a:t>
                      </a:r>
                    </a:p>
                  </a:txBody>
                  <a:tcPr anchor="ctr">
                    <a:solidFill>
                      <a:schemeClr val="tx1">
                        <a:lumMod val="75000"/>
                        <a:lumOff val="25000"/>
                      </a:schemeClr>
                    </a:solidFill>
                  </a:tcPr>
                </a:tc>
                <a:tc>
                  <a:txBody>
                    <a:bodyPr/>
                    <a:lstStyle/>
                    <a:p>
                      <a:pPr algn="ctr"/>
                      <a:r>
                        <a:rPr lang="en-US" sz="1200" dirty="0">
                          <a:latin typeface="Lub Dub Condensed" panose="020B0506030403020204" pitchFamily="34" charset="0"/>
                          <a:cs typeface="Arial" panose="020B0604020202020204" pitchFamily="34" charset="0"/>
                        </a:rPr>
                        <a:t>Oral Maintenance dose </a:t>
                      </a:r>
                    </a:p>
                  </a:txBody>
                  <a:tcPr anchor="ctr">
                    <a:solidFill>
                      <a:schemeClr val="tx1">
                        <a:lumMod val="75000"/>
                        <a:lumOff val="25000"/>
                      </a:schemeClr>
                    </a:solidFill>
                  </a:tcPr>
                </a:tc>
                <a:extLst>
                  <a:ext uri="{0D108BD9-81ED-4DB2-BD59-A6C34878D82A}">
                    <a16:rowId xmlns:a16="http://schemas.microsoft.com/office/drawing/2014/main" val="480891336"/>
                  </a:ext>
                </a:extLst>
              </a:tr>
              <a:tr h="833466">
                <a:tc>
                  <a:txBody>
                    <a:bodyPr/>
                    <a:lstStyle/>
                    <a:p>
                      <a:r>
                        <a:rPr lang="en-US" sz="1200" b="1" dirty="0">
                          <a:solidFill>
                            <a:schemeClr val="bg1"/>
                          </a:solidFill>
                          <a:latin typeface="Lub Dub Condensed" panose="020B0506030403020204" pitchFamily="34" charset="0"/>
                          <a:cs typeface="Arial" panose="020B0604020202020204" pitchFamily="34" charset="0"/>
                        </a:rPr>
                        <a:t>Amiodarone</a:t>
                      </a:r>
                    </a:p>
                  </a:txBody>
                  <a:tcPr anchor="ctr">
                    <a:solidFill>
                      <a:srgbClr val="025663"/>
                    </a:solidFill>
                  </a:tcPr>
                </a:tc>
                <a:tc>
                  <a:txBody>
                    <a:bodyPr/>
                    <a:lstStyle/>
                    <a:p>
                      <a:pPr marL="0" marR="0" algn="l">
                        <a:lnSpc>
                          <a:spcPct val="100000"/>
                        </a:lnSpc>
                        <a:spcBef>
                          <a:spcPts val="0"/>
                        </a:spcBef>
                        <a:spcAft>
                          <a:spcPts val="0"/>
                        </a:spcAft>
                      </a:pPr>
                      <a:r>
                        <a:rPr lang="en-US" sz="1100" dirty="0">
                          <a:effectLst/>
                          <a:latin typeface="Lub Dub Condensed" panose="020B0506030403020204" pitchFamily="34" charset="0"/>
                          <a:cs typeface="Arial" panose="020B0604020202020204" pitchFamily="34" charset="0"/>
                        </a:rPr>
                        <a:t>150-300 mg IV over 1 hr, then 10-50 mg/h over 24 hrs</a:t>
                      </a:r>
                    </a:p>
                  </a:txBody>
                  <a:tcPr marL="59055" marR="59055" marT="0" marB="0" anchor="ctr">
                    <a:solidFill>
                      <a:schemeClr val="bg1">
                        <a:lumMod val="85000"/>
                      </a:schemeClr>
                    </a:solidFill>
                  </a:tcPr>
                </a:tc>
                <a:tc>
                  <a:txBody>
                    <a:bodyPr/>
                    <a:lstStyle/>
                    <a:p>
                      <a:pPr marL="0" marR="0" algn="l">
                        <a:lnSpc>
                          <a:spcPct val="100000"/>
                        </a:lnSpc>
                        <a:spcBef>
                          <a:spcPts val="0"/>
                        </a:spcBef>
                        <a:spcAft>
                          <a:spcPts val="0"/>
                        </a:spcAft>
                      </a:pPr>
                      <a:r>
                        <a:rPr lang="en-US" sz="1200" dirty="0">
                          <a:effectLst/>
                          <a:latin typeface="Lub Dub Condensed" panose="020B0506030403020204" pitchFamily="34" charset="0"/>
                          <a:cs typeface="Arial" panose="020B0604020202020204" pitchFamily="34" charset="0"/>
                        </a:rPr>
                        <a:t>100 – 200 mg daily</a:t>
                      </a:r>
                    </a:p>
                  </a:txBody>
                  <a:tcPr marL="59055" marR="59055" marT="0" marB="0" anchor="ctr">
                    <a:solidFill>
                      <a:schemeClr val="bg1">
                        <a:lumMod val="85000"/>
                      </a:schemeClr>
                    </a:solidFill>
                  </a:tcPr>
                </a:tc>
                <a:extLst>
                  <a:ext uri="{0D108BD9-81ED-4DB2-BD59-A6C34878D82A}">
                    <a16:rowId xmlns:a16="http://schemas.microsoft.com/office/drawing/2014/main" val="2504365262"/>
                  </a:ext>
                </a:extLst>
              </a:tr>
              <a:tr h="770964">
                <a:tc>
                  <a:txBody>
                    <a:bodyPr/>
                    <a:lstStyle/>
                    <a:p>
                      <a:r>
                        <a:rPr lang="en-US" sz="1200" b="1" dirty="0">
                          <a:solidFill>
                            <a:schemeClr val="bg1"/>
                          </a:solidFill>
                          <a:latin typeface="Lub Dub Condensed" panose="020B0506030403020204" pitchFamily="34" charset="0"/>
                          <a:cs typeface="Arial" panose="020B0604020202020204" pitchFamily="34" charset="0"/>
                        </a:rPr>
                        <a:t>Digoxin*</a:t>
                      </a:r>
                      <a:br>
                        <a:rPr lang="en-US" sz="1200" b="1" dirty="0">
                          <a:solidFill>
                            <a:schemeClr val="bg1"/>
                          </a:solidFill>
                          <a:latin typeface="Lub Dub Condensed" panose="020B0506030403020204" pitchFamily="34" charset="0"/>
                          <a:cs typeface="Arial" panose="020B0604020202020204" pitchFamily="34" charset="0"/>
                        </a:rPr>
                      </a:br>
                      <a:br>
                        <a:rPr lang="en-US" sz="1200" b="1" dirty="0">
                          <a:solidFill>
                            <a:schemeClr val="bg1"/>
                          </a:solidFill>
                          <a:latin typeface="Lub Dub Condensed" panose="020B0506030403020204" pitchFamily="34" charset="0"/>
                          <a:cs typeface="Arial" panose="020B0604020202020204" pitchFamily="34" charset="0"/>
                        </a:rPr>
                      </a:br>
                      <a:r>
                        <a:rPr lang="en-US" sz="800" b="0" i="1" dirty="0">
                          <a:solidFill>
                            <a:schemeClr val="bg1"/>
                          </a:solidFill>
                          <a:latin typeface="Lub Dub Condensed" panose="020B0506030403020204" pitchFamily="34" charset="0"/>
                          <a:cs typeface="Arial" panose="020B0604020202020204" pitchFamily="34" charset="0"/>
                        </a:rPr>
                        <a:t>*Increased mortality at plasma concentrations exceeding 1.2 ng/mL</a:t>
                      </a:r>
                    </a:p>
                  </a:txBody>
                  <a:tcPr anchor="ctr">
                    <a:solidFill>
                      <a:srgbClr val="0560B3"/>
                    </a:solidFill>
                  </a:tcPr>
                </a:tc>
                <a:tc>
                  <a:txBody>
                    <a:bodyPr/>
                    <a:lstStyle/>
                    <a:p>
                      <a:pPr marL="0" marR="0" algn="l">
                        <a:lnSpc>
                          <a:spcPct val="100000"/>
                        </a:lnSpc>
                        <a:spcBef>
                          <a:spcPts val="0"/>
                        </a:spcBef>
                        <a:spcAft>
                          <a:spcPts val="0"/>
                        </a:spcAft>
                      </a:pPr>
                      <a:r>
                        <a:rPr lang="en-US" sz="1100" dirty="0">
                          <a:effectLst/>
                          <a:latin typeface="Lub Dub Condensed" panose="020B0506030403020204" pitchFamily="34" charset="0"/>
                          <a:cs typeface="Arial" panose="020B0604020202020204" pitchFamily="34" charset="0"/>
                        </a:rPr>
                        <a:t>0.25 – 0.5 mg over mins; repeat doses of 0.25 mg every 6 hrs (max 1.5 mg/24 hrs) </a:t>
                      </a:r>
                    </a:p>
                  </a:txBody>
                  <a:tcPr marL="59055" marR="59055" marT="0" marB="0" anchor="ctr">
                    <a:solidFill>
                      <a:schemeClr val="bg1">
                        <a:lumMod val="85000"/>
                      </a:schemeClr>
                    </a:solidFill>
                  </a:tcPr>
                </a:tc>
                <a:tc>
                  <a:txBody>
                    <a:bodyPr/>
                    <a:lstStyle/>
                    <a:p>
                      <a:pPr marL="0" marR="0" algn="l">
                        <a:lnSpc>
                          <a:spcPct val="100000"/>
                        </a:lnSpc>
                        <a:spcBef>
                          <a:spcPts val="0"/>
                        </a:spcBef>
                        <a:spcAft>
                          <a:spcPts val="0"/>
                        </a:spcAft>
                      </a:pPr>
                      <a:r>
                        <a:rPr lang="en-US" sz="1200" dirty="0">
                          <a:effectLst/>
                          <a:latin typeface="Lub Dub Condensed" panose="020B0506030403020204" pitchFamily="34" charset="0"/>
                          <a:cs typeface="Arial" panose="020B0604020202020204" pitchFamily="34" charset="0"/>
                        </a:rPr>
                        <a:t>0.0625 – 0.25 mg daily </a:t>
                      </a:r>
                    </a:p>
                  </a:txBody>
                  <a:tcPr marL="59055" marR="59055" marT="0" marB="0" anchor="ctr">
                    <a:solidFill>
                      <a:schemeClr val="bg1">
                        <a:lumMod val="85000"/>
                      </a:schemeClr>
                    </a:solidFill>
                  </a:tcPr>
                </a:tc>
                <a:extLst>
                  <a:ext uri="{0D108BD9-81ED-4DB2-BD59-A6C34878D82A}">
                    <a16:rowId xmlns:a16="http://schemas.microsoft.com/office/drawing/2014/main" val="206714502"/>
                  </a:ext>
                </a:extLst>
              </a:tr>
            </a:tbl>
          </a:graphicData>
        </a:graphic>
      </p:graphicFrame>
      <p:graphicFrame>
        <p:nvGraphicFramePr>
          <p:cNvPr id="25" name="Table 24">
            <a:extLst>
              <a:ext uri="{FF2B5EF4-FFF2-40B4-BE49-F238E27FC236}">
                <a16:creationId xmlns:a16="http://schemas.microsoft.com/office/drawing/2014/main" id="{D0039B4F-6011-2983-54E2-F87D3DD94D3D}"/>
              </a:ext>
            </a:extLst>
          </p:cNvPr>
          <p:cNvGraphicFramePr>
            <a:graphicFrameLocks noGrp="1"/>
          </p:cNvGraphicFramePr>
          <p:nvPr>
            <p:extLst>
              <p:ext uri="{D42A27DB-BD31-4B8C-83A1-F6EECF244321}">
                <p14:modId xmlns:p14="http://schemas.microsoft.com/office/powerpoint/2010/main" val="1155533950"/>
              </p:ext>
            </p:extLst>
          </p:nvPr>
        </p:nvGraphicFramePr>
        <p:xfrm>
          <a:off x="8395620" y="1049123"/>
          <a:ext cx="3419862" cy="4546625"/>
        </p:xfrm>
        <a:graphic>
          <a:graphicData uri="http://schemas.openxmlformats.org/drawingml/2006/table">
            <a:tbl>
              <a:tblPr firstRow="1" bandRow="1">
                <a:tableStyleId>{7DF18680-E054-41AD-8BC1-D1AEF772440D}</a:tableStyleId>
              </a:tblPr>
              <a:tblGrid>
                <a:gridCol w="933437">
                  <a:extLst>
                    <a:ext uri="{9D8B030D-6E8A-4147-A177-3AD203B41FA5}">
                      <a16:colId xmlns:a16="http://schemas.microsoft.com/office/drawing/2014/main" val="2742853295"/>
                    </a:ext>
                  </a:extLst>
                </a:gridCol>
                <a:gridCol w="1150684">
                  <a:extLst>
                    <a:ext uri="{9D8B030D-6E8A-4147-A177-3AD203B41FA5}">
                      <a16:colId xmlns:a16="http://schemas.microsoft.com/office/drawing/2014/main" val="3135968922"/>
                    </a:ext>
                  </a:extLst>
                </a:gridCol>
                <a:gridCol w="1335741">
                  <a:extLst>
                    <a:ext uri="{9D8B030D-6E8A-4147-A177-3AD203B41FA5}">
                      <a16:colId xmlns:a16="http://schemas.microsoft.com/office/drawing/2014/main" val="1047482743"/>
                    </a:ext>
                  </a:extLst>
                </a:gridCol>
              </a:tblGrid>
              <a:tr h="444498">
                <a:tc>
                  <a:txBody>
                    <a:bodyPr/>
                    <a:lstStyle/>
                    <a:p>
                      <a:pPr algn="ctr"/>
                      <a:r>
                        <a:rPr lang="en-US" sz="1200" dirty="0">
                          <a:latin typeface="Lub Dub Condensed" panose="020B0506030403020204" pitchFamily="34" charset="0"/>
                          <a:cs typeface="Arial" panose="020B0604020202020204" pitchFamily="34" charset="0"/>
                        </a:rPr>
                        <a:t>Beta-Blocker</a:t>
                      </a:r>
                    </a:p>
                  </a:txBody>
                  <a:tcPr anchor="ctr">
                    <a:solidFill>
                      <a:schemeClr val="tx1">
                        <a:lumMod val="75000"/>
                        <a:lumOff val="25000"/>
                      </a:schemeClr>
                    </a:solidFill>
                  </a:tcPr>
                </a:tc>
                <a:tc>
                  <a:txBody>
                    <a:bodyPr/>
                    <a:lstStyle/>
                    <a:p>
                      <a:pPr algn="ctr"/>
                      <a:r>
                        <a:rPr lang="en-US" sz="1200" dirty="0">
                          <a:latin typeface="Lub Dub Condensed" panose="020B0506030403020204" pitchFamily="34" charset="0"/>
                          <a:cs typeface="Arial" panose="020B0604020202020204" pitchFamily="34" charset="0"/>
                        </a:rPr>
                        <a:t>IV </a:t>
                      </a:r>
                    </a:p>
                  </a:txBody>
                  <a:tcPr anchor="ctr">
                    <a:solidFill>
                      <a:schemeClr val="tx1">
                        <a:lumMod val="75000"/>
                        <a:lumOff val="25000"/>
                      </a:schemeClr>
                    </a:solidFill>
                  </a:tcPr>
                </a:tc>
                <a:tc>
                  <a:txBody>
                    <a:bodyPr/>
                    <a:lstStyle/>
                    <a:p>
                      <a:pPr algn="ctr"/>
                      <a:r>
                        <a:rPr lang="en-US" sz="1200" dirty="0">
                          <a:latin typeface="Lub Dub Condensed" panose="020B0506030403020204" pitchFamily="34" charset="0"/>
                          <a:cs typeface="Arial" panose="020B0604020202020204" pitchFamily="34" charset="0"/>
                        </a:rPr>
                        <a:t>Oral Maintenance dose </a:t>
                      </a:r>
                    </a:p>
                  </a:txBody>
                  <a:tcPr anchor="ctr">
                    <a:solidFill>
                      <a:schemeClr val="tx1">
                        <a:lumMod val="75000"/>
                        <a:lumOff val="25000"/>
                      </a:schemeClr>
                    </a:solidFill>
                  </a:tcPr>
                </a:tc>
                <a:extLst>
                  <a:ext uri="{0D108BD9-81ED-4DB2-BD59-A6C34878D82A}">
                    <a16:rowId xmlns:a16="http://schemas.microsoft.com/office/drawing/2014/main" val="480891336"/>
                  </a:ext>
                </a:extLst>
              </a:tr>
              <a:tr h="444498">
                <a:tc>
                  <a:txBody>
                    <a:bodyPr/>
                    <a:lstStyle/>
                    <a:p>
                      <a:r>
                        <a:rPr lang="en-US" sz="1200" b="1" dirty="0">
                          <a:solidFill>
                            <a:schemeClr val="bg1"/>
                          </a:solidFill>
                          <a:latin typeface="Lub Dub Condensed" panose="020B0506030403020204" pitchFamily="34" charset="0"/>
                          <a:cs typeface="Arial" panose="020B0604020202020204" pitchFamily="34" charset="0"/>
                        </a:rPr>
                        <a:t>Metoprolol tartrate</a:t>
                      </a:r>
                    </a:p>
                  </a:txBody>
                  <a:tcPr anchor="ctr">
                    <a:solidFill>
                      <a:srgbClr val="08A7EE"/>
                    </a:solidFill>
                  </a:tcPr>
                </a:tc>
                <a:tc>
                  <a:txBody>
                    <a:bodyPr/>
                    <a:lstStyle/>
                    <a:p>
                      <a:pPr marL="0" marR="0" algn="l">
                        <a:lnSpc>
                          <a:spcPct val="100000"/>
                        </a:lnSpc>
                        <a:spcBef>
                          <a:spcPts val="0"/>
                        </a:spcBef>
                        <a:spcAft>
                          <a:spcPts val="0"/>
                        </a:spcAft>
                      </a:pPr>
                      <a:r>
                        <a:rPr lang="en-US" sz="1100" dirty="0">
                          <a:effectLst/>
                          <a:latin typeface="Lub Dub Condensed" panose="020B0506030403020204" pitchFamily="34" charset="0"/>
                          <a:cs typeface="Arial" panose="020B0604020202020204" pitchFamily="34" charset="0"/>
                        </a:rPr>
                        <a:t>2.5-5 mg bolus over 2 mins; up to 3 doses </a:t>
                      </a:r>
                    </a:p>
                  </a:txBody>
                  <a:tcPr marL="59055" marR="59055" marT="0" marB="0" anchor="ctr">
                    <a:solidFill>
                      <a:schemeClr val="bg1">
                        <a:lumMod val="85000"/>
                      </a:schemeClr>
                    </a:solidFill>
                  </a:tcPr>
                </a:tc>
                <a:tc>
                  <a:txBody>
                    <a:bodyPr/>
                    <a:lstStyle/>
                    <a:p>
                      <a:pPr marL="0" marR="0" algn="l">
                        <a:lnSpc>
                          <a:spcPct val="100000"/>
                        </a:lnSpc>
                        <a:spcBef>
                          <a:spcPts val="0"/>
                        </a:spcBef>
                        <a:spcAft>
                          <a:spcPts val="0"/>
                        </a:spcAft>
                      </a:pPr>
                      <a:r>
                        <a:rPr lang="en-US" sz="1200" dirty="0">
                          <a:effectLst/>
                          <a:latin typeface="Lub Dub Condensed" panose="020B0506030403020204" pitchFamily="34" charset="0"/>
                          <a:cs typeface="Arial" panose="020B0604020202020204" pitchFamily="34" charset="0"/>
                        </a:rPr>
                        <a:t>25 – 200 mg </a:t>
                      </a:r>
                      <a:br>
                        <a:rPr lang="en-US" sz="1200" dirty="0">
                          <a:effectLst/>
                          <a:latin typeface="Lub Dub Condensed" panose="020B0506030403020204" pitchFamily="34" charset="0"/>
                          <a:cs typeface="Arial" panose="020B0604020202020204" pitchFamily="34" charset="0"/>
                        </a:rPr>
                      </a:br>
                      <a:r>
                        <a:rPr lang="en-US" sz="1200" dirty="0">
                          <a:effectLst/>
                          <a:latin typeface="Lub Dub Condensed" panose="020B0506030403020204" pitchFamily="34" charset="0"/>
                          <a:cs typeface="Arial" panose="020B0604020202020204" pitchFamily="34" charset="0"/>
                        </a:rPr>
                        <a:t>twice daily</a:t>
                      </a:r>
                    </a:p>
                  </a:txBody>
                  <a:tcPr marL="59055" marR="59055" marT="0" marB="0" anchor="ctr">
                    <a:solidFill>
                      <a:schemeClr val="bg1">
                        <a:lumMod val="85000"/>
                      </a:schemeClr>
                    </a:solidFill>
                  </a:tcPr>
                </a:tc>
                <a:extLst>
                  <a:ext uri="{0D108BD9-81ED-4DB2-BD59-A6C34878D82A}">
                    <a16:rowId xmlns:a16="http://schemas.microsoft.com/office/drawing/2014/main" val="2504365262"/>
                  </a:ext>
                </a:extLst>
              </a:tr>
              <a:tr h="482605">
                <a:tc>
                  <a:txBody>
                    <a:bodyPr/>
                    <a:lstStyle/>
                    <a:p>
                      <a:r>
                        <a:rPr lang="en-US" sz="1200" b="1" dirty="0">
                          <a:solidFill>
                            <a:schemeClr val="bg1"/>
                          </a:solidFill>
                          <a:latin typeface="Lub Dub Condensed" panose="020B0506030403020204" pitchFamily="34" charset="0"/>
                          <a:cs typeface="Arial" panose="020B0604020202020204" pitchFamily="34" charset="0"/>
                        </a:rPr>
                        <a:t>Metoprolol succinate </a:t>
                      </a:r>
                    </a:p>
                  </a:txBody>
                  <a:tcPr anchor="ctr">
                    <a:solidFill>
                      <a:srgbClr val="08A7EE"/>
                    </a:solidFill>
                  </a:tcPr>
                </a:tc>
                <a:tc>
                  <a:txBody>
                    <a:bodyPr/>
                    <a:lstStyle/>
                    <a:p>
                      <a:pPr marL="0" marR="0" algn="l">
                        <a:lnSpc>
                          <a:spcPct val="100000"/>
                        </a:lnSpc>
                        <a:spcBef>
                          <a:spcPts val="0"/>
                        </a:spcBef>
                        <a:spcAft>
                          <a:spcPts val="0"/>
                        </a:spcAft>
                      </a:pPr>
                      <a:r>
                        <a:rPr lang="en-US" sz="1100" dirty="0">
                          <a:effectLst/>
                          <a:latin typeface="Lub Dub Condensed" panose="020B0506030403020204" pitchFamily="34" charset="0"/>
                          <a:cs typeface="Arial" panose="020B0604020202020204" pitchFamily="34" charset="0"/>
                        </a:rPr>
                        <a:t>N/A</a:t>
                      </a:r>
                      <a:endParaRPr lang="en-US" sz="1100" dirty="0">
                        <a:effectLst/>
                        <a:latin typeface="Lub Dub Condensed" panose="020B0506030403020204" pitchFamily="34" charset="0"/>
                        <a:ea typeface="Times New Roman" panose="02020603050405020304" pitchFamily="18" charset="0"/>
                        <a:cs typeface="Arial" panose="020B0604020202020204" pitchFamily="34" charset="0"/>
                      </a:endParaRPr>
                    </a:p>
                  </a:txBody>
                  <a:tcPr marL="59055" marR="59055" marT="0" marB="0" anchor="ctr">
                    <a:solidFill>
                      <a:schemeClr val="bg1">
                        <a:lumMod val="85000"/>
                      </a:schemeClr>
                    </a:solidFill>
                  </a:tcPr>
                </a:tc>
                <a:tc>
                  <a:txBody>
                    <a:bodyPr/>
                    <a:lstStyle/>
                    <a:p>
                      <a:pPr marL="0" marR="0" algn="l">
                        <a:lnSpc>
                          <a:spcPct val="100000"/>
                        </a:lnSpc>
                        <a:spcBef>
                          <a:spcPts val="0"/>
                        </a:spcBef>
                        <a:spcAft>
                          <a:spcPts val="0"/>
                        </a:spcAft>
                      </a:pPr>
                      <a:r>
                        <a:rPr lang="en-US" sz="1200" dirty="0">
                          <a:effectLst/>
                          <a:latin typeface="Lub Dub Condensed" panose="020B0506030403020204" pitchFamily="34" charset="0"/>
                          <a:cs typeface="Arial" panose="020B0604020202020204" pitchFamily="34" charset="0"/>
                        </a:rPr>
                        <a:t>50 - 400 mg daily </a:t>
                      </a:r>
                    </a:p>
                  </a:txBody>
                  <a:tcPr marL="59055" marR="59055" marT="0" marB="0" anchor="ctr">
                    <a:solidFill>
                      <a:schemeClr val="bg1">
                        <a:lumMod val="85000"/>
                      </a:schemeClr>
                    </a:solidFill>
                  </a:tcPr>
                </a:tc>
                <a:extLst>
                  <a:ext uri="{0D108BD9-81ED-4DB2-BD59-A6C34878D82A}">
                    <a16:rowId xmlns:a16="http://schemas.microsoft.com/office/drawing/2014/main" val="206714502"/>
                  </a:ext>
                </a:extLst>
              </a:tr>
              <a:tr h="482605">
                <a:tc>
                  <a:txBody>
                    <a:bodyPr/>
                    <a:lstStyle/>
                    <a:p>
                      <a:r>
                        <a:rPr lang="en-US" sz="1200" b="1" dirty="0">
                          <a:solidFill>
                            <a:schemeClr val="bg1"/>
                          </a:solidFill>
                          <a:latin typeface="Lub Dub Condensed" panose="020B0506030403020204" pitchFamily="34" charset="0"/>
                          <a:cs typeface="Arial" panose="020B0604020202020204" pitchFamily="34" charset="0"/>
                        </a:rPr>
                        <a:t>Atenolol</a:t>
                      </a:r>
                    </a:p>
                  </a:txBody>
                  <a:tcPr anchor="ctr">
                    <a:solidFill>
                      <a:srgbClr val="08A7EE"/>
                    </a:solidFill>
                  </a:tcPr>
                </a:tc>
                <a:tc>
                  <a:txBody>
                    <a:bodyPr/>
                    <a:lstStyle/>
                    <a:p>
                      <a:pPr marL="0" marR="0" algn="l">
                        <a:lnSpc>
                          <a:spcPct val="100000"/>
                        </a:lnSpc>
                        <a:spcBef>
                          <a:spcPts val="0"/>
                        </a:spcBef>
                        <a:spcAft>
                          <a:spcPts val="0"/>
                        </a:spcAft>
                      </a:pPr>
                      <a:r>
                        <a:rPr lang="en-US" sz="1100" dirty="0">
                          <a:effectLst/>
                          <a:latin typeface="Lub Dub Condensed" panose="020B0506030403020204" pitchFamily="34" charset="0"/>
                          <a:ea typeface="Times New Roman" panose="02020603050405020304" pitchFamily="18" charset="0"/>
                          <a:cs typeface="Arial" panose="020B0604020202020204" pitchFamily="34" charset="0"/>
                        </a:rPr>
                        <a:t>N/A</a:t>
                      </a:r>
                    </a:p>
                  </a:txBody>
                  <a:tcPr marL="59055" marR="59055" marT="0" marB="0" anchor="ctr">
                    <a:solidFill>
                      <a:schemeClr val="bg1">
                        <a:lumMod val="85000"/>
                      </a:schemeClr>
                    </a:solidFill>
                  </a:tcPr>
                </a:tc>
                <a:tc>
                  <a:txBody>
                    <a:bodyPr/>
                    <a:lstStyle/>
                    <a:p>
                      <a:pPr marL="0" marR="0" algn="l">
                        <a:lnSpc>
                          <a:spcPct val="100000"/>
                        </a:lnSpc>
                        <a:spcBef>
                          <a:spcPts val="0"/>
                        </a:spcBef>
                        <a:spcAft>
                          <a:spcPts val="0"/>
                        </a:spcAft>
                      </a:pPr>
                      <a:r>
                        <a:rPr lang="en-US" sz="1200" dirty="0">
                          <a:effectLst/>
                          <a:latin typeface="Lub Dub Condensed" panose="020B0506030403020204" pitchFamily="34" charset="0"/>
                          <a:cs typeface="Arial" panose="020B0604020202020204" pitchFamily="34" charset="0"/>
                        </a:rPr>
                        <a:t>25 – 100 mg daily </a:t>
                      </a:r>
                    </a:p>
                  </a:txBody>
                  <a:tcPr marL="59055" marR="59055" marT="0" marB="0" anchor="ctr">
                    <a:solidFill>
                      <a:schemeClr val="bg1">
                        <a:lumMod val="85000"/>
                      </a:schemeClr>
                    </a:solidFill>
                  </a:tcPr>
                </a:tc>
                <a:extLst>
                  <a:ext uri="{0D108BD9-81ED-4DB2-BD59-A6C34878D82A}">
                    <a16:rowId xmlns:a16="http://schemas.microsoft.com/office/drawing/2014/main" val="2100747197"/>
                  </a:ext>
                </a:extLst>
              </a:tr>
              <a:tr h="482605">
                <a:tc>
                  <a:txBody>
                    <a:bodyPr/>
                    <a:lstStyle/>
                    <a:p>
                      <a:r>
                        <a:rPr lang="en-US" sz="1200" b="1" dirty="0">
                          <a:solidFill>
                            <a:schemeClr val="bg1"/>
                          </a:solidFill>
                          <a:latin typeface="Lub Dub Condensed" panose="020B0506030403020204" pitchFamily="34" charset="0"/>
                          <a:cs typeface="Arial" panose="020B0604020202020204" pitchFamily="34" charset="0"/>
                        </a:rPr>
                        <a:t>Bisoprolol</a:t>
                      </a:r>
                    </a:p>
                  </a:txBody>
                  <a:tcPr anchor="ctr">
                    <a:solidFill>
                      <a:srgbClr val="08A7EE"/>
                    </a:solidFill>
                  </a:tcPr>
                </a:tc>
                <a:tc>
                  <a:txBody>
                    <a:bodyPr/>
                    <a:lstStyle/>
                    <a:p>
                      <a:pPr marL="0" marR="0" algn="l">
                        <a:lnSpc>
                          <a:spcPct val="100000"/>
                        </a:lnSpc>
                        <a:spcBef>
                          <a:spcPts val="0"/>
                        </a:spcBef>
                        <a:spcAft>
                          <a:spcPts val="0"/>
                        </a:spcAft>
                      </a:pPr>
                      <a:r>
                        <a:rPr lang="en-US" sz="1100" dirty="0">
                          <a:effectLst/>
                          <a:latin typeface="Lub Dub Condensed" panose="020B0506030403020204" pitchFamily="34" charset="0"/>
                          <a:ea typeface="Times New Roman" panose="02020603050405020304" pitchFamily="18" charset="0"/>
                          <a:cs typeface="Arial" panose="020B0604020202020204" pitchFamily="34" charset="0"/>
                        </a:rPr>
                        <a:t>N/A</a:t>
                      </a:r>
                    </a:p>
                  </a:txBody>
                  <a:tcPr marL="59055" marR="59055" marT="0" marB="0" anchor="ctr">
                    <a:solidFill>
                      <a:schemeClr val="bg1">
                        <a:lumMod val="85000"/>
                      </a:schemeClr>
                    </a:solidFill>
                  </a:tcPr>
                </a:tc>
                <a:tc>
                  <a:txBody>
                    <a:bodyPr/>
                    <a:lstStyle/>
                    <a:p>
                      <a:pPr marL="0" marR="0" algn="l">
                        <a:lnSpc>
                          <a:spcPct val="100000"/>
                        </a:lnSpc>
                        <a:spcBef>
                          <a:spcPts val="0"/>
                        </a:spcBef>
                        <a:spcAft>
                          <a:spcPts val="0"/>
                        </a:spcAft>
                      </a:pPr>
                      <a:r>
                        <a:rPr lang="en-US" sz="1200" dirty="0">
                          <a:effectLst/>
                          <a:latin typeface="Lub Dub Condensed" panose="020B0506030403020204" pitchFamily="34" charset="0"/>
                          <a:cs typeface="Arial" panose="020B0604020202020204" pitchFamily="34" charset="0"/>
                        </a:rPr>
                        <a:t>2.5 – 10 mg daily </a:t>
                      </a:r>
                    </a:p>
                  </a:txBody>
                  <a:tcPr marL="59055" marR="59055" marT="0" marB="0" anchor="ctr">
                    <a:solidFill>
                      <a:schemeClr val="bg1">
                        <a:lumMod val="85000"/>
                      </a:schemeClr>
                    </a:solidFill>
                  </a:tcPr>
                </a:tc>
                <a:extLst>
                  <a:ext uri="{0D108BD9-81ED-4DB2-BD59-A6C34878D82A}">
                    <a16:rowId xmlns:a16="http://schemas.microsoft.com/office/drawing/2014/main" val="1236122233"/>
                  </a:ext>
                </a:extLst>
              </a:tr>
              <a:tr h="482605">
                <a:tc>
                  <a:txBody>
                    <a:bodyPr/>
                    <a:lstStyle/>
                    <a:p>
                      <a:r>
                        <a:rPr lang="en-US" sz="1200" b="1" dirty="0">
                          <a:solidFill>
                            <a:schemeClr val="bg1"/>
                          </a:solidFill>
                          <a:latin typeface="Lub Dub Condensed" panose="020B0506030403020204" pitchFamily="34" charset="0"/>
                          <a:cs typeface="Arial" panose="020B0604020202020204" pitchFamily="34" charset="0"/>
                        </a:rPr>
                        <a:t>Carvedilol</a:t>
                      </a:r>
                    </a:p>
                  </a:txBody>
                  <a:tcPr anchor="ctr">
                    <a:solidFill>
                      <a:srgbClr val="08A7E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effectLst/>
                          <a:latin typeface="Lub Dub Condensed" panose="020B0506030403020204" pitchFamily="34" charset="0"/>
                          <a:ea typeface="Times New Roman" panose="02020603050405020304" pitchFamily="18" charset="0"/>
                          <a:cs typeface="Arial" panose="020B0604020202020204" pitchFamily="34" charset="0"/>
                        </a:rPr>
                        <a:t>N/A</a:t>
                      </a:r>
                    </a:p>
                  </a:txBody>
                  <a:tcPr marL="59055" marR="59055" marT="0" marB="0" anchor="ctr">
                    <a:solidFill>
                      <a:schemeClr val="bg1">
                        <a:lumMod val="85000"/>
                      </a:schemeClr>
                    </a:solidFill>
                  </a:tcPr>
                </a:tc>
                <a:tc>
                  <a:txBody>
                    <a:bodyPr/>
                    <a:lstStyle/>
                    <a:p>
                      <a:pPr marL="0" marR="0" algn="l">
                        <a:lnSpc>
                          <a:spcPct val="100000"/>
                        </a:lnSpc>
                        <a:spcBef>
                          <a:spcPts val="0"/>
                        </a:spcBef>
                        <a:spcAft>
                          <a:spcPts val="0"/>
                        </a:spcAft>
                      </a:pPr>
                      <a:r>
                        <a:rPr lang="en-US" sz="1200" dirty="0">
                          <a:effectLst/>
                          <a:latin typeface="Lub Dub Condensed" panose="020B0506030403020204" pitchFamily="34" charset="0"/>
                          <a:cs typeface="Arial" panose="020B0604020202020204" pitchFamily="34" charset="0"/>
                        </a:rPr>
                        <a:t>3.125- 25 mg </a:t>
                      </a:r>
                      <a:br>
                        <a:rPr lang="en-US" sz="1200" dirty="0">
                          <a:effectLst/>
                          <a:latin typeface="Lub Dub Condensed" panose="020B0506030403020204" pitchFamily="34" charset="0"/>
                          <a:cs typeface="Arial" panose="020B0604020202020204" pitchFamily="34" charset="0"/>
                        </a:rPr>
                      </a:br>
                      <a:r>
                        <a:rPr lang="en-US" sz="1200" dirty="0">
                          <a:effectLst/>
                          <a:latin typeface="Lub Dub Condensed" panose="020B0506030403020204" pitchFamily="34" charset="0"/>
                          <a:cs typeface="Arial" panose="020B0604020202020204" pitchFamily="34" charset="0"/>
                        </a:rPr>
                        <a:t>twice daily</a:t>
                      </a:r>
                    </a:p>
                  </a:txBody>
                  <a:tcPr marL="59055" marR="59055" marT="0" marB="0" anchor="ctr">
                    <a:solidFill>
                      <a:schemeClr val="bg1">
                        <a:lumMod val="85000"/>
                      </a:schemeClr>
                    </a:solidFill>
                  </a:tcPr>
                </a:tc>
                <a:extLst>
                  <a:ext uri="{0D108BD9-81ED-4DB2-BD59-A6C34878D82A}">
                    <a16:rowId xmlns:a16="http://schemas.microsoft.com/office/drawing/2014/main" val="2859519785"/>
                  </a:ext>
                </a:extLst>
              </a:tr>
              <a:tr h="482605">
                <a:tc>
                  <a:txBody>
                    <a:bodyPr/>
                    <a:lstStyle/>
                    <a:p>
                      <a:r>
                        <a:rPr lang="en-US" sz="1200" b="1" dirty="0">
                          <a:solidFill>
                            <a:schemeClr val="bg1"/>
                          </a:solidFill>
                          <a:latin typeface="Lub Dub Condensed" panose="020B0506030403020204" pitchFamily="34" charset="0"/>
                          <a:cs typeface="Arial" panose="020B0604020202020204" pitchFamily="34" charset="0"/>
                        </a:rPr>
                        <a:t>Esmolol</a:t>
                      </a:r>
                    </a:p>
                  </a:txBody>
                  <a:tcPr anchor="ctr">
                    <a:solidFill>
                      <a:srgbClr val="08A7EE"/>
                    </a:solidFill>
                  </a:tcPr>
                </a:tc>
                <a:tc>
                  <a:txBody>
                    <a:bodyPr/>
                    <a:lstStyle/>
                    <a:p>
                      <a:pPr marL="0" marR="0" algn="l">
                        <a:lnSpc>
                          <a:spcPct val="100000"/>
                        </a:lnSpc>
                        <a:spcBef>
                          <a:spcPts val="0"/>
                        </a:spcBef>
                        <a:spcAft>
                          <a:spcPts val="0"/>
                        </a:spcAft>
                      </a:pPr>
                      <a:r>
                        <a:rPr lang="en-US" sz="1100" dirty="0">
                          <a:effectLst/>
                          <a:latin typeface="Lub Dub Condensed" panose="020B0506030403020204" pitchFamily="34" charset="0"/>
                          <a:ea typeface="Times New Roman" panose="02020603050405020304" pitchFamily="18" charset="0"/>
                          <a:cs typeface="Arial" panose="020B0604020202020204" pitchFamily="34" charset="0"/>
                        </a:rPr>
                        <a:t>500 mcg/kg bolus </a:t>
                      </a:r>
                      <a:br>
                        <a:rPr lang="en-US" sz="1100" dirty="0">
                          <a:effectLst/>
                          <a:latin typeface="Lub Dub Condensed" panose="020B0506030403020204" pitchFamily="34" charset="0"/>
                          <a:ea typeface="Times New Roman" panose="02020603050405020304" pitchFamily="18" charset="0"/>
                          <a:cs typeface="Arial" panose="020B0604020202020204" pitchFamily="34" charset="0"/>
                        </a:rPr>
                      </a:br>
                      <a:r>
                        <a:rPr lang="en-US" sz="1100" dirty="0">
                          <a:effectLst/>
                          <a:latin typeface="Lub Dub Condensed" panose="020B0506030403020204" pitchFamily="34" charset="0"/>
                          <a:ea typeface="Times New Roman" panose="02020603050405020304" pitchFamily="18" charset="0"/>
                          <a:cs typeface="Arial" panose="020B0604020202020204" pitchFamily="34" charset="0"/>
                        </a:rPr>
                        <a:t>over 1 min; then 50 – 300 mcg/kg/min </a:t>
                      </a:r>
                    </a:p>
                  </a:txBody>
                  <a:tcPr marL="59055" marR="59055" marT="0" marB="0" anchor="ctr">
                    <a:solidFill>
                      <a:schemeClr val="bg1">
                        <a:lumMod val="85000"/>
                      </a:schemeClr>
                    </a:solidFill>
                  </a:tcPr>
                </a:tc>
                <a:tc>
                  <a:txBody>
                    <a:bodyPr/>
                    <a:lstStyle/>
                    <a:p>
                      <a:pPr marL="0" marR="0" algn="l">
                        <a:lnSpc>
                          <a:spcPct val="100000"/>
                        </a:lnSpc>
                        <a:spcBef>
                          <a:spcPts val="0"/>
                        </a:spcBef>
                        <a:spcAft>
                          <a:spcPts val="0"/>
                        </a:spcAft>
                      </a:pPr>
                      <a:r>
                        <a:rPr lang="en-US" sz="1200" dirty="0">
                          <a:effectLst/>
                          <a:latin typeface="Lub Dub Condensed" panose="020B0506030403020204" pitchFamily="34" charset="0"/>
                          <a:cs typeface="Arial" panose="020B0604020202020204" pitchFamily="34" charset="0"/>
                        </a:rPr>
                        <a:t>N/A</a:t>
                      </a:r>
                    </a:p>
                  </a:txBody>
                  <a:tcPr marL="59055" marR="59055" marT="0" marB="0" anchor="ctr">
                    <a:solidFill>
                      <a:schemeClr val="bg1">
                        <a:lumMod val="85000"/>
                      </a:schemeClr>
                    </a:solidFill>
                  </a:tcPr>
                </a:tc>
                <a:extLst>
                  <a:ext uri="{0D108BD9-81ED-4DB2-BD59-A6C34878D82A}">
                    <a16:rowId xmlns:a16="http://schemas.microsoft.com/office/drawing/2014/main" val="1731306295"/>
                  </a:ext>
                </a:extLst>
              </a:tr>
              <a:tr h="482605">
                <a:tc>
                  <a:txBody>
                    <a:bodyPr/>
                    <a:lstStyle/>
                    <a:p>
                      <a:r>
                        <a:rPr lang="en-US" sz="1200" b="1" dirty="0">
                          <a:solidFill>
                            <a:schemeClr val="bg1"/>
                          </a:solidFill>
                          <a:latin typeface="Lub Dub Condensed" panose="020B0506030403020204" pitchFamily="34" charset="0"/>
                          <a:cs typeface="Arial" panose="020B0604020202020204" pitchFamily="34" charset="0"/>
                        </a:rPr>
                        <a:t>Nadolol</a:t>
                      </a:r>
                    </a:p>
                  </a:txBody>
                  <a:tcPr anchor="ctr">
                    <a:solidFill>
                      <a:srgbClr val="08A7EE"/>
                    </a:solidFill>
                  </a:tcPr>
                </a:tc>
                <a:tc>
                  <a:txBody>
                    <a:bodyPr/>
                    <a:lstStyle/>
                    <a:p>
                      <a:pPr marL="0" marR="0" algn="l">
                        <a:lnSpc>
                          <a:spcPct val="100000"/>
                        </a:lnSpc>
                        <a:spcBef>
                          <a:spcPts val="0"/>
                        </a:spcBef>
                        <a:spcAft>
                          <a:spcPts val="0"/>
                        </a:spcAft>
                      </a:pPr>
                      <a:r>
                        <a:rPr lang="en-US" sz="1100" dirty="0">
                          <a:effectLst/>
                          <a:latin typeface="Lub Dub Condensed" panose="020B0506030403020204" pitchFamily="34" charset="0"/>
                          <a:ea typeface="Times New Roman" panose="02020603050405020304" pitchFamily="18" charset="0"/>
                          <a:cs typeface="Arial" panose="020B0604020202020204" pitchFamily="34" charset="0"/>
                        </a:rPr>
                        <a:t>N/A</a:t>
                      </a:r>
                    </a:p>
                  </a:txBody>
                  <a:tcPr marL="59055" marR="59055" marT="0" marB="0" anchor="ctr">
                    <a:solidFill>
                      <a:schemeClr val="bg1">
                        <a:lumMod val="85000"/>
                      </a:schemeClr>
                    </a:solidFill>
                  </a:tcPr>
                </a:tc>
                <a:tc>
                  <a:txBody>
                    <a:bodyPr/>
                    <a:lstStyle/>
                    <a:p>
                      <a:pPr marL="0" marR="0" algn="l">
                        <a:lnSpc>
                          <a:spcPct val="100000"/>
                        </a:lnSpc>
                        <a:spcBef>
                          <a:spcPts val="0"/>
                        </a:spcBef>
                        <a:spcAft>
                          <a:spcPts val="0"/>
                        </a:spcAft>
                      </a:pPr>
                      <a:r>
                        <a:rPr lang="en-US" sz="1200" dirty="0">
                          <a:effectLst/>
                          <a:latin typeface="Lub Dub Condensed" panose="020B0506030403020204" pitchFamily="34" charset="0"/>
                          <a:cs typeface="Arial" panose="020B0604020202020204" pitchFamily="34" charset="0"/>
                        </a:rPr>
                        <a:t>10-240 mg daily </a:t>
                      </a:r>
                    </a:p>
                  </a:txBody>
                  <a:tcPr marL="59055" marR="59055" marT="0" marB="0" anchor="ctr">
                    <a:solidFill>
                      <a:schemeClr val="bg1">
                        <a:lumMod val="85000"/>
                      </a:schemeClr>
                    </a:solidFill>
                  </a:tcPr>
                </a:tc>
                <a:extLst>
                  <a:ext uri="{0D108BD9-81ED-4DB2-BD59-A6C34878D82A}">
                    <a16:rowId xmlns:a16="http://schemas.microsoft.com/office/drawing/2014/main" val="2387515466"/>
                  </a:ext>
                </a:extLst>
              </a:tr>
              <a:tr h="482605">
                <a:tc>
                  <a:txBody>
                    <a:bodyPr/>
                    <a:lstStyle/>
                    <a:p>
                      <a:r>
                        <a:rPr lang="en-US" sz="1200" b="1" dirty="0">
                          <a:solidFill>
                            <a:schemeClr val="bg1"/>
                          </a:solidFill>
                          <a:latin typeface="Lub Dub Condensed" panose="020B0506030403020204" pitchFamily="34" charset="0"/>
                          <a:cs typeface="Arial" panose="020B0604020202020204" pitchFamily="34" charset="0"/>
                        </a:rPr>
                        <a:t>Propranolol</a:t>
                      </a:r>
                    </a:p>
                  </a:txBody>
                  <a:tcPr anchor="ctr">
                    <a:solidFill>
                      <a:srgbClr val="08A7EE"/>
                    </a:solidFill>
                  </a:tcPr>
                </a:tc>
                <a:tc>
                  <a:txBody>
                    <a:bodyPr/>
                    <a:lstStyle/>
                    <a:p>
                      <a:pPr marL="0" marR="0" algn="l">
                        <a:lnSpc>
                          <a:spcPct val="100000"/>
                        </a:lnSpc>
                        <a:spcBef>
                          <a:spcPts val="0"/>
                        </a:spcBef>
                        <a:spcAft>
                          <a:spcPts val="0"/>
                        </a:spcAft>
                      </a:pPr>
                      <a:r>
                        <a:rPr lang="en-US" sz="1100" dirty="0">
                          <a:effectLst/>
                          <a:latin typeface="Lub Dub Condensed" panose="020B0506030403020204" pitchFamily="34" charset="0"/>
                          <a:ea typeface="Times New Roman" panose="02020603050405020304" pitchFamily="18" charset="0"/>
                          <a:cs typeface="Arial" panose="020B0604020202020204" pitchFamily="34" charset="0"/>
                        </a:rPr>
                        <a:t>1 mg over 1 min; </a:t>
                      </a:r>
                      <a:br>
                        <a:rPr lang="en-US" sz="1100" dirty="0">
                          <a:effectLst/>
                          <a:latin typeface="Lub Dub Condensed" panose="020B0506030403020204" pitchFamily="34" charset="0"/>
                          <a:ea typeface="Times New Roman" panose="02020603050405020304" pitchFamily="18" charset="0"/>
                          <a:cs typeface="Arial" panose="020B0604020202020204" pitchFamily="34" charset="0"/>
                        </a:rPr>
                      </a:br>
                      <a:r>
                        <a:rPr lang="en-US" sz="1100" dirty="0">
                          <a:effectLst/>
                          <a:latin typeface="Lub Dub Condensed" panose="020B0506030403020204" pitchFamily="34" charset="0"/>
                          <a:ea typeface="Times New Roman" panose="02020603050405020304" pitchFamily="18" charset="0"/>
                          <a:cs typeface="Arial" panose="020B0604020202020204" pitchFamily="34" charset="0"/>
                        </a:rPr>
                        <a:t>repeat PRN every 2 mins; up to 3 doses</a:t>
                      </a:r>
                    </a:p>
                  </a:txBody>
                  <a:tcPr marL="59055" marR="59055" marT="0" marB="0" anchor="ctr">
                    <a:solidFill>
                      <a:schemeClr val="bg1">
                        <a:lumMod val="85000"/>
                      </a:schemeClr>
                    </a:solidFill>
                  </a:tcPr>
                </a:tc>
                <a:tc>
                  <a:txBody>
                    <a:bodyPr/>
                    <a:lstStyle/>
                    <a:p>
                      <a:pPr marL="0" marR="0" algn="l">
                        <a:lnSpc>
                          <a:spcPct val="100000"/>
                        </a:lnSpc>
                        <a:spcBef>
                          <a:spcPts val="0"/>
                        </a:spcBef>
                        <a:spcAft>
                          <a:spcPts val="0"/>
                        </a:spcAft>
                      </a:pPr>
                      <a:r>
                        <a:rPr lang="en-US" sz="1200" dirty="0">
                          <a:effectLst/>
                          <a:latin typeface="Lub Dub Condensed" panose="020B0506030403020204" pitchFamily="34" charset="0"/>
                          <a:cs typeface="Arial" panose="020B0604020202020204" pitchFamily="34" charset="0"/>
                        </a:rPr>
                        <a:t>10-40 mg three to four times daily </a:t>
                      </a:r>
                    </a:p>
                  </a:txBody>
                  <a:tcPr marL="59055" marR="59055" marT="0" marB="0" anchor="ctr">
                    <a:solidFill>
                      <a:schemeClr val="bg1">
                        <a:lumMod val="85000"/>
                      </a:schemeClr>
                    </a:solidFill>
                  </a:tcPr>
                </a:tc>
                <a:extLst>
                  <a:ext uri="{0D108BD9-81ED-4DB2-BD59-A6C34878D82A}">
                    <a16:rowId xmlns:a16="http://schemas.microsoft.com/office/drawing/2014/main" val="1005068189"/>
                  </a:ext>
                </a:extLst>
              </a:tr>
            </a:tbl>
          </a:graphicData>
        </a:graphic>
      </p:graphicFrame>
      <p:sp>
        <p:nvSpPr>
          <p:cNvPr id="7" name="Text Placeholder 6">
            <a:extLst>
              <a:ext uri="{FF2B5EF4-FFF2-40B4-BE49-F238E27FC236}">
                <a16:creationId xmlns:a16="http://schemas.microsoft.com/office/drawing/2014/main" id="{23543E4C-33A5-A569-9E6E-A15D1FED2D34}"/>
              </a:ext>
            </a:extLst>
          </p:cNvPr>
          <p:cNvSpPr>
            <a:spLocks noGrp="1"/>
          </p:cNvSpPr>
          <p:nvPr>
            <p:ph type="body" sz="quarter" idx="13"/>
          </p:nvPr>
        </p:nvSpPr>
        <p:spPr>
          <a:xfrm>
            <a:off x="2068921" y="5701553"/>
            <a:ext cx="8054158" cy="504037"/>
          </a:xfrm>
        </p:spPr>
        <p:txBody>
          <a:bodyPr/>
          <a:lstStyle/>
          <a:p>
            <a:pPr marL="0" indent="0" algn="ctr"/>
            <a:r>
              <a:rPr lang="en-US" b="1" dirty="0"/>
              <a:t>Abbreviations: </a:t>
            </a:r>
            <a:r>
              <a:rPr lang="en-US" dirty="0"/>
              <a:t>AF indicates atrial fibrillation; AV, atrioventricular; ER, extended release; HFrEF, heart failure with reduced ejection fraction; hr, hour; hrs, hours; IV, intravenous; kg, kilogram; min; minute; mins, minutes; mg, milligram; mcg, microgram; ng, nanogram; NDCC, nondihydropyridine calcium channel blocker; PRN, as needed; pts, patients; and SA, sinoatrial.</a:t>
            </a:r>
          </a:p>
        </p:txBody>
      </p:sp>
      <p:sp>
        <p:nvSpPr>
          <p:cNvPr id="4" name="Slide Number Placeholder 3">
            <a:extLst>
              <a:ext uri="{FF2B5EF4-FFF2-40B4-BE49-F238E27FC236}">
                <a16:creationId xmlns:a16="http://schemas.microsoft.com/office/drawing/2014/main" id="{C6E9555B-7BCE-54A3-0BD8-DACC0C93A0C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27</a:t>
            </a:fld>
            <a:endParaRPr lang="en-US" sz="900" dirty="0"/>
          </a:p>
        </p:txBody>
      </p:sp>
    </p:spTree>
    <p:extLst>
      <p:ext uri="{BB962C8B-B14F-4D97-AF65-F5344CB8AC3E}">
        <p14:creationId xmlns:p14="http://schemas.microsoft.com/office/powerpoint/2010/main" val="1581529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3E1D4-7AB9-8539-ABDE-1FF6FA92FB8A}"/>
              </a:ext>
            </a:extLst>
          </p:cNvPr>
          <p:cNvSpPr>
            <a:spLocks noGrp="1"/>
          </p:cNvSpPr>
          <p:nvPr>
            <p:ph type="title"/>
          </p:nvPr>
        </p:nvSpPr>
        <p:spPr>
          <a:xfrm>
            <a:off x="838199" y="365125"/>
            <a:ext cx="8538883" cy="352051"/>
          </a:xfrm>
        </p:spPr>
        <p:txBody>
          <a:bodyPr/>
          <a:lstStyle/>
          <a:p>
            <a:r>
              <a:rPr lang="en-US" sz="2700" dirty="0"/>
              <a:t>Approach to Acute Rate Control in AF with Rapid Ventricular Response</a:t>
            </a:r>
          </a:p>
        </p:txBody>
      </p:sp>
      <p:grpSp>
        <p:nvGrpSpPr>
          <p:cNvPr id="21" name="Group 20">
            <a:extLst>
              <a:ext uri="{FF2B5EF4-FFF2-40B4-BE49-F238E27FC236}">
                <a16:creationId xmlns:a16="http://schemas.microsoft.com/office/drawing/2014/main" id="{3709F3DD-4226-330A-E5A1-C616F9E62C7E}"/>
              </a:ext>
              <a:ext uri="{C183D7F6-B498-43B3-948B-1728B52AA6E4}">
                <adec:decorative xmlns:adec="http://schemas.microsoft.com/office/drawing/2017/decorative" val="1"/>
              </a:ext>
            </a:extLst>
          </p:cNvPr>
          <p:cNvGrpSpPr/>
          <p:nvPr/>
        </p:nvGrpSpPr>
        <p:grpSpPr>
          <a:xfrm>
            <a:off x="2554940" y="1333631"/>
            <a:ext cx="1739154" cy="1481664"/>
            <a:chOff x="8262589" y="3001067"/>
            <a:chExt cx="1073308" cy="914400"/>
          </a:xfrm>
        </p:grpSpPr>
        <p:sp>
          <p:nvSpPr>
            <p:cNvPr id="22" name="Rounded Rectangle 28">
              <a:extLst>
                <a:ext uri="{FF2B5EF4-FFF2-40B4-BE49-F238E27FC236}">
                  <a16:creationId xmlns:a16="http://schemas.microsoft.com/office/drawing/2014/main" id="{1E18BE74-509C-FBFB-47CC-40BE61BAD4FC}"/>
                </a:ext>
                <a:ext uri="{C183D7F6-B498-43B3-948B-1728B52AA6E4}">
                  <adec:decorative xmlns:adec="http://schemas.microsoft.com/office/drawing/2017/decorative" val="1"/>
                </a:ext>
              </a:extLst>
            </p:cNvPr>
            <p:cNvSpPr/>
            <p:nvPr/>
          </p:nvSpPr>
          <p:spPr>
            <a:xfrm>
              <a:off x="8337590" y="3001067"/>
              <a:ext cx="914400" cy="914400"/>
            </a:xfrm>
            <a:prstGeom prst="diamond">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n w="0"/>
                <a:solidFill>
                  <a:schemeClr val="tx1"/>
                </a:solidFill>
                <a:latin typeface="Lub Dub Condensed" panose="020B0506030403020204" pitchFamily="34" charset="0"/>
              </a:endParaRPr>
            </a:p>
          </p:txBody>
        </p:sp>
        <p:sp>
          <p:nvSpPr>
            <p:cNvPr id="23" name="TextBox 22">
              <a:extLst>
                <a:ext uri="{FF2B5EF4-FFF2-40B4-BE49-F238E27FC236}">
                  <a16:creationId xmlns:a16="http://schemas.microsoft.com/office/drawing/2014/main" id="{763994AA-7538-9694-E43F-7095B4EB0D14}"/>
                </a:ext>
              </a:extLst>
            </p:cNvPr>
            <p:cNvSpPr txBox="1"/>
            <p:nvPr/>
          </p:nvSpPr>
          <p:spPr>
            <a:xfrm>
              <a:off x="8262589" y="3331173"/>
              <a:ext cx="1073308" cy="36089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black"/>
                  </a:solidFill>
                  <a:effectLst/>
                  <a:uLnTx/>
                  <a:uFillTx/>
                  <a:latin typeface="Lub Dub Condensed" panose="020B0506030403020204" pitchFamily="34" charset="0"/>
                  <a:ea typeface="+mn-ea"/>
                  <a:cs typeface="+mn-cs"/>
                </a:rPr>
                <a:t>Hemodynamically Stable?</a:t>
              </a:r>
            </a:p>
          </p:txBody>
        </p:sp>
      </p:grpSp>
      <p:cxnSp>
        <p:nvCxnSpPr>
          <p:cNvPr id="25" name="Elbow Connector 82">
            <a:extLst>
              <a:ext uri="{FF2B5EF4-FFF2-40B4-BE49-F238E27FC236}">
                <a16:creationId xmlns:a16="http://schemas.microsoft.com/office/drawing/2014/main" id="{155AA71A-9099-414E-A26A-8BF9FF7E49F0}"/>
              </a:ext>
              <a:ext uri="{C183D7F6-B498-43B3-948B-1728B52AA6E4}">
                <adec:decorative xmlns:adec="http://schemas.microsoft.com/office/drawing/2017/decorative" val="1"/>
              </a:ext>
            </a:extLst>
          </p:cNvPr>
          <p:cNvCxnSpPr>
            <a:cxnSpLocks/>
            <a:stCxn id="23" idx="1"/>
            <a:endCxn id="29" idx="0"/>
          </p:cNvCxnSpPr>
          <p:nvPr/>
        </p:nvCxnSpPr>
        <p:spPr>
          <a:xfrm rot="10800000" flipV="1">
            <a:off x="1630800" y="2160911"/>
            <a:ext cx="924140" cy="519200"/>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Round Same Side Corner Rectangle 60">
            <a:extLst>
              <a:ext uri="{FF2B5EF4-FFF2-40B4-BE49-F238E27FC236}">
                <a16:creationId xmlns:a16="http://schemas.microsoft.com/office/drawing/2014/main" id="{8031A355-6E64-78A9-3968-C1275C5900F2}"/>
              </a:ext>
              <a:ext uri="{C183D7F6-B498-43B3-948B-1728B52AA6E4}">
                <adec:decorative xmlns:adec="http://schemas.microsoft.com/office/drawing/2017/decorative" val="1"/>
              </a:ext>
            </a:extLst>
          </p:cNvPr>
          <p:cNvSpPr/>
          <p:nvPr/>
        </p:nvSpPr>
        <p:spPr>
          <a:xfrm>
            <a:off x="770964" y="2680111"/>
            <a:ext cx="1719671" cy="403747"/>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Direct-Current Cardioversion (1)</a:t>
            </a:r>
          </a:p>
        </p:txBody>
      </p:sp>
      <p:grpSp>
        <p:nvGrpSpPr>
          <p:cNvPr id="30" name="Group 29">
            <a:extLst>
              <a:ext uri="{FF2B5EF4-FFF2-40B4-BE49-F238E27FC236}">
                <a16:creationId xmlns:a16="http://schemas.microsoft.com/office/drawing/2014/main" id="{84BB3B0A-7B7F-2266-032B-F2BD60091240}"/>
              </a:ext>
              <a:ext uri="{C183D7F6-B498-43B3-948B-1728B52AA6E4}">
                <adec:decorative xmlns:adec="http://schemas.microsoft.com/office/drawing/2017/decorative" val="1"/>
              </a:ext>
            </a:extLst>
          </p:cNvPr>
          <p:cNvGrpSpPr/>
          <p:nvPr/>
        </p:nvGrpSpPr>
        <p:grpSpPr>
          <a:xfrm>
            <a:off x="4285128" y="2678337"/>
            <a:ext cx="1739154" cy="1481664"/>
            <a:chOff x="8262589" y="3001067"/>
            <a:chExt cx="1073308" cy="914400"/>
          </a:xfrm>
        </p:grpSpPr>
        <p:sp>
          <p:nvSpPr>
            <p:cNvPr id="31" name="Rounded Rectangle 28">
              <a:extLst>
                <a:ext uri="{FF2B5EF4-FFF2-40B4-BE49-F238E27FC236}">
                  <a16:creationId xmlns:a16="http://schemas.microsoft.com/office/drawing/2014/main" id="{2E8B6C46-8678-ABCF-CFF8-6AF5E5DE3932}"/>
                </a:ext>
                <a:ext uri="{C183D7F6-B498-43B3-948B-1728B52AA6E4}">
                  <adec:decorative xmlns:adec="http://schemas.microsoft.com/office/drawing/2017/decorative" val="1"/>
                </a:ext>
              </a:extLst>
            </p:cNvPr>
            <p:cNvSpPr/>
            <p:nvPr/>
          </p:nvSpPr>
          <p:spPr>
            <a:xfrm>
              <a:off x="8337590" y="3001067"/>
              <a:ext cx="914400" cy="914400"/>
            </a:xfrm>
            <a:prstGeom prst="diamond">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n w="0"/>
                <a:solidFill>
                  <a:schemeClr val="tx1"/>
                </a:solidFill>
                <a:latin typeface="Lub Dub Condensed" panose="020B0506030403020204" pitchFamily="34" charset="0"/>
              </a:endParaRPr>
            </a:p>
          </p:txBody>
        </p:sp>
        <p:sp>
          <p:nvSpPr>
            <p:cNvPr id="32" name="TextBox 31">
              <a:extLst>
                <a:ext uri="{FF2B5EF4-FFF2-40B4-BE49-F238E27FC236}">
                  <a16:creationId xmlns:a16="http://schemas.microsoft.com/office/drawing/2014/main" id="{11505991-1450-1A65-009F-5BA7118D526B}"/>
                </a:ext>
              </a:extLst>
            </p:cNvPr>
            <p:cNvSpPr txBox="1"/>
            <p:nvPr/>
          </p:nvSpPr>
          <p:spPr>
            <a:xfrm>
              <a:off x="8262589" y="3331173"/>
              <a:ext cx="1073308" cy="36089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black"/>
                  </a:solidFill>
                  <a:effectLst/>
                  <a:uLnTx/>
                  <a:uFillTx/>
                  <a:latin typeface="Lub Dub Condensed" panose="020B0506030403020204" pitchFamily="34" charset="0"/>
                  <a:ea typeface="+mn-ea"/>
                  <a:cs typeface="+mn-cs"/>
                </a:rPr>
                <a:t>Decompensated HF?</a:t>
              </a:r>
            </a:p>
          </p:txBody>
        </p:sp>
      </p:grpSp>
      <p:sp>
        <p:nvSpPr>
          <p:cNvPr id="33" name="Round Same Side Corner Rectangle 60">
            <a:extLst>
              <a:ext uri="{FF2B5EF4-FFF2-40B4-BE49-F238E27FC236}">
                <a16:creationId xmlns:a16="http://schemas.microsoft.com/office/drawing/2014/main" id="{08D66EB5-1936-E0A8-F610-5148208E5D36}"/>
              </a:ext>
              <a:ext uri="{C183D7F6-B498-43B3-948B-1728B52AA6E4}">
                <adec:decorative xmlns:adec="http://schemas.microsoft.com/office/drawing/2017/decorative" val="1"/>
              </a:ext>
            </a:extLst>
          </p:cNvPr>
          <p:cNvSpPr/>
          <p:nvPr/>
        </p:nvSpPr>
        <p:spPr>
          <a:xfrm>
            <a:off x="2539808" y="3944135"/>
            <a:ext cx="1719671" cy="349961"/>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BB, verapamil, or diltiazem (1)</a:t>
            </a:r>
          </a:p>
        </p:txBody>
      </p:sp>
      <p:sp>
        <p:nvSpPr>
          <p:cNvPr id="34" name="Round Same Side Corner Rectangle 60">
            <a:extLst>
              <a:ext uri="{FF2B5EF4-FFF2-40B4-BE49-F238E27FC236}">
                <a16:creationId xmlns:a16="http://schemas.microsoft.com/office/drawing/2014/main" id="{43CEFDE2-9E57-1FC2-78E2-19B1A150633C}"/>
              </a:ext>
              <a:ext uri="{C183D7F6-B498-43B3-948B-1728B52AA6E4}">
                <adec:decorative xmlns:adec="http://schemas.microsoft.com/office/drawing/2017/decorative" val="1"/>
              </a:ext>
            </a:extLst>
          </p:cNvPr>
          <p:cNvSpPr/>
          <p:nvPr/>
        </p:nvSpPr>
        <p:spPr>
          <a:xfrm>
            <a:off x="2539808" y="4347547"/>
            <a:ext cx="1718425" cy="312275"/>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Digoxin (2a)</a:t>
            </a:r>
          </a:p>
        </p:txBody>
      </p:sp>
      <p:sp>
        <p:nvSpPr>
          <p:cNvPr id="35" name="Round Same Side Corner Rectangle 60">
            <a:extLst>
              <a:ext uri="{FF2B5EF4-FFF2-40B4-BE49-F238E27FC236}">
                <a16:creationId xmlns:a16="http://schemas.microsoft.com/office/drawing/2014/main" id="{DA63C7BC-6254-95B9-354D-328EB77C25C3}"/>
              </a:ext>
              <a:ext uri="{C183D7F6-B498-43B3-948B-1728B52AA6E4}">
                <adec:decorative xmlns:adec="http://schemas.microsoft.com/office/drawing/2017/decorative" val="1"/>
              </a:ext>
            </a:extLst>
          </p:cNvPr>
          <p:cNvSpPr/>
          <p:nvPr/>
        </p:nvSpPr>
        <p:spPr>
          <a:xfrm>
            <a:off x="2539808" y="4715099"/>
            <a:ext cx="1718425" cy="312275"/>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Amiodarone (2b)</a:t>
            </a:r>
          </a:p>
        </p:txBody>
      </p:sp>
      <p:sp>
        <p:nvSpPr>
          <p:cNvPr id="36" name="Round Same Side Corner Rectangle 60">
            <a:extLst>
              <a:ext uri="{FF2B5EF4-FFF2-40B4-BE49-F238E27FC236}">
                <a16:creationId xmlns:a16="http://schemas.microsoft.com/office/drawing/2014/main" id="{7DE686D8-EC05-371F-611F-7DCFFC319AB5}"/>
              </a:ext>
              <a:ext uri="{C183D7F6-B498-43B3-948B-1728B52AA6E4}">
                <adec:decorative xmlns:adec="http://schemas.microsoft.com/office/drawing/2017/decorative" val="1"/>
              </a:ext>
            </a:extLst>
          </p:cNvPr>
          <p:cNvSpPr/>
          <p:nvPr/>
        </p:nvSpPr>
        <p:spPr>
          <a:xfrm>
            <a:off x="1237127" y="3979994"/>
            <a:ext cx="1237129" cy="1049207"/>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Addition of Magnesium to AV nodal blockage (2a)</a:t>
            </a:r>
          </a:p>
        </p:txBody>
      </p:sp>
      <p:sp>
        <p:nvSpPr>
          <p:cNvPr id="37" name="Round Same Side Corner Rectangle 60">
            <a:extLst>
              <a:ext uri="{FF2B5EF4-FFF2-40B4-BE49-F238E27FC236}">
                <a16:creationId xmlns:a16="http://schemas.microsoft.com/office/drawing/2014/main" id="{AE896105-4ABC-97D6-D501-1EC063DB97EC}"/>
              </a:ext>
              <a:ext uri="{C183D7F6-B498-43B3-948B-1728B52AA6E4}">
                <adec:decorative xmlns:adec="http://schemas.microsoft.com/office/drawing/2017/decorative" val="1"/>
              </a:ext>
            </a:extLst>
          </p:cNvPr>
          <p:cNvSpPr/>
          <p:nvPr/>
        </p:nvSpPr>
        <p:spPr>
          <a:xfrm>
            <a:off x="6053971" y="3971032"/>
            <a:ext cx="1719671" cy="323064"/>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IV Amiodarone* (2b)</a:t>
            </a:r>
          </a:p>
        </p:txBody>
      </p:sp>
      <p:sp>
        <p:nvSpPr>
          <p:cNvPr id="38" name="Round Same Side Corner Rectangle 60">
            <a:extLst>
              <a:ext uri="{FF2B5EF4-FFF2-40B4-BE49-F238E27FC236}">
                <a16:creationId xmlns:a16="http://schemas.microsoft.com/office/drawing/2014/main" id="{186F39EE-1510-BDAB-B7DF-B488611DFAF0}"/>
              </a:ext>
              <a:ext uri="{C183D7F6-B498-43B3-948B-1728B52AA6E4}">
                <adec:decorative xmlns:adec="http://schemas.microsoft.com/office/drawing/2017/decorative" val="1"/>
              </a:ext>
            </a:extLst>
          </p:cNvPr>
          <p:cNvSpPr/>
          <p:nvPr/>
        </p:nvSpPr>
        <p:spPr>
          <a:xfrm>
            <a:off x="6053971" y="4347547"/>
            <a:ext cx="1718425" cy="367552"/>
          </a:xfrm>
          <a:prstGeom prst="rect">
            <a:avLst/>
          </a:prstGeom>
          <a:solidFill>
            <a:srgbClr val="EE3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Verapamil, diltiazem</a:t>
            </a:r>
          </a:p>
          <a:p>
            <a:pPr algn="ctr"/>
            <a:r>
              <a:rPr lang="en-US" sz="1200" b="1" dirty="0">
                <a:solidFill>
                  <a:schemeClr val="tx1"/>
                </a:solidFill>
                <a:latin typeface="Lub Dub Condensed" panose="020B0506030403020204"/>
              </a:rPr>
              <a:t> (3: Harm)</a:t>
            </a:r>
          </a:p>
        </p:txBody>
      </p:sp>
      <p:cxnSp>
        <p:nvCxnSpPr>
          <p:cNvPr id="41" name="Elbow Connector 82">
            <a:extLst>
              <a:ext uri="{FF2B5EF4-FFF2-40B4-BE49-F238E27FC236}">
                <a16:creationId xmlns:a16="http://schemas.microsoft.com/office/drawing/2014/main" id="{4D7AFB0F-48E9-D947-9864-9F02AFD44FC2}"/>
              </a:ext>
              <a:ext uri="{C183D7F6-B498-43B3-948B-1728B52AA6E4}">
                <adec:decorative xmlns:adec="http://schemas.microsoft.com/office/drawing/2017/decorative" val="1"/>
              </a:ext>
            </a:extLst>
          </p:cNvPr>
          <p:cNvCxnSpPr>
            <a:cxnSpLocks/>
          </p:cNvCxnSpPr>
          <p:nvPr/>
        </p:nvCxnSpPr>
        <p:spPr>
          <a:xfrm rot="10800000" flipH="1" flipV="1">
            <a:off x="4221601" y="2160911"/>
            <a:ext cx="924140" cy="519200"/>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8FD42557-F3D4-381E-2BCD-917C95E7B85B}"/>
              </a:ext>
              <a:ext uri="{C183D7F6-B498-43B3-948B-1728B52AA6E4}">
                <adec:decorative xmlns:adec="http://schemas.microsoft.com/office/drawing/2017/decorative" val="1"/>
              </a:ext>
            </a:extLst>
          </p:cNvPr>
          <p:cNvSpPr txBox="1"/>
          <p:nvPr/>
        </p:nvSpPr>
        <p:spPr>
          <a:xfrm>
            <a:off x="1928534" y="2019424"/>
            <a:ext cx="364750" cy="276999"/>
          </a:xfrm>
          <a:prstGeom prst="rect">
            <a:avLst/>
          </a:prstGeom>
          <a:solidFill>
            <a:schemeClr val="bg1"/>
          </a:solidFill>
        </p:spPr>
        <p:txBody>
          <a:bodyPr wrap="square" lIns="0" rIns="0">
            <a:spAutoFit/>
          </a:bodyPr>
          <a:lstStyle/>
          <a:p>
            <a:pPr algn="ctr"/>
            <a:r>
              <a:rPr lang="en-US" sz="1200" b="1" dirty="0">
                <a:ln w="0"/>
                <a:latin typeface="Lub Dub Condensed" panose="020B0506030403020204" pitchFamily="34" charset="0"/>
              </a:rPr>
              <a:t>No</a:t>
            </a:r>
          </a:p>
        </p:txBody>
      </p:sp>
      <p:sp>
        <p:nvSpPr>
          <p:cNvPr id="24" name="TextBox 23">
            <a:extLst>
              <a:ext uri="{FF2B5EF4-FFF2-40B4-BE49-F238E27FC236}">
                <a16:creationId xmlns:a16="http://schemas.microsoft.com/office/drawing/2014/main" id="{C2411F0B-1CF2-61B3-913D-280849B334CB}"/>
              </a:ext>
              <a:ext uri="{C183D7F6-B498-43B3-948B-1728B52AA6E4}">
                <adec:decorative xmlns:adec="http://schemas.microsoft.com/office/drawing/2017/decorative" val="1"/>
              </a:ext>
            </a:extLst>
          </p:cNvPr>
          <p:cNvSpPr txBox="1"/>
          <p:nvPr/>
        </p:nvSpPr>
        <p:spPr>
          <a:xfrm>
            <a:off x="4519895" y="2059205"/>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Yes</a:t>
            </a:r>
          </a:p>
        </p:txBody>
      </p:sp>
      <p:cxnSp>
        <p:nvCxnSpPr>
          <p:cNvPr id="43" name="Elbow Connector 82">
            <a:extLst>
              <a:ext uri="{FF2B5EF4-FFF2-40B4-BE49-F238E27FC236}">
                <a16:creationId xmlns:a16="http://schemas.microsoft.com/office/drawing/2014/main" id="{923988D7-A42F-3195-7456-1DBD50CB1A90}"/>
              </a:ext>
              <a:ext uri="{C183D7F6-B498-43B3-948B-1728B52AA6E4}">
                <adec:decorative xmlns:adec="http://schemas.microsoft.com/office/drawing/2017/decorative" val="1"/>
              </a:ext>
            </a:extLst>
          </p:cNvPr>
          <p:cNvCxnSpPr>
            <a:cxnSpLocks/>
          </p:cNvCxnSpPr>
          <p:nvPr/>
        </p:nvCxnSpPr>
        <p:spPr>
          <a:xfrm rot="10800000" flipV="1">
            <a:off x="3396847" y="3424935"/>
            <a:ext cx="924140" cy="519200"/>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Elbow Connector 82">
            <a:extLst>
              <a:ext uri="{FF2B5EF4-FFF2-40B4-BE49-F238E27FC236}">
                <a16:creationId xmlns:a16="http://schemas.microsoft.com/office/drawing/2014/main" id="{35CACBF3-64E2-BE0D-6BB8-A34213092630}"/>
              </a:ext>
              <a:ext uri="{C183D7F6-B498-43B3-948B-1728B52AA6E4}">
                <adec:decorative xmlns:adec="http://schemas.microsoft.com/office/drawing/2017/decorative" val="1"/>
              </a:ext>
            </a:extLst>
          </p:cNvPr>
          <p:cNvCxnSpPr>
            <a:cxnSpLocks/>
          </p:cNvCxnSpPr>
          <p:nvPr/>
        </p:nvCxnSpPr>
        <p:spPr>
          <a:xfrm rot="10800000" flipH="1" flipV="1">
            <a:off x="5987648" y="3424935"/>
            <a:ext cx="924140" cy="519200"/>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AED88B7B-B904-9396-E9A3-CF40985343B0}"/>
              </a:ext>
              <a:ext uri="{C183D7F6-B498-43B3-948B-1728B52AA6E4}">
                <adec:decorative xmlns:adec="http://schemas.microsoft.com/office/drawing/2017/decorative" val="1"/>
              </a:ext>
            </a:extLst>
          </p:cNvPr>
          <p:cNvSpPr txBox="1"/>
          <p:nvPr/>
        </p:nvSpPr>
        <p:spPr>
          <a:xfrm>
            <a:off x="3694581" y="3283448"/>
            <a:ext cx="364750" cy="276999"/>
          </a:xfrm>
          <a:prstGeom prst="rect">
            <a:avLst/>
          </a:prstGeom>
          <a:solidFill>
            <a:schemeClr val="bg1"/>
          </a:solidFill>
        </p:spPr>
        <p:txBody>
          <a:bodyPr wrap="square" lIns="0" rIns="0">
            <a:spAutoFit/>
          </a:bodyPr>
          <a:lstStyle/>
          <a:p>
            <a:pPr algn="ctr"/>
            <a:r>
              <a:rPr lang="en-US" sz="1200" b="1" dirty="0">
                <a:ln w="0"/>
                <a:latin typeface="Lub Dub Condensed" panose="020B0506030403020204" pitchFamily="34" charset="0"/>
              </a:rPr>
              <a:t>No</a:t>
            </a:r>
          </a:p>
        </p:txBody>
      </p:sp>
      <p:sp>
        <p:nvSpPr>
          <p:cNvPr id="46" name="TextBox 45">
            <a:extLst>
              <a:ext uri="{FF2B5EF4-FFF2-40B4-BE49-F238E27FC236}">
                <a16:creationId xmlns:a16="http://schemas.microsoft.com/office/drawing/2014/main" id="{3BFE54E4-C815-AE50-1820-63236FB06EA8}"/>
              </a:ext>
              <a:ext uri="{C183D7F6-B498-43B3-948B-1728B52AA6E4}">
                <adec:decorative xmlns:adec="http://schemas.microsoft.com/office/drawing/2017/decorative" val="1"/>
              </a:ext>
            </a:extLst>
          </p:cNvPr>
          <p:cNvSpPr txBox="1"/>
          <p:nvPr/>
        </p:nvSpPr>
        <p:spPr>
          <a:xfrm>
            <a:off x="6285942" y="3323229"/>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Yes</a:t>
            </a:r>
          </a:p>
        </p:txBody>
      </p:sp>
      <p:pic>
        <p:nvPicPr>
          <p:cNvPr id="50" name="Picture 49">
            <a:extLst>
              <a:ext uri="{FF2B5EF4-FFF2-40B4-BE49-F238E27FC236}">
                <a16:creationId xmlns:a16="http://schemas.microsoft.com/office/drawing/2014/main" id="{5E9DE2D7-D323-E5C9-D60B-A8F7BB212150}"/>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16930" t="5482" r="16324"/>
          <a:stretch/>
        </p:blipFill>
        <p:spPr>
          <a:xfrm>
            <a:off x="8104094" y="1308847"/>
            <a:ext cx="4087906" cy="3863788"/>
          </a:xfrm>
          <a:prstGeom prst="rect">
            <a:avLst/>
          </a:prstGeom>
          <a:effectLst>
            <a:outerShdw blurRad="63500" sx="102000" sy="102000" algn="ctr" rotWithShape="0">
              <a:prstClr val="black">
                <a:alpha val="40000"/>
              </a:prstClr>
            </a:outerShdw>
          </a:effectLst>
        </p:spPr>
      </p:pic>
      <p:sp>
        <p:nvSpPr>
          <p:cNvPr id="3" name="Rectangle 2" descr="This flowchart depicts guideline based decision-making in acute rate control atrial fibrillation with rapid ventricular response.  ">
            <a:extLst>
              <a:ext uri="{FF2B5EF4-FFF2-40B4-BE49-F238E27FC236}">
                <a16:creationId xmlns:a16="http://schemas.microsoft.com/office/drawing/2014/main" id="{6FF7F811-40B9-B947-C746-AB9A6405D3C6}"/>
              </a:ext>
            </a:extLst>
          </p:cNvPr>
          <p:cNvSpPr/>
          <p:nvPr/>
        </p:nvSpPr>
        <p:spPr>
          <a:xfrm>
            <a:off x="729464" y="1232899"/>
            <a:ext cx="7191911" cy="4520628"/>
          </a:xfrm>
          <a:prstGeom prst="rect">
            <a:avLst/>
          </a:prstGeom>
          <a:no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7" name="Text Placeholder 6">
            <a:extLst>
              <a:ext uri="{FF2B5EF4-FFF2-40B4-BE49-F238E27FC236}">
                <a16:creationId xmlns:a16="http://schemas.microsoft.com/office/drawing/2014/main" id="{23543E4C-33A5-A569-9E6E-A15D1FED2D34}"/>
              </a:ext>
            </a:extLst>
          </p:cNvPr>
          <p:cNvSpPr>
            <a:spLocks noGrp="1"/>
          </p:cNvSpPr>
          <p:nvPr>
            <p:ph type="body" sz="quarter" idx="13"/>
          </p:nvPr>
        </p:nvSpPr>
        <p:spPr>
          <a:xfrm>
            <a:off x="1926449" y="5997388"/>
            <a:ext cx="8782400" cy="190605"/>
          </a:xfrm>
        </p:spPr>
        <p:txBody>
          <a:bodyPr/>
          <a:lstStyle/>
          <a:p>
            <a:pPr marL="0" indent="0" algn="ctr"/>
            <a:r>
              <a:rPr lang="en-US" b="1" dirty="0"/>
              <a:t>Abbreviations: </a:t>
            </a:r>
            <a:r>
              <a:rPr lang="en-US" dirty="0"/>
              <a:t>AF indicates atrial fibrillation; AV, atrioventricular; BB, beta-blocker; HF, heart failure; IV, intravenous; and LV, left ventricular. </a:t>
            </a:r>
          </a:p>
        </p:txBody>
      </p:sp>
      <p:sp>
        <p:nvSpPr>
          <p:cNvPr id="4" name="Slide Number Placeholder 3">
            <a:extLst>
              <a:ext uri="{FF2B5EF4-FFF2-40B4-BE49-F238E27FC236}">
                <a16:creationId xmlns:a16="http://schemas.microsoft.com/office/drawing/2014/main" id="{C6E9555B-7BCE-54A3-0BD8-DACC0C93A0C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28</a:t>
            </a:fld>
            <a:endParaRPr lang="en-US" sz="900" dirty="0"/>
          </a:p>
        </p:txBody>
      </p:sp>
      <p:sp>
        <p:nvSpPr>
          <p:cNvPr id="6" name="TextBox 5">
            <a:extLst>
              <a:ext uri="{FF2B5EF4-FFF2-40B4-BE49-F238E27FC236}">
                <a16:creationId xmlns:a16="http://schemas.microsoft.com/office/drawing/2014/main" id="{3D46BAFE-7895-1084-D1AE-4EBFE4473851}"/>
              </a:ext>
            </a:extLst>
          </p:cNvPr>
          <p:cNvSpPr txBox="1"/>
          <p:nvPr/>
        </p:nvSpPr>
        <p:spPr>
          <a:xfrm>
            <a:off x="770964" y="5387838"/>
            <a:ext cx="6149788" cy="261610"/>
          </a:xfrm>
          <a:prstGeom prst="rect">
            <a:avLst/>
          </a:prstGeom>
          <a:noFill/>
        </p:spPr>
        <p:txBody>
          <a:bodyPr wrap="square">
            <a:spAutoFit/>
          </a:bodyPr>
          <a:lstStyle/>
          <a:p>
            <a:r>
              <a:rPr lang="en-US" sz="1100" dirty="0">
                <a:latin typeface="Lub Dub Condensed" panose="020B0506030403020204" pitchFamily="34" charset="0"/>
              </a:rPr>
              <a:t>*Contraindicated in patients with moderate-severe LV dysfunction regardless of decompensated HF. </a:t>
            </a:r>
          </a:p>
        </p:txBody>
      </p:sp>
    </p:spTree>
    <p:extLst>
      <p:ext uri="{BB962C8B-B14F-4D97-AF65-F5344CB8AC3E}">
        <p14:creationId xmlns:p14="http://schemas.microsoft.com/office/powerpoint/2010/main" val="4202734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par>
                                <p:cTn id="12" presetID="22" presetClass="entr" presetSubtype="2" fill="hold" nodeType="with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wipe(right)">
                                      <p:cBhvr>
                                        <p:cTn id="14" dur="500"/>
                                        <p:tgtEl>
                                          <p:spTgt spid="25"/>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par>
                                <p:cTn id="24" presetID="22" presetClass="entr" presetSubtype="8" fill="hold" nodeType="with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wipe(left)">
                                      <p:cBhvr>
                                        <p:cTn id="26" dur="500"/>
                                        <p:tgtEl>
                                          <p:spTgt spid="41"/>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500"/>
                                        <p:tgtEl>
                                          <p:spTgt spid="45"/>
                                        </p:tgtEl>
                                      </p:cBhvr>
                                    </p:animEffect>
                                  </p:childTnLst>
                                </p:cTn>
                              </p:par>
                              <p:par>
                                <p:cTn id="35" presetID="22" presetClass="entr" presetSubtype="2" fill="hold"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right)">
                                      <p:cBhvr>
                                        <p:cTn id="37" dur="500"/>
                                        <p:tgtEl>
                                          <p:spTgt spid="43"/>
                                        </p:tgtEl>
                                      </p:cBhvr>
                                    </p:animEffect>
                                  </p:childTnLst>
                                </p:cTn>
                              </p:par>
                            </p:childTnLst>
                          </p:cTn>
                        </p:par>
                        <p:par>
                          <p:cTn id="38" fill="hold">
                            <p:stCondLst>
                              <p:cond delay="1500"/>
                            </p:stCondLst>
                            <p:childTnLst>
                              <p:par>
                                <p:cTn id="39" presetID="10" presetClass="entr" presetSubtype="0"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500"/>
                                        <p:tgtEl>
                                          <p:spTgt spid="33"/>
                                        </p:tgtEl>
                                      </p:cBhvr>
                                    </p:animEffect>
                                  </p:childTnLst>
                                </p:cTn>
                              </p:par>
                            </p:childTnLst>
                          </p:cTn>
                        </p:par>
                        <p:par>
                          <p:cTn id="42" fill="hold">
                            <p:stCondLst>
                              <p:cond delay="2000"/>
                            </p:stCondLst>
                            <p:childTnLst>
                              <p:par>
                                <p:cTn id="43" presetID="10" presetClass="entr" presetSubtype="0"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500"/>
                                        <p:tgtEl>
                                          <p:spTgt spid="34"/>
                                        </p:tgtEl>
                                      </p:cBhvr>
                                    </p:animEffect>
                                  </p:childTnLst>
                                </p:cTn>
                              </p:par>
                            </p:childTnLst>
                          </p:cTn>
                        </p:par>
                        <p:par>
                          <p:cTn id="46" fill="hold">
                            <p:stCondLst>
                              <p:cond delay="2500"/>
                            </p:stCondLst>
                            <p:childTnLst>
                              <p:par>
                                <p:cTn id="47" presetID="10" presetClass="entr" presetSubtype="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fade">
                                      <p:cBhvr>
                                        <p:cTn id="49" dur="500"/>
                                        <p:tgtEl>
                                          <p:spTgt spid="35"/>
                                        </p:tgtEl>
                                      </p:cBhvr>
                                    </p:animEffect>
                                  </p:childTnLst>
                                </p:cTn>
                              </p:par>
                            </p:childTnLst>
                          </p:cTn>
                        </p:par>
                        <p:par>
                          <p:cTn id="50" fill="hold">
                            <p:stCondLst>
                              <p:cond delay="3000"/>
                            </p:stCondLst>
                            <p:childTnLst>
                              <p:par>
                                <p:cTn id="51" presetID="10"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500"/>
                                        <p:tgtEl>
                                          <p:spTgt spid="3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fade">
                                      <p:cBhvr>
                                        <p:cTn id="58" dur="500"/>
                                        <p:tgtEl>
                                          <p:spTgt spid="46"/>
                                        </p:tgtEl>
                                      </p:cBhvr>
                                    </p:animEffect>
                                  </p:childTnLst>
                                </p:cTn>
                              </p:par>
                              <p:par>
                                <p:cTn id="59" presetID="22" presetClass="entr" presetSubtype="8" fill="hold"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500"/>
                            </p:stCondLst>
                            <p:childTnLst>
                              <p:par>
                                <p:cTn id="63" presetID="10"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500"/>
                                        <p:tgtEl>
                                          <p:spTgt spid="37"/>
                                        </p:tgtEl>
                                      </p:cBhvr>
                                    </p:animEffect>
                                  </p:childTnLst>
                                </p:cTn>
                              </p:par>
                            </p:childTnLst>
                          </p:cTn>
                        </p:par>
                        <p:par>
                          <p:cTn id="66" fill="hold">
                            <p:stCondLst>
                              <p:cond delay="1000"/>
                            </p:stCondLst>
                            <p:childTnLst>
                              <p:par>
                                <p:cTn id="67" presetID="10" presetClass="entr" presetSubtype="0"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Effect transition="in" filter="fade">
                                      <p:cBhvr>
                                        <p:cTn id="6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4" grpId="0" animBg="1"/>
      <p:bldP spid="35" grpId="0" animBg="1"/>
      <p:bldP spid="36" grpId="0" animBg="1"/>
      <p:bldP spid="37" grpId="0" animBg="1"/>
      <p:bldP spid="38" grpId="0" animBg="1"/>
      <p:bldP spid="20" grpId="0" animBg="1"/>
      <p:bldP spid="24" grpId="0" animBg="1"/>
      <p:bldP spid="45" grpId="0" animBg="1"/>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3E1D4-7AB9-8539-ABDE-1FF6FA92FB8A}"/>
              </a:ext>
            </a:extLst>
          </p:cNvPr>
          <p:cNvSpPr>
            <a:spLocks noGrp="1"/>
          </p:cNvSpPr>
          <p:nvPr>
            <p:ph type="title"/>
          </p:nvPr>
        </p:nvSpPr>
        <p:spPr>
          <a:xfrm>
            <a:off x="838199" y="365125"/>
            <a:ext cx="8538883" cy="352051"/>
          </a:xfrm>
        </p:spPr>
        <p:txBody>
          <a:bodyPr/>
          <a:lstStyle/>
          <a:p>
            <a:r>
              <a:rPr lang="en-US" sz="2700" dirty="0"/>
              <a:t>Approach to Long Term Rate Control of AF</a:t>
            </a:r>
          </a:p>
        </p:txBody>
      </p:sp>
      <p:sp>
        <p:nvSpPr>
          <p:cNvPr id="3" name="Rectangle 2" descr="This flowchart depicts guideline based decision-making for long term rate control of atrial fibrillation. ">
            <a:extLst>
              <a:ext uri="{FF2B5EF4-FFF2-40B4-BE49-F238E27FC236}">
                <a16:creationId xmlns:a16="http://schemas.microsoft.com/office/drawing/2014/main" id="{EB5721BB-EAEB-0561-512F-3374A84920CC}"/>
              </a:ext>
            </a:extLst>
          </p:cNvPr>
          <p:cNvSpPr/>
          <p:nvPr/>
        </p:nvSpPr>
        <p:spPr>
          <a:xfrm>
            <a:off x="205482" y="1222624"/>
            <a:ext cx="11126914" cy="4448711"/>
          </a:xfrm>
          <a:prstGeom prst="rect">
            <a:avLst/>
          </a:prstGeom>
          <a:no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6">
            <a:extLst>
              <a:ext uri="{FF2B5EF4-FFF2-40B4-BE49-F238E27FC236}">
                <a16:creationId xmlns:a16="http://schemas.microsoft.com/office/drawing/2014/main" id="{23543E4C-33A5-A569-9E6E-A15D1FED2D34}"/>
              </a:ext>
            </a:extLst>
          </p:cNvPr>
          <p:cNvSpPr>
            <a:spLocks noGrp="1"/>
          </p:cNvSpPr>
          <p:nvPr>
            <p:ph type="body" sz="quarter" idx="13"/>
          </p:nvPr>
        </p:nvSpPr>
        <p:spPr>
          <a:xfrm>
            <a:off x="1926449" y="5862918"/>
            <a:ext cx="8339103" cy="342672"/>
          </a:xfrm>
        </p:spPr>
        <p:txBody>
          <a:bodyPr/>
          <a:lstStyle/>
          <a:p>
            <a:pPr marL="0" indent="0" algn="ctr"/>
            <a:r>
              <a:rPr lang="en-US" b="1" dirty="0"/>
              <a:t>Abbreviations: </a:t>
            </a:r>
            <a:r>
              <a:rPr lang="en-US" dirty="0"/>
              <a:t>AF indicates atrial fibrillation; BB, beta-blocker; LVEF, left ventricular ejection fraction; and</a:t>
            </a:r>
            <a:br>
              <a:rPr lang="en-US" dirty="0"/>
            </a:br>
            <a:r>
              <a:rPr lang="en-US" dirty="0"/>
              <a:t>NDCC, nondihydropyridine calcium channel blocker.</a:t>
            </a:r>
          </a:p>
        </p:txBody>
      </p:sp>
      <p:sp>
        <p:nvSpPr>
          <p:cNvPr id="4" name="Slide Number Placeholder 3">
            <a:extLst>
              <a:ext uri="{FF2B5EF4-FFF2-40B4-BE49-F238E27FC236}">
                <a16:creationId xmlns:a16="http://schemas.microsoft.com/office/drawing/2014/main" id="{C6E9555B-7BCE-54A3-0BD8-DACC0C93A0C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29</a:t>
            </a:fld>
            <a:endParaRPr lang="en-US" sz="900" dirty="0"/>
          </a:p>
        </p:txBody>
      </p:sp>
      <p:sp>
        <p:nvSpPr>
          <p:cNvPr id="20" name="TextBox 19">
            <a:extLst>
              <a:ext uri="{FF2B5EF4-FFF2-40B4-BE49-F238E27FC236}">
                <a16:creationId xmlns:a16="http://schemas.microsoft.com/office/drawing/2014/main" id="{310EE4F9-6223-3A44-2074-A8F5AE74E071}"/>
              </a:ext>
              <a:ext uri="{C183D7F6-B498-43B3-948B-1728B52AA6E4}">
                <adec:decorative xmlns:adec="http://schemas.microsoft.com/office/drawing/2017/decorative" val="1"/>
              </a:ext>
            </a:extLst>
          </p:cNvPr>
          <p:cNvSpPr txBox="1"/>
          <p:nvPr/>
        </p:nvSpPr>
        <p:spPr>
          <a:xfrm>
            <a:off x="1500108" y="2090239"/>
            <a:ext cx="4479350" cy="376483"/>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latin typeface="Lub Dub Condensed" panose="020B0506030403020204" pitchFamily="34" charset="0"/>
              </a:rPr>
              <a:t>Long-term rate control</a:t>
            </a:r>
          </a:p>
        </p:txBody>
      </p:sp>
      <p:sp>
        <p:nvSpPr>
          <p:cNvPr id="21" name="Round Same Side Corner Rectangle 60">
            <a:extLst>
              <a:ext uri="{FF2B5EF4-FFF2-40B4-BE49-F238E27FC236}">
                <a16:creationId xmlns:a16="http://schemas.microsoft.com/office/drawing/2014/main" id="{3AEF4AB5-ABD2-0348-380A-EF5CA1A20DD4}"/>
              </a:ext>
              <a:ext uri="{C183D7F6-B498-43B3-948B-1728B52AA6E4}">
                <adec:decorative xmlns:adec="http://schemas.microsoft.com/office/drawing/2017/decorative" val="1"/>
              </a:ext>
            </a:extLst>
          </p:cNvPr>
          <p:cNvSpPr/>
          <p:nvPr/>
        </p:nvSpPr>
        <p:spPr>
          <a:xfrm>
            <a:off x="1768844" y="3648300"/>
            <a:ext cx="1933578" cy="312275"/>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Lato"/>
              </a:rPr>
              <a:t>BB</a:t>
            </a:r>
            <a:r>
              <a:rPr kumimoji="0" lang="en-US" sz="1200" b="1" i="0" u="none" strike="noStrike" kern="1200" cap="none" spc="0" normalizeH="0" noProof="0" dirty="0">
                <a:ln>
                  <a:noFill/>
                </a:ln>
                <a:solidFill>
                  <a:prstClr val="black"/>
                </a:solidFill>
                <a:effectLst/>
                <a:uLnTx/>
                <a:uFillTx/>
                <a:latin typeface="Lub Dub Condensed" panose="020B0506030403020204" pitchFamily="34" charset="0"/>
                <a:ea typeface="+mn-ea"/>
                <a:cs typeface="Lato"/>
              </a:rPr>
              <a:t> </a:t>
            </a:r>
            <a:r>
              <a:rPr kumimoji="0" lang="en-US" sz="12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Lato"/>
              </a:rPr>
              <a:t>(1)</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2ABAE9AD-1C9A-1CA5-CFFC-DD3981F70916}"/>
                  </a:ext>
                  <a:ext uri="{C183D7F6-B498-43B3-948B-1728B52AA6E4}">
                    <adec:decorative xmlns:adec="http://schemas.microsoft.com/office/drawing/2017/decorative" val="1"/>
                  </a:ext>
                </a:extLst>
              </p:cNvPr>
              <p:cNvSpPr txBox="1"/>
              <p:nvPr/>
            </p:nvSpPr>
            <p:spPr>
              <a:xfrm>
                <a:off x="726140" y="2864278"/>
                <a:ext cx="2563905" cy="363420"/>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pPr marL="0" indent="0" algn="ctr" hangingPunct="0">
                  <a:buFont typeface="Arial" panose="020B0604020202020204" pitchFamily="34" charset="0"/>
                  <a:buNone/>
                  <a:defRPr/>
                </a:pPr>
                <a:r>
                  <a:rPr lang="en-US" sz="1600" dirty="0">
                    <a:solidFill>
                      <a:prstClr val="white"/>
                    </a:solidFill>
                    <a:latin typeface="Lub Dub Condensed" panose="020B0506030403020204" pitchFamily="34" charset="0"/>
                    <a:cs typeface="Lato"/>
                  </a:rPr>
                  <a:t>LVEF </a:t>
                </a:r>
                <a14:m>
                  <m:oMath xmlns:m="http://schemas.openxmlformats.org/officeDocument/2006/math">
                    <m:r>
                      <a:rPr lang="en-US" sz="1600" i="1" smtClean="0">
                        <a:solidFill>
                          <a:prstClr val="white"/>
                        </a:solidFill>
                        <a:latin typeface="Cambria Math" panose="02040503050406030204" pitchFamily="18" charset="0"/>
                        <a:ea typeface="Cambria Math" panose="02040503050406030204" pitchFamily="18" charset="0"/>
                        <a:cs typeface="Lato"/>
                      </a:rPr>
                      <m:t>≤</m:t>
                    </m:r>
                  </m:oMath>
                </a14:m>
                <a:r>
                  <a:rPr lang="en-US" sz="1600" dirty="0">
                    <a:solidFill>
                      <a:prstClr val="white"/>
                    </a:solidFill>
                    <a:latin typeface="Lub Dub Condensed" panose="020B0506030403020204" pitchFamily="34" charset="0"/>
                    <a:cs typeface="Lato"/>
                  </a:rPr>
                  <a:t>40%</a:t>
                </a:r>
              </a:p>
            </p:txBody>
          </p:sp>
        </mc:Choice>
        <mc:Fallback xmlns="">
          <p:sp>
            <p:nvSpPr>
              <p:cNvPr id="22" name="TextBox 21">
                <a:extLst>
                  <a:ext uri="{FF2B5EF4-FFF2-40B4-BE49-F238E27FC236}">
                    <a16:creationId xmlns:a16="http://schemas.microsoft.com/office/drawing/2014/main" id="{2ABAE9AD-1C9A-1CA5-CFFC-DD3981F70916}"/>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a:off x="726140" y="2864278"/>
                <a:ext cx="2563905" cy="363420"/>
              </a:xfrm>
              <a:prstGeom prst="rect">
                <a:avLst/>
              </a:prstGeom>
              <a:blipFill>
                <a:blip r:embed="rId2"/>
                <a:stretch>
                  <a:fillRect t="-1695" b="-18644"/>
                </a:stretch>
              </a:blipFill>
              <a:ln w="12700">
                <a:noFill/>
              </a:ln>
            </p:spPr>
            <p:txBody>
              <a:bodyPr/>
              <a:lstStyle/>
              <a:p>
                <a:r>
                  <a:rPr lang="en-US">
                    <a:noFill/>
                  </a:rPr>
                  <a:t> </a:t>
                </a:r>
              </a:p>
            </p:txBody>
          </p:sp>
        </mc:Fallback>
      </mc:AlternateContent>
      <p:sp>
        <p:nvSpPr>
          <p:cNvPr id="23" name="Round Same Side Corner Rectangle 60">
            <a:extLst>
              <a:ext uri="{FF2B5EF4-FFF2-40B4-BE49-F238E27FC236}">
                <a16:creationId xmlns:a16="http://schemas.microsoft.com/office/drawing/2014/main" id="{DD36A8E6-1236-8BCE-866B-D2222CBF4FE4}"/>
              </a:ext>
              <a:ext uri="{C183D7F6-B498-43B3-948B-1728B52AA6E4}">
                <adec:decorative xmlns:adec="http://schemas.microsoft.com/office/drawing/2017/decorative" val="1"/>
              </a:ext>
            </a:extLst>
          </p:cNvPr>
          <p:cNvSpPr/>
          <p:nvPr/>
        </p:nvSpPr>
        <p:spPr>
          <a:xfrm>
            <a:off x="1768844" y="4204111"/>
            <a:ext cx="1933578" cy="312275"/>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Lato"/>
              </a:rPr>
              <a:t>Digoxin (2a)</a:t>
            </a:r>
          </a:p>
        </p:txBody>
      </p:sp>
      <p:sp>
        <p:nvSpPr>
          <p:cNvPr id="24" name="Round Same Side Corner Rectangle 60">
            <a:extLst>
              <a:ext uri="{FF2B5EF4-FFF2-40B4-BE49-F238E27FC236}">
                <a16:creationId xmlns:a16="http://schemas.microsoft.com/office/drawing/2014/main" id="{B6A34DE7-B22F-53F4-D95A-5B6E13A1BA63}"/>
              </a:ext>
              <a:ext uri="{C183D7F6-B498-43B3-948B-1728B52AA6E4}">
                <adec:decorative xmlns:adec="http://schemas.microsoft.com/office/drawing/2017/decorative" val="1"/>
              </a:ext>
            </a:extLst>
          </p:cNvPr>
          <p:cNvSpPr/>
          <p:nvPr/>
        </p:nvSpPr>
        <p:spPr>
          <a:xfrm>
            <a:off x="582705" y="3648635"/>
            <a:ext cx="977153" cy="887505"/>
          </a:xfrm>
          <a:prstGeom prst="rect">
            <a:avLst/>
          </a:prstGeom>
          <a:solidFill>
            <a:srgbClr val="EE3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chemeClr val="tx1"/>
                </a:solidFill>
                <a:latin typeface="Lub Dub Condensed" panose="020B0506030403020204"/>
              </a:rPr>
              <a:t>NDCC</a:t>
            </a:r>
          </a:p>
          <a:p>
            <a:pPr algn="ctr"/>
            <a:r>
              <a:rPr lang="pt-BR" sz="1200" b="1" dirty="0">
                <a:solidFill>
                  <a:schemeClr val="tx1"/>
                </a:solidFill>
                <a:latin typeface="Lub Dub Condensed" panose="020B0506030403020204"/>
              </a:rPr>
              <a:t>(Diltiazem, Verapamil)</a:t>
            </a:r>
          </a:p>
          <a:p>
            <a:pPr algn="ctr"/>
            <a:r>
              <a:rPr lang="pt-BR" sz="1200" b="1" dirty="0">
                <a:solidFill>
                  <a:schemeClr val="tx1"/>
                </a:solidFill>
                <a:latin typeface="Lub Dub Condensed" panose="020B0506030403020204"/>
              </a:rPr>
              <a:t>(3: Harm)</a:t>
            </a:r>
          </a:p>
        </p:txBody>
      </p:sp>
      <p:cxnSp>
        <p:nvCxnSpPr>
          <p:cNvPr id="25" name="Straight Arrow Connector 24">
            <a:extLst>
              <a:ext uri="{FF2B5EF4-FFF2-40B4-BE49-F238E27FC236}">
                <a16:creationId xmlns:a16="http://schemas.microsoft.com/office/drawing/2014/main" id="{14C6EB9A-689A-4083-2068-1F07B121B478}"/>
              </a:ext>
              <a:ext uri="{C183D7F6-B498-43B3-948B-1728B52AA6E4}">
                <adec:decorative xmlns:adec="http://schemas.microsoft.com/office/drawing/2017/decorative" val="1"/>
              </a:ext>
            </a:extLst>
          </p:cNvPr>
          <p:cNvCxnSpPr>
            <a:cxnSpLocks/>
            <a:stCxn id="21" idx="2"/>
            <a:endCxn id="23" idx="0"/>
          </p:cNvCxnSpPr>
          <p:nvPr/>
        </p:nvCxnSpPr>
        <p:spPr>
          <a:xfrm>
            <a:off x="2735633" y="3960575"/>
            <a:ext cx="0" cy="24353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Elbow Connector 82">
            <a:extLst>
              <a:ext uri="{FF2B5EF4-FFF2-40B4-BE49-F238E27FC236}">
                <a16:creationId xmlns:a16="http://schemas.microsoft.com/office/drawing/2014/main" id="{40CDF84C-1923-1FC8-47AD-7194902B5A42}"/>
              </a:ext>
              <a:ext uri="{C183D7F6-B498-43B3-948B-1728B52AA6E4}">
                <adec:decorative xmlns:adec="http://schemas.microsoft.com/office/drawing/2017/decorative" val="1"/>
              </a:ext>
            </a:extLst>
          </p:cNvPr>
          <p:cNvCxnSpPr>
            <a:cxnSpLocks/>
            <a:stCxn id="20" idx="2"/>
            <a:endCxn id="22" idx="0"/>
          </p:cNvCxnSpPr>
          <p:nvPr/>
        </p:nvCxnSpPr>
        <p:spPr>
          <a:xfrm rot="5400000">
            <a:off x="2675160" y="1799655"/>
            <a:ext cx="397556" cy="173169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Elbow Connector 82">
            <a:extLst>
              <a:ext uri="{FF2B5EF4-FFF2-40B4-BE49-F238E27FC236}">
                <a16:creationId xmlns:a16="http://schemas.microsoft.com/office/drawing/2014/main" id="{72BCAB0F-0261-3D57-17C6-F2722BF951A8}"/>
              </a:ext>
              <a:ext uri="{C183D7F6-B498-43B3-948B-1728B52AA6E4}">
                <adec:decorative xmlns:adec="http://schemas.microsoft.com/office/drawing/2017/decorative" val="1"/>
              </a:ext>
            </a:extLst>
          </p:cNvPr>
          <p:cNvCxnSpPr>
            <a:cxnSpLocks/>
            <a:stCxn id="22" idx="2"/>
            <a:endCxn id="24" idx="0"/>
          </p:cNvCxnSpPr>
          <p:nvPr/>
        </p:nvCxnSpPr>
        <p:spPr>
          <a:xfrm rot="5400000">
            <a:off x="1329220" y="2969761"/>
            <a:ext cx="420937" cy="936811"/>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Elbow Connector 82">
            <a:extLst>
              <a:ext uri="{FF2B5EF4-FFF2-40B4-BE49-F238E27FC236}">
                <a16:creationId xmlns:a16="http://schemas.microsoft.com/office/drawing/2014/main" id="{0E2551C4-6FC4-0910-5309-1DF8951171B6}"/>
              </a:ext>
              <a:ext uri="{C183D7F6-B498-43B3-948B-1728B52AA6E4}">
                <adec:decorative xmlns:adec="http://schemas.microsoft.com/office/drawing/2017/decorative" val="1"/>
              </a:ext>
            </a:extLst>
          </p:cNvPr>
          <p:cNvCxnSpPr>
            <a:cxnSpLocks/>
            <a:stCxn id="22" idx="2"/>
            <a:endCxn id="21" idx="0"/>
          </p:cNvCxnSpPr>
          <p:nvPr/>
        </p:nvCxnSpPr>
        <p:spPr>
          <a:xfrm rot="16200000" flipH="1">
            <a:off x="2161562" y="3074229"/>
            <a:ext cx="420602" cy="72754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1" name="Round Same Side Corner Rectangle 60">
            <a:extLst>
              <a:ext uri="{FF2B5EF4-FFF2-40B4-BE49-F238E27FC236}">
                <a16:creationId xmlns:a16="http://schemas.microsoft.com/office/drawing/2014/main" id="{CE3A3287-C983-2791-0E5B-21B96F3C690F}"/>
              </a:ext>
              <a:ext uri="{C183D7F6-B498-43B3-948B-1728B52AA6E4}">
                <adec:decorative xmlns:adec="http://schemas.microsoft.com/office/drawing/2017/decorative" val="1"/>
              </a:ext>
            </a:extLst>
          </p:cNvPr>
          <p:cNvSpPr/>
          <p:nvPr/>
        </p:nvSpPr>
        <p:spPr>
          <a:xfrm>
            <a:off x="4468618" y="3648300"/>
            <a:ext cx="1933578" cy="312275"/>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Lato"/>
              </a:rPr>
              <a:t>BB</a:t>
            </a:r>
            <a:r>
              <a:rPr kumimoji="0" lang="en-US" sz="1200" b="1" i="0" u="none" strike="noStrike" kern="1200" cap="none" spc="0" normalizeH="0" noProof="0" dirty="0">
                <a:ln>
                  <a:noFill/>
                </a:ln>
                <a:solidFill>
                  <a:prstClr val="black"/>
                </a:solidFill>
                <a:effectLst/>
                <a:uLnTx/>
                <a:uFillTx/>
                <a:latin typeface="Lub Dub Condensed" panose="020B0506030403020204" pitchFamily="34" charset="0"/>
                <a:ea typeface="+mn-ea"/>
                <a:cs typeface="Lato"/>
              </a:rPr>
              <a:t> </a:t>
            </a:r>
            <a:r>
              <a:rPr lang="en-US" sz="1200" b="1" dirty="0">
                <a:solidFill>
                  <a:prstClr val="black"/>
                </a:solidFill>
                <a:latin typeface="Lub Dub Condensed" panose="020B0506030403020204" pitchFamily="34" charset="0"/>
                <a:cs typeface="Lato"/>
              </a:rPr>
              <a:t>or NDCC </a:t>
            </a:r>
            <a:r>
              <a:rPr kumimoji="0" lang="en-US" sz="12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Lato"/>
              </a:rPr>
              <a:t>(1)</a:t>
            </a:r>
          </a:p>
        </p:txBody>
      </p:sp>
      <p:sp>
        <p:nvSpPr>
          <p:cNvPr id="42" name="TextBox 41">
            <a:extLst>
              <a:ext uri="{FF2B5EF4-FFF2-40B4-BE49-F238E27FC236}">
                <a16:creationId xmlns:a16="http://schemas.microsoft.com/office/drawing/2014/main" id="{CFD7C9C0-5A0A-229A-E661-352CB18AC2D0}"/>
              </a:ext>
              <a:ext uri="{C183D7F6-B498-43B3-948B-1728B52AA6E4}">
                <adec:decorative xmlns:adec="http://schemas.microsoft.com/office/drawing/2017/decorative" val="1"/>
              </a:ext>
            </a:extLst>
          </p:cNvPr>
          <p:cNvSpPr txBox="1"/>
          <p:nvPr/>
        </p:nvSpPr>
        <p:spPr>
          <a:xfrm>
            <a:off x="4468618" y="2864278"/>
            <a:ext cx="1933580" cy="363420"/>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pPr marL="0" indent="0" algn="ctr" hangingPunct="0">
              <a:buFont typeface="Arial" panose="020B0604020202020204" pitchFamily="34" charset="0"/>
              <a:buNone/>
              <a:defRPr/>
            </a:pPr>
            <a:r>
              <a:rPr lang="en-US" sz="1600" dirty="0">
                <a:solidFill>
                  <a:prstClr val="white"/>
                </a:solidFill>
                <a:latin typeface="Lub Dub Condensed" panose="020B0506030403020204" pitchFamily="34" charset="0"/>
                <a:cs typeface="Lato"/>
              </a:rPr>
              <a:t>LVEF &gt;40%</a:t>
            </a:r>
          </a:p>
        </p:txBody>
      </p:sp>
      <p:sp>
        <p:nvSpPr>
          <p:cNvPr id="43" name="Round Same Side Corner Rectangle 60">
            <a:extLst>
              <a:ext uri="{FF2B5EF4-FFF2-40B4-BE49-F238E27FC236}">
                <a16:creationId xmlns:a16="http://schemas.microsoft.com/office/drawing/2014/main" id="{02F31130-9E2C-7615-48E8-429821CE6198}"/>
              </a:ext>
              <a:ext uri="{C183D7F6-B498-43B3-948B-1728B52AA6E4}">
                <adec:decorative xmlns:adec="http://schemas.microsoft.com/office/drawing/2017/decorative" val="1"/>
              </a:ext>
            </a:extLst>
          </p:cNvPr>
          <p:cNvSpPr/>
          <p:nvPr/>
        </p:nvSpPr>
        <p:spPr>
          <a:xfrm>
            <a:off x="4468618" y="4204111"/>
            <a:ext cx="1933578" cy="312275"/>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Lato"/>
              </a:rPr>
              <a:t>Digoxin (2a)</a:t>
            </a:r>
          </a:p>
        </p:txBody>
      </p:sp>
      <p:cxnSp>
        <p:nvCxnSpPr>
          <p:cNvPr id="45" name="Straight Arrow Connector 44">
            <a:extLst>
              <a:ext uri="{FF2B5EF4-FFF2-40B4-BE49-F238E27FC236}">
                <a16:creationId xmlns:a16="http://schemas.microsoft.com/office/drawing/2014/main" id="{525FDB5E-AAB8-A209-65A5-B3D6CCB294D8}"/>
              </a:ext>
              <a:ext uri="{C183D7F6-B498-43B3-948B-1728B52AA6E4}">
                <adec:decorative xmlns:adec="http://schemas.microsoft.com/office/drawing/2017/decorative" val="1"/>
              </a:ext>
            </a:extLst>
          </p:cNvPr>
          <p:cNvCxnSpPr>
            <a:cxnSpLocks/>
            <a:stCxn id="41" idx="2"/>
            <a:endCxn id="43" idx="0"/>
          </p:cNvCxnSpPr>
          <p:nvPr/>
        </p:nvCxnSpPr>
        <p:spPr>
          <a:xfrm>
            <a:off x="5435407" y="3960575"/>
            <a:ext cx="0" cy="24353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Elbow Connector 82">
            <a:extLst>
              <a:ext uri="{FF2B5EF4-FFF2-40B4-BE49-F238E27FC236}">
                <a16:creationId xmlns:a16="http://schemas.microsoft.com/office/drawing/2014/main" id="{7FF1605F-2ADF-941A-A8D9-CFE11DD875FE}"/>
              </a:ext>
              <a:ext uri="{C183D7F6-B498-43B3-948B-1728B52AA6E4}">
                <adec:decorative xmlns:adec="http://schemas.microsoft.com/office/drawing/2017/decorative" val="1"/>
              </a:ext>
            </a:extLst>
          </p:cNvPr>
          <p:cNvCxnSpPr>
            <a:cxnSpLocks/>
            <a:stCxn id="20" idx="2"/>
            <a:endCxn id="42" idx="0"/>
          </p:cNvCxnSpPr>
          <p:nvPr/>
        </p:nvCxnSpPr>
        <p:spPr>
          <a:xfrm rot="16200000" flipH="1">
            <a:off x="4388817" y="1817687"/>
            <a:ext cx="397556" cy="1695625"/>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C8DBB746-25F0-F937-DFFE-6CB8784531CF}"/>
              </a:ext>
              <a:ext uri="{C183D7F6-B498-43B3-948B-1728B52AA6E4}">
                <adec:decorative xmlns:adec="http://schemas.microsoft.com/office/drawing/2017/decorative" val="1"/>
              </a:ext>
            </a:extLst>
          </p:cNvPr>
          <p:cNvCxnSpPr>
            <a:cxnSpLocks/>
            <a:stCxn id="42" idx="2"/>
            <a:endCxn id="41" idx="0"/>
          </p:cNvCxnSpPr>
          <p:nvPr/>
        </p:nvCxnSpPr>
        <p:spPr>
          <a:xfrm flipH="1">
            <a:off x="5435407" y="3227698"/>
            <a:ext cx="1" cy="42060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FAB5A360-64DA-ED50-A34F-FD83172650B0}"/>
              </a:ext>
              <a:ext uri="{C183D7F6-B498-43B3-948B-1728B52AA6E4}">
                <adec:decorative xmlns:adec="http://schemas.microsoft.com/office/drawing/2017/decorative" val="1"/>
              </a:ext>
            </a:extLst>
          </p:cNvPr>
          <p:cNvSpPr txBox="1"/>
          <p:nvPr/>
        </p:nvSpPr>
        <p:spPr>
          <a:xfrm>
            <a:off x="7811261" y="2090239"/>
            <a:ext cx="3018103" cy="376483"/>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latin typeface="Lub Dub Condensed" panose="020B0506030403020204" pitchFamily="34" charset="0"/>
              </a:rPr>
              <a:t>Permanent AF</a:t>
            </a:r>
          </a:p>
        </p:txBody>
      </p:sp>
      <p:sp>
        <p:nvSpPr>
          <p:cNvPr id="69" name="Round Same Side Corner Rectangle 60">
            <a:extLst>
              <a:ext uri="{FF2B5EF4-FFF2-40B4-BE49-F238E27FC236}">
                <a16:creationId xmlns:a16="http://schemas.microsoft.com/office/drawing/2014/main" id="{44924B9E-D462-1AA5-1CBF-23643DEFF7B7}"/>
              </a:ext>
              <a:ext uri="{C183D7F6-B498-43B3-948B-1728B52AA6E4}">
                <adec:decorative xmlns:adec="http://schemas.microsoft.com/office/drawing/2017/decorative" val="1"/>
              </a:ext>
            </a:extLst>
          </p:cNvPr>
          <p:cNvSpPr/>
          <p:nvPr/>
        </p:nvSpPr>
        <p:spPr>
          <a:xfrm>
            <a:off x="7808258" y="2537013"/>
            <a:ext cx="3021107" cy="591670"/>
          </a:xfrm>
          <a:prstGeom prst="rect">
            <a:avLst/>
          </a:prstGeom>
          <a:solidFill>
            <a:srgbClr val="EE3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chemeClr val="tx1"/>
                </a:solidFill>
                <a:latin typeface="Lub Dub Condensed" panose="020B0506030403020204"/>
              </a:rPr>
              <a:t>Dronedarone</a:t>
            </a:r>
          </a:p>
          <a:p>
            <a:pPr algn="ctr"/>
            <a:r>
              <a:rPr lang="pt-BR" sz="1200" b="1" dirty="0">
                <a:solidFill>
                  <a:schemeClr val="tx1"/>
                </a:solidFill>
                <a:latin typeface="Lub Dub Condensed" panose="020B0506030403020204"/>
              </a:rPr>
              <a:t>(3: Harm)</a:t>
            </a:r>
          </a:p>
        </p:txBody>
      </p:sp>
    </p:spTree>
    <p:extLst>
      <p:ext uri="{BB962C8B-B14F-4D97-AF65-F5344CB8AC3E}">
        <p14:creationId xmlns:p14="http://schemas.microsoft.com/office/powerpoint/2010/main" val="447952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right)">
                                      <p:cBhvr>
                                        <p:cTn id="11" dur="500"/>
                                        <p:tgtEl>
                                          <p:spTgt spid="2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right)">
                                      <p:cBhvr>
                                        <p:cTn id="19" dur="500"/>
                                        <p:tgtEl>
                                          <p:spTgt spid="2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wipe(left)">
                                      <p:cBhvr>
                                        <p:cTn id="28" dur="500"/>
                                        <p:tgtEl>
                                          <p:spTgt spid="35"/>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par>
                          <p:cTn id="33" fill="hold">
                            <p:stCondLst>
                              <p:cond delay="1000"/>
                            </p:stCondLst>
                            <p:childTnLst>
                              <p:par>
                                <p:cTn id="34" presetID="22" presetClass="entr" presetSubtype="1" fill="hold"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up)">
                                      <p:cBhvr>
                                        <p:cTn id="36" dur="500"/>
                                        <p:tgtEl>
                                          <p:spTgt spid="25"/>
                                        </p:tgtEl>
                                      </p:cBhvr>
                                    </p:animEffect>
                                  </p:childTnLst>
                                </p:cTn>
                              </p:par>
                            </p:childTnLst>
                          </p:cTn>
                        </p:par>
                        <p:par>
                          <p:cTn id="37" fill="hold">
                            <p:stCondLst>
                              <p:cond delay="1500"/>
                            </p:stCondLst>
                            <p:childTnLst>
                              <p:par>
                                <p:cTn id="38" presetID="10" presetClass="entr" presetSubtype="0"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52"/>
                                        </p:tgtEl>
                                        <p:attrNameLst>
                                          <p:attrName>style.visibility</p:attrName>
                                        </p:attrNameLst>
                                      </p:cBhvr>
                                      <p:to>
                                        <p:strVal val="visible"/>
                                      </p:to>
                                    </p:set>
                                    <p:animEffect transition="in" filter="wipe(left)">
                                      <p:cBhvr>
                                        <p:cTn id="45" dur="500"/>
                                        <p:tgtEl>
                                          <p:spTgt spid="52"/>
                                        </p:tgtEl>
                                      </p:cBhvr>
                                    </p:animEffec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500"/>
                                        <p:tgtEl>
                                          <p:spTgt spid="42"/>
                                        </p:tgtEl>
                                      </p:cBhvr>
                                    </p:animEffect>
                                  </p:childTnLst>
                                </p:cTn>
                              </p:par>
                            </p:childTnLst>
                          </p:cTn>
                        </p:par>
                        <p:par>
                          <p:cTn id="50" fill="hold">
                            <p:stCondLst>
                              <p:cond delay="1000"/>
                            </p:stCondLst>
                            <p:childTnLst>
                              <p:par>
                                <p:cTn id="51" presetID="22" presetClass="entr" presetSubtype="1"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wipe(up)">
                                      <p:cBhvr>
                                        <p:cTn id="53" dur="500"/>
                                        <p:tgtEl>
                                          <p:spTgt spid="55"/>
                                        </p:tgtEl>
                                      </p:cBhvr>
                                    </p:animEffect>
                                  </p:childTnLst>
                                </p:cTn>
                              </p:par>
                            </p:childTnLst>
                          </p:cTn>
                        </p:par>
                        <p:par>
                          <p:cTn id="54" fill="hold">
                            <p:stCondLst>
                              <p:cond delay="1500"/>
                            </p:stCondLst>
                            <p:childTnLst>
                              <p:par>
                                <p:cTn id="55" presetID="10" presetClass="entr" presetSubtype="0"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fade">
                                      <p:cBhvr>
                                        <p:cTn id="57" dur="500"/>
                                        <p:tgtEl>
                                          <p:spTgt spid="41"/>
                                        </p:tgtEl>
                                      </p:cBhvr>
                                    </p:animEffect>
                                  </p:childTnLst>
                                </p:cTn>
                              </p:par>
                            </p:childTnLst>
                          </p:cTn>
                        </p:par>
                        <p:par>
                          <p:cTn id="58" fill="hold">
                            <p:stCondLst>
                              <p:cond delay="200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500"/>
                                        <p:tgtEl>
                                          <p:spTgt spid="45"/>
                                        </p:tgtEl>
                                      </p:cBhvr>
                                    </p:animEffect>
                                  </p:childTnLst>
                                </p:cTn>
                              </p:par>
                            </p:childTnLst>
                          </p:cTn>
                        </p:par>
                        <p:par>
                          <p:cTn id="62" fill="hold">
                            <p:stCondLst>
                              <p:cond delay="2500"/>
                            </p:stCondLst>
                            <p:childTnLst>
                              <p:par>
                                <p:cTn id="63" presetID="10" presetClass="entr" presetSubtype="0" fill="hold" grpId="0" nodeType="after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fade">
                                      <p:cBhvr>
                                        <p:cTn id="65" dur="500"/>
                                        <p:tgtEl>
                                          <p:spTgt spid="43"/>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68"/>
                                        </p:tgtEl>
                                        <p:attrNameLst>
                                          <p:attrName>style.visibility</p:attrName>
                                        </p:attrNameLst>
                                      </p:cBhvr>
                                      <p:to>
                                        <p:strVal val="visible"/>
                                      </p:to>
                                    </p:set>
                                    <p:animEffect transition="in" filter="fade">
                                      <p:cBhvr>
                                        <p:cTn id="70" dur="500"/>
                                        <p:tgtEl>
                                          <p:spTgt spid="68"/>
                                        </p:tgtEl>
                                      </p:cBhvr>
                                    </p:animEffect>
                                  </p:childTnLst>
                                </p:cTn>
                              </p:par>
                            </p:childTnLst>
                          </p:cTn>
                        </p:par>
                        <p:par>
                          <p:cTn id="71" fill="hold">
                            <p:stCondLst>
                              <p:cond delay="500"/>
                            </p:stCondLst>
                            <p:childTnLst>
                              <p:par>
                                <p:cTn id="72" presetID="10" presetClass="entr" presetSubtype="0" fill="hold" grpId="0" nodeType="afterEffect">
                                  <p:stCondLst>
                                    <p:cond delay="0"/>
                                  </p:stCondLst>
                                  <p:childTnLst>
                                    <p:set>
                                      <p:cBhvr>
                                        <p:cTn id="73" dur="1" fill="hold">
                                          <p:stCondLst>
                                            <p:cond delay="0"/>
                                          </p:stCondLst>
                                        </p:cTn>
                                        <p:tgtEl>
                                          <p:spTgt spid="69"/>
                                        </p:tgtEl>
                                        <p:attrNameLst>
                                          <p:attrName>style.visibility</p:attrName>
                                        </p:attrNameLst>
                                      </p:cBhvr>
                                      <p:to>
                                        <p:strVal val="visible"/>
                                      </p:to>
                                    </p:set>
                                    <p:animEffect transition="in" filter="fade">
                                      <p:cBhvr>
                                        <p:cTn id="74"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41" grpId="0" animBg="1"/>
      <p:bldP spid="42" grpId="0" animBg="1"/>
      <p:bldP spid="43" grpId="0" animBg="1"/>
      <p:bldP spid="68" grpId="0" animBg="1"/>
      <p:bldP spid="6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3E1D4-7AB9-8539-ABDE-1FF6FA92FB8A}"/>
              </a:ext>
            </a:extLst>
          </p:cNvPr>
          <p:cNvSpPr>
            <a:spLocks noGrp="1"/>
          </p:cNvSpPr>
          <p:nvPr>
            <p:ph type="title"/>
          </p:nvPr>
        </p:nvSpPr>
        <p:spPr/>
        <p:txBody>
          <a:bodyPr/>
          <a:lstStyle/>
          <a:p>
            <a:r>
              <a:rPr lang="en-US" sz="3000" dirty="0"/>
              <a:t>Prevalence, Incidence, Morbidity and Mortality of AF</a:t>
            </a:r>
          </a:p>
        </p:txBody>
      </p:sp>
      <p:sp>
        <p:nvSpPr>
          <p:cNvPr id="6" name="Rectangle 5">
            <a:extLst>
              <a:ext uri="{FF2B5EF4-FFF2-40B4-BE49-F238E27FC236}">
                <a16:creationId xmlns:a16="http://schemas.microsoft.com/office/drawing/2014/main" id="{0205D415-5458-B78C-BB53-0A6B37D1C1DD}"/>
              </a:ext>
              <a:ext uri="{C183D7F6-B498-43B3-948B-1728B52AA6E4}">
                <adec:decorative xmlns:adec="http://schemas.microsoft.com/office/drawing/2017/decorative" val="1"/>
              </a:ext>
            </a:extLst>
          </p:cNvPr>
          <p:cNvSpPr/>
          <p:nvPr/>
        </p:nvSpPr>
        <p:spPr>
          <a:xfrm>
            <a:off x="2474259" y="1077369"/>
            <a:ext cx="7198659" cy="717177"/>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9A3F0E60-9094-C7CD-C413-37780B0CE01E}"/>
              </a:ext>
            </a:extLst>
          </p:cNvPr>
          <p:cNvSpPr txBox="1"/>
          <p:nvPr/>
        </p:nvSpPr>
        <p:spPr>
          <a:xfrm>
            <a:off x="2666455" y="1112792"/>
            <a:ext cx="6814266" cy="646331"/>
          </a:xfrm>
          <a:prstGeom prst="rect">
            <a:avLst/>
          </a:prstGeom>
          <a:noFill/>
        </p:spPr>
        <p:txBody>
          <a:bodyPr wrap="square">
            <a:spAutoFit/>
          </a:bodyPr>
          <a:lstStyle/>
          <a:p>
            <a:pPr algn="ctr">
              <a:spcAft>
                <a:spcPts val="1200"/>
              </a:spcAft>
            </a:pPr>
            <a:r>
              <a:rPr lang="en-US" sz="1800" dirty="0">
                <a:latin typeface="Lub Dub Bold" panose="020B0803030403020204" pitchFamily="34" charset="0"/>
                <a:cs typeface="Arial" panose="020B0604020202020204" pitchFamily="34" charset="0"/>
              </a:rPr>
              <a:t>Prevalence and Incidence of AF is increasing and projected to double between 2010 and 2030</a:t>
            </a:r>
          </a:p>
        </p:txBody>
      </p:sp>
      <p:sp>
        <p:nvSpPr>
          <p:cNvPr id="8" name="TextBox 7">
            <a:extLst>
              <a:ext uri="{FF2B5EF4-FFF2-40B4-BE49-F238E27FC236}">
                <a16:creationId xmlns:a16="http://schemas.microsoft.com/office/drawing/2014/main" id="{F21BAE01-5AD4-CF1F-1652-CAFD63786CF1}"/>
              </a:ext>
            </a:extLst>
          </p:cNvPr>
          <p:cNvSpPr txBox="1"/>
          <p:nvPr/>
        </p:nvSpPr>
        <p:spPr>
          <a:xfrm>
            <a:off x="1494520" y="2125638"/>
            <a:ext cx="1681182" cy="532652"/>
          </a:xfrm>
          <a:prstGeom prst="rect">
            <a:avLst/>
          </a:prstGeom>
          <a:noFill/>
        </p:spPr>
        <p:txBody>
          <a:bodyPr wrap="square" rtlCol="0">
            <a:spAutoFit/>
          </a:bodyPr>
          <a:lstStyle/>
          <a:p>
            <a:r>
              <a:rPr lang="en-US" sz="2800" b="1" dirty="0">
                <a:solidFill>
                  <a:srgbClr val="CF2429"/>
                </a:solidFill>
                <a:latin typeface="Lub Dub Condensed" panose="020B0506030403020204" pitchFamily="34" charset="0"/>
              </a:rPr>
              <a:t>50 million </a:t>
            </a:r>
          </a:p>
        </p:txBody>
      </p:sp>
      <p:sp>
        <p:nvSpPr>
          <p:cNvPr id="17" name="TextBox 16">
            <a:extLst>
              <a:ext uri="{FF2B5EF4-FFF2-40B4-BE49-F238E27FC236}">
                <a16:creationId xmlns:a16="http://schemas.microsoft.com/office/drawing/2014/main" id="{342A4739-2C28-40D2-B971-0AEAAC9F8E21}"/>
              </a:ext>
            </a:extLst>
          </p:cNvPr>
          <p:cNvSpPr txBox="1"/>
          <p:nvPr/>
        </p:nvSpPr>
        <p:spPr>
          <a:xfrm>
            <a:off x="1502595" y="2486347"/>
            <a:ext cx="2432407" cy="595317"/>
          </a:xfrm>
          <a:prstGeom prst="rect">
            <a:avLst/>
          </a:prstGeom>
          <a:noFill/>
        </p:spPr>
        <p:txBody>
          <a:bodyPr wrap="square">
            <a:spAutoFit/>
          </a:bodyPr>
          <a:lstStyle/>
          <a:p>
            <a:r>
              <a:rPr lang="en-US" sz="1600" i="1" dirty="0">
                <a:latin typeface="Lub Dub Condensed" panose="020B0506030403020204" pitchFamily="34" charset="0"/>
              </a:rPr>
              <a:t>estimated individuals with AF worldwide in 2020 </a:t>
            </a:r>
          </a:p>
        </p:txBody>
      </p:sp>
      <p:sp>
        <p:nvSpPr>
          <p:cNvPr id="27" name="TextBox 26">
            <a:extLst>
              <a:ext uri="{FF2B5EF4-FFF2-40B4-BE49-F238E27FC236}">
                <a16:creationId xmlns:a16="http://schemas.microsoft.com/office/drawing/2014/main" id="{6C00B234-2D28-ED11-DE7A-50BA1B3E9958}"/>
              </a:ext>
            </a:extLst>
          </p:cNvPr>
          <p:cNvSpPr txBox="1"/>
          <p:nvPr/>
        </p:nvSpPr>
        <p:spPr>
          <a:xfrm>
            <a:off x="1769723" y="3467820"/>
            <a:ext cx="2155005" cy="954107"/>
          </a:xfrm>
          <a:prstGeom prst="rect">
            <a:avLst/>
          </a:prstGeom>
          <a:noFill/>
        </p:spPr>
        <p:txBody>
          <a:bodyPr wrap="square">
            <a:spAutoFit/>
          </a:bodyPr>
          <a:lstStyle/>
          <a:p>
            <a:r>
              <a:rPr lang="en-US" sz="2000" dirty="0">
                <a:latin typeface="Lub Dub Condensed" panose="020B0506030403020204" pitchFamily="34" charset="0"/>
              </a:rPr>
              <a:t>At least </a:t>
            </a:r>
            <a:r>
              <a:rPr lang="en-US" sz="2000" b="1" dirty="0">
                <a:solidFill>
                  <a:srgbClr val="CF2429"/>
                </a:solidFill>
                <a:latin typeface="Lub Dub Condensed" panose="020B0506030403020204" pitchFamily="34" charset="0"/>
              </a:rPr>
              <a:t>5.6 million </a:t>
            </a:r>
            <a:r>
              <a:rPr lang="en-US" dirty="0">
                <a:latin typeface="Lub Dub Condensed" panose="020B0506030403020204" pitchFamily="34" charset="0"/>
              </a:rPr>
              <a:t>individuals with AF in USA in 2015</a:t>
            </a:r>
          </a:p>
        </p:txBody>
      </p:sp>
      <p:sp>
        <p:nvSpPr>
          <p:cNvPr id="9" name="TextBox 8">
            <a:extLst>
              <a:ext uri="{FF2B5EF4-FFF2-40B4-BE49-F238E27FC236}">
                <a16:creationId xmlns:a16="http://schemas.microsoft.com/office/drawing/2014/main" id="{405996F7-AAA8-A9DD-0C54-41CD49C2E105}"/>
              </a:ext>
            </a:extLst>
          </p:cNvPr>
          <p:cNvSpPr txBox="1"/>
          <p:nvPr/>
        </p:nvSpPr>
        <p:spPr>
          <a:xfrm>
            <a:off x="410966" y="4495636"/>
            <a:ext cx="3616504" cy="307777"/>
          </a:xfrm>
          <a:prstGeom prst="rect">
            <a:avLst/>
          </a:prstGeom>
          <a:noFill/>
        </p:spPr>
        <p:txBody>
          <a:bodyPr wrap="square" rtlCol="0">
            <a:spAutoFit/>
          </a:bodyPr>
          <a:lstStyle/>
          <a:p>
            <a:r>
              <a:rPr lang="en-US" sz="1400" i="1" dirty="0">
                <a:latin typeface="Lub Dub Condensed" panose="020B0506030403020204" pitchFamily="34" charset="0"/>
              </a:rPr>
              <a:t>- about 11% estimated cases were undiagnosed</a:t>
            </a:r>
          </a:p>
        </p:txBody>
      </p:sp>
      <p:sp>
        <p:nvSpPr>
          <p:cNvPr id="13" name="Rectangle 2">
            <a:extLst>
              <a:ext uri="{FF2B5EF4-FFF2-40B4-BE49-F238E27FC236}">
                <a16:creationId xmlns:a16="http://schemas.microsoft.com/office/drawing/2014/main" id="{7EEC3D7E-BE66-2E54-0FEC-F470F1FCB7B8}"/>
              </a:ext>
            </a:extLst>
          </p:cNvPr>
          <p:cNvSpPr>
            <a:spLocks noChangeArrowheads="1"/>
          </p:cNvSpPr>
          <p:nvPr/>
        </p:nvSpPr>
        <p:spPr bwMode="auto">
          <a:xfrm>
            <a:off x="5249031" y="1993968"/>
            <a:ext cx="2714755"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lang="en-US" altLang="en-US" b="1" dirty="0">
                <a:latin typeface="Lub Dub Condensed" panose="020B0506030403020204" pitchFamily="34" charset="0"/>
              </a:rPr>
              <a:t>Overall lifetime risk:  </a:t>
            </a:r>
          </a:p>
          <a:p>
            <a:pPr marL="285750" marR="0" lvl="0" indent="-173038" algn="l" defTabSz="914400" rtl="0" eaLnBrk="0" fontAlgn="base" latinLnBrk="0" hangingPunct="0">
              <a:lnSpc>
                <a:spcPct val="100000"/>
              </a:lnSpc>
              <a:spcBef>
                <a:spcPct val="0"/>
              </a:spcBef>
              <a:spcAft>
                <a:spcPct val="0"/>
              </a:spcAft>
              <a:buClr>
                <a:srgbClr val="CF2429"/>
              </a:buClr>
              <a:buSzTx/>
              <a:buFont typeface="Arial" panose="020B0604020202020204" pitchFamily="34" charset="0"/>
              <a:buChar char="•"/>
              <a:tabLst/>
            </a:pPr>
            <a:r>
              <a:rPr lang="en-US" altLang="en-US" sz="1600" dirty="0">
                <a:latin typeface="Lub Dub Condensed" panose="020B0506030403020204" pitchFamily="34" charset="0"/>
              </a:rPr>
              <a:t>30-40% in White individuals</a:t>
            </a:r>
          </a:p>
          <a:p>
            <a:pPr marL="285750" marR="0" lvl="0" indent="-173038" algn="l" defTabSz="914400" rtl="0" eaLnBrk="0" fontAlgn="base" latinLnBrk="0" hangingPunct="0">
              <a:lnSpc>
                <a:spcPct val="100000"/>
              </a:lnSpc>
              <a:spcBef>
                <a:spcPct val="0"/>
              </a:spcBef>
              <a:spcAft>
                <a:spcPct val="0"/>
              </a:spcAft>
              <a:buClr>
                <a:srgbClr val="CF2429"/>
              </a:buClr>
              <a:buSzTx/>
              <a:buFont typeface="Arial" panose="020B0604020202020204" pitchFamily="34" charset="0"/>
              <a:buChar char="•"/>
              <a:tabLst/>
            </a:pPr>
            <a:r>
              <a:rPr lang="en-US" altLang="en-US" sz="1600" dirty="0">
                <a:latin typeface="Lub Dub Condensed" panose="020B0506030403020204" pitchFamily="34" charset="0"/>
              </a:rPr>
              <a:t>20% in African American individuals</a:t>
            </a:r>
          </a:p>
          <a:p>
            <a:pPr marL="285750" marR="0" lvl="0" indent="-173038" algn="l" defTabSz="914400" rtl="0" eaLnBrk="0" fontAlgn="base" latinLnBrk="0" hangingPunct="0">
              <a:lnSpc>
                <a:spcPct val="100000"/>
              </a:lnSpc>
              <a:spcBef>
                <a:spcPct val="0"/>
              </a:spcBef>
              <a:spcAft>
                <a:spcPct val="0"/>
              </a:spcAft>
              <a:buClr>
                <a:srgbClr val="CF2429"/>
              </a:buClr>
              <a:buSzTx/>
              <a:buFont typeface="Arial" panose="020B0604020202020204" pitchFamily="34" charset="0"/>
              <a:buChar char="•"/>
              <a:tabLst/>
            </a:pPr>
            <a:r>
              <a:rPr lang="en-US" altLang="en-US" sz="1600" dirty="0">
                <a:latin typeface="Lub Dub Condensed" panose="020B0506030403020204" pitchFamily="34" charset="0"/>
              </a:rPr>
              <a:t>15% in Chinese individuals</a:t>
            </a:r>
          </a:p>
        </p:txBody>
      </p:sp>
      <p:sp>
        <p:nvSpPr>
          <p:cNvPr id="10" name="TextBox 9">
            <a:extLst>
              <a:ext uri="{FF2B5EF4-FFF2-40B4-BE49-F238E27FC236}">
                <a16:creationId xmlns:a16="http://schemas.microsoft.com/office/drawing/2014/main" id="{A42AECD2-76FA-69AF-A2CD-9E1CC6CDCD49}"/>
              </a:ext>
            </a:extLst>
          </p:cNvPr>
          <p:cNvSpPr txBox="1"/>
          <p:nvPr/>
        </p:nvSpPr>
        <p:spPr>
          <a:xfrm>
            <a:off x="4242391" y="3543371"/>
            <a:ext cx="2381693" cy="1323439"/>
          </a:xfrm>
          <a:prstGeom prst="rect">
            <a:avLst/>
          </a:prstGeom>
          <a:noFill/>
        </p:spPr>
        <p:txBody>
          <a:bodyPr wrap="square" rtlCol="0">
            <a:spAutoFit/>
          </a:bodyPr>
          <a:lstStyle/>
          <a:p>
            <a:r>
              <a:rPr lang="en-US" sz="1600" dirty="0">
                <a:latin typeface="Lub Dub Condensed" panose="020B0506030403020204" pitchFamily="34" charset="0"/>
              </a:rPr>
              <a:t>In Medicare beneficiaries, the most frequent outcome in 5-yrs after AF diagnosis was death (19.5% at 1-yr; 48.8% at 5-yrs)</a:t>
            </a:r>
          </a:p>
        </p:txBody>
      </p:sp>
      <p:sp>
        <p:nvSpPr>
          <p:cNvPr id="15" name="TextBox 14">
            <a:extLst>
              <a:ext uri="{FF2B5EF4-FFF2-40B4-BE49-F238E27FC236}">
                <a16:creationId xmlns:a16="http://schemas.microsoft.com/office/drawing/2014/main" id="{9D79DC5E-E34D-AA82-7E13-2030E6327413}"/>
              </a:ext>
            </a:extLst>
          </p:cNvPr>
          <p:cNvSpPr txBox="1"/>
          <p:nvPr/>
        </p:nvSpPr>
        <p:spPr>
          <a:xfrm>
            <a:off x="8501892" y="2161849"/>
            <a:ext cx="2715457" cy="2616101"/>
          </a:xfrm>
          <a:prstGeom prst="rect">
            <a:avLst/>
          </a:prstGeom>
          <a:noFill/>
        </p:spPr>
        <p:txBody>
          <a:bodyPr wrap="square">
            <a:spAutoFit/>
          </a:bodyPr>
          <a:lstStyle/>
          <a:p>
            <a:r>
              <a:rPr lang="en-US" b="1" dirty="0">
                <a:latin typeface="Lub Dub Condensed" panose="020B0506030403020204" pitchFamily="34" charset="0"/>
              </a:rPr>
              <a:t>AF is associated </a:t>
            </a:r>
            <a:br>
              <a:rPr lang="en-US" b="1" dirty="0">
                <a:latin typeface="Lub Dub Condensed" panose="020B0506030403020204" pitchFamily="34" charset="0"/>
              </a:rPr>
            </a:br>
            <a:r>
              <a:rPr lang="en-US" b="1" dirty="0">
                <a:latin typeface="Lub Dub Condensed" panose="020B0506030403020204" pitchFamily="34" charset="0"/>
              </a:rPr>
              <a:t>with increased risks:</a:t>
            </a:r>
          </a:p>
          <a:p>
            <a:pPr marL="285750" indent="-173038" eaLnBrk="0" fontAlgn="base" hangingPunct="0">
              <a:spcBef>
                <a:spcPct val="0"/>
              </a:spcBef>
              <a:spcAft>
                <a:spcPct val="0"/>
              </a:spcAft>
              <a:buClr>
                <a:srgbClr val="CF2429"/>
              </a:buClr>
              <a:buFont typeface="Arial" panose="020B0604020202020204" pitchFamily="34" charset="0"/>
              <a:buChar char="•"/>
            </a:pPr>
            <a:r>
              <a:rPr lang="en-US" sz="1600" dirty="0">
                <a:latin typeface="Lub Dub Condensed" panose="020B0506030403020204" pitchFamily="34" charset="0"/>
              </a:rPr>
              <a:t>1.5-to 2-fold risk of death</a:t>
            </a:r>
          </a:p>
          <a:p>
            <a:pPr marL="285750" indent="-173038" eaLnBrk="0" fontAlgn="base" hangingPunct="0">
              <a:spcBef>
                <a:spcPct val="0"/>
              </a:spcBef>
              <a:spcAft>
                <a:spcPct val="0"/>
              </a:spcAft>
              <a:buClr>
                <a:srgbClr val="CF2429"/>
              </a:buClr>
              <a:buFont typeface="Arial" panose="020B0604020202020204" pitchFamily="34" charset="0"/>
              <a:buChar char="•"/>
            </a:pPr>
            <a:r>
              <a:rPr lang="en-US" sz="1600" dirty="0">
                <a:latin typeface="Lub Dub Condensed" panose="020B0506030403020204" pitchFamily="34" charset="0"/>
              </a:rPr>
              <a:t>2.4-fold risk of stroke</a:t>
            </a:r>
          </a:p>
          <a:p>
            <a:pPr marL="285750" indent="-173038" eaLnBrk="0" fontAlgn="base" hangingPunct="0">
              <a:spcBef>
                <a:spcPct val="0"/>
              </a:spcBef>
              <a:spcAft>
                <a:spcPct val="0"/>
              </a:spcAft>
              <a:buClr>
                <a:srgbClr val="CF2429"/>
              </a:buClr>
              <a:buFont typeface="Arial" panose="020B0604020202020204" pitchFamily="34" charset="0"/>
              <a:buChar char="•"/>
            </a:pPr>
            <a:r>
              <a:rPr lang="en-US" sz="1600" dirty="0">
                <a:latin typeface="Lub Dub Condensed" panose="020B0506030403020204" pitchFamily="34" charset="0"/>
              </a:rPr>
              <a:t>1.5-fold risk of CI/ dementia</a:t>
            </a:r>
          </a:p>
          <a:p>
            <a:pPr marL="285750" indent="-173038" eaLnBrk="0" fontAlgn="base" hangingPunct="0">
              <a:spcBef>
                <a:spcPct val="0"/>
              </a:spcBef>
              <a:spcAft>
                <a:spcPct val="0"/>
              </a:spcAft>
              <a:buClr>
                <a:srgbClr val="CF2429"/>
              </a:buClr>
              <a:buFont typeface="Arial" panose="020B0604020202020204" pitchFamily="34" charset="0"/>
              <a:buChar char="•"/>
            </a:pPr>
            <a:r>
              <a:rPr lang="en-US" sz="1600" dirty="0">
                <a:latin typeface="Lub Dub Condensed" panose="020B0506030403020204" pitchFamily="34" charset="0"/>
              </a:rPr>
              <a:t>1.5-fold risk of MI </a:t>
            </a:r>
          </a:p>
          <a:p>
            <a:pPr marL="285750" indent="-173038" eaLnBrk="0" fontAlgn="base" hangingPunct="0">
              <a:spcBef>
                <a:spcPct val="0"/>
              </a:spcBef>
              <a:spcAft>
                <a:spcPct val="0"/>
              </a:spcAft>
              <a:buClr>
                <a:srgbClr val="CF2429"/>
              </a:buClr>
              <a:buFont typeface="Arial" panose="020B0604020202020204" pitchFamily="34" charset="0"/>
              <a:buChar char="•"/>
            </a:pPr>
            <a:r>
              <a:rPr lang="en-US" sz="1600" dirty="0">
                <a:latin typeface="Lub Dub Condensed" panose="020B0506030403020204" pitchFamily="34" charset="0"/>
              </a:rPr>
              <a:t>2-fold risk of SCD</a:t>
            </a:r>
          </a:p>
          <a:p>
            <a:pPr marL="285750" indent="-173038" eaLnBrk="0" fontAlgn="base" hangingPunct="0">
              <a:spcBef>
                <a:spcPct val="0"/>
              </a:spcBef>
              <a:spcAft>
                <a:spcPct val="0"/>
              </a:spcAft>
              <a:buClr>
                <a:srgbClr val="CF2429"/>
              </a:buClr>
              <a:buFont typeface="Arial" panose="020B0604020202020204" pitchFamily="34" charset="0"/>
              <a:buChar char="•"/>
            </a:pPr>
            <a:r>
              <a:rPr lang="en-US" sz="1600" dirty="0">
                <a:latin typeface="Lub Dub Condensed" panose="020B0506030403020204" pitchFamily="34" charset="0"/>
              </a:rPr>
              <a:t>5-fold risk of HF </a:t>
            </a:r>
          </a:p>
          <a:p>
            <a:pPr marL="285750" indent="-173038" eaLnBrk="0" fontAlgn="base" hangingPunct="0">
              <a:spcBef>
                <a:spcPct val="0"/>
              </a:spcBef>
              <a:spcAft>
                <a:spcPct val="0"/>
              </a:spcAft>
              <a:buClr>
                <a:srgbClr val="CF2429"/>
              </a:buClr>
              <a:buFont typeface="Arial" panose="020B0604020202020204" pitchFamily="34" charset="0"/>
              <a:buChar char="•"/>
            </a:pPr>
            <a:r>
              <a:rPr lang="en-US" sz="1600" dirty="0">
                <a:latin typeface="Lub Dub Condensed" panose="020B0506030403020204" pitchFamily="34" charset="0"/>
              </a:rPr>
              <a:t>1.6-fold risk of CKD</a:t>
            </a:r>
          </a:p>
          <a:p>
            <a:pPr marL="285750" indent="-173038" eaLnBrk="0" fontAlgn="base" hangingPunct="0">
              <a:spcBef>
                <a:spcPct val="0"/>
              </a:spcBef>
              <a:spcAft>
                <a:spcPct val="0"/>
              </a:spcAft>
              <a:buClr>
                <a:srgbClr val="CF2429"/>
              </a:buClr>
              <a:buFont typeface="Arial" panose="020B0604020202020204" pitchFamily="34" charset="0"/>
              <a:buChar char="•"/>
            </a:pPr>
            <a:r>
              <a:rPr lang="en-US" sz="1600" dirty="0">
                <a:latin typeface="Lub Dub Condensed" panose="020B0506030403020204" pitchFamily="34" charset="0"/>
              </a:rPr>
              <a:t>1.3-fold risk of PAD </a:t>
            </a:r>
          </a:p>
        </p:txBody>
      </p:sp>
      <p:sp>
        <p:nvSpPr>
          <p:cNvPr id="12" name="Rectangle 11">
            <a:extLst>
              <a:ext uri="{FF2B5EF4-FFF2-40B4-BE49-F238E27FC236}">
                <a16:creationId xmlns:a16="http://schemas.microsoft.com/office/drawing/2014/main" id="{B41344B8-3ACF-825C-4A37-46F43AAF3E5F}"/>
              </a:ext>
            </a:extLst>
          </p:cNvPr>
          <p:cNvSpPr/>
          <p:nvPr/>
        </p:nvSpPr>
        <p:spPr>
          <a:xfrm>
            <a:off x="2813233" y="5198344"/>
            <a:ext cx="6979475" cy="400110"/>
          </a:xfrm>
          <a:prstGeom prst="rect">
            <a:avLst/>
          </a:prstGeom>
        </p:spPr>
        <p:txBody>
          <a:bodyPr wrap="none">
            <a:spAutoFit/>
          </a:bodyPr>
          <a:lstStyle/>
          <a:p>
            <a:r>
              <a:rPr lang="en-US" dirty="0"/>
              <a:t>AF accounted for </a:t>
            </a:r>
            <a:r>
              <a:rPr lang="en-US" sz="2000" b="1" dirty="0">
                <a:solidFill>
                  <a:srgbClr val="CF2429"/>
                </a:solidFill>
                <a:latin typeface="Lub Dub Condensed" panose="020B0506030403020204" pitchFamily="34" charset="0"/>
              </a:rPr>
              <a:t>$28.4 billion/ year </a:t>
            </a:r>
            <a:r>
              <a:rPr lang="en-US" dirty="0"/>
              <a:t>in US healthcare spending in 2016</a:t>
            </a:r>
          </a:p>
        </p:txBody>
      </p:sp>
      <p:cxnSp>
        <p:nvCxnSpPr>
          <p:cNvPr id="19" name="Straight Connector 18">
            <a:extLst>
              <a:ext uri="{FF2B5EF4-FFF2-40B4-BE49-F238E27FC236}">
                <a16:creationId xmlns:a16="http://schemas.microsoft.com/office/drawing/2014/main" id="{48F2B13D-E756-DAF6-DFB9-FCABDD0D0A11}"/>
              </a:ext>
              <a:ext uri="{C183D7F6-B498-43B3-948B-1728B52AA6E4}">
                <adec:decorative xmlns:adec="http://schemas.microsoft.com/office/drawing/2017/decorative" val="1"/>
              </a:ext>
            </a:extLst>
          </p:cNvPr>
          <p:cNvCxnSpPr>
            <a:cxnSpLocks/>
          </p:cNvCxnSpPr>
          <p:nvPr/>
        </p:nvCxnSpPr>
        <p:spPr>
          <a:xfrm>
            <a:off x="585627" y="3246634"/>
            <a:ext cx="3298004" cy="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20" name="Content Placeholder 3">
            <a:extLst>
              <a:ext uri="{FF2B5EF4-FFF2-40B4-BE49-F238E27FC236}">
                <a16:creationId xmlns:a16="http://schemas.microsoft.com/office/drawing/2014/main" id="{22552328-20BB-7BE2-7F12-85D7B6E2205D}"/>
              </a:ext>
              <a:ext uri="{C183D7F6-B498-43B3-948B-1728B52AA6E4}">
                <adec:decorative xmlns:adec="http://schemas.microsoft.com/office/drawing/2017/decorative" val="1"/>
              </a:ext>
            </a:extLst>
          </p:cNvPr>
          <p:cNvPicPr>
            <a:picLocks noGrp="1" noChangeAspect="1"/>
          </p:cNvPicPr>
          <p:nvPr>
            <p:ph idx="1"/>
          </p:nvPr>
        </p:nvPicPr>
        <p:blipFill>
          <a:blip r:embed="rId2">
            <a:duotone>
              <a:schemeClr val="bg2">
                <a:shade val="45000"/>
                <a:satMod val="135000"/>
              </a:schemeClr>
              <a:prstClr val="white"/>
            </a:duotone>
          </a:blip>
          <a:stretch>
            <a:fillRect/>
          </a:stretch>
        </p:blipFill>
        <p:spPr>
          <a:xfrm>
            <a:off x="600296" y="2098813"/>
            <a:ext cx="910006" cy="997134"/>
          </a:xfrm>
          <a:prstGeom prst="rect">
            <a:avLst/>
          </a:prstGeom>
        </p:spPr>
      </p:pic>
      <p:cxnSp>
        <p:nvCxnSpPr>
          <p:cNvPr id="21" name="Straight Connector 20">
            <a:extLst>
              <a:ext uri="{FF2B5EF4-FFF2-40B4-BE49-F238E27FC236}">
                <a16:creationId xmlns:a16="http://schemas.microsoft.com/office/drawing/2014/main" id="{2AA901E0-4BF5-4D80-1DDB-966F81874569}"/>
              </a:ext>
              <a:ext uri="{C183D7F6-B498-43B3-948B-1728B52AA6E4}">
                <adec:decorative xmlns:adec="http://schemas.microsoft.com/office/drawing/2017/decorative" val="1"/>
              </a:ext>
            </a:extLst>
          </p:cNvPr>
          <p:cNvCxnSpPr>
            <a:cxnSpLocks/>
          </p:cNvCxnSpPr>
          <p:nvPr/>
        </p:nvCxnSpPr>
        <p:spPr>
          <a:xfrm rot="5400000">
            <a:off x="2644398" y="3485850"/>
            <a:ext cx="2834640" cy="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25" name="Graphic 24">
            <a:extLst>
              <a:ext uri="{FF2B5EF4-FFF2-40B4-BE49-F238E27FC236}">
                <a16:creationId xmlns:a16="http://schemas.microsoft.com/office/drawing/2014/main" id="{5A100892-D9E4-BC93-3E8D-6842C41128B9}"/>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6322" y="3493215"/>
            <a:ext cx="1373092" cy="883578"/>
          </a:xfrm>
          <a:prstGeom prst="rect">
            <a:avLst/>
          </a:prstGeom>
        </p:spPr>
      </p:pic>
      <p:cxnSp>
        <p:nvCxnSpPr>
          <p:cNvPr id="28" name="Straight Connector 27">
            <a:extLst>
              <a:ext uri="{FF2B5EF4-FFF2-40B4-BE49-F238E27FC236}">
                <a16:creationId xmlns:a16="http://schemas.microsoft.com/office/drawing/2014/main" id="{B4DB78B8-F35F-8FBC-8F90-1F68E41678DF}"/>
              </a:ext>
              <a:ext uri="{C183D7F6-B498-43B3-948B-1728B52AA6E4}">
                <adec:decorative xmlns:adec="http://schemas.microsoft.com/office/drawing/2017/decorative" val="1"/>
              </a:ext>
            </a:extLst>
          </p:cNvPr>
          <p:cNvCxnSpPr>
            <a:cxnSpLocks/>
          </p:cNvCxnSpPr>
          <p:nvPr/>
        </p:nvCxnSpPr>
        <p:spPr>
          <a:xfrm>
            <a:off x="585627" y="5010284"/>
            <a:ext cx="10633753" cy="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6AB7C6F-A8F3-E046-454D-C5FD1CE8052E}"/>
              </a:ext>
              <a:ext uri="{C183D7F6-B498-43B3-948B-1728B52AA6E4}">
                <adec:decorative xmlns:adec="http://schemas.microsoft.com/office/drawing/2017/decorative" val="1"/>
              </a:ext>
            </a:extLst>
          </p:cNvPr>
          <p:cNvCxnSpPr>
            <a:cxnSpLocks/>
          </p:cNvCxnSpPr>
          <p:nvPr/>
        </p:nvCxnSpPr>
        <p:spPr>
          <a:xfrm>
            <a:off x="4257403" y="3452196"/>
            <a:ext cx="3727648" cy="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CF290DB-E724-810F-0DE1-3EAAA29C6018}"/>
              </a:ext>
              <a:ext uri="{C183D7F6-B498-43B3-948B-1728B52AA6E4}">
                <adec:decorative xmlns:adec="http://schemas.microsoft.com/office/drawing/2017/decorative" val="1"/>
              </a:ext>
            </a:extLst>
          </p:cNvPr>
          <p:cNvCxnSpPr>
            <a:cxnSpLocks/>
          </p:cNvCxnSpPr>
          <p:nvPr/>
        </p:nvCxnSpPr>
        <p:spPr>
          <a:xfrm rot="5400000">
            <a:off x="6784008" y="3485850"/>
            <a:ext cx="2834640" cy="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35" name="Picture 34">
            <a:extLst>
              <a:ext uri="{FF2B5EF4-FFF2-40B4-BE49-F238E27FC236}">
                <a16:creationId xmlns:a16="http://schemas.microsoft.com/office/drawing/2014/main" id="{141E2E5F-2535-2BEE-51E8-21B935AB565A}"/>
              </a:ext>
              <a:ext uri="{C183D7F6-B498-43B3-948B-1728B52AA6E4}">
                <adec:decorative xmlns:adec="http://schemas.microsoft.com/office/drawing/2017/decorative" val="1"/>
              </a:ext>
            </a:extLst>
          </p:cNvPr>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2185" y="3510515"/>
            <a:ext cx="1531089" cy="1531089"/>
          </a:xfrm>
          <a:prstGeom prst="rect">
            <a:avLst/>
          </a:prstGeom>
        </p:spPr>
      </p:pic>
      <p:pic>
        <p:nvPicPr>
          <p:cNvPr id="37" name="Picture 36">
            <a:extLst>
              <a:ext uri="{FF2B5EF4-FFF2-40B4-BE49-F238E27FC236}">
                <a16:creationId xmlns:a16="http://schemas.microsoft.com/office/drawing/2014/main" id="{D631DE03-3507-C113-D6CE-E234262EDC87}"/>
              </a:ext>
              <a:ext uri="{C183D7F6-B498-43B3-948B-1728B52AA6E4}">
                <adec:decorative xmlns:adec="http://schemas.microsoft.com/office/drawing/2017/decorative" val="1"/>
              </a:ext>
            </a:extLst>
          </p:cNvPr>
          <p:cNvPicPr>
            <a:picLocks noChangeAspect="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083539" y="5103627"/>
            <a:ext cx="585234" cy="585234"/>
          </a:xfrm>
          <a:prstGeom prst="rect">
            <a:avLst/>
          </a:prstGeom>
        </p:spPr>
      </p:pic>
      <p:pic>
        <p:nvPicPr>
          <p:cNvPr id="39" name="Picture 38">
            <a:extLst>
              <a:ext uri="{FF2B5EF4-FFF2-40B4-BE49-F238E27FC236}">
                <a16:creationId xmlns:a16="http://schemas.microsoft.com/office/drawing/2014/main" id="{8F42FAF1-7248-04DC-4548-20C464DD0FC9}"/>
              </a:ext>
              <a:ext uri="{C183D7F6-B498-43B3-948B-1728B52AA6E4}">
                <adec:decorative xmlns:adec="http://schemas.microsoft.com/office/drawing/2017/decorative" val="1"/>
              </a:ext>
            </a:extLst>
          </p:cNvPr>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261081" y="2138610"/>
            <a:ext cx="1071207" cy="1071207"/>
          </a:xfrm>
          <a:prstGeom prst="rect">
            <a:avLst/>
          </a:prstGeom>
        </p:spPr>
      </p:pic>
      <p:sp>
        <p:nvSpPr>
          <p:cNvPr id="4" name="Slide Number Placeholder 3">
            <a:extLst>
              <a:ext uri="{FF2B5EF4-FFF2-40B4-BE49-F238E27FC236}">
                <a16:creationId xmlns:a16="http://schemas.microsoft.com/office/drawing/2014/main" id="{C6E9555B-7BCE-54A3-0BD8-DACC0C93A0C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a:t>
            </a:fld>
            <a:endParaRPr lang="en-US" sz="900" dirty="0"/>
          </a:p>
        </p:txBody>
      </p:sp>
      <p:sp>
        <p:nvSpPr>
          <p:cNvPr id="5" name="Text Placeholder 4">
            <a:extLst>
              <a:ext uri="{FF2B5EF4-FFF2-40B4-BE49-F238E27FC236}">
                <a16:creationId xmlns:a16="http://schemas.microsoft.com/office/drawing/2014/main" id="{4035EE8B-32E9-8133-F599-A88196ABDE81}"/>
              </a:ext>
            </a:extLst>
          </p:cNvPr>
          <p:cNvSpPr>
            <a:spLocks noGrp="1"/>
          </p:cNvSpPr>
          <p:nvPr>
            <p:ph type="body" sz="quarter" idx="13"/>
          </p:nvPr>
        </p:nvSpPr>
        <p:spPr>
          <a:xfrm>
            <a:off x="2441397" y="5813287"/>
            <a:ext cx="7309207" cy="412852"/>
          </a:xfrm>
        </p:spPr>
        <p:txBody>
          <a:bodyPr/>
          <a:lstStyle/>
          <a:p>
            <a:pPr marL="0" indent="0" algn="ctr"/>
            <a:r>
              <a:rPr lang="en-US" b="1" dirty="0"/>
              <a:t>Abbreviations: </a:t>
            </a:r>
            <a:r>
              <a:rPr lang="en-US" dirty="0"/>
              <a:t>AF indicates atrial fibrillation; CI, cognitive impairment; CKD, chronic kidney disease; HF, heart failure; MI, myocardial infarctions; PAD, peripheral arterial disease; SCD, sudden cardiac death; yr, year; and yrs, years. </a:t>
            </a:r>
          </a:p>
        </p:txBody>
      </p:sp>
    </p:spTree>
    <p:extLst>
      <p:ext uri="{BB962C8B-B14F-4D97-AF65-F5344CB8AC3E}">
        <p14:creationId xmlns:p14="http://schemas.microsoft.com/office/powerpoint/2010/main" val="19535347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3E1D4-7AB9-8539-ABDE-1FF6FA92FB8A}"/>
              </a:ext>
            </a:extLst>
          </p:cNvPr>
          <p:cNvSpPr>
            <a:spLocks noGrp="1"/>
          </p:cNvSpPr>
          <p:nvPr>
            <p:ph type="title"/>
          </p:nvPr>
        </p:nvSpPr>
        <p:spPr>
          <a:xfrm>
            <a:off x="838199" y="365125"/>
            <a:ext cx="9327777" cy="352051"/>
          </a:xfrm>
        </p:spPr>
        <p:txBody>
          <a:bodyPr/>
          <a:lstStyle/>
          <a:p>
            <a:r>
              <a:rPr lang="en-US" sz="2700" dirty="0"/>
              <a:t>Recommendations for Atrioventricular Nodal Ablation</a:t>
            </a:r>
          </a:p>
        </p:txBody>
      </p:sp>
      <p:graphicFrame>
        <p:nvGraphicFramePr>
          <p:cNvPr id="5" name="Content Placeholder 5">
            <a:extLst>
              <a:ext uri="{FF2B5EF4-FFF2-40B4-BE49-F238E27FC236}">
                <a16:creationId xmlns:a16="http://schemas.microsoft.com/office/drawing/2014/main" id="{DE7CD176-4C7E-4578-DA51-3EC0D2F7036E}"/>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1760317009"/>
              </p:ext>
            </p:extLst>
          </p:nvPr>
        </p:nvGraphicFramePr>
        <p:xfrm>
          <a:off x="1714306" y="1513698"/>
          <a:ext cx="8774401" cy="3417194"/>
        </p:xfrm>
        <a:graphic>
          <a:graphicData uri="http://schemas.openxmlformats.org/drawingml/2006/table">
            <a:tbl>
              <a:tblPr firstRow="1" bandRow="1">
                <a:tableStyleId>{5C22544A-7EE6-4342-B048-85BDC9FD1C3A}</a:tableStyleId>
              </a:tblPr>
              <a:tblGrid>
                <a:gridCol w="772983">
                  <a:extLst>
                    <a:ext uri="{9D8B030D-6E8A-4147-A177-3AD203B41FA5}">
                      <a16:colId xmlns:a16="http://schemas.microsoft.com/office/drawing/2014/main" val="2649235253"/>
                    </a:ext>
                  </a:extLst>
                </a:gridCol>
                <a:gridCol w="8001418">
                  <a:extLst>
                    <a:ext uri="{9D8B030D-6E8A-4147-A177-3AD203B41FA5}">
                      <a16:colId xmlns:a16="http://schemas.microsoft.com/office/drawing/2014/main" val="3265590656"/>
                    </a:ext>
                  </a:extLst>
                </a:gridCol>
              </a:tblGrid>
              <a:tr h="37936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67084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798513"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AF and a persistently rapid ventricular repose who undergo AVNA, initial pacemaker lower rate programming should be 80 to 90 bpm to reduce the risk of sudden death.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788995">
                <a:tc>
                  <a:txBody>
                    <a:bodyPr/>
                    <a:lstStyle/>
                    <a:p>
                      <a:pPr marL="0" marR="0" indent="0" algn="ctr" defTabSz="914400" rtl="0" eaLnBrk="1" latinLnBrk="0" hangingPunct="1">
                        <a:lnSpc>
                          <a:spcPct val="100000"/>
                        </a:lnSpc>
                        <a:spcBef>
                          <a:spcPts val="295"/>
                        </a:spcBef>
                        <a:spcAft>
                          <a:spcPts val="0"/>
                        </a:spcAft>
                        <a:buClr>
                          <a:srgbClr val="000000"/>
                        </a:buClr>
                        <a:buFont typeface="Arial"/>
                      </a:pPr>
                      <a:r>
                        <a:rPr lang="en-US" sz="1600" b="1" i="0" u="none" strike="noStrike" kern="1200" cap="none" dirty="0">
                          <a:ln>
                            <a:noFill/>
                          </a:ln>
                          <a:solidFill>
                            <a:schemeClr val="tx1"/>
                          </a:solidFill>
                          <a:latin typeface="Lub Dub Bold" panose="020B0803030403020204" pitchFamily="34" charset="0"/>
                          <a:ea typeface="+mn-ea"/>
                          <a:cs typeface="Arial" panose="020B0604020202020204" pitchFamily="34" charset="0"/>
                          <a:sym typeface="Arial"/>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798513"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AF and uncontrolled rapid ventricular response refractory to rate-control medications, AVNA can be useful to improve symptoms and QOL.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617294883"/>
                  </a:ext>
                </a:extLst>
              </a:tr>
              <a:tr h="788995">
                <a:tc>
                  <a:txBody>
                    <a:bodyPr/>
                    <a:lstStyle/>
                    <a:p>
                      <a:pPr marL="0" marR="0" indent="0" algn="ctr" defTabSz="914400" rtl="0" eaLnBrk="1" latinLnBrk="0" hangingPunct="1">
                        <a:lnSpc>
                          <a:spcPct val="100000"/>
                        </a:lnSpc>
                        <a:spcBef>
                          <a:spcPts val="295"/>
                        </a:spcBef>
                        <a:spcAft>
                          <a:spcPts val="0"/>
                        </a:spcAft>
                        <a:buClr>
                          <a:srgbClr val="000000"/>
                        </a:buClr>
                        <a:buFont typeface="Arial"/>
                      </a:pPr>
                      <a:r>
                        <a:rPr lang="en-US" sz="1600" b="1" i="0" u="none" strike="noStrike" kern="1200" cap="none" dirty="0">
                          <a:ln>
                            <a:noFill/>
                          </a:ln>
                          <a:solidFill>
                            <a:schemeClr val="tx1"/>
                          </a:solidFill>
                          <a:latin typeface="Lub Dub Bold" panose="020B0803030403020204" pitchFamily="34" charset="0"/>
                          <a:ea typeface="+mn-ea"/>
                          <a:cs typeface="Arial" panose="020B0604020202020204" pitchFamily="34" charset="0"/>
                          <a:sym typeface="Arial"/>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798513"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AF scheduled to have an AVNA, implantation of a pacemaker prior to procedure is recommended to ensure adequacy of the pacing leads before performing the ablation.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075674760"/>
                  </a:ext>
                </a:extLst>
              </a:tr>
              <a:tr h="788995">
                <a:tc>
                  <a:txBody>
                    <a:bodyPr/>
                    <a:lstStyle/>
                    <a:p>
                      <a:pPr marL="0" marR="0" indent="0" algn="ctr" defTabSz="914400" rtl="0" eaLnBrk="1" latinLnBrk="0" hangingPunct="1">
                        <a:lnSpc>
                          <a:spcPct val="100000"/>
                        </a:lnSpc>
                        <a:spcBef>
                          <a:spcPts val="295"/>
                        </a:spcBef>
                        <a:spcAft>
                          <a:spcPts val="0"/>
                        </a:spcAft>
                        <a:buClr>
                          <a:srgbClr val="000000"/>
                        </a:buClr>
                        <a:buFont typeface="Arial"/>
                      </a:pPr>
                      <a:r>
                        <a:rPr lang="en-US" sz="1600" b="1" i="0" u="none" strike="noStrike" kern="1200" cap="none" dirty="0">
                          <a:ln>
                            <a:noFill/>
                          </a:ln>
                          <a:solidFill>
                            <a:schemeClr val="tx1"/>
                          </a:solidFill>
                          <a:latin typeface="Lub Dub Bold" panose="020B0803030403020204" pitchFamily="34" charset="0"/>
                          <a:ea typeface="+mn-ea"/>
                          <a:cs typeface="Arial" panose="020B0604020202020204" pitchFamily="34" charset="0"/>
                          <a:sym typeface="Arial"/>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798513"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AF and  normal EF undergoing AVNA, conduction system pacing of the His bundle or left bundle area may be reasonable.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2898736"/>
                  </a:ext>
                </a:extLst>
              </a:tr>
            </a:tbl>
          </a:graphicData>
        </a:graphic>
      </p:graphicFrame>
      <p:pic>
        <p:nvPicPr>
          <p:cNvPr id="12" name="Picture 11">
            <a:extLst>
              <a:ext uri="{FF2B5EF4-FFF2-40B4-BE49-F238E27FC236}">
                <a16:creationId xmlns:a16="http://schemas.microsoft.com/office/drawing/2014/main" id="{6E664914-6328-A691-2BED-E861BC0CDF46}"/>
              </a:ext>
              <a:ext uri="{C183D7F6-B498-43B3-948B-1728B52AA6E4}">
                <adec:decorative xmlns:adec="http://schemas.microsoft.com/office/drawing/2017/decorative" val="1"/>
              </a:ext>
            </a:extLst>
          </p:cNvPr>
          <p:cNvPicPr>
            <a:picLocks noChangeAspect="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2587377" y="1960731"/>
            <a:ext cx="556516" cy="556516"/>
          </a:xfrm>
          <a:prstGeom prst="rect">
            <a:avLst/>
          </a:prstGeom>
          <a:ln>
            <a:noFill/>
          </a:ln>
        </p:spPr>
      </p:pic>
      <p:grpSp>
        <p:nvGrpSpPr>
          <p:cNvPr id="19" name="Group 18">
            <a:extLst>
              <a:ext uri="{FF2B5EF4-FFF2-40B4-BE49-F238E27FC236}">
                <a16:creationId xmlns:a16="http://schemas.microsoft.com/office/drawing/2014/main" id="{9C83DE5C-A06D-B288-7950-8077749E863A}"/>
              </a:ext>
              <a:ext uri="{C183D7F6-B498-43B3-948B-1728B52AA6E4}">
                <adec:decorative xmlns:adec="http://schemas.microsoft.com/office/drawing/2017/decorative" val="1"/>
              </a:ext>
            </a:extLst>
          </p:cNvPr>
          <p:cNvGrpSpPr/>
          <p:nvPr/>
        </p:nvGrpSpPr>
        <p:grpSpPr>
          <a:xfrm>
            <a:off x="2536004" y="4153328"/>
            <a:ext cx="772274" cy="772274"/>
            <a:chOff x="2536004" y="4153328"/>
            <a:chExt cx="772274" cy="772274"/>
          </a:xfrm>
        </p:grpSpPr>
        <p:pic>
          <p:nvPicPr>
            <p:cNvPr id="3" name="Graphic 2">
              <a:extLst>
                <a:ext uri="{FF2B5EF4-FFF2-40B4-BE49-F238E27FC236}">
                  <a16:creationId xmlns:a16="http://schemas.microsoft.com/office/drawing/2014/main" id="{6E64E1AB-6A3E-12BF-7027-252D11E072A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22694" y="4345327"/>
              <a:ext cx="463493" cy="257496"/>
            </a:xfrm>
            <a:prstGeom prst="rect">
              <a:avLst/>
            </a:prstGeom>
          </p:spPr>
        </p:pic>
        <p:pic>
          <p:nvPicPr>
            <p:cNvPr id="17" name="Graphic 16" descr="Magnifying glass with solid fill">
              <a:extLst>
                <a:ext uri="{FF2B5EF4-FFF2-40B4-BE49-F238E27FC236}">
                  <a16:creationId xmlns:a16="http://schemas.microsoft.com/office/drawing/2014/main" id="{92847445-1098-9D88-1723-E67760859AE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536004" y="4153328"/>
              <a:ext cx="772274" cy="772274"/>
            </a:xfrm>
            <a:prstGeom prst="rect">
              <a:avLst/>
            </a:prstGeom>
          </p:spPr>
        </p:pic>
      </p:grpSp>
      <p:pic>
        <p:nvPicPr>
          <p:cNvPr id="21" name="Graphic 20">
            <a:extLst>
              <a:ext uri="{FF2B5EF4-FFF2-40B4-BE49-F238E27FC236}">
                <a16:creationId xmlns:a16="http://schemas.microsoft.com/office/drawing/2014/main" id="{B251981C-0ED0-9CE8-C7DC-AB838E6BEC6C}"/>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546279" y="2630184"/>
            <a:ext cx="667820" cy="667820"/>
          </a:xfrm>
          <a:prstGeom prst="rect">
            <a:avLst/>
          </a:prstGeom>
        </p:spPr>
      </p:pic>
      <p:pic>
        <p:nvPicPr>
          <p:cNvPr id="23" name="Graphic 22">
            <a:extLst>
              <a:ext uri="{FF2B5EF4-FFF2-40B4-BE49-F238E27FC236}">
                <a16:creationId xmlns:a16="http://schemas.microsoft.com/office/drawing/2014/main" id="{63D80E47-B0FF-F0C5-39EF-E93BD622F00D}"/>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610277" y="3477588"/>
            <a:ext cx="539607" cy="539607"/>
          </a:xfrm>
          <a:prstGeom prst="rect">
            <a:avLst/>
          </a:prstGeom>
        </p:spPr>
      </p:pic>
      <p:sp>
        <p:nvSpPr>
          <p:cNvPr id="7" name="Text Placeholder 6">
            <a:extLst>
              <a:ext uri="{FF2B5EF4-FFF2-40B4-BE49-F238E27FC236}">
                <a16:creationId xmlns:a16="http://schemas.microsoft.com/office/drawing/2014/main" id="{23543E4C-33A5-A569-9E6E-A15D1FED2D34}"/>
              </a:ext>
            </a:extLst>
          </p:cNvPr>
          <p:cNvSpPr>
            <a:spLocks noGrp="1"/>
          </p:cNvSpPr>
          <p:nvPr>
            <p:ph type="body" sz="quarter" idx="13"/>
          </p:nvPr>
        </p:nvSpPr>
        <p:spPr>
          <a:xfrm>
            <a:off x="1926448" y="5956724"/>
            <a:ext cx="8339103" cy="181308"/>
          </a:xfrm>
        </p:spPr>
        <p:txBody>
          <a:bodyPr/>
          <a:lstStyle/>
          <a:p>
            <a:pPr marL="0" indent="0" algn="ctr"/>
            <a:r>
              <a:rPr lang="en-US" b="1" dirty="0"/>
              <a:t>Abbreviations: </a:t>
            </a:r>
            <a:r>
              <a:rPr lang="en-US" dirty="0"/>
              <a:t>AF indicates atrial fibrillation; AVNA, atrioventricular nodal ablation; bpm, beats per minute; EF, ejection fraction; and QOL, quality of life.</a:t>
            </a:r>
          </a:p>
        </p:txBody>
      </p:sp>
      <p:sp>
        <p:nvSpPr>
          <p:cNvPr id="4" name="Slide Number Placeholder 3">
            <a:extLst>
              <a:ext uri="{FF2B5EF4-FFF2-40B4-BE49-F238E27FC236}">
                <a16:creationId xmlns:a16="http://schemas.microsoft.com/office/drawing/2014/main" id="{C6E9555B-7BCE-54A3-0BD8-DACC0C93A0C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30</a:t>
            </a:fld>
            <a:endParaRPr lang="en-US" sz="900" dirty="0"/>
          </a:p>
        </p:txBody>
      </p:sp>
    </p:spTree>
    <p:extLst>
      <p:ext uri="{BB962C8B-B14F-4D97-AF65-F5344CB8AC3E}">
        <p14:creationId xmlns:p14="http://schemas.microsoft.com/office/powerpoint/2010/main" val="20489216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ame Side Corner Rectangle 60">
            <a:extLst>
              <a:ext uri="{FF2B5EF4-FFF2-40B4-BE49-F238E27FC236}">
                <a16:creationId xmlns:a16="http://schemas.microsoft.com/office/drawing/2014/main" id="{1E0A86FF-5D38-1047-DA84-A4CCDA8D8DAC}"/>
              </a:ext>
              <a:ext uri="{C183D7F6-B498-43B3-948B-1728B52AA6E4}">
                <adec:decorative xmlns:adec="http://schemas.microsoft.com/office/drawing/2017/decorative" val="1"/>
              </a:ext>
            </a:extLst>
          </p:cNvPr>
          <p:cNvSpPr/>
          <p:nvPr/>
        </p:nvSpPr>
        <p:spPr>
          <a:xfrm>
            <a:off x="1185882" y="4614306"/>
            <a:ext cx="9781308" cy="360781"/>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latin typeface="Lub Dub Condensed" panose="020B0506030403020204"/>
            </a:endParaRPr>
          </a:p>
        </p:txBody>
      </p:sp>
      <p:sp>
        <p:nvSpPr>
          <p:cNvPr id="8" name="Round Same Side Corner Rectangle 60">
            <a:extLst>
              <a:ext uri="{FF2B5EF4-FFF2-40B4-BE49-F238E27FC236}">
                <a16:creationId xmlns:a16="http://schemas.microsoft.com/office/drawing/2014/main" id="{7F7701F4-D3F5-23D0-CB93-54E7559F7D6E}"/>
              </a:ext>
              <a:ext uri="{C183D7F6-B498-43B3-948B-1728B52AA6E4}">
                <adec:decorative xmlns:adec="http://schemas.microsoft.com/office/drawing/2017/decorative" val="1"/>
              </a:ext>
            </a:extLst>
          </p:cNvPr>
          <p:cNvSpPr/>
          <p:nvPr/>
        </p:nvSpPr>
        <p:spPr>
          <a:xfrm>
            <a:off x="1185882" y="4996782"/>
            <a:ext cx="9781308" cy="470467"/>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endParaRPr kumimoji="0" lang="en-US" sz="1400" b="1" i="0" u="none" strike="noStrike" kern="1200" cap="none" spc="0" normalizeH="0" baseline="0" noProof="0" dirty="0">
              <a:ln>
                <a:noFill/>
              </a:ln>
              <a:solidFill>
                <a:prstClr val="black"/>
              </a:solidFill>
              <a:effectLst/>
              <a:uLnTx/>
              <a:uFillTx/>
              <a:latin typeface="Lub Dub Condensed" panose="020B0506030403020204"/>
              <a:ea typeface="+mn-ea"/>
              <a:cs typeface="Arial" panose="020B0604020202020204" pitchFamily="34" charset="0"/>
            </a:endParaRPr>
          </a:p>
        </p:txBody>
      </p:sp>
      <p:sp>
        <p:nvSpPr>
          <p:cNvPr id="2" name="Title 1">
            <a:extLst>
              <a:ext uri="{FF2B5EF4-FFF2-40B4-BE49-F238E27FC236}">
                <a16:creationId xmlns:a16="http://schemas.microsoft.com/office/drawing/2014/main" id="{7EE3E1D4-7AB9-8539-ABDE-1FF6FA92FB8A}"/>
              </a:ext>
            </a:extLst>
          </p:cNvPr>
          <p:cNvSpPr>
            <a:spLocks noGrp="1"/>
          </p:cNvSpPr>
          <p:nvPr>
            <p:ph type="title"/>
          </p:nvPr>
        </p:nvSpPr>
        <p:spPr>
          <a:xfrm>
            <a:off x="838199" y="365125"/>
            <a:ext cx="9327777" cy="352051"/>
          </a:xfrm>
        </p:spPr>
        <p:txBody>
          <a:bodyPr/>
          <a:lstStyle/>
          <a:p>
            <a:r>
              <a:rPr lang="en-US" sz="2700" dirty="0"/>
              <a:t>Goals of Rhythm Control Therapy in AF </a:t>
            </a:r>
          </a:p>
        </p:txBody>
      </p:sp>
      <p:sp>
        <p:nvSpPr>
          <p:cNvPr id="3" name="Rectangle 2" descr="This flowchart depicts guideline based goals focused on rhythm control for various types of AF patients. ">
            <a:extLst>
              <a:ext uri="{FF2B5EF4-FFF2-40B4-BE49-F238E27FC236}">
                <a16:creationId xmlns:a16="http://schemas.microsoft.com/office/drawing/2014/main" id="{34CA6D3D-38A8-2D0C-55B6-121F7B5A2B5D}"/>
              </a:ext>
              <a:ext uri="{C183D7F6-B498-43B3-948B-1728B52AA6E4}">
                <adec:decorative xmlns:adec="http://schemas.microsoft.com/office/drawing/2017/decorative" val="0"/>
              </a:ext>
            </a:extLst>
          </p:cNvPr>
          <p:cNvSpPr/>
          <p:nvPr/>
        </p:nvSpPr>
        <p:spPr>
          <a:xfrm>
            <a:off x="205482" y="914401"/>
            <a:ext cx="11126914" cy="3550480"/>
          </a:xfrm>
          <a:prstGeom prst="rect">
            <a:avLst/>
          </a:prstGeom>
          <a:no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8240B7EC-45E7-5858-BCE7-1E187F9B4172}"/>
              </a:ext>
              <a:ext uri="{C183D7F6-B498-43B3-948B-1728B52AA6E4}">
                <adec:decorative xmlns:adec="http://schemas.microsoft.com/office/drawing/2017/decorative" val="1"/>
              </a:ext>
            </a:extLst>
          </p:cNvPr>
          <p:cNvSpPr txBox="1"/>
          <p:nvPr/>
        </p:nvSpPr>
        <p:spPr>
          <a:xfrm>
            <a:off x="3497737" y="1106537"/>
            <a:ext cx="5196526" cy="376483"/>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latin typeface="Lub Dub Condensed" panose="020B0506030403020204" pitchFamily="34" charset="0"/>
              </a:rPr>
              <a:t>Rhythm control in patients with</a:t>
            </a:r>
          </a:p>
        </p:txBody>
      </p:sp>
      <p:sp>
        <p:nvSpPr>
          <p:cNvPr id="21" name="TextBox 20">
            <a:extLst>
              <a:ext uri="{FF2B5EF4-FFF2-40B4-BE49-F238E27FC236}">
                <a16:creationId xmlns:a16="http://schemas.microsoft.com/office/drawing/2014/main" id="{F0C815A3-AF17-8645-7CA0-75D163F19C0C}"/>
              </a:ext>
              <a:ext uri="{C183D7F6-B498-43B3-948B-1728B52AA6E4}">
                <adec:decorative xmlns:adec="http://schemas.microsoft.com/office/drawing/2017/decorative" val="1"/>
              </a:ext>
            </a:extLst>
          </p:cNvPr>
          <p:cNvSpPr txBox="1"/>
          <p:nvPr/>
        </p:nvSpPr>
        <p:spPr>
          <a:xfrm>
            <a:off x="948907" y="1934363"/>
            <a:ext cx="2041134" cy="566789"/>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800" dirty="0"/>
              <a:t>Recent AF Diagnosis (&lt; 1 year)</a:t>
            </a:r>
          </a:p>
        </p:txBody>
      </p:sp>
      <p:sp>
        <p:nvSpPr>
          <p:cNvPr id="22" name="TextBox 21">
            <a:extLst>
              <a:ext uri="{FF2B5EF4-FFF2-40B4-BE49-F238E27FC236}">
                <a16:creationId xmlns:a16="http://schemas.microsoft.com/office/drawing/2014/main" id="{A88ABD3A-33CE-7D3B-F895-FA2E978AC6E2}"/>
              </a:ext>
              <a:ext uri="{C183D7F6-B498-43B3-948B-1728B52AA6E4}">
                <adec:decorative xmlns:adec="http://schemas.microsoft.com/office/drawing/2017/decorative" val="1"/>
              </a:ext>
            </a:extLst>
          </p:cNvPr>
          <p:cNvSpPr txBox="1"/>
          <p:nvPr/>
        </p:nvSpPr>
        <p:spPr>
          <a:xfrm>
            <a:off x="3526364" y="1835966"/>
            <a:ext cx="2061939" cy="815793"/>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800" dirty="0"/>
              <a:t>Reduced </a:t>
            </a:r>
            <a:br>
              <a:rPr lang="en-US" sz="1800" dirty="0"/>
            </a:br>
            <a:r>
              <a:rPr lang="en-US" sz="1800" dirty="0"/>
              <a:t>LV function &amp; Persistent AF </a:t>
            </a:r>
          </a:p>
        </p:txBody>
      </p:sp>
      <p:sp>
        <p:nvSpPr>
          <p:cNvPr id="25" name="TextBox 24">
            <a:extLst>
              <a:ext uri="{FF2B5EF4-FFF2-40B4-BE49-F238E27FC236}">
                <a16:creationId xmlns:a16="http://schemas.microsoft.com/office/drawing/2014/main" id="{B239C7A1-67CA-D62F-2394-C190C5CD4D81}"/>
              </a:ext>
              <a:ext uri="{C183D7F6-B498-43B3-948B-1728B52AA6E4}">
                <adec:decorative xmlns:adec="http://schemas.microsoft.com/office/drawing/2017/decorative" val="1"/>
              </a:ext>
            </a:extLst>
          </p:cNvPr>
          <p:cNvSpPr txBox="1"/>
          <p:nvPr/>
        </p:nvSpPr>
        <p:spPr>
          <a:xfrm>
            <a:off x="6115566" y="1934363"/>
            <a:ext cx="2041134" cy="566789"/>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800" dirty="0"/>
              <a:t>AF and HF</a:t>
            </a:r>
          </a:p>
        </p:txBody>
      </p:sp>
      <p:sp>
        <p:nvSpPr>
          <p:cNvPr id="26" name="TextBox 25">
            <a:extLst>
              <a:ext uri="{FF2B5EF4-FFF2-40B4-BE49-F238E27FC236}">
                <a16:creationId xmlns:a16="http://schemas.microsoft.com/office/drawing/2014/main" id="{FB664F97-C11C-426C-6314-1B155E606D17}"/>
              </a:ext>
              <a:ext uri="{C183D7F6-B498-43B3-948B-1728B52AA6E4}">
                <adec:decorative xmlns:adec="http://schemas.microsoft.com/office/drawing/2017/decorative" val="1"/>
              </a:ext>
            </a:extLst>
          </p:cNvPr>
          <p:cNvSpPr txBox="1"/>
          <p:nvPr/>
        </p:nvSpPr>
        <p:spPr>
          <a:xfrm>
            <a:off x="8703377" y="1934363"/>
            <a:ext cx="2030780" cy="566790"/>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800" dirty="0"/>
              <a:t>Symptomatic AF</a:t>
            </a:r>
          </a:p>
        </p:txBody>
      </p:sp>
      <p:sp>
        <p:nvSpPr>
          <p:cNvPr id="27" name="Round Same Side Corner Rectangle 60">
            <a:extLst>
              <a:ext uri="{FF2B5EF4-FFF2-40B4-BE49-F238E27FC236}">
                <a16:creationId xmlns:a16="http://schemas.microsoft.com/office/drawing/2014/main" id="{1A0BA9DF-3685-B53D-B88E-F012B2A10049}"/>
              </a:ext>
              <a:ext uri="{C183D7F6-B498-43B3-948B-1728B52AA6E4}">
                <adec:decorative xmlns:adec="http://schemas.microsoft.com/office/drawing/2017/decorative" val="1"/>
              </a:ext>
            </a:extLst>
          </p:cNvPr>
          <p:cNvSpPr/>
          <p:nvPr/>
        </p:nvSpPr>
        <p:spPr>
          <a:xfrm>
            <a:off x="953057" y="2886300"/>
            <a:ext cx="2036341" cy="948026"/>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Lub Dub Condensed" panose="020B0506030403020204"/>
              </a:rPr>
              <a:t>Rhythm control can be useful to reduce hospitalizations, stroke, and mortality (2a)</a:t>
            </a:r>
          </a:p>
        </p:txBody>
      </p:sp>
      <p:sp>
        <p:nvSpPr>
          <p:cNvPr id="28" name="Round Same Side Corner Rectangle 60">
            <a:extLst>
              <a:ext uri="{FF2B5EF4-FFF2-40B4-BE49-F238E27FC236}">
                <a16:creationId xmlns:a16="http://schemas.microsoft.com/office/drawing/2014/main" id="{A888180B-B978-40C0-3746-062C6081AAF5}"/>
              </a:ext>
              <a:ext uri="{C183D7F6-B498-43B3-948B-1728B52AA6E4}">
                <adec:decorative xmlns:adec="http://schemas.microsoft.com/office/drawing/2017/decorative" val="0"/>
              </a:ext>
            </a:extLst>
          </p:cNvPr>
          <p:cNvSpPr/>
          <p:nvPr/>
        </p:nvSpPr>
        <p:spPr>
          <a:xfrm>
            <a:off x="1185882" y="4614306"/>
            <a:ext cx="9781308" cy="3607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Lub Dub Condensed" panose="020B0506030403020204"/>
              </a:rPr>
              <a:t>In patients with AF, rhythm-control strategies can be useful to reduce the likelihood of AF progression.(2a)</a:t>
            </a:r>
          </a:p>
        </p:txBody>
      </p:sp>
      <p:sp>
        <p:nvSpPr>
          <p:cNvPr id="36" name="Round Same Side Corner Rectangle 60">
            <a:extLst>
              <a:ext uri="{FF2B5EF4-FFF2-40B4-BE49-F238E27FC236}">
                <a16:creationId xmlns:a16="http://schemas.microsoft.com/office/drawing/2014/main" id="{1C986C80-8F34-4B8D-72EE-516C935D65B2}"/>
              </a:ext>
              <a:ext uri="{C183D7F6-B498-43B3-948B-1728B52AA6E4}">
                <adec:decorative xmlns:adec="http://schemas.microsoft.com/office/drawing/2017/decorative" val="1"/>
              </a:ext>
            </a:extLst>
          </p:cNvPr>
          <p:cNvSpPr/>
          <p:nvPr/>
        </p:nvSpPr>
        <p:spPr>
          <a:xfrm>
            <a:off x="3562654" y="2886300"/>
            <a:ext cx="2010406" cy="1196680"/>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Lub Dub Condensed" panose="020B0506030403020204"/>
              </a:rPr>
              <a:t>A trial of rhythm control recommended to evaluate if AF is contributing to reduced LV function (1)</a:t>
            </a:r>
          </a:p>
        </p:txBody>
      </p:sp>
      <p:sp>
        <p:nvSpPr>
          <p:cNvPr id="43" name="Round Same Side Corner Rectangle 60">
            <a:extLst>
              <a:ext uri="{FF2B5EF4-FFF2-40B4-BE49-F238E27FC236}">
                <a16:creationId xmlns:a16="http://schemas.microsoft.com/office/drawing/2014/main" id="{680D603E-2D13-A0F0-68A1-FE724091D132}"/>
              </a:ext>
              <a:ext uri="{C183D7F6-B498-43B3-948B-1728B52AA6E4}">
                <adec:decorative xmlns:adec="http://schemas.microsoft.com/office/drawing/2017/decorative" val="1"/>
              </a:ext>
            </a:extLst>
          </p:cNvPr>
          <p:cNvSpPr/>
          <p:nvPr/>
        </p:nvSpPr>
        <p:spPr>
          <a:xfrm>
            <a:off x="6115566" y="2886300"/>
            <a:ext cx="2036341" cy="1426271"/>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Lub Dub Condensed" panose="020B0506030403020204"/>
              </a:rPr>
              <a:t>Rhythm control can be useful for improving symptoms and outcomes such as mortality and hospitalizations for HF and ischemia (2a)</a:t>
            </a:r>
          </a:p>
        </p:txBody>
      </p:sp>
      <p:sp>
        <p:nvSpPr>
          <p:cNvPr id="46" name="Round Same Side Corner Rectangle 60">
            <a:extLst>
              <a:ext uri="{FF2B5EF4-FFF2-40B4-BE49-F238E27FC236}">
                <a16:creationId xmlns:a16="http://schemas.microsoft.com/office/drawing/2014/main" id="{9EE045F8-7F92-AFC9-FAA6-A23787CD71F8}"/>
              </a:ext>
              <a:ext uri="{C183D7F6-B498-43B3-948B-1728B52AA6E4}">
                <adec:decorative xmlns:adec="http://schemas.microsoft.com/office/drawing/2017/decorative" val="1"/>
              </a:ext>
            </a:extLst>
          </p:cNvPr>
          <p:cNvSpPr/>
          <p:nvPr/>
        </p:nvSpPr>
        <p:spPr>
          <a:xfrm>
            <a:off x="8703377" y="2886300"/>
            <a:ext cx="2036341" cy="634816"/>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Pts val="1100"/>
              <a:buFontTx/>
              <a:buNone/>
              <a:tabLst/>
              <a:defRPr/>
            </a:pPr>
            <a:r>
              <a:rPr kumimoji="0" lang="en-US" sz="1400" b="1" i="0" u="none" strike="noStrike" kern="1200" cap="none" spc="0" normalizeH="0" baseline="0" noProof="0" dirty="0">
                <a:ln>
                  <a:noFill/>
                </a:ln>
                <a:solidFill>
                  <a:prstClr val="black"/>
                </a:solidFill>
                <a:effectLst/>
                <a:uLnTx/>
                <a:uFillTx/>
                <a:latin typeface="Lub Dub Condensed" panose="020B0506030403020204"/>
                <a:ea typeface="+mn-ea"/>
                <a:cs typeface="Times New Roman" panose="02020603050405020304" pitchFamily="18" charset="0"/>
              </a:rPr>
              <a:t> Rhythm control can be useful to </a:t>
            </a:r>
            <a:r>
              <a:rPr lang="en-US" sz="1400" b="1" dirty="0">
                <a:solidFill>
                  <a:prstClr val="black"/>
                </a:solidFill>
                <a:latin typeface="Lub Dub Condensed" panose="020B0506030403020204"/>
                <a:cs typeface="Times New Roman" panose="02020603050405020304" pitchFamily="18" charset="0"/>
              </a:rPr>
              <a:t>i</a:t>
            </a:r>
            <a:r>
              <a:rPr kumimoji="0" lang="en-US" sz="1400" b="1" i="0" u="none" strike="noStrike" kern="1200" cap="none" spc="0" normalizeH="0" baseline="0" noProof="0" dirty="0">
                <a:ln>
                  <a:noFill/>
                </a:ln>
                <a:solidFill>
                  <a:prstClr val="black"/>
                </a:solidFill>
                <a:effectLst/>
                <a:uLnTx/>
                <a:uFillTx/>
                <a:latin typeface="Lub Dub Condensed" panose="020B0506030403020204"/>
                <a:ea typeface="+mn-ea"/>
                <a:cs typeface="Times New Roman" panose="02020603050405020304" pitchFamily="18" charset="0"/>
              </a:rPr>
              <a:t>mprove symptoms (2a)</a:t>
            </a:r>
          </a:p>
        </p:txBody>
      </p:sp>
      <p:cxnSp>
        <p:nvCxnSpPr>
          <p:cNvPr id="48" name="Straight Arrow Connector 47">
            <a:extLst>
              <a:ext uri="{FF2B5EF4-FFF2-40B4-BE49-F238E27FC236}">
                <a16:creationId xmlns:a16="http://schemas.microsoft.com/office/drawing/2014/main" id="{B68E181E-1FAF-7A20-04B5-710BE326EA67}"/>
              </a:ext>
              <a:ext uri="{C183D7F6-B498-43B3-948B-1728B52AA6E4}">
                <adec:decorative xmlns:adec="http://schemas.microsoft.com/office/drawing/2017/decorative" val="1"/>
              </a:ext>
            </a:extLst>
          </p:cNvPr>
          <p:cNvCxnSpPr>
            <a:cxnSpLocks/>
            <a:stCxn id="21" idx="2"/>
            <a:endCxn id="27" idx="0"/>
          </p:cNvCxnSpPr>
          <p:nvPr/>
        </p:nvCxnSpPr>
        <p:spPr>
          <a:xfrm>
            <a:off x="1969474" y="2501152"/>
            <a:ext cx="1754" cy="38514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Elbow Connector 82">
            <a:extLst>
              <a:ext uri="{FF2B5EF4-FFF2-40B4-BE49-F238E27FC236}">
                <a16:creationId xmlns:a16="http://schemas.microsoft.com/office/drawing/2014/main" id="{10AEE8AA-AE51-A79F-CE4C-33ECD52FC9EA}"/>
              </a:ext>
              <a:ext uri="{C183D7F6-B498-43B3-948B-1728B52AA6E4}">
                <adec:decorative xmlns:adec="http://schemas.microsoft.com/office/drawing/2017/decorative" val="1"/>
              </a:ext>
            </a:extLst>
          </p:cNvPr>
          <p:cNvCxnSpPr>
            <a:cxnSpLocks/>
            <a:stCxn id="20" idx="2"/>
            <a:endCxn id="21" idx="0"/>
          </p:cNvCxnSpPr>
          <p:nvPr/>
        </p:nvCxnSpPr>
        <p:spPr>
          <a:xfrm rot="5400000">
            <a:off x="3807066" y="-354572"/>
            <a:ext cx="451343" cy="4126526"/>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Elbow Connector 82">
            <a:extLst>
              <a:ext uri="{FF2B5EF4-FFF2-40B4-BE49-F238E27FC236}">
                <a16:creationId xmlns:a16="http://schemas.microsoft.com/office/drawing/2014/main" id="{920F10CD-4F48-7A96-51BA-C13B00E2B529}"/>
              </a:ext>
              <a:ext uri="{C183D7F6-B498-43B3-948B-1728B52AA6E4}">
                <adec:decorative xmlns:adec="http://schemas.microsoft.com/office/drawing/2017/decorative" val="1"/>
              </a:ext>
            </a:extLst>
          </p:cNvPr>
          <p:cNvCxnSpPr>
            <a:cxnSpLocks/>
          </p:cNvCxnSpPr>
          <p:nvPr/>
        </p:nvCxnSpPr>
        <p:spPr>
          <a:xfrm rot="5400000">
            <a:off x="5130730" y="928763"/>
            <a:ext cx="352946" cy="1538666"/>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Elbow Connector 82">
            <a:extLst>
              <a:ext uri="{FF2B5EF4-FFF2-40B4-BE49-F238E27FC236}">
                <a16:creationId xmlns:a16="http://schemas.microsoft.com/office/drawing/2014/main" id="{7AE8408B-C5DF-899F-1487-D5441ACFFDBA}"/>
              </a:ext>
              <a:ext uri="{C183D7F6-B498-43B3-948B-1728B52AA6E4}">
                <adec:decorative xmlns:adec="http://schemas.microsoft.com/office/drawing/2017/decorative" val="1"/>
              </a:ext>
            </a:extLst>
          </p:cNvPr>
          <p:cNvCxnSpPr>
            <a:cxnSpLocks/>
            <a:stCxn id="20" idx="2"/>
            <a:endCxn id="25" idx="0"/>
          </p:cNvCxnSpPr>
          <p:nvPr/>
        </p:nvCxnSpPr>
        <p:spPr>
          <a:xfrm rot="16200000" flipH="1">
            <a:off x="6390395" y="1188624"/>
            <a:ext cx="451343" cy="1040133"/>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Elbow Connector 82">
            <a:extLst>
              <a:ext uri="{FF2B5EF4-FFF2-40B4-BE49-F238E27FC236}">
                <a16:creationId xmlns:a16="http://schemas.microsoft.com/office/drawing/2014/main" id="{3ED13315-FE92-963E-1E3F-C02C8FA913C1}"/>
              </a:ext>
              <a:ext uri="{C183D7F6-B498-43B3-948B-1728B52AA6E4}">
                <adec:decorative xmlns:adec="http://schemas.microsoft.com/office/drawing/2017/decorative" val="1"/>
              </a:ext>
            </a:extLst>
          </p:cNvPr>
          <p:cNvCxnSpPr>
            <a:cxnSpLocks/>
            <a:stCxn id="20" idx="2"/>
            <a:endCxn id="26" idx="0"/>
          </p:cNvCxnSpPr>
          <p:nvPr/>
        </p:nvCxnSpPr>
        <p:spPr>
          <a:xfrm rot="16200000" flipH="1">
            <a:off x="7681712" y="-102693"/>
            <a:ext cx="451343" cy="3622767"/>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E3158E1C-3327-7627-15DF-1C85FD9B6BE7}"/>
              </a:ext>
              <a:ext uri="{C183D7F6-B498-43B3-948B-1728B52AA6E4}">
                <adec:decorative xmlns:adec="http://schemas.microsoft.com/office/drawing/2017/decorative" val="1"/>
              </a:ext>
            </a:extLst>
          </p:cNvPr>
          <p:cNvCxnSpPr>
            <a:cxnSpLocks/>
            <a:stCxn id="22" idx="2"/>
            <a:endCxn id="36" idx="0"/>
          </p:cNvCxnSpPr>
          <p:nvPr/>
        </p:nvCxnSpPr>
        <p:spPr>
          <a:xfrm>
            <a:off x="4557334" y="2651759"/>
            <a:ext cx="10523" cy="23454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8B336096-5F5A-2F28-88F8-4DA5780A2D9E}"/>
              </a:ext>
              <a:ext uri="{C183D7F6-B498-43B3-948B-1728B52AA6E4}">
                <adec:decorative xmlns:adec="http://schemas.microsoft.com/office/drawing/2017/decorative" val="1"/>
              </a:ext>
            </a:extLst>
          </p:cNvPr>
          <p:cNvCxnSpPr>
            <a:cxnSpLocks/>
            <a:stCxn id="25" idx="2"/>
            <a:endCxn id="43" idx="0"/>
          </p:cNvCxnSpPr>
          <p:nvPr/>
        </p:nvCxnSpPr>
        <p:spPr>
          <a:xfrm flipH="1">
            <a:off x="7133737" y="2501152"/>
            <a:ext cx="2396" cy="38514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C93C9042-CDAE-C905-8BD5-19D25A990A9C}"/>
              </a:ext>
              <a:ext uri="{C183D7F6-B498-43B3-948B-1728B52AA6E4}">
                <adec:decorative xmlns:adec="http://schemas.microsoft.com/office/drawing/2017/decorative" val="1"/>
              </a:ext>
            </a:extLst>
          </p:cNvPr>
          <p:cNvCxnSpPr>
            <a:cxnSpLocks/>
            <a:stCxn id="26" idx="2"/>
            <a:endCxn id="46" idx="0"/>
          </p:cNvCxnSpPr>
          <p:nvPr/>
        </p:nvCxnSpPr>
        <p:spPr>
          <a:xfrm>
            <a:off x="9718767" y="2501153"/>
            <a:ext cx="2781" cy="38514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Round Same Side Corner Rectangle 60">
            <a:extLst>
              <a:ext uri="{FF2B5EF4-FFF2-40B4-BE49-F238E27FC236}">
                <a16:creationId xmlns:a16="http://schemas.microsoft.com/office/drawing/2014/main" id="{2B5DB558-64FE-8D65-8EC6-E9F95DD91B59}"/>
              </a:ext>
              <a:ext uri="{C183D7F6-B498-43B3-948B-1728B52AA6E4}">
                <adec:decorative xmlns:adec="http://schemas.microsoft.com/office/drawing/2017/decorative" val="1"/>
              </a:ext>
            </a:extLst>
          </p:cNvPr>
          <p:cNvSpPr/>
          <p:nvPr/>
        </p:nvSpPr>
        <p:spPr>
          <a:xfrm>
            <a:off x="1176357" y="5488944"/>
            <a:ext cx="9781308" cy="405425"/>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endParaRPr kumimoji="0" lang="en-US" sz="1400" b="1" i="0" u="none" strike="noStrike" kern="1200" cap="none" spc="0" normalizeH="0" baseline="0" noProof="0" dirty="0">
              <a:ln>
                <a:noFill/>
              </a:ln>
              <a:solidFill>
                <a:prstClr val="black"/>
              </a:solidFill>
              <a:effectLst/>
              <a:uLnTx/>
              <a:uFillTx/>
              <a:latin typeface="Lub Dub Condensed" panose="020B0506030403020204"/>
              <a:ea typeface="+mn-ea"/>
              <a:cs typeface="Arial" panose="020B0604020202020204" pitchFamily="34" charset="0"/>
            </a:endParaRPr>
          </a:p>
        </p:txBody>
      </p:sp>
      <p:sp>
        <p:nvSpPr>
          <p:cNvPr id="47" name="Round Same Side Corner Rectangle 60">
            <a:extLst>
              <a:ext uri="{FF2B5EF4-FFF2-40B4-BE49-F238E27FC236}">
                <a16:creationId xmlns:a16="http://schemas.microsoft.com/office/drawing/2014/main" id="{D27D0E24-574D-6016-85A0-D4A01095F0A2}"/>
              </a:ext>
              <a:ext uri="{C183D7F6-B498-43B3-948B-1728B52AA6E4}">
                <adec:decorative xmlns:adec="http://schemas.microsoft.com/office/drawing/2017/decorative" val="0"/>
              </a:ext>
            </a:extLst>
          </p:cNvPr>
          <p:cNvSpPr/>
          <p:nvPr/>
        </p:nvSpPr>
        <p:spPr>
          <a:xfrm>
            <a:off x="1185882" y="4996782"/>
            <a:ext cx="9781308" cy="4704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kumimoji="0" lang="en-US" sz="1400" b="1" i="0" u="none" strike="noStrike" kern="1200" cap="none" spc="0" normalizeH="0" baseline="0" noProof="0" dirty="0">
                <a:ln>
                  <a:noFill/>
                </a:ln>
                <a:solidFill>
                  <a:prstClr val="black"/>
                </a:solidFill>
                <a:effectLst/>
                <a:uLnTx/>
                <a:uFillTx/>
                <a:latin typeface="Lub Dub Condensed" panose="020B0506030403020204"/>
                <a:ea typeface="+mn-ea"/>
                <a:cs typeface="+mn-cs"/>
              </a:rPr>
              <a:t> </a:t>
            </a:r>
            <a:r>
              <a:rPr lang="en-US" sz="1400" b="1" dirty="0">
                <a:solidFill>
                  <a:prstClr val="black"/>
                </a:solidFill>
                <a:latin typeface="Lub Dub Condensed" panose="020B0506030403020204"/>
              </a:rPr>
              <a:t>In patients with AF where symptoms associated with AF are uncertain, a trial of rhythm control (eg, cardioversion or pharmacological therapy) may be useful to determine what if any symptoms are attributable to AF (2b)</a:t>
            </a:r>
            <a:endParaRPr kumimoji="0" lang="en-US" sz="1400" b="1" i="0" u="none" strike="noStrike" kern="1200" cap="none" spc="0" normalizeH="0" baseline="0" noProof="0" dirty="0">
              <a:ln>
                <a:noFill/>
              </a:ln>
              <a:solidFill>
                <a:prstClr val="black"/>
              </a:solidFill>
              <a:effectLst/>
              <a:uLnTx/>
              <a:uFillTx/>
              <a:latin typeface="Lub Dub Condensed" panose="020B0506030403020204"/>
              <a:ea typeface="+mn-ea"/>
              <a:cs typeface="Arial" panose="020B0604020202020204" pitchFamily="34" charset="0"/>
            </a:endParaRPr>
          </a:p>
        </p:txBody>
      </p:sp>
      <p:sp>
        <p:nvSpPr>
          <p:cNvPr id="10" name="Round Same Side Corner Rectangle 60">
            <a:extLst>
              <a:ext uri="{FF2B5EF4-FFF2-40B4-BE49-F238E27FC236}">
                <a16:creationId xmlns:a16="http://schemas.microsoft.com/office/drawing/2014/main" id="{8E1D84A8-CA60-8B82-C842-B16B6BF9FF5C}"/>
              </a:ext>
              <a:ext uri="{C183D7F6-B498-43B3-948B-1728B52AA6E4}">
                <adec:decorative xmlns:adec="http://schemas.microsoft.com/office/drawing/2017/decorative" val="0"/>
              </a:ext>
            </a:extLst>
          </p:cNvPr>
          <p:cNvSpPr/>
          <p:nvPr/>
        </p:nvSpPr>
        <p:spPr>
          <a:xfrm>
            <a:off x="1176357" y="5498469"/>
            <a:ext cx="9781308" cy="4054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sz="1400" b="1" dirty="0">
                <a:solidFill>
                  <a:prstClr val="black"/>
                </a:solidFill>
                <a:latin typeface="Lub Dub Condensed" panose="020B0506030403020204"/>
              </a:rPr>
              <a:t>In patients with AF, rhythm-control strategies may be useful to reduce the likelihood of development of dementia or worsening cardiac structural abnormalities.(2b)</a:t>
            </a:r>
            <a:endParaRPr kumimoji="0" lang="en-US" sz="1400" b="1" i="0" u="none" strike="noStrike" kern="1200" cap="none" spc="0" normalizeH="0" baseline="0" noProof="0" dirty="0">
              <a:ln>
                <a:noFill/>
              </a:ln>
              <a:solidFill>
                <a:prstClr val="black"/>
              </a:solidFill>
              <a:effectLst/>
              <a:uLnTx/>
              <a:uFillTx/>
              <a:latin typeface="Lub Dub Condensed" panose="020B0506030403020204"/>
              <a:ea typeface="+mn-ea"/>
              <a:cs typeface="Arial" panose="020B0604020202020204" pitchFamily="34" charset="0"/>
            </a:endParaRPr>
          </a:p>
        </p:txBody>
      </p:sp>
      <p:sp>
        <p:nvSpPr>
          <p:cNvPr id="7" name="Text Placeholder 6">
            <a:extLst>
              <a:ext uri="{FF2B5EF4-FFF2-40B4-BE49-F238E27FC236}">
                <a16:creationId xmlns:a16="http://schemas.microsoft.com/office/drawing/2014/main" id="{23543E4C-33A5-A569-9E6E-A15D1FED2D34}"/>
              </a:ext>
            </a:extLst>
          </p:cNvPr>
          <p:cNvSpPr>
            <a:spLocks noGrp="1"/>
          </p:cNvSpPr>
          <p:nvPr>
            <p:ph type="body" sz="quarter" idx="13"/>
          </p:nvPr>
        </p:nvSpPr>
        <p:spPr>
          <a:xfrm>
            <a:off x="1926449" y="6024282"/>
            <a:ext cx="8339103" cy="181308"/>
          </a:xfrm>
        </p:spPr>
        <p:txBody>
          <a:bodyPr/>
          <a:lstStyle/>
          <a:p>
            <a:pPr marL="0" indent="0" algn="ctr"/>
            <a:r>
              <a:rPr lang="en-US" b="1" dirty="0"/>
              <a:t>Abbreviations: </a:t>
            </a:r>
            <a:r>
              <a:rPr lang="en-US" dirty="0"/>
              <a:t>AF indicates atrial fibrillation; HF, heart failure; and LV, left ventricular.</a:t>
            </a:r>
          </a:p>
        </p:txBody>
      </p:sp>
      <p:sp>
        <p:nvSpPr>
          <p:cNvPr id="4" name="Slide Number Placeholder 3">
            <a:extLst>
              <a:ext uri="{FF2B5EF4-FFF2-40B4-BE49-F238E27FC236}">
                <a16:creationId xmlns:a16="http://schemas.microsoft.com/office/drawing/2014/main" id="{C6E9555B-7BCE-54A3-0BD8-DACC0C93A0C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31</a:t>
            </a:fld>
            <a:endParaRPr lang="en-US" sz="900" dirty="0"/>
          </a:p>
        </p:txBody>
      </p:sp>
    </p:spTree>
    <p:extLst>
      <p:ext uri="{BB962C8B-B14F-4D97-AF65-F5344CB8AC3E}">
        <p14:creationId xmlns:p14="http://schemas.microsoft.com/office/powerpoint/2010/main" val="3966020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right)">
                                      <p:cBhvr>
                                        <p:cTn id="11" dur="500"/>
                                        <p:tgtEl>
                                          <p:spTgt spid="4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wipe(up)">
                                      <p:cBhvr>
                                        <p:cTn id="19" dur="500"/>
                                        <p:tgtEl>
                                          <p:spTgt spid="4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wipe(right)">
                                      <p:cBhvr>
                                        <p:cTn id="28" dur="500"/>
                                        <p:tgtEl>
                                          <p:spTgt spid="53"/>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par>
                          <p:cTn id="33" fill="hold">
                            <p:stCondLst>
                              <p:cond delay="1000"/>
                            </p:stCondLst>
                            <p:childTnLst>
                              <p:par>
                                <p:cTn id="34" presetID="22" presetClass="entr" presetSubtype="1" fill="hold" nodeType="afterEffect">
                                  <p:stCondLst>
                                    <p:cond delay="0"/>
                                  </p:stCondLst>
                                  <p:childTnLst>
                                    <p:set>
                                      <p:cBhvr>
                                        <p:cTn id="35" dur="1" fill="hold">
                                          <p:stCondLst>
                                            <p:cond delay="0"/>
                                          </p:stCondLst>
                                        </p:cTn>
                                        <p:tgtEl>
                                          <p:spTgt spid="65"/>
                                        </p:tgtEl>
                                        <p:attrNameLst>
                                          <p:attrName>style.visibility</p:attrName>
                                        </p:attrNameLst>
                                      </p:cBhvr>
                                      <p:to>
                                        <p:strVal val="visible"/>
                                      </p:to>
                                    </p:set>
                                    <p:animEffect transition="in" filter="wipe(up)">
                                      <p:cBhvr>
                                        <p:cTn id="36" dur="500"/>
                                        <p:tgtEl>
                                          <p:spTgt spid="65"/>
                                        </p:tgtEl>
                                      </p:cBhvr>
                                    </p:animEffect>
                                  </p:childTnLst>
                                </p:cTn>
                              </p:par>
                            </p:childTnLst>
                          </p:cTn>
                        </p:par>
                        <p:par>
                          <p:cTn id="37" fill="hold">
                            <p:stCondLst>
                              <p:cond delay="1500"/>
                            </p:stCondLst>
                            <p:childTnLst>
                              <p:par>
                                <p:cTn id="38" presetID="10" presetClass="entr" presetSubtype="0" fill="hold" grpId="0"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500"/>
                                        <p:tgtEl>
                                          <p:spTgt spid="3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wipe(left)">
                                      <p:cBhvr>
                                        <p:cTn id="45" dur="500"/>
                                        <p:tgtEl>
                                          <p:spTgt spid="56"/>
                                        </p:tgtEl>
                                      </p:cBhvr>
                                    </p:animEffec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childTnLst>
                          </p:cTn>
                        </p:par>
                        <p:par>
                          <p:cTn id="50" fill="hold">
                            <p:stCondLst>
                              <p:cond delay="1000"/>
                            </p:stCondLst>
                            <p:childTnLst>
                              <p:par>
                                <p:cTn id="51" presetID="22" presetClass="entr" presetSubtype="1" fill="hold" nodeType="afterEffect">
                                  <p:stCondLst>
                                    <p:cond delay="0"/>
                                  </p:stCondLst>
                                  <p:childTnLst>
                                    <p:set>
                                      <p:cBhvr>
                                        <p:cTn id="52" dur="1" fill="hold">
                                          <p:stCondLst>
                                            <p:cond delay="0"/>
                                          </p:stCondLst>
                                        </p:cTn>
                                        <p:tgtEl>
                                          <p:spTgt spid="68"/>
                                        </p:tgtEl>
                                        <p:attrNameLst>
                                          <p:attrName>style.visibility</p:attrName>
                                        </p:attrNameLst>
                                      </p:cBhvr>
                                      <p:to>
                                        <p:strVal val="visible"/>
                                      </p:to>
                                    </p:set>
                                    <p:animEffect transition="in" filter="wipe(up)">
                                      <p:cBhvr>
                                        <p:cTn id="53" dur="500"/>
                                        <p:tgtEl>
                                          <p:spTgt spid="68"/>
                                        </p:tgtEl>
                                      </p:cBhvr>
                                    </p:animEffect>
                                  </p:childTnLst>
                                </p:cTn>
                              </p:par>
                            </p:childTnLst>
                          </p:cTn>
                        </p:par>
                        <p:par>
                          <p:cTn id="54" fill="hold">
                            <p:stCondLst>
                              <p:cond delay="1500"/>
                            </p:stCondLst>
                            <p:childTnLst>
                              <p:par>
                                <p:cTn id="55" presetID="10" presetClass="entr" presetSubtype="0"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fade">
                                      <p:cBhvr>
                                        <p:cTn id="57" dur="500"/>
                                        <p:tgtEl>
                                          <p:spTgt spid="4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left)">
                                      <p:cBhvr>
                                        <p:cTn id="62" dur="500"/>
                                        <p:tgtEl>
                                          <p:spTgt spid="59"/>
                                        </p:tgtEl>
                                      </p:cBhvr>
                                    </p:animEffect>
                                  </p:childTnLst>
                                </p:cTn>
                              </p:par>
                            </p:childTnLst>
                          </p:cTn>
                        </p:par>
                        <p:par>
                          <p:cTn id="63" fill="hold">
                            <p:stCondLst>
                              <p:cond delay="500"/>
                            </p:stCondLst>
                            <p:childTnLst>
                              <p:par>
                                <p:cTn id="64" presetID="10" presetClass="entr" presetSubtype="0" fill="hold" grpId="0" nodeType="after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childTnLst>
                                </p:cTn>
                              </p:par>
                            </p:childTnLst>
                          </p:cTn>
                        </p:par>
                        <p:par>
                          <p:cTn id="67" fill="hold">
                            <p:stCondLst>
                              <p:cond delay="1000"/>
                            </p:stCondLst>
                            <p:childTnLst>
                              <p:par>
                                <p:cTn id="68" presetID="22" presetClass="entr" presetSubtype="1" fill="hold"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wipe(up)">
                                      <p:cBhvr>
                                        <p:cTn id="70" dur="500"/>
                                        <p:tgtEl>
                                          <p:spTgt spid="71"/>
                                        </p:tgtEl>
                                      </p:cBhvr>
                                    </p:animEffect>
                                  </p:childTnLst>
                                </p:cTn>
                              </p:par>
                            </p:childTnLst>
                          </p:cTn>
                        </p:par>
                        <p:par>
                          <p:cTn id="71" fill="hold">
                            <p:stCondLst>
                              <p:cond delay="1500"/>
                            </p:stCondLst>
                            <p:childTnLst>
                              <p:par>
                                <p:cTn id="72" presetID="10" presetClass="entr" presetSubtype="0"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Effect transition="in" filter="fade">
                                      <p:cBhvr>
                                        <p:cTn id="74" dur="500"/>
                                        <p:tgtEl>
                                          <p:spTgt spid="46"/>
                                        </p:tgtEl>
                                      </p:cBhvr>
                                    </p:animEffect>
                                  </p:childTnLst>
                                </p:cTn>
                              </p:par>
                            </p:childTnLst>
                          </p:cTn>
                        </p:par>
                        <p:par>
                          <p:cTn id="75" fill="hold">
                            <p:stCondLst>
                              <p:cond delay="2000"/>
                            </p:stCondLst>
                            <p:childTnLst>
                              <p:par>
                                <p:cTn id="76" presetID="10" presetClass="entr" presetSubtype="0"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fade">
                                      <p:cBhvr>
                                        <p:cTn id="78" dur="500"/>
                                        <p:tgtEl>
                                          <p:spTgt spid="28"/>
                                        </p:tgtEl>
                                      </p:cBhvr>
                                    </p:animEffect>
                                  </p:childTnLst>
                                </p:cTn>
                              </p:par>
                            </p:childTnLst>
                          </p:cTn>
                        </p:par>
                        <p:par>
                          <p:cTn id="79" fill="hold">
                            <p:stCondLst>
                              <p:cond delay="2500"/>
                            </p:stCondLst>
                            <p:childTnLst>
                              <p:par>
                                <p:cTn id="80" presetID="10"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500"/>
                                        <p:tgtEl>
                                          <p:spTgt spid="47"/>
                                        </p:tgtEl>
                                      </p:cBhvr>
                                    </p:animEffect>
                                  </p:childTnLst>
                                </p:cTn>
                              </p:par>
                            </p:childTnLst>
                          </p:cTn>
                        </p:par>
                        <p:par>
                          <p:cTn id="83" fill="hold">
                            <p:stCondLst>
                              <p:cond delay="3000"/>
                            </p:stCondLst>
                            <p:childTnLst>
                              <p:par>
                                <p:cTn id="84" presetID="10" presetClass="entr" presetSubtype="0" fill="hold" grpId="0" nodeType="afterEffect">
                                  <p:stCondLst>
                                    <p:cond delay="0"/>
                                  </p:stCondLst>
                                  <p:childTnLst>
                                    <p:set>
                                      <p:cBhvr>
                                        <p:cTn id="85" dur="1" fill="hold">
                                          <p:stCondLst>
                                            <p:cond delay="0"/>
                                          </p:stCondLst>
                                        </p:cTn>
                                        <p:tgtEl>
                                          <p:spTgt spid="5"/>
                                        </p:tgtEl>
                                        <p:attrNameLst>
                                          <p:attrName>style.visibility</p:attrName>
                                        </p:attrNameLst>
                                      </p:cBhvr>
                                      <p:to>
                                        <p:strVal val="visible"/>
                                      </p:to>
                                    </p:set>
                                    <p:animEffect transition="in" filter="fade">
                                      <p:cBhvr>
                                        <p:cTn id="86" dur="500"/>
                                        <p:tgtEl>
                                          <p:spTgt spid="5"/>
                                        </p:tgtEl>
                                      </p:cBhvr>
                                    </p:animEffect>
                                  </p:childTnLst>
                                </p:cTn>
                              </p:par>
                            </p:childTnLst>
                          </p:cTn>
                        </p:par>
                        <p:par>
                          <p:cTn id="87" fill="hold">
                            <p:stCondLst>
                              <p:cond delay="3500"/>
                            </p:stCondLst>
                            <p:childTnLst>
                              <p:par>
                                <p:cTn id="88" presetID="10" presetClass="entr" presetSubtype="0" fill="hold" grpId="0" nodeType="afterEffect">
                                  <p:stCondLst>
                                    <p:cond delay="0"/>
                                  </p:stCondLst>
                                  <p:childTnLst>
                                    <p:set>
                                      <p:cBhvr>
                                        <p:cTn id="89" dur="1" fill="hold">
                                          <p:stCondLst>
                                            <p:cond delay="0"/>
                                          </p:stCondLst>
                                        </p:cTn>
                                        <p:tgtEl>
                                          <p:spTgt spid="8"/>
                                        </p:tgtEl>
                                        <p:attrNameLst>
                                          <p:attrName>style.visibility</p:attrName>
                                        </p:attrNameLst>
                                      </p:cBhvr>
                                      <p:to>
                                        <p:strVal val="visible"/>
                                      </p:to>
                                    </p:set>
                                    <p:animEffect transition="in" filter="fade">
                                      <p:cBhvr>
                                        <p:cTn id="90" dur="500"/>
                                        <p:tgtEl>
                                          <p:spTgt spid="8"/>
                                        </p:tgtEl>
                                      </p:cBhvr>
                                    </p:animEffect>
                                  </p:childTnLst>
                                </p:cTn>
                              </p:par>
                            </p:childTnLst>
                          </p:cTn>
                        </p:par>
                        <p:par>
                          <p:cTn id="91" fill="hold">
                            <p:stCondLst>
                              <p:cond delay="4000"/>
                            </p:stCondLst>
                            <p:childTnLst>
                              <p:par>
                                <p:cTn id="92" presetID="10" presetClass="entr" presetSubtype="0" fill="hold" grpId="0" nodeType="afterEffect">
                                  <p:stCondLst>
                                    <p:cond delay="0"/>
                                  </p:stCondLst>
                                  <p:childTnLst>
                                    <p:set>
                                      <p:cBhvr>
                                        <p:cTn id="93" dur="1" fill="hold">
                                          <p:stCondLst>
                                            <p:cond delay="0"/>
                                          </p:stCondLst>
                                        </p:cTn>
                                        <p:tgtEl>
                                          <p:spTgt spid="9"/>
                                        </p:tgtEl>
                                        <p:attrNameLst>
                                          <p:attrName>style.visibility</p:attrName>
                                        </p:attrNameLst>
                                      </p:cBhvr>
                                      <p:to>
                                        <p:strVal val="visible"/>
                                      </p:to>
                                    </p:set>
                                    <p:animEffect transition="in" filter="fade">
                                      <p:cBhvr>
                                        <p:cTn id="94" dur="500"/>
                                        <p:tgtEl>
                                          <p:spTgt spid="9"/>
                                        </p:tgtEl>
                                      </p:cBhvr>
                                    </p:animEffect>
                                  </p:childTnLst>
                                </p:cTn>
                              </p:par>
                            </p:childTnLst>
                          </p:cTn>
                        </p:par>
                        <p:par>
                          <p:cTn id="95" fill="hold">
                            <p:stCondLst>
                              <p:cond delay="4500"/>
                            </p:stCondLst>
                            <p:childTnLst>
                              <p:par>
                                <p:cTn id="96" presetID="10"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Effect transition="in" filter="fade">
                                      <p:cBhvr>
                                        <p:cTn id="9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20" grpId="0" animBg="1"/>
      <p:bldP spid="21" grpId="0" animBg="1"/>
      <p:bldP spid="22" grpId="0" animBg="1"/>
      <p:bldP spid="25" grpId="0" animBg="1"/>
      <p:bldP spid="26" grpId="0" animBg="1"/>
      <p:bldP spid="27" grpId="0" animBg="1"/>
      <p:bldP spid="28" grpId="0" animBg="1"/>
      <p:bldP spid="36" grpId="0" animBg="1"/>
      <p:bldP spid="43" grpId="0" animBg="1"/>
      <p:bldP spid="46" grpId="0" animBg="1"/>
      <p:bldP spid="9" grpId="0" animBg="1"/>
      <p:bldP spid="47"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3E1D4-7AB9-8539-ABDE-1FF6FA92FB8A}"/>
              </a:ext>
            </a:extLst>
          </p:cNvPr>
          <p:cNvSpPr>
            <a:spLocks noGrp="1"/>
          </p:cNvSpPr>
          <p:nvPr>
            <p:ph type="title"/>
          </p:nvPr>
        </p:nvSpPr>
        <p:spPr>
          <a:xfrm>
            <a:off x="838199" y="365125"/>
            <a:ext cx="9327777" cy="352051"/>
          </a:xfrm>
        </p:spPr>
        <p:txBody>
          <a:bodyPr/>
          <a:lstStyle/>
          <a:p>
            <a:r>
              <a:rPr lang="en-US" sz="2700" dirty="0"/>
              <a:t>Electrical and Pharmacological Cardioversion of AF</a:t>
            </a:r>
          </a:p>
        </p:txBody>
      </p:sp>
      <p:sp>
        <p:nvSpPr>
          <p:cNvPr id="3" name="Rectangle 2" descr="Hemodynamically Stable?  If Yes, then Electrical cardioversion can be performed as initial rhythm-control strategy or after unsuccessful pharmacological cardioversion (1) or in situations when electrical cardioversion is preferred but cannot be performed. (2a)&#10;If no, immediate electrical cardioversion should be performed (1)&#10;">
            <a:extLst>
              <a:ext uri="{FF2B5EF4-FFF2-40B4-BE49-F238E27FC236}">
                <a16:creationId xmlns:a16="http://schemas.microsoft.com/office/drawing/2014/main" id="{A17A3477-0BBE-2D20-E4D1-6608908DDB92}"/>
              </a:ext>
              <a:ext uri="{C183D7F6-B498-43B3-948B-1728B52AA6E4}">
                <adec:decorative xmlns:adec="http://schemas.microsoft.com/office/drawing/2017/decorative" val="0"/>
              </a:ext>
            </a:extLst>
          </p:cNvPr>
          <p:cNvSpPr/>
          <p:nvPr/>
        </p:nvSpPr>
        <p:spPr>
          <a:xfrm>
            <a:off x="1798299" y="847726"/>
            <a:ext cx="8250148" cy="2095928"/>
          </a:xfrm>
          <a:prstGeom prst="rect">
            <a:avLst/>
          </a:prstGeom>
          <a:no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6B24B885-2F43-5E9A-6BA6-B6A0285DB183}"/>
              </a:ext>
              <a:ext uri="{C183D7F6-B498-43B3-948B-1728B52AA6E4}">
                <adec:decorative xmlns:adec="http://schemas.microsoft.com/office/drawing/2017/decorative" val="1"/>
              </a:ext>
            </a:extLst>
          </p:cNvPr>
          <p:cNvGrpSpPr/>
          <p:nvPr/>
        </p:nvGrpSpPr>
        <p:grpSpPr>
          <a:xfrm>
            <a:off x="5154709" y="786783"/>
            <a:ext cx="1739155" cy="1481664"/>
            <a:chOff x="8262587" y="3001067"/>
            <a:chExt cx="1073308" cy="914400"/>
          </a:xfrm>
        </p:grpSpPr>
        <p:sp>
          <p:nvSpPr>
            <p:cNvPr id="21" name="Rounded Rectangle 28">
              <a:extLst>
                <a:ext uri="{FF2B5EF4-FFF2-40B4-BE49-F238E27FC236}">
                  <a16:creationId xmlns:a16="http://schemas.microsoft.com/office/drawing/2014/main" id="{F118499F-2790-23B6-BF56-E86ECD4C80B3}"/>
                </a:ext>
                <a:ext uri="{C183D7F6-B498-43B3-948B-1728B52AA6E4}">
                  <adec:decorative xmlns:adec="http://schemas.microsoft.com/office/drawing/2017/decorative" val="1"/>
                </a:ext>
              </a:extLst>
            </p:cNvPr>
            <p:cNvSpPr/>
            <p:nvPr/>
          </p:nvSpPr>
          <p:spPr>
            <a:xfrm>
              <a:off x="8337590" y="3001067"/>
              <a:ext cx="914400" cy="914400"/>
            </a:xfrm>
            <a:prstGeom prst="diamond">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n w="0"/>
                <a:solidFill>
                  <a:schemeClr val="tx1"/>
                </a:solidFill>
                <a:latin typeface="Lub Dub Condensed" panose="020B0506030403020204" pitchFamily="34" charset="0"/>
              </a:endParaRPr>
            </a:p>
          </p:txBody>
        </p:sp>
        <p:sp>
          <p:nvSpPr>
            <p:cNvPr id="22" name="TextBox 21">
              <a:extLst>
                <a:ext uri="{FF2B5EF4-FFF2-40B4-BE49-F238E27FC236}">
                  <a16:creationId xmlns:a16="http://schemas.microsoft.com/office/drawing/2014/main" id="{A3C65117-28D9-7309-D251-2E9B6F017895}"/>
                </a:ext>
              </a:extLst>
            </p:cNvPr>
            <p:cNvSpPr txBox="1"/>
            <p:nvPr/>
          </p:nvSpPr>
          <p:spPr>
            <a:xfrm>
              <a:off x="8262589" y="3331173"/>
              <a:ext cx="1073308" cy="36089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black"/>
                  </a:solidFill>
                  <a:effectLst/>
                  <a:uLnTx/>
                  <a:uFillTx/>
                  <a:latin typeface="Lub Dub Condensed" panose="020B0506030403020204" pitchFamily="34" charset="0"/>
                  <a:ea typeface="+mn-ea"/>
                  <a:cs typeface="+mn-cs"/>
                </a:rPr>
                <a:t>Hemodynamically Stable?</a:t>
              </a:r>
            </a:p>
          </p:txBody>
        </p:sp>
      </p:grpSp>
      <p:cxnSp>
        <p:nvCxnSpPr>
          <p:cNvPr id="23" name="Elbow Connector 82">
            <a:extLst>
              <a:ext uri="{FF2B5EF4-FFF2-40B4-BE49-F238E27FC236}">
                <a16:creationId xmlns:a16="http://schemas.microsoft.com/office/drawing/2014/main" id="{585B898C-C2F0-3F62-D6F0-9717111FD127}"/>
              </a:ext>
              <a:ext uri="{C183D7F6-B498-43B3-948B-1728B52AA6E4}">
                <adec:decorative xmlns:adec="http://schemas.microsoft.com/office/drawing/2017/decorative" val="1"/>
              </a:ext>
            </a:extLst>
          </p:cNvPr>
          <p:cNvCxnSpPr>
            <a:cxnSpLocks/>
            <a:stCxn id="22" idx="1"/>
            <a:endCxn id="24" idx="0"/>
          </p:cNvCxnSpPr>
          <p:nvPr/>
        </p:nvCxnSpPr>
        <p:spPr>
          <a:xfrm rot="10800000" flipV="1">
            <a:off x="3499943" y="1614063"/>
            <a:ext cx="1654763" cy="196808"/>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Round Same Side Corner Rectangle 60">
            <a:extLst>
              <a:ext uri="{FF2B5EF4-FFF2-40B4-BE49-F238E27FC236}">
                <a16:creationId xmlns:a16="http://schemas.microsoft.com/office/drawing/2014/main" id="{54E58A54-5C18-D143-0C6E-7AF6E8561956}"/>
              </a:ext>
              <a:ext uri="{C183D7F6-B498-43B3-948B-1728B52AA6E4}">
                <adec:decorative xmlns:adec="http://schemas.microsoft.com/office/drawing/2017/decorative" val="1"/>
              </a:ext>
            </a:extLst>
          </p:cNvPr>
          <p:cNvSpPr/>
          <p:nvPr/>
        </p:nvSpPr>
        <p:spPr>
          <a:xfrm>
            <a:off x="1909482" y="1810871"/>
            <a:ext cx="3180919" cy="603713"/>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Electrical cardioversion can be performed as initial rhythm-control strategy or after unsuccessful pharmacological cardioversion. (1)</a:t>
            </a:r>
          </a:p>
        </p:txBody>
      </p:sp>
      <p:cxnSp>
        <p:nvCxnSpPr>
          <p:cNvPr id="25" name="Elbow Connector 82">
            <a:extLst>
              <a:ext uri="{FF2B5EF4-FFF2-40B4-BE49-F238E27FC236}">
                <a16:creationId xmlns:a16="http://schemas.microsoft.com/office/drawing/2014/main" id="{5764B97C-FDD9-62AA-8D2F-F6DCD5E7A851}"/>
              </a:ext>
              <a:ext uri="{C183D7F6-B498-43B3-948B-1728B52AA6E4}">
                <adec:decorative xmlns:adec="http://schemas.microsoft.com/office/drawing/2017/decorative" val="1"/>
              </a:ext>
            </a:extLst>
          </p:cNvPr>
          <p:cNvCxnSpPr>
            <a:cxnSpLocks/>
            <a:stCxn id="22" idx="3"/>
            <a:endCxn id="33" idx="0"/>
          </p:cNvCxnSpPr>
          <p:nvPr/>
        </p:nvCxnSpPr>
        <p:spPr>
          <a:xfrm>
            <a:off x="6893859" y="1614063"/>
            <a:ext cx="1007753" cy="196808"/>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5AFF5E23-3703-A6A3-D884-781C5A98A619}"/>
              </a:ext>
              <a:ext uri="{C183D7F6-B498-43B3-948B-1728B52AA6E4}">
                <adec:decorative xmlns:adec="http://schemas.microsoft.com/office/drawing/2017/decorative" val="1"/>
              </a:ext>
            </a:extLst>
          </p:cNvPr>
          <p:cNvSpPr txBox="1"/>
          <p:nvPr/>
        </p:nvSpPr>
        <p:spPr>
          <a:xfrm>
            <a:off x="7101170" y="1472576"/>
            <a:ext cx="364750" cy="276999"/>
          </a:xfrm>
          <a:prstGeom prst="rect">
            <a:avLst/>
          </a:prstGeom>
          <a:solidFill>
            <a:schemeClr val="bg1"/>
          </a:solidFill>
        </p:spPr>
        <p:txBody>
          <a:bodyPr wrap="square" lIns="0" rIns="0">
            <a:spAutoFit/>
          </a:bodyPr>
          <a:lstStyle/>
          <a:p>
            <a:pPr algn="ctr"/>
            <a:r>
              <a:rPr lang="en-US" sz="1200" b="1" dirty="0">
                <a:ln w="0"/>
                <a:latin typeface="Lub Dub Condensed" panose="020B0506030403020204" pitchFamily="34" charset="0"/>
              </a:rPr>
              <a:t>No</a:t>
            </a:r>
          </a:p>
        </p:txBody>
      </p:sp>
      <p:sp>
        <p:nvSpPr>
          <p:cNvPr id="27" name="TextBox 26">
            <a:extLst>
              <a:ext uri="{FF2B5EF4-FFF2-40B4-BE49-F238E27FC236}">
                <a16:creationId xmlns:a16="http://schemas.microsoft.com/office/drawing/2014/main" id="{EFFD37FF-6F42-C2CD-D0EA-53FF96FADE15}"/>
              </a:ext>
              <a:ext uri="{C183D7F6-B498-43B3-948B-1728B52AA6E4}">
                <adec:decorative xmlns:adec="http://schemas.microsoft.com/office/drawing/2017/decorative" val="1"/>
              </a:ext>
            </a:extLst>
          </p:cNvPr>
          <p:cNvSpPr txBox="1"/>
          <p:nvPr/>
        </p:nvSpPr>
        <p:spPr>
          <a:xfrm>
            <a:off x="4537824" y="1512357"/>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Yes</a:t>
            </a:r>
          </a:p>
        </p:txBody>
      </p:sp>
      <p:sp>
        <p:nvSpPr>
          <p:cNvPr id="32" name="Round Same Side Corner Rectangle 60">
            <a:extLst>
              <a:ext uri="{FF2B5EF4-FFF2-40B4-BE49-F238E27FC236}">
                <a16:creationId xmlns:a16="http://schemas.microsoft.com/office/drawing/2014/main" id="{A3561C11-A545-36F0-5C40-F429EEA554E5}"/>
              </a:ext>
              <a:ext uri="{C183D7F6-B498-43B3-948B-1728B52AA6E4}">
                <adec:decorative xmlns:adec="http://schemas.microsoft.com/office/drawing/2017/decorative" val="1"/>
              </a:ext>
            </a:extLst>
          </p:cNvPr>
          <p:cNvSpPr/>
          <p:nvPr/>
        </p:nvSpPr>
        <p:spPr>
          <a:xfrm>
            <a:off x="1900517" y="2519083"/>
            <a:ext cx="3180919" cy="421341"/>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Or in situations when electrical cardioversion is preferred but cannot be performed. (2a)</a:t>
            </a:r>
          </a:p>
        </p:txBody>
      </p:sp>
      <p:sp>
        <p:nvSpPr>
          <p:cNvPr id="33" name="Round Same Side Corner Rectangle 60">
            <a:extLst>
              <a:ext uri="{FF2B5EF4-FFF2-40B4-BE49-F238E27FC236}">
                <a16:creationId xmlns:a16="http://schemas.microsoft.com/office/drawing/2014/main" id="{85DAD27F-C838-2CF5-EF7E-39E48559666F}"/>
              </a:ext>
              <a:ext uri="{C183D7F6-B498-43B3-948B-1728B52AA6E4}">
                <adec:decorative xmlns:adec="http://schemas.microsoft.com/office/drawing/2017/decorative" val="1"/>
              </a:ext>
            </a:extLst>
          </p:cNvPr>
          <p:cNvSpPr/>
          <p:nvPr/>
        </p:nvSpPr>
        <p:spPr>
          <a:xfrm>
            <a:off x="6687671" y="1810871"/>
            <a:ext cx="2427882" cy="591670"/>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Immediate electrical cardioversion should be performed (1)</a:t>
            </a:r>
          </a:p>
        </p:txBody>
      </p:sp>
      <p:sp>
        <p:nvSpPr>
          <p:cNvPr id="41" name="TextBox 40">
            <a:extLst>
              <a:ext uri="{FF2B5EF4-FFF2-40B4-BE49-F238E27FC236}">
                <a16:creationId xmlns:a16="http://schemas.microsoft.com/office/drawing/2014/main" id="{4EB4BCCE-BE1A-F42A-E4B0-7AB5B89F98DF}"/>
              </a:ext>
              <a:ext uri="{C183D7F6-B498-43B3-948B-1728B52AA6E4}">
                <adec:decorative xmlns:adec="http://schemas.microsoft.com/office/drawing/2017/decorative" val="1"/>
              </a:ext>
            </a:extLst>
          </p:cNvPr>
          <p:cNvSpPr txBox="1"/>
          <p:nvPr/>
        </p:nvSpPr>
        <p:spPr>
          <a:xfrm>
            <a:off x="786859" y="3146612"/>
            <a:ext cx="5042530" cy="314494"/>
          </a:xfrm>
          <a:prstGeom prst="rect">
            <a:avLst/>
          </a:prstGeom>
          <a:solidFill>
            <a:schemeClr val="accent1">
              <a:lumMod val="75000"/>
            </a:schemeClr>
          </a:solidFill>
          <a:ln w="25400">
            <a:solidFill>
              <a:schemeClr val="bg1"/>
            </a:solid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42" name="TextBox 41">
            <a:extLst>
              <a:ext uri="{FF2B5EF4-FFF2-40B4-BE49-F238E27FC236}">
                <a16:creationId xmlns:a16="http://schemas.microsoft.com/office/drawing/2014/main" id="{61CA5FAD-E902-8D51-4006-3FC05C57A829}"/>
              </a:ext>
              <a:ext uri="{C183D7F6-B498-43B3-948B-1728B52AA6E4}">
                <adec:decorative xmlns:adec="http://schemas.microsoft.com/office/drawing/2017/decorative" val="0"/>
              </a:ext>
            </a:extLst>
          </p:cNvPr>
          <p:cNvSpPr txBox="1"/>
          <p:nvPr/>
        </p:nvSpPr>
        <p:spPr>
          <a:xfrm>
            <a:off x="873119" y="3166413"/>
            <a:ext cx="4894360" cy="272092"/>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400" dirty="0">
                <a:latin typeface="Lub Dub Condensed" panose="020B0506030403020204" pitchFamily="34" charset="0"/>
              </a:rPr>
              <a:t>Recommendations for pharmacologic cardioversion</a:t>
            </a:r>
          </a:p>
        </p:txBody>
      </p:sp>
      <p:graphicFrame>
        <p:nvGraphicFramePr>
          <p:cNvPr id="40" name="Content Placeholder 5">
            <a:extLst>
              <a:ext uri="{FF2B5EF4-FFF2-40B4-BE49-F238E27FC236}">
                <a16:creationId xmlns:a16="http://schemas.microsoft.com/office/drawing/2014/main" id="{0519D3CC-0F99-409E-A368-BF5A3F707D1B}"/>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236866235"/>
              </p:ext>
            </p:extLst>
          </p:nvPr>
        </p:nvGraphicFramePr>
        <p:xfrm>
          <a:off x="795772" y="3482944"/>
          <a:ext cx="5031287" cy="2316480"/>
        </p:xfrm>
        <a:graphic>
          <a:graphicData uri="http://schemas.openxmlformats.org/drawingml/2006/table">
            <a:tbl>
              <a:tblPr firstRow="1" bandRow="1">
                <a:tableStyleId>{5C22544A-7EE6-4342-B048-85BDC9FD1C3A}</a:tableStyleId>
              </a:tblPr>
              <a:tblGrid>
                <a:gridCol w="483936">
                  <a:extLst>
                    <a:ext uri="{9D8B030D-6E8A-4147-A177-3AD203B41FA5}">
                      <a16:colId xmlns:a16="http://schemas.microsoft.com/office/drawing/2014/main" val="2649235253"/>
                    </a:ext>
                  </a:extLst>
                </a:gridCol>
                <a:gridCol w="4547351">
                  <a:extLst>
                    <a:ext uri="{9D8B030D-6E8A-4147-A177-3AD203B41FA5}">
                      <a16:colId xmlns:a16="http://schemas.microsoft.com/office/drawing/2014/main" val="3265590656"/>
                    </a:ext>
                  </a:extLst>
                </a:gridCol>
              </a:tblGrid>
              <a:tr h="23725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200" b="1" spc="50" dirty="0">
                          <a:solidFill>
                            <a:schemeClr val="bg1"/>
                          </a:solidFill>
                          <a:latin typeface="Lub Dub Condensed" panose="020B0506030403020204" pitchFamily="34" charset="0"/>
                          <a:cs typeface="Arial" panose="020B0604020202020204" pitchFamily="34" charset="0"/>
                        </a:rPr>
                        <a:t>COR</a:t>
                      </a:r>
                      <a:endParaRPr lang="en-US" sz="12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tabLst>
                          <a:tab pos="53975" algn="l"/>
                        </a:tabLst>
                      </a:pPr>
                      <a:r>
                        <a:rPr lang="en-US" sz="1200" b="1" spc="40" dirty="0">
                          <a:solidFill>
                            <a:schemeClr val="bg1"/>
                          </a:solidFill>
                          <a:latin typeface="Lub Dub Condensed" panose="020B0506030403020204" pitchFamily="34" charset="0"/>
                          <a:cs typeface="Arial" panose="020B0604020202020204" pitchFamily="34" charset="0"/>
                        </a:rPr>
                        <a:t>RECOMMENDATIONS</a:t>
                      </a:r>
                      <a:endParaRPr lang="en-US" sz="12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69058">
                <a:tc>
                  <a:txBody>
                    <a:bodyPr/>
                    <a:lstStyle/>
                    <a:p>
                      <a:pPr marL="0" indent="0" algn="ctr">
                        <a:lnSpc>
                          <a:spcPct val="100000"/>
                        </a:lnSpc>
                        <a:spcBef>
                          <a:spcPts val="295"/>
                        </a:spcBef>
                      </a:pPr>
                      <a:r>
                        <a:rPr lang="en-US" sz="12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115888" marR="36195" lvl="0" indent="0" algn="l" defTabSz="914400" rtl="0" eaLnBrk="1" fontAlgn="auto" latinLnBrk="0" hangingPunct="1">
                        <a:lnSpc>
                          <a:spcPct val="100000"/>
                        </a:lnSpc>
                        <a:spcBef>
                          <a:spcPts val="600"/>
                        </a:spcBef>
                        <a:spcAft>
                          <a:spcPts val="600"/>
                        </a:spcAft>
                        <a:buClrTx/>
                        <a:buSzTx/>
                        <a:buFont typeface="+mj-lt"/>
                        <a:buNone/>
                        <a:tabLst/>
                        <a:defRPr/>
                      </a:pPr>
                      <a:r>
                        <a:rPr lang="en-US" sz="1100" b="0" i="0" u="none" strike="noStrike" kern="1200" baseline="0" dirty="0">
                          <a:solidFill>
                            <a:schemeClr val="dk1"/>
                          </a:solidFill>
                          <a:latin typeface="Lub Dub Condensed" panose="020B0506030403020204" pitchFamily="34" charset="0"/>
                          <a:ea typeface="+mn-ea"/>
                          <a:cs typeface="Arial" panose="020B0604020202020204" pitchFamily="34" charset="0"/>
                        </a:rPr>
                        <a:t>Ibutilide is reasonable for pharmacological cardioversion for pts w/o depressed LV function (LVEF &lt;40%). (1)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29876198"/>
                  </a:ext>
                </a:extLst>
              </a:tr>
              <a:tr h="369058">
                <a:tc>
                  <a:txBody>
                    <a:bodyPr/>
                    <a:lstStyle/>
                    <a:p>
                      <a:pPr marL="0" indent="0" algn="ctr">
                        <a:lnSpc>
                          <a:spcPct val="100000"/>
                        </a:lnSpc>
                        <a:spcBef>
                          <a:spcPts val="295"/>
                        </a:spcBef>
                      </a:pPr>
                      <a:r>
                        <a:rPr lang="en-US" sz="12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115888" marR="36195" lvl="0" indent="0" algn="l" defTabSz="914400" rtl="0" eaLnBrk="1" fontAlgn="auto" latinLnBrk="0" hangingPunct="1">
                        <a:lnSpc>
                          <a:spcPct val="100000"/>
                        </a:lnSpc>
                        <a:spcBef>
                          <a:spcPts val="600"/>
                        </a:spcBef>
                        <a:spcAft>
                          <a:spcPts val="600"/>
                        </a:spcAft>
                        <a:buClrTx/>
                        <a:buSzTx/>
                        <a:buFont typeface="+mj-lt"/>
                        <a:buNone/>
                        <a:tabLst/>
                        <a:defRPr/>
                      </a:pPr>
                      <a:r>
                        <a:rPr lang="en-US" sz="1100" b="0" i="0" u="none" strike="noStrike" kern="1200" baseline="0" dirty="0">
                          <a:solidFill>
                            <a:schemeClr val="dk1"/>
                          </a:solidFill>
                          <a:latin typeface="Lub Dub Condensed" panose="020B0506030403020204" pitchFamily="34" charset="0"/>
                          <a:ea typeface="+mn-ea"/>
                          <a:cs typeface="Arial" panose="020B0604020202020204" pitchFamily="34" charset="0"/>
                        </a:rPr>
                        <a:t>IV amiodarone is reasonable for pharmacological cardioversion, although time to conversion is generally longer than other agents (8-12 hours). (2a)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973021265"/>
                  </a:ext>
                </a:extLst>
              </a:tr>
              <a:tr h="659032">
                <a:tc>
                  <a:txBody>
                    <a:bodyPr/>
                    <a:lstStyle/>
                    <a:p>
                      <a:pPr marL="0" indent="0" algn="ctr">
                        <a:lnSpc>
                          <a:spcPct val="100000"/>
                        </a:lnSpc>
                        <a:spcBef>
                          <a:spcPts val="295"/>
                        </a:spcBef>
                      </a:pPr>
                      <a:r>
                        <a:rPr lang="en-US" sz="12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115888" marR="36195" lvl="0" indent="0" algn="l" defTabSz="914400" rtl="0" eaLnBrk="1" fontAlgn="auto" latinLnBrk="0" hangingPunct="1">
                        <a:lnSpc>
                          <a:spcPct val="100000"/>
                        </a:lnSpc>
                        <a:spcBef>
                          <a:spcPts val="600"/>
                        </a:spcBef>
                        <a:spcAft>
                          <a:spcPts val="600"/>
                        </a:spcAft>
                        <a:buClrTx/>
                        <a:buSzTx/>
                        <a:buFont typeface="+mj-lt"/>
                        <a:buNone/>
                        <a:tabLst/>
                        <a:defRPr/>
                      </a:pPr>
                      <a:r>
                        <a:rPr lang="en-US" sz="1100" b="0" i="0" u="none" strike="noStrike" kern="1200" baseline="0" dirty="0">
                          <a:solidFill>
                            <a:schemeClr val="dk1"/>
                          </a:solidFill>
                          <a:latin typeface="Lub Dub Condensed" panose="020B0506030403020204" pitchFamily="34" charset="0"/>
                          <a:ea typeface="+mn-ea"/>
                          <a:cs typeface="Arial" panose="020B0604020202020204" pitchFamily="34" charset="0"/>
                        </a:rPr>
                        <a:t>Recurrent AF occurring outside the hospital, the PITP approach with a single oral dose of flecainide or propafenone, with concomitant AV nodal blocking agent,</a:t>
                      </a:r>
                      <a:r>
                        <a:rPr lang="en-US" sz="1100" b="0" i="0" u="none" strike="noStrike" kern="1200" baseline="30000" dirty="0">
                          <a:solidFill>
                            <a:schemeClr val="dk1"/>
                          </a:solidFill>
                          <a:latin typeface="Lub Dub Condensed" panose="020B0506030403020204" pitchFamily="34" charset="0"/>
                          <a:ea typeface="+mn-ea"/>
                          <a:cs typeface="Arial" panose="020B0604020202020204" pitchFamily="34" charset="0"/>
                        </a:rPr>
                        <a:t>15</a:t>
                      </a:r>
                      <a:r>
                        <a:rPr lang="en-US" sz="1100" b="0" i="0" u="none" strike="noStrike" kern="1200" baseline="0" dirty="0">
                          <a:solidFill>
                            <a:schemeClr val="dk1"/>
                          </a:solidFill>
                          <a:latin typeface="Lub Dub Condensed" panose="020B0506030403020204" pitchFamily="34" charset="0"/>
                          <a:ea typeface="+mn-ea"/>
                          <a:cs typeface="Arial" panose="020B0604020202020204" pitchFamily="34" charset="0"/>
                        </a:rPr>
                        <a:t> is reasonable for pharmacological cardioversion if previously tested in a monitored setting. (2a)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333635924"/>
                  </a:ext>
                </a:extLst>
              </a:tr>
              <a:tr h="369058">
                <a:tc>
                  <a:txBody>
                    <a:bodyPr/>
                    <a:lstStyle/>
                    <a:p>
                      <a:pPr marL="0" indent="0" algn="ctr">
                        <a:lnSpc>
                          <a:spcPct val="100000"/>
                        </a:lnSpc>
                        <a:spcBef>
                          <a:spcPts val="295"/>
                        </a:spcBef>
                      </a:pPr>
                      <a:r>
                        <a:rPr lang="en-US" sz="1200" b="1" dirty="0">
                          <a:ln>
                            <a:noFill/>
                          </a:ln>
                          <a:solidFill>
                            <a:schemeClr val="tx1"/>
                          </a:solidFill>
                          <a:latin typeface="Lub Dub Bold" panose="020B0803030403020204" pitchFamily="34" charset="0"/>
                          <a:cs typeface="Arial" panose="020B0604020202020204" pitchFamily="34" charset="0"/>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115888" marR="36195" lvl="0" indent="0" algn="l" defTabSz="914400" rtl="0" eaLnBrk="1" fontAlgn="auto" latinLnBrk="0" hangingPunct="1">
                        <a:lnSpc>
                          <a:spcPct val="100000"/>
                        </a:lnSpc>
                        <a:spcBef>
                          <a:spcPts val="600"/>
                        </a:spcBef>
                        <a:spcAft>
                          <a:spcPts val="600"/>
                        </a:spcAft>
                        <a:buClrTx/>
                        <a:buSzTx/>
                        <a:buFont typeface="+mj-lt"/>
                        <a:buNone/>
                        <a:tabLst/>
                        <a:defRPr/>
                      </a:pPr>
                      <a:r>
                        <a:rPr lang="en-US" sz="1100" b="0" i="0" u="none" strike="noStrike" kern="1200" baseline="0" dirty="0">
                          <a:solidFill>
                            <a:schemeClr val="dk1"/>
                          </a:solidFill>
                          <a:latin typeface="Lub Dub Condensed" panose="020B0506030403020204" pitchFamily="34" charset="0"/>
                          <a:ea typeface="+mn-ea"/>
                          <a:cs typeface="Arial" panose="020B0604020202020204" pitchFamily="34" charset="0"/>
                        </a:rPr>
                        <a:t>Use of IV procainamide may be considered for pharmacological cardioversion when other intravenous agents are contraindicated or not preferred. (2b)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99693328"/>
                  </a:ext>
                </a:extLst>
              </a:tr>
            </a:tbl>
          </a:graphicData>
        </a:graphic>
      </p:graphicFrame>
      <p:sp>
        <p:nvSpPr>
          <p:cNvPr id="48" name="TextBox 47">
            <a:extLst>
              <a:ext uri="{FF2B5EF4-FFF2-40B4-BE49-F238E27FC236}">
                <a16:creationId xmlns:a16="http://schemas.microsoft.com/office/drawing/2014/main" id="{38B79392-8B0F-6881-DD5A-88F9924C095B}"/>
              </a:ext>
              <a:ext uri="{C183D7F6-B498-43B3-948B-1728B52AA6E4}">
                <adec:decorative xmlns:adec="http://schemas.microsoft.com/office/drawing/2017/decorative" val="1"/>
              </a:ext>
            </a:extLst>
          </p:cNvPr>
          <p:cNvSpPr txBox="1"/>
          <p:nvPr/>
        </p:nvSpPr>
        <p:spPr>
          <a:xfrm>
            <a:off x="6005829" y="3146612"/>
            <a:ext cx="5831094" cy="314494"/>
          </a:xfrm>
          <a:prstGeom prst="rect">
            <a:avLst/>
          </a:prstGeom>
          <a:solidFill>
            <a:schemeClr val="accent1">
              <a:lumMod val="75000"/>
            </a:schemeClr>
          </a:solidFill>
          <a:ln w="25400">
            <a:solidFill>
              <a:schemeClr val="bg1"/>
            </a:solid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49" name="TextBox 48">
            <a:extLst>
              <a:ext uri="{FF2B5EF4-FFF2-40B4-BE49-F238E27FC236}">
                <a16:creationId xmlns:a16="http://schemas.microsoft.com/office/drawing/2014/main" id="{15ED93A2-10A6-D18A-2FB4-636647DE7334}"/>
              </a:ext>
              <a:ext uri="{C183D7F6-B498-43B3-948B-1728B52AA6E4}">
                <adec:decorative xmlns:adec="http://schemas.microsoft.com/office/drawing/2017/decorative" val="0"/>
              </a:ext>
            </a:extLst>
          </p:cNvPr>
          <p:cNvSpPr txBox="1"/>
          <p:nvPr/>
        </p:nvSpPr>
        <p:spPr>
          <a:xfrm>
            <a:off x="6099684" y="3166413"/>
            <a:ext cx="5659752" cy="272092"/>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400" dirty="0">
                <a:latin typeface="Lub Dub Condensed" panose="020B0506030403020204" pitchFamily="34" charset="0"/>
              </a:rPr>
              <a:t>Recommendations for electrical cardioversion</a:t>
            </a:r>
          </a:p>
        </p:txBody>
      </p:sp>
      <p:graphicFrame>
        <p:nvGraphicFramePr>
          <p:cNvPr id="47" name="Content Placeholder 5">
            <a:extLst>
              <a:ext uri="{FF2B5EF4-FFF2-40B4-BE49-F238E27FC236}">
                <a16:creationId xmlns:a16="http://schemas.microsoft.com/office/drawing/2014/main" id="{78E3DD99-747D-4F68-7248-ADEA56EE4B45}"/>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916770713"/>
              </p:ext>
            </p:extLst>
          </p:nvPr>
        </p:nvGraphicFramePr>
        <p:xfrm>
          <a:off x="6015318" y="3482944"/>
          <a:ext cx="5818094" cy="2213512"/>
        </p:xfrm>
        <a:graphic>
          <a:graphicData uri="http://schemas.openxmlformats.org/drawingml/2006/table">
            <a:tbl>
              <a:tblPr firstRow="1" bandRow="1">
                <a:tableStyleId>{5C22544A-7EE6-4342-B048-85BDC9FD1C3A}</a:tableStyleId>
              </a:tblPr>
              <a:tblGrid>
                <a:gridCol w="559615">
                  <a:extLst>
                    <a:ext uri="{9D8B030D-6E8A-4147-A177-3AD203B41FA5}">
                      <a16:colId xmlns:a16="http://schemas.microsoft.com/office/drawing/2014/main" val="2649235253"/>
                    </a:ext>
                  </a:extLst>
                </a:gridCol>
                <a:gridCol w="5258479">
                  <a:extLst>
                    <a:ext uri="{9D8B030D-6E8A-4147-A177-3AD203B41FA5}">
                      <a16:colId xmlns:a16="http://schemas.microsoft.com/office/drawing/2014/main" val="3265590656"/>
                    </a:ext>
                  </a:extLst>
                </a:gridCol>
              </a:tblGrid>
              <a:tr h="23725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200" b="1" spc="50" dirty="0">
                          <a:solidFill>
                            <a:schemeClr val="bg1"/>
                          </a:solidFill>
                          <a:latin typeface="Lub Dub Condensed" panose="020B0506030403020204" pitchFamily="34" charset="0"/>
                          <a:cs typeface="Arial" panose="020B0604020202020204" pitchFamily="34" charset="0"/>
                        </a:rPr>
                        <a:t>COR</a:t>
                      </a:r>
                      <a:endParaRPr lang="en-US" sz="12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tabLst>
                          <a:tab pos="53975" algn="l"/>
                        </a:tabLst>
                      </a:pPr>
                      <a:r>
                        <a:rPr lang="en-US" sz="1200" b="1" spc="40" dirty="0">
                          <a:solidFill>
                            <a:schemeClr val="bg1"/>
                          </a:solidFill>
                          <a:latin typeface="Lub Dub Condensed" panose="020B0506030403020204" pitchFamily="34" charset="0"/>
                          <a:cs typeface="Arial" panose="020B0604020202020204" pitchFamily="34" charset="0"/>
                        </a:rPr>
                        <a:t>RECOMMENDATIONS</a:t>
                      </a:r>
                      <a:endParaRPr lang="en-US" sz="12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69058">
                <a:tc>
                  <a:txBody>
                    <a:bodyPr/>
                    <a:lstStyle/>
                    <a:p>
                      <a:pPr marL="0" indent="0" algn="ctr">
                        <a:lnSpc>
                          <a:spcPct val="100000"/>
                        </a:lnSpc>
                        <a:spcBef>
                          <a:spcPts val="295"/>
                        </a:spcBef>
                      </a:pPr>
                      <a:r>
                        <a:rPr lang="en-US" sz="12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115888" marR="36195" lvl="0" indent="0" algn="l" defTabSz="914400" rtl="0" eaLnBrk="1" fontAlgn="auto" latinLnBrk="0" hangingPunct="1">
                        <a:lnSpc>
                          <a:spcPct val="100000"/>
                        </a:lnSpc>
                        <a:spcBef>
                          <a:spcPts val="600"/>
                        </a:spcBef>
                        <a:spcAft>
                          <a:spcPts val="600"/>
                        </a:spcAft>
                        <a:buClrTx/>
                        <a:buSzTx/>
                        <a:buFont typeface="+mj-lt"/>
                        <a:buNone/>
                        <a:tabLst/>
                        <a:defRPr/>
                      </a:pPr>
                      <a:r>
                        <a:rPr lang="en-US" sz="1100" b="0" i="0" u="none" strike="noStrike" kern="1200" baseline="0" dirty="0">
                          <a:solidFill>
                            <a:schemeClr val="dk1"/>
                          </a:solidFill>
                          <a:latin typeface="Lub Dub Condensed" panose="020B0506030403020204" pitchFamily="34" charset="0"/>
                          <a:ea typeface="+mn-ea"/>
                          <a:cs typeface="Arial" panose="020B0604020202020204" pitchFamily="34" charset="0"/>
                        </a:rPr>
                        <a:t>Electrical cardioversion, energy delivery should be confirmed to be synchronized to the QRS to reduce the risk of inducing VF. (1)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29876198"/>
                  </a:ext>
                </a:extLst>
              </a:tr>
              <a:tr h="369058">
                <a:tc>
                  <a:txBody>
                    <a:bodyPr/>
                    <a:lstStyle/>
                    <a:p>
                      <a:pPr marL="0" indent="0" algn="ctr">
                        <a:lnSpc>
                          <a:spcPct val="100000"/>
                        </a:lnSpc>
                        <a:spcBef>
                          <a:spcPts val="295"/>
                        </a:spcBef>
                      </a:pPr>
                      <a:r>
                        <a:rPr lang="en-US" sz="12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115888" marR="36195" lvl="0" indent="0" algn="l" defTabSz="914400" rtl="0" eaLnBrk="1" fontAlgn="auto" latinLnBrk="0" hangingPunct="1">
                        <a:lnSpc>
                          <a:spcPct val="100000"/>
                        </a:lnSpc>
                        <a:spcBef>
                          <a:spcPts val="600"/>
                        </a:spcBef>
                        <a:spcAft>
                          <a:spcPts val="600"/>
                        </a:spcAft>
                        <a:buClrTx/>
                        <a:buSzTx/>
                        <a:buFont typeface="+mj-lt"/>
                        <a:buNone/>
                        <a:tabLst/>
                        <a:defRPr/>
                      </a:pPr>
                      <a:r>
                        <a:rPr lang="en-US" sz="1100" b="0" i="0" u="none" strike="noStrike" kern="1200" baseline="0" dirty="0">
                          <a:solidFill>
                            <a:schemeClr val="dk1"/>
                          </a:solidFill>
                          <a:latin typeface="Lub Dub Condensed" panose="020B0506030403020204" pitchFamily="34" charset="0"/>
                          <a:ea typeface="+mn-ea"/>
                          <a:cs typeface="Arial" panose="020B0604020202020204" pitchFamily="34" charset="0"/>
                        </a:rPr>
                        <a:t>In elective electrical cardioversion, the use of biphasic energy of at least 200 J as initial energy can be beneficial to improve success of initial electrical shock. (2a)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973021265"/>
                  </a:ext>
                </a:extLst>
              </a:tr>
              <a:tr h="659032">
                <a:tc>
                  <a:txBody>
                    <a:bodyPr/>
                    <a:lstStyle/>
                    <a:p>
                      <a:pPr marL="0" indent="0" algn="ctr">
                        <a:lnSpc>
                          <a:spcPct val="100000"/>
                        </a:lnSpc>
                        <a:spcBef>
                          <a:spcPts val="295"/>
                        </a:spcBef>
                      </a:pPr>
                      <a:r>
                        <a:rPr lang="en-US" sz="12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115888" marR="36195" lvl="0" indent="0" algn="l" defTabSz="914400" rtl="0" eaLnBrk="1" fontAlgn="auto" latinLnBrk="0" hangingPunct="1">
                        <a:lnSpc>
                          <a:spcPct val="100000"/>
                        </a:lnSpc>
                        <a:spcBef>
                          <a:spcPts val="600"/>
                        </a:spcBef>
                        <a:spcAft>
                          <a:spcPts val="600"/>
                        </a:spcAft>
                        <a:buClrTx/>
                        <a:buSzTx/>
                        <a:buFont typeface="+mj-lt"/>
                        <a:buNone/>
                        <a:tabLst/>
                        <a:defRPr/>
                      </a:pPr>
                      <a:r>
                        <a:rPr lang="en-US" sz="1100" b="0" i="0" u="none" strike="noStrike" kern="1200" baseline="0" dirty="0">
                          <a:solidFill>
                            <a:schemeClr val="dk1"/>
                          </a:solidFill>
                          <a:latin typeface="Lub Dub Condensed" panose="020B0506030403020204" pitchFamily="34" charset="0"/>
                          <a:ea typeface="+mn-ea"/>
                          <a:cs typeface="Arial" panose="020B0604020202020204" pitchFamily="34" charset="0"/>
                        </a:rPr>
                        <a:t>In pts undergoing elective cardioversion, with longer duration of AF or unsuccessful initial shock, optimization of electrode vector, use of higher energy, and pretreatment with antiarrhythmic drugs can facilitate success of electrical cardioversion. (2a)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333635924"/>
                  </a:ext>
                </a:extLst>
              </a:tr>
              <a:tr h="369058">
                <a:tc>
                  <a:txBody>
                    <a:bodyPr/>
                    <a:lstStyle/>
                    <a:p>
                      <a:pPr marL="0" indent="0" algn="ctr">
                        <a:lnSpc>
                          <a:spcPct val="100000"/>
                        </a:lnSpc>
                        <a:spcBef>
                          <a:spcPts val="295"/>
                        </a:spcBef>
                      </a:pPr>
                      <a:r>
                        <a:rPr lang="en-US" sz="1200" b="1" dirty="0">
                          <a:ln>
                            <a:noFill/>
                          </a:ln>
                          <a:solidFill>
                            <a:schemeClr val="tx1"/>
                          </a:solidFill>
                          <a:latin typeface="Lub Dub Bold" panose="020B0803030403020204" pitchFamily="34" charset="0"/>
                          <a:cs typeface="Arial" panose="020B0604020202020204" pitchFamily="34" charset="0"/>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115888" marR="36195" lvl="0" indent="0" algn="l" defTabSz="914400" rtl="0" eaLnBrk="1" fontAlgn="auto" latinLnBrk="0" hangingPunct="1">
                        <a:lnSpc>
                          <a:spcPct val="100000"/>
                        </a:lnSpc>
                        <a:spcBef>
                          <a:spcPts val="600"/>
                        </a:spcBef>
                        <a:spcAft>
                          <a:spcPts val="600"/>
                        </a:spcAft>
                        <a:buClrTx/>
                        <a:buSzTx/>
                        <a:buFont typeface="+mj-lt"/>
                        <a:buNone/>
                        <a:tabLst/>
                        <a:defRPr/>
                      </a:pPr>
                      <a:r>
                        <a:rPr lang="en-US" sz="1100" b="0" i="0" u="none" strike="noStrike" kern="1200" baseline="0" dirty="0">
                          <a:solidFill>
                            <a:schemeClr val="dk1"/>
                          </a:solidFill>
                          <a:latin typeface="Lub Dub Condensed" panose="020B0506030403020204" pitchFamily="34" charset="0"/>
                          <a:ea typeface="+mn-ea"/>
                          <a:cs typeface="Arial" panose="020B0604020202020204" pitchFamily="34" charset="0"/>
                        </a:rPr>
                        <a:t>In pts with obesity and AF, use of manual pressure augmentation and/or further escalation of electrical energy may be beneficial to improve success of electrical cardioversion. (2b)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99693328"/>
                  </a:ext>
                </a:extLst>
              </a:tr>
            </a:tbl>
          </a:graphicData>
        </a:graphic>
      </p:graphicFrame>
      <p:sp>
        <p:nvSpPr>
          <p:cNvPr id="7" name="Text Placeholder 6">
            <a:extLst>
              <a:ext uri="{FF2B5EF4-FFF2-40B4-BE49-F238E27FC236}">
                <a16:creationId xmlns:a16="http://schemas.microsoft.com/office/drawing/2014/main" id="{23543E4C-33A5-A569-9E6E-A15D1FED2D34}"/>
              </a:ext>
            </a:extLst>
          </p:cNvPr>
          <p:cNvSpPr>
            <a:spLocks noGrp="1"/>
          </p:cNvSpPr>
          <p:nvPr>
            <p:ph type="body" sz="quarter" idx="13"/>
          </p:nvPr>
        </p:nvSpPr>
        <p:spPr>
          <a:xfrm>
            <a:off x="2339307" y="5925673"/>
            <a:ext cx="7513386" cy="342671"/>
          </a:xfrm>
        </p:spPr>
        <p:txBody>
          <a:bodyPr/>
          <a:lstStyle/>
          <a:p>
            <a:pPr marL="0" indent="0" algn="ctr"/>
            <a:r>
              <a:rPr lang="en-US" sz="1100" b="1" dirty="0"/>
              <a:t>Abbreviations: </a:t>
            </a:r>
            <a:r>
              <a:rPr lang="en-US" sz="1100" dirty="0"/>
              <a:t>AF indicates atrial fibrillation; AV, atrioventricular; IV, intravenous; LV, left ventricular; LVEF, left ventricular ejection fraction; pts, patients; PTTP, pill-in-the-pocket; QRS, QRS interval; and VF, ventricular fibrillation.</a:t>
            </a:r>
          </a:p>
        </p:txBody>
      </p:sp>
      <p:sp>
        <p:nvSpPr>
          <p:cNvPr id="4" name="Slide Number Placeholder 3">
            <a:extLst>
              <a:ext uri="{FF2B5EF4-FFF2-40B4-BE49-F238E27FC236}">
                <a16:creationId xmlns:a16="http://schemas.microsoft.com/office/drawing/2014/main" id="{C6E9555B-7BCE-54A3-0BD8-DACC0C93A0C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32</a:t>
            </a:fld>
            <a:endParaRPr lang="en-US" sz="900" dirty="0"/>
          </a:p>
        </p:txBody>
      </p:sp>
    </p:spTree>
    <p:extLst>
      <p:ext uri="{BB962C8B-B14F-4D97-AF65-F5344CB8AC3E}">
        <p14:creationId xmlns:p14="http://schemas.microsoft.com/office/powerpoint/2010/main" val="2917261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par>
                                <p:cTn id="12" presetID="22" presetClass="entr" presetSubtype="2" fill="hold"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right)">
                                      <p:cBhvr>
                                        <p:cTn id="14" dur="500"/>
                                        <p:tgtEl>
                                          <p:spTgt spid="23"/>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par>
                                <p:cTn id="28" presetID="22" presetClass="entr" presetSubtype="8"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1500"/>
                            </p:stCondLst>
                            <p:childTnLst>
                              <p:par>
                                <p:cTn id="32" presetID="10" presetClass="entr" presetSubtype="0" fill="hold" grpId="0" nodeType="after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P spid="27" grpId="0" animBg="1"/>
      <p:bldP spid="32" grpId="0" animBg="1"/>
      <p:bldP spid="3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3E1D4-7AB9-8539-ABDE-1FF6FA92FB8A}"/>
              </a:ext>
            </a:extLst>
          </p:cNvPr>
          <p:cNvSpPr>
            <a:spLocks noGrp="1"/>
          </p:cNvSpPr>
          <p:nvPr>
            <p:ph type="title"/>
          </p:nvPr>
        </p:nvSpPr>
        <p:spPr>
          <a:xfrm>
            <a:off x="838199" y="365125"/>
            <a:ext cx="9829801" cy="352051"/>
          </a:xfrm>
        </p:spPr>
        <p:txBody>
          <a:bodyPr/>
          <a:lstStyle/>
          <a:p>
            <a:r>
              <a:rPr lang="en-US" sz="2700" dirty="0"/>
              <a:t>Antiarrhythmic Drugs for Maintenance of Sinus Rhythm</a:t>
            </a:r>
          </a:p>
        </p:txBody>
      </p:sp>
      <p:sp>
        <p:nvSpPr>
          <p:cNvPr id="26" name="Round Same Side Corner Rectangle 60">
            <a:extLst>
              <a:ext uri="{FF2B5EF4-FFF2-40B4-BE49-F238E27FC236}">
                <a16:creationId xmlns:a16="http://schemas.microsoft.com/office/drawing/2014/main" id="{09DB32BA-3C36-5EF9-CB5B-7FE4A98B2715}"/>
              </a:ext>
              <a:ext uri="{C183D7F6-B498-43B3-948B-1728B52AA6E4}">
                <adec:decorative xmlns:adec="http://schemas.microsoft.com/office/drawing/2017/decorative" val="1"/>
              </a:ext>
            </a:extLst>
          </p:cNvPr>
          <p:cNvSpPr/>
          <p:nvPr/>
        </p:nvSpPr>
        <p:spPr>
          <a:xfrm>
            <a:off x="1027183" y="4482019"/>
            <a:ext cx="1718425" cy="367887"/>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Lub Dub Condensed" panose="020B0506030403020204"/>
              </a:rPr>
              <a:t>Amiodarone (2a)</a:t>
            </a:r>
          </a:p>
        </p:txBody>
      </p:sp>
      <p:sp>
        <p:nvSpPr>
          <p:cNvPr id="20" name="TextBox 19">
            <a:extLst>
              <a:ext uri="{FF2B5EF4-FFF2-40B4-BE49-F238E27FC236}">
                <a16:creationId xmlns:a16="http://schemas.microsoft.com/office/drawing/2014/main" id="{712138C3-0CB8-751A-2A6C-1F33AE47A221}"/>
              </a:ext>
              <a:ext uri="{C183D7F6-B498-43B3-948B-1728B52AA6E4}">
                <adec:decorative xmlns:adec="http://schemas.microsoft.com/office/drawing/2017/decorative" val="1"/>
              </a:ext>
            </a:extLst>
          </p:cNvPr>
          <p:cNvSpPr txBox="1"/>
          <p:nvPr/>
        </p:nvSpPr>
        <p:spPr>
          <a:xfrm>
            <a:off x="1831803" y="1366513"/>
            <a:ext cx="3905609" cy="376483"/>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latin typeface="Lub Dub Condensed" panose="020B0506030403020204" pitchFamily="34" charset="0"/>
              </a:rPr>
              <a:t>Atrial fibrillation</a:t>
            </a:r>
          </a:p>
        </p:txBody>
      </p:sp>
      <p:sp>
        <p:nvSpPr>
          <p:cNvPr id="21" name="TextBox 20">
            <a:extLst>
              <a:ext uri="{FF2B5EF4-FFF2-40B4-BE49-F238E27FC236}">
                <a16:creationId xmlns:a16="http://schemas.microsoft.com/office/drawing/2014/main" id="{39013E0F-5333-385D-3A34-ADB5B0D10C65}"/>
              </a:ext>
              <a:ext uri="{C183D7F6-B498-43B3-948B-1728B52AA6E4}">
                <adec:decorative xmlns:adec="http://schemas.microsoft.com/office/drawing/2017/decorative" val="1"/>
              </a:ext>
            </a:extLst>
          </p:cNvPr>
          <p:cNvSpPr txBox="1"/>
          <p:nvPr/>
        </p:nvSpPr>
        <p:spPr>
          <a:xfrm>
            <a:off x="679967" y="2113657"/>
            <a:ext cx="2412856" cy="701260"/>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t>Normal LV function, no prior MI or significant structural heart disease</a:t>
            </a:r>
          </a:p>
        </p:txBody>
      </p:sp>
      <p:sp>
        <p:nvSpPr>
          <p:cNvPr id="22" name="Round Same Side Corner Rectangle 60">
            <a:extLst>
              <a:ext uri="{FF2B5EF4-FFF2-40B4-BE49-F238E27FC236}">
                <a16:creationId xmlns:a16="http://schemas.microsoft.com/office/drawing/2014/main" id="{84D14F78-8248-A4EB-AEEF-1CCBAF28B0CC}"/>
              </a:ext>
              <a:ext uri="{C183D7F6-B498-43B3-948B-1728B52AA6E4}">
                <adec:decorative xmlns:adec="http://schemas.microsoft.com/office/drawing/2017/decorative" val="1"/>
              </a:ext>
            </a:extLst>
          </p:cNvPr>
          <p:cNvSpPr/>
          <p:nvPr/>
        </p:nvSpPr>
        <p:spPr>
          <a:xfrm>
            <a:off x="1027183" y="3083524"/>
            <a:ext cx="1718425" cy="1049206"/>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Lub Dub Condensed" panose="020B0506030403020204"/>
              </a:rPr>
              <a:t> Dofetilide</a:t>
            </a:r>
          </a:p>
          <a:p>
            <a:pPr algn="ctr"/>
            <a:r>
              <a:rPr lang="es-ES" sz="1200" b="1" dirty="0">
                <a:solidFill>
                  <a:schemeClr val="tx1"/>
                </a:solidFill>
                <a:latin typeface="Lub Dub Condensed" panose="020B0506030403020204"/>
              </a:rPr>
              <a:t>Dronedarone</a:t>
            </a:r>
          </a:p>
          <a:p>
            <a:pPr algn="ctr"/>
            <a:r>
              <a:rPr lang="es-ES" sz="1200" b="1" dirty="0">
                <a:solidFill>
                  <a:schemeClr val="tx1"/>
                </a:solidFill>
                <a:latin typeface="Lub Dub Condensed" panose="020B0506030403020204"/>
              </a:rPr>
              <a:t>Flecainide</a:t>
            </a:r>
          </a:p>
          <a:p>
            <a:pPr algn="ctr"/>
            <a:r>
              <a:rPr lang="es-ES" sz="1200" b="1" dirty="0">
                <a:solidFill>
                  <a:schemeClr val="tx1"/>
                </a:solidFill>
                <a:latin typeface="Lub Dub Condensed" panose="020B0506030403020204"/>
              </a:rPr>
              <a:t>Propafenone</a:t>
            </a:r>
          </a:p>
          <a:p>
            <a:pPr algn="ctr"/>
            <a:r>
              <a:rPr lang="es-ES" sz="1200" b="1" dirty="0">
                <a:solidFill>
                  <a:schemeClr val="tx1"/>
                </a:solidFill>
                <a:latin typeface="Lub Dub Condensed" panose="020B0506030403020204"/>
              </a:rPr>
              <a:t>(2a)</a:t>
            </a:r>
          </a:p>
        </p:txBody>
      </p:sp>
      <p:sp>
        <p:nvSpPr>
          <p:cNvPr id="23" name="Round Same Side Corner Rectangle 60">
            <a:extLst>
              <a:ext uri="{FF2B5EF4-FFF2-40B4-BE49-F238E27FC236}">
                <a16:creationId xmlns:a16="http://schemas.microsoft.com/office/drawing/2014/main" id="{1440F9EE-53C8-5E2A-015B-C369EB2E9696}"/>
              </a:ext>
              <a:ext uri="{C183D7F6-B498-43B3-948B-1728B52AA6E4}">
                <adec:decorative xmlns:adec="http://schemas.microsoft.com/office/drawing/2017/decorative" val="1"/>
              </a:ext>
            </a:extLst>
          </p:cNvPr>
          <p:cNvSpPr/>
          <p:nvPr/>
        </p:nvSpPr>
        <p:spPr>
          <a:xfrm>
            <a:off x="1027182" y="5163335"/>
            <a:ext cx="1718426" cy="296172"/>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Sotalol (2b)</a:t>
            </a:r>
          </a:p>
        </p:txBody>
      </p:sp>
      <p:sp>
        <p:nvSpPr>
          <p:cNvPr id="25" name="TextBox 24">
            <a:extLst>
              <a:ext uri="{FF2B5EF4-FFF2-40B4-BE49-F238E27FC236}">
                <a16:creationId xmlns:a16="http://schemas.microsoft.com/office/drawing/2014/main" id="{59BFEBA6-600A-6BBE-5C4F-83E42C71262D}"/>
              </a:ext>
              <a:ext uri="{C183D7F6-B498-43B3-948B-1728B52AA6E4}">
                <adec:decorative xmlns:adec="http://schemas.microsoft.com/office/drawing/2017/decorative" val="1"/>
              </a:ext>
            </a:extLst>
          </p:cNvPr>
          <p:cNvSpPr txBox="1"/>
          <p:nvPr/>
        </p:nvSpPr>
        <p:spPr>
          <a:xfrm>
            <a:off x="3393862" y="2113657"/>
            <a:ext cx="3544820" cy="701260"/>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t>Prior MI or significant structural heart disease, including HFrEF (LVEF ≤40%) </a:t>
            </a:r>
          </a:p>
        </p:txBody>
      </p:sp>
      <p:sp>
        <p:nvSpPr>
          <p:cNvPr id="27" name="Round Same Side Corner Rectangle 60">
            <a:extLst>
              <a:ext uri="{FF2B5EF4-FFF2-40B4-BE49-F238E27FC236}">
                <a16:creationId xmlns:a16="http://schemas.microsoft.com/office/drawing/2014/main" id="{930D93A3-2F71-F43E-7733-CBF40C2569E8}"/>
              </a:ext>
              <a:ext uri="{C183D7F6-B498-43B3-948B-1728B52AA6E4}">
                <adec:decorative xmlns:adec="http://schemas.microsoft.com/office/drawing/2017/decorative" val="1"/>
              </a:ext>
            </a:extLst>
          </p:cNvPr>
          <p:cNvSpPr/>
          <p:nvPr/>
        </p:nvSpPr>
        <p:spPr>
          <a:xfrm>
            <a:off x="3375934" y="4831642"/>
            <a:ext cx="1016772" cy="636829"/>
          </a:xfrm>
          <a:prstGeom prst="rect">
            <a:avLst/>
          </a:prstGeom>
          <a:solidFill>
            <a:srgbClr val="EE3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Lub Dub Condensed" panose="020B0506030403020204"/>
              </a:rPr>
              <a:t>Flecainide</a:t>
            </a:r>
          </a:p>
          <a:p>
            <a:pPr algn="ctr"/>
            <a:r>
              <a:rPr lang="es-ES" sz="1200" b="1" dirty="0">
                <a:solidFill>
                  <a:schemeClr val="tx1"/>
                </a:solidFill>
                <a:latin typeface="Lub Dub Condensed" panose="020B0506030403020204"/>
              </a:rPr>
              <a:t>Propafenone</a:t>
            </a:r>
          </a:p>
          <a:p>
            <a:pPr algn="ctr"/>
            <a:r>
              <a:rPr lang="es-ES" sz="1200" b="1" dirty="0">
                <a:solidFill>
                  <a:schemeClr val="tx1"/>
                </a:solidFill>
                <a:latin typeface="Lub Dub Condensed" panose="020B0506030403020204"/>
              </a:rPr>
              <a:t>(3: Harm)</a:t>
            </a:r>
          </a:p>
        </p:txBody>
      </p:sp>
      <p:sp>
        <p:nvSpPr>
          <p:cNvPr id="28" name="Round Same Side Corner Rectangle 60">
            <a:extLst>
              <a:ext uri="{FF2B5EF4-FFF2-40B4-BE49-F238E27FC236}">
                <a16:creationId xmlns:a16="http://schemas.microsoft.com/office/drawing/2014/main" id="{D25FAF2D-E0BE-08CB-8B18-9555B0BDFC57}"/>
              </a:ext>
              <a:ext uri="{C183D7F6-B498-43B3-948B-1728B52AA6E4}">
                <adec:decorative xmlns:adec="http://schemas.microsoft.com/office/drawing/2017/decorative" val="1"/>
              </a:ext>
            </a:extLst>
          </p:cNvPr>
          <p:cNvSpPr/>
          <p:nvPr/>
        </p:nvSpPr>
        <p:spPr>
          <a:xfrm>
            <a:off x="3375934" y="3083524"/>
            <a:ext cx="1016772" cy="609935"/>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Lub Dub Condensed" panose="020B0506030403020204"/>
              </a:rPr>
              <a:t>Amiodarone </a:t>
            </a:r>
          </a:p>
          <a:p>
            <a:pPr algn="ctr"/>
            <a:r>
              <a:rPr lang="es-ES" sz="1200" b="1" dirty="0">
                <a:solidFill>
                  <a:schemeClr val="tx1"/>
                </a:solidFill>
                <a:latin typeface="Lub Dub Condensed" panose="020B0506030403020204"/>
              </a:rPr>
              <a:t>Dofetilide</a:t>
            </a:r>
          </a:p>
          <a:p>
            <a:pPr algn="ctr"/>
            <a:r>
              <a:rPr lang="es-ES" sz="1200" b="1" dirty="0">
                <a:solidFill>
                  <a:schemeClr val="tx1"/>
                </a:solidFill>
                <a:latin typeface="Lub Dub Condensed" panose="020B0506030403020204"/>
              </a:rPr>
              <a:t>(2a)</a:t>
            </a:r>
          </a:p>
        </p:txBody>
      </p:sp>
      <p:sp>
        <p:nvSpPr>
          <p:cNvPr id="29" name="Round Same Side Corner Rectangle 60">
            <a:extLst>
              <a:ext uri="{FF2B5EF4-FFF2-40B4-BE49-F238E27FC236}">
                <a16:creationId xmlns:a16="http://schemas.microsoft.com/office/drawing/2014/main" id="{F48A4627-9E3C-5212-EF6C-FFE162542944}"/>
              </a:ext>
              <a:ext uri="{C183D7F6-B498-43B3-948B-1728B52AA6E4}">
                <adec:decorative xmlns:adec="http://schemas.microsoft.com/office/drawing/2017/decorative" val="1"/>
              </a:ext>
            </a:extLst>
          </p:cNvPr>
          <p:cNvSpPr/>
          <p:nvPr/>
        </p:nvSpPr>
        <p:spPr>
          <a:xfrm>
            <a:off x="3375934" y="4096535"/>
            <a:ext cx="1016773" cy="296172"/>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Sotalol (2b)</a:t>
            </a:r>
          </a:p>
        </p:txBody>
      </p:sp>
      <p:sp>
        <p:nvSpPr>
          <p:cNvPr id="30" name="Rounded Rectangle 28">
            <a:extLst>
              <a:ext uri="{FF2B5EF4-FFF2-40B4-BE49-F238E27FC236}">
                <a16:creationId xmlns:a16="http://schemas.microsoft.com/office/drawing/2014/main" id="{0FD65419-A0D6-9BD3-9237-7680F1D5FAE0}"/>
              </a:ext>
              <a:ext uri="{C183D7F6-B498-43B3-948B-1728B52AA6E4}">
                <adec:decorative xmlns:adec="http://schemas.microsoft.com/office/drawing/2017/decorative" val="1"/>
              </a:ext>
            </a:extLst>
          </p:cNvPr>
          <p:cNvSpPr/>
          <p:nvPr/>
        </p:nvSpPr>
        <p:spPr>
          <a:xfrm>
            <a:off x="5065471" y="3081189"/>
            <a:ext cx="1442906" cy="612270"/>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n w="0"/>
                <a:solidFill>
                  <a:schemeClr val="tx1"/>
                </a:solidFill>
                <a:latin typeface="Lub Dub Condensed" panose="020B0506030403020204" pitchFamily="34" charset="0"/>
              </a:rPr>
              <a:t>NYHA FC III or IV </a:t>
            </a:r>
            <a:br>
              <a:rPr lang="en-US" sz="1200" b="1" dirty="0">
                <a:ln w="0"/>
                <a:solidFill>
                  <a:schemeClr val="tx1"/>
                </a:solidFill>
                <a:latin typeface="Lub Dub Condensed" panose="020B0506030403020204" pitchFamily="34" charset="0"/>
              </a:rPr>
            </a:br>
            <a:r>
              <a:rPr lang="en-US" sz="1200" b="1" dirty="0">
                <a:ln w="0"/>
                <a:solidFill>
                  <a:schemeClr val="tx1"/>
                </a:solidFill>
                <a:latin typeface="Lub Dub Condensed" panose="020B0506030403020204" pitchFamily="34" charset="0"/>
              </a:rPr>
              <a:t>or recent decompensated Hf </a:t>
            </a:r>
          </a:p>
        </p:txBody>
      </p:sp>
      <p:sp>
        <p:nvSpPr>
          <p:cNvPr id="32" name="Round Same Side Corner Rectangle 60">
            <a:extLst>
              <a:ext uri="{FF2B5EF4-FFF2-40B4-BE49-F238E27FC236}">
                <a16:creationId xmlns:a16="http://schemas.microsoft.com/office/drawing/2014/main" id="{4FB14192-429C-AC94-F7DF-B27EE3B47043}"/>
              </a:ext>
              <a:ext uri="{C183D7F6-B498-43B3-948B-1728B52AA6E4}">
                <adec:decorative xmlns:adec="http://schemas.microsoft.com/office/drawing/2017/decorative" val="1"/>
              </a:ext>
            </a:extLst>
          </p:cNvPr>
          <p:cNvSpPr/>
          <p:nvPr/>
        </p:nvSpPr>
        <p:spPr>
          <a:xfrm>
            <a:off x="4693746" y="4096536"/>
            <a:ext cx="1034701" cy="394782"/>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Dronedarone</a:t>
            </a:r>
          </a:p>
          <a:p>
            <a:pPr algn="ctr"/>
            <a:r>
              <a:rPr lang="en-US" sz="1200" b="1" dirty="0">
                <a:solidFill>
                  <a:schemeClr val="tx1"/>
                </a:solidFill>
                <a:latin typeface="Lub Dub Condensed" panose="020B0506030403020204"/>
              </a:rPr>
              <a:t>(2a)</a:t>
            </a:r>
          </a:p>
        </p:txBody>
      </p:sp>
      <p:sp>
        <p:nvSpPr>
          <p:cNvPr id="33" name="Round Same Side Corner Rectangle 60">
            <a:extLst>
              <a:ext uri="{FF2B5EF4-FFF2-40B4-BE49-F238E27FC236}">
                <a16:creationId xmlns:a16="http://schemas.microsoft.com/office/drawing/2014/main" id="{DEED4EF3-E77C-2F3F-F92E-04E2ADCF7EF3}"/>
              </a:ext>
              <a:ext uri="{C183D7F6-B498-43B3-948B-1728B52AA6E4}">
                <adec:decorative xmlns:adec="http://schemas.microsoft.com/office/drawing/2017/decorative" val="1"/>
              </a:ext>
            </a:extLst>
          </p:cNvPr>
          <p:cNvSpPr/>
          <p:nvPr/>
        </p:nvSpPr>
        <p:spPr>
          <a:xfrm>
            <a:off x="5895017" y="4096536"/>
            <a:ext cx="1034701" cy="394782"/>
          </a:xfrm>
          <a:prstGeom prst="rect">
            <a:avLst/>
          </a:prstGeom>
          <a:solidFill>
            <a:srgbClr val="EE3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Dronedarone</a:t>
            </a:r>
          </a:p>
          <a:p>
            <a:pPr algn="ctr"/>
            <a:r>
              <a:rPr lang="en-US" sz="1200" b="1" dirty="0">
                <a:solidFill>
                  <a:schemeClr val="tx1"/>
                </a:solidFill>
                <a:latin typeface="Lub Dub Condensed" panose="020B0506030403020204"/>
              </a:rPr>
              <a:t>(3: Harm)</a:t>
            </a:r>
          </a:p>
        </p:txBody>
      </p:sp>
      <p:cxnSp>
        <p:nvCxnSpPr>
          <p:cNvPr id="34" name="Straight Arrow Connector 33">
            <a:extLst>
              <a:ext uri="{FF2B5EF4-FFF2-40B4-BE49-F238E27FC236}">
                <a16:creationId xmlns:a16="http://schemas.microsoft.com/office/drawing/2014/main" id="{5B8CE427-D59F-BE20-0E10-7FCD25F9BCFE}"/>
              </a:ext>
              <a:ext uri="{C183D7F6-B498-43B3-948B-1728B52AA6E4}">
                <adec:decorative xmlns:adec="http://schemas.microsoft.com/office/drawing/2017/decorative" val="1"/>
              </a:ext>
            </a:extLst>
          </p:cNvPr>
          <p:cNvCxnSpPr>
            <a:cxnSpLocks/>
            <a:stCxn id="21" idx="2"/>
            <a:endCxn id="22" idx="0"/>
          </p:cNvCxnSpPr>
          <p:nvPr/>
        </p:nvCxnSpPr>
        <p:spPr>
          <a:xfrm>
            <a:off x="1886395" y="2814917"/>
            <a:ext cx="1" cy="26860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Elbow Connector 82">
            <a:extLst>
              <a:ext uri="{FF2B5EF4-FFF2-40B4-BE49-F238E27FC236}">
                <a16:creationId xmlns:a16="http://schemas.microsoft.com/office/drawing/2014/main" id="{B0B8C18F-9CDB-D659-DC5F-5A6C31565E7B}"/>
              </a:ext>
              <a:ext uri="{C183D7F6-B498-43B3-948B-1728B52AA6E4}">
                <adec:decorative xmlns:adec="http://schemas.microsoft.com/office/drawing/2017/decorative" val="1"/>
              </a:ext>
            </a:extLst>
          </p:cNvPr>
          <p:cNvCxnSpPr>
            <a:cxnSpLocks/>
            <a:stCxn id="20" idx="2"/>
            <a:endCxn id="21" idx="0"/>
          </p:cNvCxnSpPr>
          <p:nvPr/>
        </p:nvCxnSpPr>
        <p:spPr>
          <a:xfrm rot="5400000">
            <a:off x="2650172" y="979220"/>
            <a:ext cx="370661" cy="1898213"/>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Elbow Connector 82">
            <a:extLst>
              <a:ext uri="{FF2B5EF4-FFF2-40B4-BE49-F238E27FC236}">
                <a16:creationId xmlns:a16="http://schemas.microsoft.com/office/drawing/2014/main" id="{72851F91-9AA3-616C-EFF0-A1FAD145D6DD}"/>
              </a:ext>
              <a:ext uri="{C183D7F6-B498-43B3-948B-1728B52AA6E4}">
                <adec:decorative xmlns:adec="http://schemas.microsoft.com/office/drawing/2017/decorative" val="1"/>
              </a:ext>
            </a:extLst>
          </p:cNvPr>
          <p:cNvCxnSpPr>
            <a:cxnSpLocks/>
            <a:stCxn id="20" idx="2"/>
            <a:endCxn id="25" idx="0"/>
          </p:cNvCxnSpPr>
          <p:nvPr/>
        </p:nvCxnSpPr>
        <p:spPr>
          <a:xfrm rot="16200000" flipH="1">
            <a:off x="4290110" y="1237494"/>
            <a:ext cx="370661" cy="1381664"/>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Elbow Connector 82">
            <a:extLst>
              <a:ext uri="{FF2B5EF4-FFF2-40B4-BE49-F238E27FC236}">
                <a16:creationId xmlns:a16="http://schemas.microsoft.com/office/drawing/2014/main" id="{8B0959C1-BCDD-4E92-7E04-55A26B9F8C4D}"/>
              </a:ext>
              <a:ext uri="{C183D7F6-B498-43B3-948B-1728B52AA6E4}">
                <adec:decorative xmlns:adec="http://schemas.microsoft.com/office/drawing/2017/decorative" val="1"/>
              </a:ext>
            </a:extLst>
          </p:cNvPr>
          <p:cNvCxnSpPr>
            <a:cxnSpLocks/>
            <a:stCxn id="25" idx="2"/>
            <a:endCxn id="28" idx="0"/>
          </p:cNvCxnSpPr>
          <p:nvPr/>
        </p:nvCxnSpPr>
        <p:spPr>
          <a:xfrm rot="5400000">
            <a:off x="4390993" y="2308244"/>
            <a:ext cx="268607" cy="1281952"/>
          </a:xfrm>
          <a:prstGeom prst="bentConnector3">
            <a:avLst>
              <a:gd name="adj1" fmla="val 36649"/>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Elbow Connector 82">
            <a:extLst>
              <a:ext uri="{FF2B5EF4-FFF2-40B4-BE49-F238E27FC236}">
                <a16:creationId xmlns:a16="http://schemas.microsoft.com/office/drawing/2014/main" id="{0C971C30-B7A7-CFAD-B2DD-6185343C2E1A}"/>
              </a:ext>
              <a:ext uri="{C183D7F6-B498-43B3-948B-1728B52AA6E4}">
                <adec:decorative xmlns:adec="http://schemas.microsoft.com/office/drawing/2017/decorative" val="1"/>
              </a:ext>
            </a:extLst>
          </p:cNvPr>
          <p:cNvCxnSpPr>
            <a:cxnSpLocks/>
            <a:stCxn id="25" idx="2"/>
            <a:endCxn id="30" idx="0"/>
          </p:cNvCxnSpPr>
          <p:nvPr/>
        </p:nvCxnSpPr>
        <p:spPr>
          <a:xfrm rot="16200000" flipH="1">
            <a:off x="5343462" y="2637727"/>
            <a:ext cx="266272" cy="620652"/>
          </a:xfrm>
          <a:prstGeom prst="bentConnector3">
            <a:avLst>
              <a:gd name="adj1" fmla="val 36533"/>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EA8391A6-83A1-081E-504D-764E0A5A46AB}"/>
              </a:ext>
              <a:ext uri="{C183D7F6-B498-43B3-948B-1728B52AA6E4}">
                <adec:decorative xmlns:adec="http://schemas.microsoft.com/office/drawing/2017/decorative" val="1"/>
              </a:ext>
            </a:extLst>
          </p:cNvPr>
          <p:cNvCxnSpPr>
            <a:cxnSpLocks/>
            <a:stCxn id="22" idx="2"/>
            <a:endCxn id="26" idx="0"/>
          </p:cNvCxnSpPr>
          <p:nvPr/>
        </p:nvCxnSpPr>
        <p:spPr>
          <a:xfrm>
            <a:off x="1886396" y="4132730"/>
            <a:ext cx="0" cy="34928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5D106B57-727C-D4C3-5F58-F6E5BC434830}"/>
              </a:ext>
              <a:ext uri="{C183D7F6-B498-43B3-948B-1728B52AA6E4}">
                <adec:decorative xmlns:adec="http://schemas.microsoft.com/office/drawing/2017/decorative" val="1"/>
              </a:ext>
            </a:extLst>
          </p:cNvPr>
          <p:cNvCxnSpPr>
            <a:cxnSpLocks/>
            <a:stCxn id="26" idx="2"/>
            <a:endCxn id="23" idx="0"/>
          </p:cNvCxnSpPr>
          <p:nvPr/>
        </p:nvCxnSpPr>
        <p:spPr>
          <a:xfrm flipH="1">
            <a:off x="1886395" y="4849906"/>
            <a:ext cx="1" cy="31342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E89757CD-52F8-00B8-C809-5CD45127B181}"/>
              </a:ext>
              <a:ext uri="{C183D7F6-B498-43B3-948B-1728B52AA6E4}">
                <adec:decorative xmlns:adec="http://schemas.microsoft.com/office/drawing/2017/decorative" val="1"/>
              </a:ext>
            </a:extLst>
          </p:cNvPr>
          <p:cNvCxnSpPr>
            <a:cxnSpLocks/>
            <a:stCxn id="28" idx="2"/>
            <a:endCxn id="29" idx="0"/>
          </p:cNvCxnSpPr>
          <p:nvPr/>
        </p:nvCxnSpPr>
        <p:spPr>
          <a:xfrm>
            <a:off x="3884320" y="3693459"/>
            <a:ext cx="1" cy="40307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856D9AB6-BBF9-CC9B-8F87-4CE0F9A63425}"/>
              </a:ext>
              <a:ext uri="{C183D7F6-B498-43B3-948B-1728B52AA6E4}">
                <adec:decorative xmlns:adec="http://schemas.microsoft.com/office/drawing/2017/decorative" val="1"/>
              </a:ext>
            </a:extLst>
          </p:cNvPr>
          <p:cNvCxnSpPr>
            <a:cxnSpLocks/>
            <a:stCxn id="29" idx="2"/>
            <a:endCxn id="27" idx="0"/>
          </p:cNvCxnSpPr>
          <p:nvPr/>
        </p:nvCxnSpPr>
        <p:spPr>
          <a:xfrm flipH="1">
            <a:off x="3884320" y="4392707"/>
            <a:ext cx="1" cy="43893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3" name="Elbow Connector 82">
            <a:extLst>
              <a:ext uri="{FF2B5EF4-FFF2-40B4-BE49-F238E27FC236}">
                <a16:creationId xmlns:a16="http://schemas.microsoft.com/office/drawing/2014/main" id="{8F8966CE-7EBD-9255-ED5F-18E9B441565D}"/>
              </a:ext>
              <a:ext uri="{C183D7F6-B498-43B3-948B-1728B52AA6E4}">
                <adec:decorative xmlns:adec="http://schemas.microsoft.com/office/drawing/2017/decorative" val="1"/>
              </a:ext>
            </a:extLst>
          </p:cNvPr>
          <p:cNvCxnSpPr>
            <a:cxnSpLocks/>
            <a:stCxn id="30" idx="2"/>
            <a:endCxn id="32" idx="0"/>
          </p:cNvCxnSpPr>
          <p:nvPr/>
        </p:nvCxnSpPr>
        <p:spPr>
          <a:xfrm rot="5400000">
            <a:off x="5297473" y="3607084"/>
            <a:ext cx="403077" cy="575827"/>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4" name="Elbow Connector 82">
            <a:extLst>
              <a:ext uri="{FF2B5EF4-FFF2-40B4-BE49-F238E27FC236}">
                <a16:creationId xmlns:a16="http://schemas.microsoft.com/office/drawing/2014/main" id="{8A868BFF-B625-F6A7-F746-015D8BDF5E0D}"/>
              </a:ext>
              <a:ext uri="{C183D7F6-B498-43B3-948B-1728B52AA6E4}">
                <adec:decorative xmlns:adec="http://schemas.microsoft.com/office/drawing/2017/decorative" val="1"/>
              </a:ext>
            </a:extLst>
          </p:cNvPr>
          <p:cNvCxnSpPr>
            <a:cxnSpLocks/>
            <a:stCxn id="30" idx="2"/>
            <a:endCxn id="33" idx="0"/>
          </p:cNvCxnSpPr>
          <p:nvPr/>
        </p:nvCxnSpPr>
        <p:spPr>
          <a:xfrm rot="16200000" flipH="1">
            <a:off x="5898108" y="3582275"/>
            <a:ext cx="403077" cy="625444"/>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A3092751-DB55-4311-26B1-2BBCAFA5B12D}"/>
              </a:ext>
              <a:ext uri="{C183D7F6-B498-43B3-948B-1728B52AA6E4}">
                <adec:decorative xmlns:adec="http://schemas.microsoft.com/office/drawing/2017/decorative" val="1"/>
              </a:ext>
            </a:extLst>
          </p:cNvPr>
          <p:cNvSpPr txBox="1"/>
          <p:nvPr/>
        </p:nvSpPr>
        <p:spPr>
          <a:xfrm>
            <a:off x="5299262" y="3749613"/>
            <a:ext cx="276784" cy="276999"/>
          </a:xfrm>
          <a:prstGeom prst="rect">
            <a:avLst/>
          </a:prstGeom>
          <a:solidFill>
            <a:schemeClr val="bg1"/>
          </a:solidFill>
        </p:spPr>
        <p:txBody>
          <a:bodyPr wrap="square" lIns="0" rIns="0">
            <a:spAutoFit/>
          </a:bodyPr>
          <a:lstStyle/>
          <a:p>
            <a:pPr algn="ctr"/>
            <a:r>
              <a:rPr lang="en-US" sz="1200" b="1" dirty="0">
                <a:ln w="0"/>
                <a:latin typeface="Lub Dub Condensed" panose="020B0506030403020204" pitchFamily="34" charset="0"/>
              </a:rPr>
              <a:t>No</a:t>
            </a:r>
          </a:p>
        </p:txBody>
      </p:sp>
      <p:sp>
        <p:nvSpPr>
          <p:cNvPr id="70" name="TextBox 69">
            <a:extLst>
              <a:ext uri="{FF2B5EF4-FFF2-40B4-BE49-F238E27FC236}">
                <a16:creationId xmlns:a16="http://schemas.microsoft.com/office/drawing/2014/main" id="{97EEED27-F6B5-1F68-20CD-F523345E1FDF}"/>
              </a:ext>
              <a:ext uri="{C183D7F6-B498-43B3-948B-1728B52AA6E4}">
                <adec:decorative xmlns:adec="http://schemas.microsoft.com/office/drawing/2017/decorative" val="1"/>
              </a:ext>
            </a:extLst>
          </p:cNvPr>
          <p:cNvSpPr txBox="1"/>
          <p:nvPr/>
        </p:nvSpPr>
        <p:spPr>
          <a:xfrm>
            <a:off x="5963213" y="3789395"/>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Yes</a:t>
            </a:r>
          </a:p>
        </p:txBody>
      </p:sp>
      <p:sp>
        <p:nvSpPr>
          <p:cNvPr id="71" name="Rectangle 70">
            <a:extLst>
              <a:ext uri="{FF2B5EF4-FFF2-40B4-BE49-F238E27FC236}">
                <a16:creationId xmlns:a16="http://schemas.microsoft.com/office/drawing/2014/main" id="{AE4CCBF3-7FE5-3275-DD21-3123F86566E2}"/>
              </a:ext>
              <a:ext uri="{C183D7F6-B498-43B3-948B-1728B52AA6E4}">
                <adec:decorative xmlns:adec="http://schemas.microsoft.com/office/drawing/2017/decorative" val="1"/>
              </a:ext>
            </a:extLst>
          </p:cNvPr>
          <p:cNvSpPr/>
          <p:nvPr/>
        </p:nvSpPr>
        <p:spPr>
          <a:xfrm>
            <a:off x="7620000" y="2008094"/>
            <a:ext cx="3523129" cy="2626659"/>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descr="Flowchart of evidence-based decision-making for speciﬁc drug therapy for long-term maintenance of sinus rhythm.">
            <a:extLst>
              <a:ext uri="{FF2B5EF4-FFF2-40B4-BE49-F238E27FC236}">
                <a16:creationId xmlns:a16="http://schemas.microsoft.com/office/drawing/2014/main" id="{1DB5511D-A670-8CB8-3B3E-B4F5A6D9FC2E}"/>
              </a:ext>
            </a:extLst>
          </p:cNvPr>
          <p:cNvSpPr/>
          <p:nvPr/>
        </p:nvSpPr>
        <p:spPr>
          <a:xfrm>
            <a:off x="431515" y="1068512"/>
            <a:ext cx="6842588" cy="4602823"/>
          </a:xfrm>
          <a:prstGeom prst="rect">
            <a:avLst/>
          </a:prstGeom>
          <a:no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B6C567C6-998C-0D21-7283-572B48E46C51}"/>
              </a:ext>
            </a:extLst>
          </p:cNvPr>
          <p:cNvSpPr txBox="1"/>
          <p:nvPr/>
        </p:nvSpPr>
        <p:spPr>
          <a:xfrm>
            <a:off x="7736541" y="2172197"/>
            <a:ext cx="3316941" cy="2308324"/>
          </a:xfrm>
          <a:prstGeom prst="rect">
            <a:avLst/>
          </a:prstGeom>
          <a:noFill/>
        </p:spPr>
        <p:txBody>
          <a:bodyPr wrap="square">
            <a:spAutoFit/>
          </a:bodyPr>
          <a:lstStyle/>
          <a:p>
            <a:pPr>
              <a:spcAft>
                <a:spcPts val="1200"/>
              </a:spcAft>
            </a:pPr>
            <a:r>
              <a:rPr lang="en-US" sz="1800" dirty="0">
                <a:solidFill>
                  <a:srgbClr val="CF2429"/>
                </a:solidFill>
                <a:latin typeface="Lub Dub Bold" panose="020B0803030403020204" pitchFamily="34" charset="0"/>
                <a:cs typeface="Arial" panose="020B0604020202020204" pitchFamily="34" charset="0"/>
              </a:rPr>
              <a:t>Considerations:</a:t>
            </a:r>
          </a:p>
          <a:p>
            <a:pPr marL="285750" indent="-285750">
              <a:spcAft>
                <a:spcPts val="1200"/>
              </a:spcAft>
              <a:buClr>
                <a:srgbClr val="CF2429"/>
              </a:buClr>
              <a:buFont typeface="Arial" panose="020B0604020202020204" pitchFamily="34" charset="0"/>
              <a:buChar char="•"/>
            </a:pPr>
            <a:r>
              <a:rPr lang="en-US" sz="1600" dirty="0">
                <a:latin typeface="Lub Dub Medium" panose="020B0603030403020204" pitchFamily="34" charset="0"/>
                <a:cs typeface="Arial" panose="020B0604020202020204" pitchFamily="34" charset="0"/>
              </a:rPr>
              <a:t>Risk of development of MI and structural heart disease</a:t>
            </a:r>
          </a:p>
          <a:p>
            <a:pPr marL="285750" indent="-285750">
              <a:spcAft>
                <a:spcPts val="1200"/>
              </a:spcAft>
              <a:buClr>
                <a:srgbClr val="CF2429"/>
              </a:buClr>
              <a:buFont typeface="Arial" panose="020B0604020202020204" pitchFamily="34" charset="0"/>
              <a:buChar char="•"/>
            </a:pPr>
            <a:r>
              <a:rPr lang="en-US" sz="1600" dirty="0">
                <a:latin typeface="Lub Dub Medium" panose="020B0603030403020204" pitchFamily="34" charset="0"/>
                <a:cs typeface="Arial" panose="020B0604020202020204" pitchFamily="34" charset="0"/>
              </a:rPr>
              <a:t>The need for in-hospital initiation of antiarrhythmic drugs</a:t>
            </a:r>
          </a:p>
          <a:p>
            <a:pPr marL="285750" indent="-285750">
              <a:spcAft>
                <a:spcPts val="1200"/>
              </a:spcAft>
              <a:buClr>
                <a:srgbClr val="CF2429"/>
              </a:buClr>
              <a:buFont typeface="Arial" panose="020B0604020202020204" pitchFamily="34" charset="0"/>
              <a:buChar char="•"/>
            </a:pPr>
            <a:r>
              <a:rPr lang="en-US" sz="1600" dirty="0">
                <a:latin typeface="Lub Dub Medium" panose="020B0603030403020204" pitchFamily="34" charset="0"/>
                <a:cs typeface="Arial" panose="020B0604020202020204" pitchFamily="34" charset="0"/>
              </a:rPr>
              <a:t>Baseline and follow-up tests</a:t>
            </a:r>
          </a:p>
        </p:txBody>
      </p:sp>
      <p:sp>
        <p:nvSpPr>
          <p:cNvPr id="7" name="Text Placeholder 6">
            <a:extLst>
              <a:ext uri="{FF2B5EF4-FFF2-40B4-BE49-F238E27FC236}">
                <a16:creationId xmlns:a16="http://schemas.microsoft.com/office/drawing/2014/main" id="{23543E4C-33A5-A569-9E6E-A15D1FED2D34}"/>
              </a:ext>
            </a:extLst>
          </p:cNvPr>
          <p:cNvSpPr>
            <a:spLocks noGrp="1"/>
          </p:cNvSpPr>
          <p:nvPr>
            <p:ph type="body" sz="quarter" idx="13"/>
          </p:nvPr>
        </p:nvSpPr>
        <p:spPr>
          <a:xfrm>
            <a:off x="2339307" y="5862918"/>
            <a:ext cx="7513386" cy="342671"/>
          </a:xfrm>
        </p:spPr>
        <p:txBody>
          <a:bodyPr/>
          <a:lstStyle/>
          <a:p>
            <a:pPr marL="0" indent="0" algn="ctr"/>
            <a:r>
              <a:rPr lang="en-US" b="1" dirty="0"/>
              <a:t>Abbreviations: </a:t>
            </a:r>
            <a:r>
              <a:rPr lang="en-US" dirty="0"/>
              <a:t>HF indicates heart failure; HFrEF, heart failure reduced ejection fraction; LV, left ventricle; LVEF, left ventricular ejection fraction; MI, myocardial infarction; and NYHA FC, New York Heart Association Functional Class.</a:t>
            </a:r>
          </a:p>
        </p:txBody>
      </p:sp>
      <p:sp>
        <p:nvSpPr>
          <p:cNvPr id="4" name="Slide Number Placeholder 3">
            <a:extLst>
              <a:ext uri="{FF2B5EF4-FFF2-40B4-BE49-F238E27FC236}">
                <a16:creationId xmlns:a16="http://schemas.microsoft.com/office/drawing/2014/main" id="{C6E9555B-7BCE-54A3-0BD8-DACC0C93A0C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33</a:t>
            </a:fld>
            <a:endParaRPr lang="en-US" sz="900" dirty="0"/>
          </a:p>
        </p:txBody>
      </p:sp>
    </p:spTree>
    <p:extLst>
      <p:ext uri="{BB962C8B-B14F-4D97-AF65-F5344CB8AC3E}">
        <p14:creationId xmlns:p14="http://schemas.microsoft.com/office/powerpoint/2010/main" val="2205340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right)">
                                      <p:cBhvr>
                                        <p:cTn id="11" dur="500"/>
                                        <p:tgtEl>
                                          <p:spTgt spid="3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up)">
                                      <p:cBhvr>
                                        <p:cTn id="19" dur="500"/>
                                        <p:tgtEl>
                                          <p:spTgt spid="3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wipe(up)">
                                      <p:cBhvr>
                                        <p:cTn id="27" dur="500"/>
                                        <p:tgtEl>
                                          <p:spTgt spid="4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wipe(left)">
                                      <p:cBhvr>
                                        <p:cTn id="44" dur="500"/>
                                        <p:tgtEl>
                                          <p:spTgt spid="36"/>
                                        </p:tgtEl>
                                      </p:cBhvr>
                                    </p:animEffect>
                                  </p:childTnLst>
                                </p:cTn>
                              </p:par>
                            </p:childTnLst>
                          </p:cTn>
                        </p:par>
                        <p:par>
                          <p:cTn id="45" fill="hold">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childTnLst>
                          </p:cTn>
                        </p:par>
                        <p:par>
                          <p:cTn id="49" fill="hold">
                            <p:stCondLst>
                              <p:cond delay="1000"/>
                            </p:stCondLst>
                            <p:childTnLst>
                              <p:par>
                                <p:cTn id="50" presetID="22" presetClass="entr" presetSubtype="2" fill="hold" nodeType="after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wipe(right)">
                                      <p:cBhvr>
                                        <p:cTn id="52" dur="500"/>
                                        <p:tgtEl>
                                          <p:spTgt spid="41"/>
                                        </p:tgtEl>
                                      </p:cBhvr>
                                    </p:animEffect>
                                  </p:childTnLst>
                                </p:cTn>
                              </p:par>
                            </p:childTnLst>
                          </p:cTn>
                        </p:par>
                        <p:par>
                          <p:cTn id="53" fill="hold">
                            <p:stCondLst>
                              <p:cond delay="1500"/>
                            </p:stCondLst>
                            <p:childTnLst>
                              <p:par>
                                <p:cTn id="54" presetID="10" presetClass="entr" presetSubtype="0"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500"/>
                                        <p:tgtEl>
                                          <p:spTgt spid="28"/>
                                        </p:tgtEl>
                                      </p:cBhvr>
                                    </p:animEffect>
                                  </p:childTnLst>
                                </p:cTn>
                              </p:par>
                            </p:childTnLst>
                          </p:cTn>
                        </p:par>
                        <p:par>
                          <p:cTn id="57" fill="hold">
                            <p:stCondLst>
                              <p:cond delay="2000"/>
                            </p:stCondLst>
                            <p:childTnLst>
                              <p:par>
                                <p:cTn id="58" presetID="22" presetClass="entr" presetSubtype="1" fill="hold"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wipe(up)">
                                      <p:cBhvr>
                                        <p:cTn id="60" dur="500"/>
                                        <p:tgtEl>
                                          <p:spTgt spid="57"/>
                                        </p:tgtEl>
                                      </p:cBhvr>
                                    </p:animEffect>
                                  </p:childTnLst>
                                </p:cTn>
                              </p:par>
                            </p:childTnLst>
                          </p:cTn>
                        </p:par>
                        <p:par>
                          <p:cTn id="61" fill="hold">
                            <p:stCondLst>
                              <p:cond delay="2500"/>
                            </p:stCondLst>
                            <p:childTnLst>
                              <p:par>
                                <p:cTn id="62" presetID="10" presetClass="entr" presetSubtype="0"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childTnLst>
                                </p:cTn>
                              </p:par>
                            </p:childTnLst>
                          </p:cTn>
                        </p:par>
                        <p:par>
                          <p:cTn id="65" fill="hold">
                            <p:stCondLst>
                              <p:cond delay="3000"/>
                            </p:stCondLst>
                            <p:childTnLst>
                              <p:par>
                                <p:cTn id="66" presetID="22" presetClass="entr" presetSubtype="1" fill="hold"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up)">
                                      <p:cBhvr>
                                        <p:cTn id="68" dur="500"/>
                                        <p:tgtEl>
                                          <p:spTgt spid="60"/>
                                        </p:tgtEl>
                                      </p:cBhvr>
                                    </p:animEffect>
                                  </p:childTnLst>
                                </p:cTn>
                              </p:par>
                            </p:childTnLst>
                          </p:cTn>
                        </p:par>
                        <p:par>
                          <p:cTn id="69" fill="hold">
                            <p:stCondLst>
                              <p:cond delay="3500"/>
                            </p:stCondLst>
                            <p:childTnLst>
                              <p:par>
                                <p:cTn id="70" presetID="10"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500"/>
                                        <p:tgtEl>
                                          <p:spTgt spid="27"/>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500"/>
                            </p:stCondLst>
                            <p:childTnLst>
                              <p:par>
                                <p:cTn id="79" presetID="10" presetClass="entr" presetSubtype="0"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500"/>
                                        <p:tgtEl>
                                          <p:spTgt spid="30"/>
                                        </p:tgtEl>
                                      </p:cBhvr>
                                    </p:animEffect>
                                  </p:childTnLst>
                                </p:cTn>
                              </p:par>
                            </p:childTnLst>
                          </p:cTn>
                        </p:par>
                        <p:par>
                          <p:cTn id="82" fill="hold">
                            <p:stCondLst>
                              <p:cond delay="1000"/>
                            </p:stCondLst>
                            <p:childTnLst>
                              <p:par>
                                <p:cTn id="83" presetID="10" presetClass="entr" presetSubtype="0" fill="hold" grpId="0" nodeType="afterEffect">
                                  <p:stCondLst>
                                    <p:cond delay="0"/>
                                  </p:stCondLst>
                                  <p:childTnLst>
                                    <p:set>
                                      <p:cBhvr>
                                        <p:cTn id="84" dur="1" fill="hold">
                                          <p:stCondLst>
                                            <p:cond delay="0"/>
                                          </p:stCondLst>
                                        </p:cTn>
                                        <p:tgtEl>
                                          <p:spTgt spid="69"/>
                                        </p:tgtEl>
                                        <p:attrNameLst>
                                          <p:attrName>style.visibility</p:attrName>
                                        </p:attrNameLst>
                                      </p:cBhvr>
                                      <p:to>
                                        <p:strVal val="visible"/>
                                      </p:to>
                                    </p:set>
                                    <p:animEffect transition="in" filter="fade">
                                      <p:cBhvr>
                                        <p:cTn id="85" dur="500"/>
                                        <p:tgtEl>
                                          <p:spTgt spid="69"/>
                                        </p:tgtEl>
                                      </p:cBhvr>
                                    </p:animEffect>
                                  </p:childTnLst>
                                </p:cTn>
                              </p:par>
                              <p:par>
                                <p:cTn id="86" presetID="22" presetClass="entr" presetSubtype="2" fill="hold" nodeType="withEffect">
                                  <p:stCondLst>
                                    <p:cond delay="0"/>
                                  </p:stCondLst>
                                  <p:childTnLst>
                                    <p:set>
                                      <p:cBhvr>
                                        <p:cTn id="87" dur="1" fill="hold">
                                          <p:stCondLst>
                                            <p:cond delay="0"/>
                                          </p:stCondLst>
                                        </p:cTn>
                                        <p:tgtEl>
                                          <p:spTgt spid="63"/>
                                        </p:tgtEl>
                                        <p:attrNameLst>
                                          <p:attrName>style.visibility</p:attrName>
                                        </p:attrNameLst>
                                      </p:cBhvr>
                                      <p:to>
                                        <p:strVal val="visible"/>
                                      </p:to>
                                    </p:set>
                                    <p:animEffect transition="in" filter="wipe(right)">
                                      <p:cBhvr>
                                        <p:cTn id="88" dur="500"/>
                                        <p:tgtEl>
                                          <p:spTgt spid="63"/>
                                        </p:tgtEl>
                                      </p:cBhvr>
                                    </p:animEffect>
                                  </p:childTnLst>
                                </p:cTn>
                              </p:par>
                            </p:childTnLst>
                          </p:cTn>
                        </p:par>
                        <p:par>
                          <p:cTn id="89" fill="hold">
                            <p:stCondLst>
                              <p:cond delay="1500"/>
                            </p:stCondLst>
                            <p:childTnLst>
                              <p:par>
                                <p:cTn id="90" presetID="10" presetClass="entr" presetSubtype="0" fill="hold" grpId="0" nodeType="afterEffect">
                                  <p:stCondLst>
                                    <p:cond delay="0"/>
                                  </p:stCondLst>
                                  <p:childTnLst>
                                    <p:set>
                                      <p:cBhvr>
                                        <p:cTn id="91" dur="1" fill="hold">
                                          <p:stCondLst>
                                            <p:cond delay="0"/>
                                          </p:stCondLst>
                                        </p:cTn>
                                        <p:tgtEl>
                                          <p:spTgt spid="32"/>
                                        </p:tgtEl>
                                        <p:attrNameLst>
                                          <p:attrName>style.visibility</p:attrName>
                                        </p:attrNameLst>
                                      </p:cBhvr>
                                      <p:to>
                                        <p:strVal val="visible"/>
                                      </p:to>
                                    </p:set>
                                    <p:animEffect transition="in" filter="fade">
                                      <p:cBhvr>
                                        <p:cTn id="92" dur="500"/>
                                        <p:tgtEl>
                                          <p:spTgt spid="32"/>
                                        </p:tgtEl>
                                      </p:cBhvr>
                                    </p:animEffect>
                                  </p:childTnLst>
                                </p:cTn>
                              </p:par>
                            </p:childTnLst>
                          </p:cTn>
                        </p:par>
                        <p:par>
                          <p:cTn id="93" fill="hold">
                            <p:stCondLst>
                              <p:cond delay="2000"/>
                            </p:stCondLst>
                            <p:childTnLst>
                              <p:par>
                                <p:cTn id="94" presetID="10" presetClass="entr" presetSubtype="0"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fade">
                                      <p:cBhvr>
                                        <p:cTn id="96" dur="500"/>
                                        <p:tgtEl>
                                          <p:spTgt spid="70"/>
                                        </p:tgtEl>
                                      </p:cBhvr>
                                    </p:animEffect>
                                  </p:childTnLst>
                                </p:cTn>
                              </p:par>
                              <p:par>
                                <p:cTn id="97" presetID="22" presetClass="entr" presetSubtype="8" fill="hold" nodeType="with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2500"/>
                            </p:stCondLst>
                            <p:childTnLst>
                              <p:par>
                                <p:cTn id="101" presetID="10" presetClass="entr" presetSubtype="0"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500"/>
                                        <p:tgtEl>
                                          <p:spTgt spid="33"/>
                                        </p:tgtEl>
                                      </p:cBhvr>
                                    </p:animEffect>
                                  </p:childTnLst>
                                </p:cTn>
                              </p:par>
                            </p:childTnLst>
                          </p:cTn>
                        </p:par>
                        <p:par>
                          <p:cTn id="104" fill="hold">
                            <p:stCondLst>
                              <p:cond delay="3000"/>
                            </p:stCondLst>
                            <p:childTnLst>
                              <p:par>
                                <p:cTn id="105" presetID="10" presetClass="entr" presetSubtype="0" fill="hold" grpId="0" nodeType="afterEffect">
                                  <p:stCondLst>
                                    <p:cond delay="0"/>
                                  </p:stCondLst>
                                  <p:childTnLst>
                                    <p:set>
                                      <p:cBhvr>
                                        <p:cTn id="106" dur="1" fill="hold">
                                          <p:stCondLst>
                                            <p:cond delay="0"/>
                                          </p:stCondLst>
                                        </p:cTn>
                                        <p:tgtEl>
                                          <p:spTgt spid="72"/>
                                        </p:tgtEl>
                                        <p:attrNameLst>
                                          <p:attrName>style.visibility</p:attrName>
                                        </p:attrNameLst>
                                      </p:cBhvr>
                                      <p:to>
                                        <p:strVal val="visible"/>
                                      </p:to>
                                    </p:set>
                                    <p:animEffect transition="in" filter="fade">
                                      <p:cBhvr>
                                        <p:cTn id="107" dur="500"/>
                                        <p:tgtEl>
                                          <p:spTgt spid="72"/>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71"/>
                                        </p:tgtEl>
                                        <p:attrNameLst>
                                          <p:attrName>style.visibility</p:attrName>
                                        </p:attrNameLst>
                                      </p:cBhvr>
                                      <p:to>
                                        <p:strVal val="visible"/>
                                      </p:to>
                                    </p:set>
                                    <p:animEffect transition="in" filter="fade">
                                      <p:cBhvr>
                                        <p:cTn id="110"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0" grpId="0" animBg="1"/>
      <p:bldP spid="21" grpId="0" animBg="1"/>
      <p:bldP spid="22" grpId="0" animBg="1"/>
      <p:bldP spid="23" grpId="0" animBg="1"/>
      <p:bldP spid="25" grpId="0" animBg="1"/>
      <p:bldP spid="27" grpId="0" animBg="1"/>
      <p:bldP spid="28" grpId="0" animBg="1"/>
      <p:bldP spid="29" grpId="0" animBg="1"/>
      <p:bldP spid="30" grpId="0" animBg="1"/>
      <p:bldP spid="32" grpId="0" animBg="1"/>
      <p:bldP spid="33" grpId="0" animBg="1"/>
      <p:bldP spid="69" grpId="0" animBg="1"/>
      <p:bldP spid="70" grpId="0" animBg="1"/>
      <p:bldP spid="71" grpId="0" animBg="1"/>
      <p:bldP spid="7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3E1D4-7AB9-8539-ABDE-1FF6FA92FB8A}"/>
              </a:ext>
            </a:extLst>
          </p:cNvPr>
          <p:cNvSpPr>
            <a:spLocks noGrp="1"/>
          </p:cNvSpPr>
          <p:nvPr>
            <p:ph type="title"/>
          </p:nvPr>
        </p:nvSpPr>
        <p:spPr>
          <a:xfrm>
            <a:off x="838199" y="365125"/>
            <a:ext cx="9829801" cy="352051"/>
          </a:xfrm>
        </p:spPr>
        <p:txBody>
          <a:bodyPr/>
          <a:lstStyle/>
          <a:p>
            <a:r>
              <a:rPr lang="en-US" sz="2700" dirty="0"/>
              <a:t>Antiarrhythmic Drug Initiation in Facility</a:t>
            </a:r>
          </a:p>
        </p:txBody>
      </p:sp>
      <p:graphicFrame>
        <p:nvGraphicFramePr>
          <p:cNvPr id="21" name="Content Placeholder 5">
            <a:extLst>
              <a:ext uri="{FF2B5EF4-FFF2-40B4-BE49-F238E27FC236}">
                <a16:creationId xmlns:a16="http://schemas.microsoft.com/office/drawing/2014/main" id="{F3B80241-C905-EE0D-95E3-519C0E42CE4F}"/>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514718947"/>
              </p:ext>
            </p:extLst>
          </p:nvPr>
        </p:nvGraphicFramePr>
        <p:xfrm>
          <a:off x="1615440" y="1648170"/>
          <a:ext cx="8961120" cy="3271479"/>
        </p:xfrm>
        <a:graphic>
          <a:graphicData uri="http://schemas.openxmlformats.org/drawingml/2006/table">
            <a:tbl>
              <a:tblPr firstRow="1" bandRow="1">
                <a:tableStyleId>{5C22544A-7EE6-4342-B048-85BDC9FD1C3A}</a:tableStyleId>
              </a:tblPr>
              <a:tblGrid>
                <a:gridCol w="721193">
                  <a:extLst>
                    <a:ext uri="{9D8B030D-6E8A-4147-A177-3AD203B41FA5}">
                      <a16:colId xmlns:a16="http://schemas.microsoft.com/office/drawing/2014/main" val="2649235253"/>
                    </a:ext>
                  </a:extLst>
                </a:gridCol>
                <a:gridCol w="2235113">
                  <a:extLst>
                    <a:ext uri="{9D8B030D-6E8A-4147-A177-3AD203B41FA5}">
                      <a16:colId xmlns:a16="http://schemas.microsoft.com/office/drawing/2014/main" val="3265590656"/>
                    </a:ext>
                  </a:extLst>
                </a:gridCol>
                <a:gridCol w="2519082">
                  <a:extLst>
                    <a:ext uri="{9D8B030D-6E8A-4147-A177-3AD203B41FA5}">
                      <a16:colId xmlns:a16="http://schemas.microsoft.com/office/drawing/2014/main" val="3006846810"/>
                    </a:ext>
                  </a:extLst>
                </a:gridCol>
                <a:gridCol w="3485732">
                  <a:extLst>
                    <a:ext uri="{9D8B030D-6E8A-4147-A177-3AD203B41FA5}">
                      <a16:colId xmlns:a16="http://schemas.microsoft.com/office/drawing/2014/main" val="159176026"/>
                    </a:ext>
                  </a:extLst>
                </a:gridCol>
              </a:tblGrid>
              <a:tr h="37936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MEDICATION</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55563" indent="0" algn="l">
                        <a:lnSpc>
                          <a:spcPct val="100000"/>
                        </a:lnSpc>
                        <a:spcBef>
                          <a:spcPts val="275"/>
                        </a:spcBef>
                      </a:pPr>
                      <a:r>
                        <a:rPr lang="en-US" sz="1600" dirty="0">
                          <a:solidFill>
                            <a:schemeClr val="bg1"/>
                          </a:solidFill>
                          <a:latin typeface="Lub Dub Condensed" panose="020B0506030403020204" pitchFamily="34" charset="0"/>
                          <a:cs typeface="Arial" panose="020B0604020202020204" pitchFamily="34" charset="0"/>
                        </a:rPr>
                        <a:t>DURATION OF </a:t>
                      </a:r>
                      <a:br>
                        <a:rPr lang="en-US" sz="1600" dirty="0">
                          <a:solidFill>
                            <a:schemeClr val="bg1"/>
                          </a:solidFill>
                          <a:latin typeface="Lub Dub Condensed" panose="020B0506030403020204" pitchFamily="34" charset="0"/>
                          <a:cs typeface="Arial" panose="020B0604020202020204" pitchFamily="34" charset="0"/>
                        </a:rPr>
                      </a:br>
                      <a:r>
                        <a:rPr lang="en-US" sz="1600" dirty="0">
                          <a:solidFill>
                            <a:schemeClr val="bg1"/>
                          </a:solidFill>
                          <a:latin typeface="Lub Dub Condensed" panose="020B0506030403020204" pitchFamily="34" charset="0"/>
                          <a:cs typeface="Arial" panose="020B0604020202020204" pitchFamily="34" charset="0"/>
                        </a:rPr>
                        <a:t>IN-FACILITY OBSERVATION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55563" indent="0" algn="l">
                        <a:lnSpc>
                          <a:spcPct val="100000"/>
                        </a:lnSpc>
                        <a:spcBef>
                          <a:spcPts val="275"/>
                        </a:spcBef>
                      </a:pPr>
                      <a:r>
                        <a:rPr lang="en-US" sz="1600" dirty="0">
                          <a:solidFill>
                            <a:schemeClr val="bg1"/>
                          </a:solidFill>
                          <a:latin typeface="Lub Dub Condensed" panose="020B0506030403020204" pitchFamily="34" charset="0"/>
                          <a:cs typeface="Arial" panose="020B0604020202020204" pitchFamily="34" charset="0"/>
                        </a:rPr>
                        <a:t>FACILITY SHOULD BE CAPABLE OF:</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928287">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115888"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1" i="0" u="none" strike="noStrike" kern="1200" baseline="0" dirty="0">
                          <a:solidFill>
                            <a:schemeClr val="dk1"/>
                          </a:solidFill>
                          <a:latin typeface="Lub Dub Condensed" panose="020B0506030403020204" pitchFamily="34" charset="0"/>
                          <a:ea typeface="+mn-ea"/>
                          <a:cs typeface="Arial" panose="020B0604020202020204" pitchFamily="34" charset="0"/>
                        </a:rPr>
                        <a:t>Dofetilide (1)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15888"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Admission for ≥3 days</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01638" marR="36195"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400" b="0" i="0" u="none" strike="noStrike" kern="1200" baseline="0" dirty="0">
                          <a:solidFill>
                            <a:schemeClr val="dk1"/>
                          </a:solidFill>
                          <a:latin typeface="Lub Dub Condensed" panose="020B0506030403020204" pitchFamily="34" charset="0"/>
                          <a:ea typeface="+mn-ea"/>
                          <a:cs typeface="Arial" panose="020B0604020202020204" pitchFamily="34" charset="0"/>
                        </a:rPr>
                        <a:t>Continuous ECG monitoring</a:t>
                      </a:r>
                    </a:p>
                    <a:p>
                      <a:pPr marL="401638" marR="36195"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400" b="0" i="0" u="none" strike="noStrike" kern="1200" baseline="0" dirty="0">
                          <a:solidFill>
                            <a:schemeClr val="dk1"/>
                          </a:solidFill>
                          <a:latin typeface="Lub Dub Condensed" panose="020B0506030403020204" pitchFamily="34" charset="0"/>
                          <a:ea typeface="+mn-ea"/>
                          <a:cs typeface="Arial" panose="020B0604020202020204" pitchFamily="34" charset="0"/>
                        </a:rPr>
                        <a:t>Periodic CrCl</a:t>
                      </a:r>
                    </a:p>
                    <a:p>
                      <a:pPr marL="401638" marR="36195"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400" b="0" i="0" u="none" strike="noStrike" kern="1200" baseline="0" dirty="0">
                          <a:solidFill>
                            <a:schemeClr val="dk1"/>
                          </a:solidFill>
                          <a:latin typeface="Lub Dub Condensed" panose="020B0506030403020204" pitchFamily="34" charset="0"/>
                          <a:ea typeface="+mn-ea"/>
                          <a:cs typeface="Arial" panose="020B0604020202020204" pitchFamily="34" charset="0"/>
                        </a:rPr>
                        <a:t>Cardiac resuscitation</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975077">
                <a:tc>
                  <a:txBody>
                    <a:bodyPr/>
                    <a:lstStyle/>
                    <a:p>
                      <a:pPr marL="0" marR="0" indent="0" algn="ctr" defTabSz="914400" rtl="0" eaLnBrk="1" latinLnBrk="0" hangingPunct="1">
                        <a:lnSpc>
                          <a:spcPct val="100000"/>
                        </a:lnSpc>
                        <a:spcBef>
                          <a:spcPts val="295"/>
                        </a:spcBef>
                        <a:spcAft>
                          <a:spcPts val="0"/>
                        </a:spcAft>
                        <a:buClr>
                          <a:srgbClr val="000000"/>
                        </a:buClr>
                        <a:buFont typeface="Arial"/>
                      </a:pPr>
                      <a:r>
                        <a:rPr lang="en-US" sz="1600" b="1" i="0" u="none" strike="noStrike" kern="1200" cap="none" dirty="0">
                          <a:ln>
                            <a:noFill/>
                          </a:ln>
                          <a:solidFill>
                            <a:schemeClr val="tx1"/>
                          </a:solidFill>
                          <a:latin typeface="Lub Dub Bold" panose="020B0803030403020204" pitchFamily="34" charset="0"/>
                          <a:ea typeface="+mn-ea"/>
                          <a:cs typeface="Arial" panose="020B0604020202020204" pitchFamily="34" charset="0"/>
                          <a:sym typeface="Arial"/>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115888"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1" i="0" u="none" strike="noStrike" kern="1200" baseline="0" dirty="0">
                          <a:solidFill>
                            <a:schemeClr val="dk1"/>
                          </a:solidFill>
                          <a:latin typeface="Lub Dub Condensed" panose="020B0506030403020204" pitchFamily="34" charset="0"/>
                          <a:ea typeface="+mn-ea"/>
                          <a:cs typeface="Arial" panose="020B0604020202020204" pitchFamily="34" charset="0"/>
                        </a:rPr>
                        <a:t>Sotalol (2a)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15888"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3 days</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01638" marR="36195"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Continuous ECG monitoring</a:t>
                      </a:r>
                    </a:p>
                    <a:p>
                      <a:pPr marL="401638" marR="36195"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Periodic creatinine clearance calculations</a:t>
                      </a:r>
                    </a:p>
                    <a:p>
                      <a:pPr marL="401638" marR="36195"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Cardiac resuscitation</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617294883"/>
                  </a:ext>
                </a:extLst>
              </a:tr>
              <a:tr h="788995">
                <a:tc>
                  <a:txBody>
                    <a:bodyPr/>
                    <a:lstStyle/>
                    <a:p>
                      <a:pPr marL="0" marR="0" indent="0" algn="ctr" defTabSz="914400" rtl="0" eaLnBrk="1" latinLnBrk="0" hangingPunct="1">
                        <a:lnSpc>
                          <a:spcPct val="100000"/>
                        </a:lnSpc>
                        <a:spcBef>
                          <a:spcPts val="295"/>
                        </a:spcBef>
                        <a:spcAft>
                          <a:spcPts val="0"/>
                        </a:spcAft>
                        <a:buClr>
                          <a:srgbClr val="000000"/>
                        </a:buClr>
                        <a:buFont typeface="Arial"/>
                      </a:pPr>
                      <a:r>
                        <a:rPr lang="en-US" sz="1600" b="1" i="0" u="none" strike="noStrike" kern="1200" cap="none" dirty="0">
                          <a:ln>
                            <a:noFill/>
                          </a:ln>
                          <a:solidFill>
                            <a:schemeClr val="tx1"/>
                          </a:solidFill>
                          <a:latin typeface="Lub Dub Bold" panose="020B0803030403020204" pitchFamily="34" charset="0"/>
                          <a:ea typeface="+mn-ea"/>
                          <a:cs typeface="Arial" panose="020B0604020202020204" pitchFamily="34" charset="0"/>
                          <a:sym typeface="Arial"/>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115888"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1" i="0" u="none" strike="noStrike" kern="1200" baseline="0" dirty="0">
                          <a:solidFill>
                            <a:schemeClr val="dk1"/>
                          </a:solidFill>
                          <a:latin typeface="Lub Dub Condensed" panose="020B0506030403020204" pitchFamily="34" charset="0"/>
                          <a:ea typeface="+mn-ea"/>
                          <a:cs typeface="Arial" panose="020B0604020202020204" pitchFamily="34" charset="0"/>
                        </a:rPr>
                        <a:t>Flecainide and Propafenone as PTTP (2a)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15888"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First dose in a facility</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01638" marR="36195"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Continuous EG monitoring</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075674760"/>
                  </a:ext>
                </a:extLst>
              </a:tr>
            </a:tbl>
          </a:graphicData>
        </a:graphic>
      </p:graphicFrame>
      <p:sp>
        <p:nvSpPr>
          <p:cNvPr id="7" name="Text Placeholder 6">
            <a:extLst>
              <a:ext uri="{FF2B5EF4-FFF2-40B4-BE49-F238E27FC236}">
                <a16:creationId xmlns:a16="http://schemas.microsoft.com/office/drawing/2014/main" id="{23543E4C-33A5-A569-9E6E-A15D1FED2D34}"/>
              </a:ext>
            </a:extLst>
          </p:cNvPr>
          <p:cNvSpPr>
            <a:spLocks noGrp="1"/>
          </p:cNvSpPr>
          <p:nvPr>
            <p:ph type="body" sz="quarter" idx="13"/>
          </p:nvPr>
        </p:nvSpPr>
        <p:spPr>
          <a:xfrm>
            <a:off x="2339307" y="6033247"/>
            <a:ext cx="7513386" cy="172342"/>
          </a:xfrm>
        </p:spPr>
        <p:txBody>
          <a:bodyPr/>
          <a:lstStyle/>
          <a:p>
            <a:pPr marL="0" indent="0" algn="ctr"/>
            <a:r>
              <a:rPr lang="en-US" b="1" dirty="0"/>
              <a:t>Abbreviations: </a:t>
            </a:r>
            <a:r>
              <a:rPr lang="en-US" dirty="0"/>
              <a:t>CrCl indicates creatinine clearance; ECG, electrocardiogram; and PTTP, pill-in-the-pocket.</a:t>
            </a:r>
          </a:p>
        </p:txBody>
      </p:sp>
      <p:sp>
        <p:nvSpPr>
          <p:cNvPr id="4" name="Slide Number Placeholder 3">
            <a:extLst>
              <a:ext uri="{FF2B5EF4-FFF2-40B4-BE49-F238E27FC236}">
                <a16:creationId xmlns:a16="http://schemas.microsoft.com/office/drawing/2014/main" id="{C6E9555B-7BCE-54A3-0BD8-DACC0C93A0C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34</a:t>
            </a:fld>
            <a:endParaRPr lang="en-US" sz="900" dirty="0"/>
          </a:p>
        </p:txBody>
      </p:sp>
    </p:spTree>
    <p:extLst>
      <p:ext uri="{BB962C8B-B14F-4D97-AF65-F5344CB8AC3E}">
        <p14:creationId xmlns:p14="http://schemas.microsoft.com/office/powerpoint/2010/main" val="15424901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3E1D4-7AB9-8539-ABDE-1FF6FA92FB8A}"/>
              </a:ext>
            </a:extLst>
          </p:cNvPr>
          <p:cNvSpPr>
            <a:spLocks noGrp="1"/>
          </p:cNvSpPr>
          <p:nvPr>
            <p:ph type="title"/>
          </p:nvPr>
        </p:nvSpPr>
        <p:spPr>
          <a:xfrm>
            <a:off x="838199" y="365125"/>
            <a:ext cx="9829801" cy="352051"/>
          </a:xfrm>
        </p:spPr>
        <p:txBody>
          <a:bodyPr/>
          <a:lstStyle/>
          <a:p>
            <a:r>
              <a:rPr lang="en-US" sz="2700" dirty="0"/>
              <a:t>Antiarrhythmic Drug Follow-up</a:t>
            </a:r>
          </a:p>
        </p:txBody>
      </p:sp>
      <p:graphicFrame>
        <p:nvGraphicFramePr>
          <p:cNvPr id="5" name="Content Placeholder 5">
            <a:extLst>
              <a:ext uri="{FF2B5EF4-FFF2-40B4-BE49-F238E27FC236}">
                <a16:creationId xmlns:a16="http://schemas.microsoft.com/office/drawing/2014/main" id="{D3C2682E-4DE0-B52C-151F-7DD593414E2C}"/>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2839798810"/>
              </p:ext>
            </p:extLst>
          </p:nvPr>
        </p:nvGraphicFramePr>
        <p:xfrm>
          <a:off x="1351877" y="1110288"/>
          <a:ext cx="9488246" cy="4471466"/>
        </p:xfrm>
        <a:graphic>
          <a:graphicData uri="http://schemas.openxmlformats.org/drawingml/2006/table">
            <a:tbl>
              <a:tblPr firstRow="1" bandRow="1">
                <a:tableStyleId>{5C22544A-7EE6-4342-B048-85BDC9FD1C3A}</a:tableStyleId>
              </a:tblPr>
              <a:tblGrid>
                <a:gridCol w="1583080">
                  <a:extLst>
                    <a:ext uri="{9D8B030D-6E8A-4147-A177-3AD203B41FA5}">
                      <a16:colId xmlns:a16="http://schemas.microsoft.com/office/drawing/2014/main" val="2649235253"/>
                    </a:ext>
                  </a:extLst>
                </a:gridCol>
                <a:gridCol w="1952601">
                  <a:extLst>
                    <a:ext uri="{9D8B030D-6E8A-4147-A177-3AD203B41FA5}">
                      <a16:colId xmlns:a16="http://schemas.microsoft.com/office/drawing/2014/main" val="3265590656"/>
                    </a:ext>
                  </a:extLst>
                </a:gridCol>
                <a:gridCol w="2949389">
                  <a:extLst>
                    <a:ext uri="{9D8B030D-6E8A-4147-A177-3AD203B41FA5}">
                      <a16:colId xmlns:a16="http://schemas.microsoft.com/office/drawing/2014/main" val="3006846810"/>
                    </a:ext>
                  </a:extLst>
                </a:gridCol>
                <a:gridCol w="3003176">
                  <a:extLst>
                    <a:ext uri="{9D8B030D-6E8A-4147-A177-3AD203B41FA5}">
                      <a16:colId xmlns:a16="http://schemas.microsoft.com/office/drawing/2014/main" val="159176026"/>
                    </a:ext>
                  </a:extLst>
                </a:gridCol>
              </a:tblGrid>
              <a:tr h="13580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ctr">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BASELINE</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55563" indent="0" algn="ctr">
                        <a:lnSpc>
                          <a:spcPct val="100000"/>
                        </a:lnSpc>
                        <a:spcBef>
                          <a:spcPts val="275"/>
                        </a:spcBef>
                      </a:pPr>
                      <a:r>
                        <a:rPr lang="en-US" sz="1600" dirty="0">
                          <a:solidFill>
                            <a:schemeClr val="bg1"/>
                          </a:solidFill>
                          <a:latin typeface="Lub Dub Condensed" panose="020B0506030403020204" pitchFamily="34" charset="0"/>
                          <a:cs typeface="Arial" panose="020B0604020202020204" pitchFamily="34" charset="0"/>
                        </a:rPr>
                        <a:t>WITHIN 6 MONTHS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55563" indent="0" algn="ctr">
                        <a:lnSpc>
                          <a:spcPct val="100000"/>
                        </a:lnSpc>
                        <a:spcBef>
                          <a:spcPts val="275"/>
                        </a:spcBef>
                      </a:pPr>
                      <a:r>
                        <a:rPr lang="en-US" sz="1600" dirty="0">
                          <a:solidFill>
                            <a:schemeClr val="bg1"/>
                          </a:solidFill>
                          <a:latin typeface="Lub Dub Condensed" panose="020B0506030403020204" pitchFamily="34" charset="0"/>
                          <a:cs typeface="Arial" panose="020B0604020202020204" pitchFamily="34" charset="0"/>
                        </a:rPr>
                        <a:t>EVERY 3-6 MONTHS AFTER</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544597">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400" b="1" dirty="0">
                          <a:ln>
                            <a:noFill/>
                          </a:ln>
                          <a:solidFill>
                            <a:schemeClr val="bg1"/>
                          </a:solidFill>
                          <a:latin typeface="Lub Dub Bold" panose="020B0803030403020204" pitchFamily="34" charset="0"/>
                          <a:cs typeface="Arial" panose="020B0604020202020204" pitchFamily="34" charset="0"/>
                        </a:rPr>
                        <a:t>Dofetilide</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5597"/>
                    </a:solidFill>
                  </a:tcPr>
                </a:tc>
                <a:tc>
                  <a:txBody>
                    <a:bodyPr/>
                    <a:lstStyle/>
                    <a:p>
                      <a:pPr marL="690563" marR="36195" lvl="0" indent="0" algn="l" defTabSz="914400" rtl="0" eaLnBrk="1" fontAlgn="auto" latinLnBrk="0" hangingPunct="1">
                        <a:lnSpc>
                          <a:spcPct val="100000"/>
                        </a:lnSpc>
                        <a:spcBef>
                          <a:spcPts val="600"/>
                        </a:spcBef>
                        <a:spcAft>
                          <a:spcPts val="600"/>
                        </a:spcAft>
                        <a:buClrTx/>
                        <a:buSzTx/>
                        <a:buFont typeface="+mj-lt"/>
                        <a:buNone/>
                        <a:tabLst/>
                        <a:defRPr/>
                      </a:pPr>
                      <a:r>
                        <a:rPr lang="en-US" sz="1200" b="1" i="0" u="none" strike="noStrike" kern="1200" baseline="0" dirty="0">
                          <a:solidFill>
                            <a:schemeClr val="dk1"/>
                          </a:solidFill>
                          <a:latin typeface="Lub Dub Condensed" panose="020B0506030403020204" pitchFamily="34" charset="0"/>
                          <a:ea typeface="+mn-ea"/>
                          <a:cs typeface="Arial" panose="020B0604020202020204" pitchFamily="34" charset="0"/>
                        </a:rPr>
                        <a:t>ECG</a:t>
                      </a:r>
                      <a:br>
                        <a:rPr lang="en-US" sz="1200" b="1" i="0" u="none" strike="noStrike" kern="1200" baseline="0" dirty="0">
                          <a:solidFill>
                            <a:schemeClr val="dk1"/>
                          </a:solidFill>
                          <a:latin typeface="Lub Dub Condensed" panose="020B0506030403020204" pitchFamily="34" charset="0"/>
                          <a:ea typeface="+mn-ea"/>
                          <a:cs typeface="Arial" panose="020B0604020202020204" pitchFamily="34" charset="0"/>
                        </a:rPr>
                      </a:br>
                      <a:r>
                        <a:rPr lang="en-US" sz="1200" b="1" i="0" u="none" strike="noStrike" kern="1200" baseline="0" dirty="0">
                          <a:solidFill>
                            <a:schemeClr val="dk1"/>
                          </a:solidFill>
                          <a:latin typeface="Lub Dub Condensed" panose="020B0506030403020204" pitchFamily="34" charset="0"/>
                          <a:ea typeface="+mn-ea"/>
                          <a:cs typeface="Arial" panose="020B0604020202020204" pitchFamily="34" charset="0"/>
                        </a:rPr>
                        <a:t>K and Mg</a:t>
                      </a:r>
                      <a:br>
                        <a:rPr lang="en-US" sz="1200" b="1" i="0" u="none" strike="noStrike" kern="1200" baseline="0" dirty="0">
                          <a:solidFill>
                            <a:schemeClr val="dk1"/>
                          </a:solidFill>
                          <a:latin typeface="Lub Dub Condensed" panose="020B0506030403020204" pitchFamily="34" charset="0"/>
                          <a:ea typeface="+mn-ea"/>
                          <a:cs typeface="Arial" panose="020B0604020202020204" pitchFamily="34" charset="0"/>
                        </a:rPr>
                      </a:br>
                      <a:r>
                        <a:rPr lang="en-US" sz="1200" b="1" i="0" u="none" strike="noStrike" kern="1200" baseline="0" dirty="0">
                          <a:solidFill>
                            <a:schemeClr val="dk1"/>
                          </a:solidFill>
                          <a:latin typeface="Lub Dub Condensed" panose="020B0506030403020204" pitchFamily="34" charset="0"/>
                          <a:ea typeface="+mn-ea"/>
                          <a:cs typeface="Arial" panose="020B0604020202020204" pitchFamily="34" charset="0"/>
                        </a:rPr>
                        <a:t>CrCl</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9144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200" b="1" i="0" u="none" strike="noStrike" kern="1200" baseline="0" dirty="0">
                          <a:solidFill>
                            <a:schemeClr val="dk1"/>
                          </a:solidFill>
                          <a:latin typeface="Lub Dub Condensed" panose="020B0506030403020204" pitchFamily="34" charset="0"/>
                          <a:ea typeface="+mn-ea"/>
                          <a:cs typeface="Arial" panose="020B0604020202020204" pitchFamily="34" charset="0"/>
                        </a:rPr>
                        <a:t>ECG</a:t>
                      </a:r>
                      <a:br>
                        <a:rPr lang="en-US" sz="1200" b="1" i="0" u="none" strike="noStrike" kern="1200" baseline="0" dirty="0">
                          <a:solidFill>
                            <a:schemeClr val="dk1"/>
                          </a:solidFill>
                          <a:latin typeface="Lub Dub Condensed" panose="020B0506030403020204" pitchFamily="34" charset="0"/>
                          <a:ea typeface="+mn-ea"/>
                          <a:cs typeface="Arial" panose="020B0604020202020204" pitchFamily="34" charset="0"/>
                        </a:rPr>
                      </a:br>
                      <a:r>
                        <a:rPr lang="en-US" sz="1200" b="1" i="0" u="none" strike="noStrike" kern="1200" baseline="0" dirty="0">
                          <a:solidFill>
                            <a:schemeClr val="dk1"/>
                          </a:solidFill>
                          <a:latin typeface="Lub Dub Condensed" panose="020B0506030403020204" pitchFamily="34" charset="0"/>
                          <a:ea typeface="+mn-ea"/>
                          <a:cs typeface="Arial" panose="020B0604020202020204" pitchFamily="34" charset="0"/>
                        </a:rPr>
                        <a:t>K and Mg</a:t>
                      </a:r>
                      <a:br>
                        <a:rPr lang="en-US" sz="1200" b="1" i="0" u="none" strike="noStrike" kern="1200" baseline="0" dirty="0">
                          <a:solidFill>
                            <a:schemeClr val="dk1"/>
                          </a:solidFill>
                          <a:latin typeface="Lub Dub Condensed" panose="020B0506030403020204" pitchFamily="34" charset="0"/>
                          <a:ea typeface="+mn-ea"/>
                          <a:cs typeface="Arial" panose="020B0604020202020204" pitchFamily="34" charset="0"/>
                        </a:rPr>
                      </a:br>
                      <a:r>
                        <a:rPr lang="en-US" sz="1200" b="1" i="0" u="none" strike="noStrike" kern="1200" baseline="0" dirty="0">
                          <a:solidFill>
                            <a:schemeClr val="dk1"/>
                          </a:solidFill>
                          <a:latin typeface="Lub Dub Condensed" panose="020B0506030403020204" pitchFamily="34" charset="0"/>
                          <a:ea typeface="+mn-ea"/>
                          <a:cs typeface="Arial" panose="020B0604020202020204" pitchFamily="34" charset="0"/>
                        </a:rPr>
                        <a:t>CrCl</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573088" marR="36195" lvl="0" indent="0" algn="l" defTabSz="914400" rtl="0" eaLnBrk="1" fontAlgn="auto" latinLnBrk="0" hangingPunct="1">
                        <a:lnSpc>
                          <a:spcPct val="100000"/>
                        </a:lnSpc>
                        <a:spcBef>
                          <a:spcPts val="600"/>
                        </a:spcBef>
                        <a:spcAft>
                          <a:spcPts val="600"/>
                        </a:spcAft>
                        <a:buClrTx/>
                        <a:buSzTx/>
                        <a:buFont typeface="+mj-lt"/>
                        <a:buNone/>
                        <a:tabLst/>
                        <a:defRPr/>
                      </a:pPr>
                      <a:r>
                        <a:rPr lang="en-US" sz="1200" b="1" i="0" u="none" strike="noStrike" kern="1200" baseline="0" dirty="0">
                          <a:solidFill>
                            <a:schemeClr val="dk1"/>
                          </a:solidFill>
                          <a:latin typeface="Lub Dub Condensed" panose="020B0506030403020204" pitchFamily="34" charset="0"/>
                          <a:ea typeface="+mn-ea"/>
                          <a:cs typeface="Arial" panose="020B0604020202020204" pitchFamily="34" charset="0"/>
                        </a:rPr>
                        <a:t>ECG</a:t>
                      </a:r>
                      <a:br>
                        <a:rPr lang="en-US" sz="1200" b="1" i="0" u="none" strike="noStrike" kern="1200" baseline="0" dirty="0">
                          <a:solidFill>
                            <a:schemeClr val="dk1"/>
                          </a:solidFill>
                          <a:latin typeface="Lub Dub Condensed" panose="020B0506030403020204" pitchFamily="34" charset="0"/>
                          <a:ea typeface="+mn-ea"/>
                          <a:cs typeface="Arial" panose="020B0604020202020204" pitchFamily="34" charset="0"/>
                        </a:rPr>
                      </a:br>
                      <a:r>
                        <a:rPr lang="en-US" sz="1200" b="1" i="0" u="none" strike="noStrike" kern="1200" baseline="0" dirty="0">
                          <a:solidFill>
                            <a:schemeClr val="dk1"/>
                          </a:solidFill>
                          <a:latin typeface="Lub Dub Condensed" panose="020B0506030403020204" pitchFamily="34" charset="0"/>
                          <a:ea typeface="+mn-ea"/>
                          <a:cs typeface="Arial" panose="020B0604020202020204" pitchFamily="34" charset="0"/>
                        </a:rPr>
                        <a:t>K and Mg</a:t>
                      </a:r>
                      <a:br>
                        <a:rPr lang="en-US" sz="1200" b="1" i="0" u="none" strike="noStrike" kern="1200" baseline="0" dirty="0">
                          <a:solidFill>
                            <a:schemeClr val="dk1"/>
                          </a:solidFill>
                          <a:latin typeface="Lub Dub Condensed" panose="020B0506030403020204" pitchFamily="34" charset="0"/>
                          <a:ea typeface="+mn-ea"/>
                          <a:cs typeface="Arial" panose="020B0604020202020204" pitchFamily="34" charset="0"/>
                        </a:rPr>
                      </a:br>
                      <a:r>
                        <a:rPr lang="en-US" sz="1200" b="1" i="0" u="none" strike="noStrike" kern="1200" baseline="0" dirty="0">
                          <a:solidFill>
                            <a:schemeClr val="dk1"/>
                          </a:solidFill>
                          <a:latin typeface="Lub Dub Condensed" panose="020B0506030403020204" pitchFamily="34" charset="0"/>
                          <a:ea typeface="+mn-ea"/>
                          <a:cs typeface="Arial" panose="020B0604020202020204" pitchFamily="34" charset="0"/>
                        </a:rPr>
                        <a:t>CrCl</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600636">
                <a:tc>
                  <a:txBody>
                    <a:bodyPr/>
                    <a:lstStyle/>
                    <a:p>
                      <a:pPr marL="0" marR="0" indent="0" algn="ctr" defTabSz="914400" rtl="0" eaLnBrk="1" latinLnBrk="0" hangingPunct="1">
                        <a:lnSpc>
                          <a:spcPct val="100000"/>
                        </a:lnSpc>
                        <a:spcBef>
                          <a:spcPts val="295"/>
                        </a:spcBef>
                        <a:spcAft>
                          <a:spcPts val="0"/>
                        </a:spcAft>
                        <a:buClr>
                          <a:srgbClr val="000000"/>
                        </a:buClr>
                        <a:buFont typeface="Arial"/>
                      </a:pPr>
                      <a:r>
                        <a:rPr lang="en-US" sz="1400" b="1" i="0" u="none" strike="noStrike" kern="1200" cap="none" dirty="0">
                          <a:ln>
                            <a:noFill/>
                          </a:ln>
                          <a:solidFill>
                            <a:schemeClr val="bg1"/>
                          </a:solidFill>
                          <a:latin typeface="Lub Dub Bold" panose="020B0803030403020204" pitchFamily="34" charset="0"/>
                          <a:ea typeface="+mn-ea"/>
                          <a:cs typeface="Arial" panose="020B0604020202020204" pitchFamily="34" charset="0"/>
                          <a:sym typeface="Arial"/>
                        </a:rPr>
                        <a:t>Dronedarone</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5597"/>
                    </a:solidFill>
                  </a:tcPr>
                </a:tc>
                <a:tc>
                  <a:txBody>
                    <a:bodyPr/>
                    <a:lstStyle/>
                    <a:p>
                      <a:pPr marL="690563" lvl="2" indent="0" algn="l"/>
                      <a:r>
                        <a:rPr lang="en-US" sz="1200" b="1" i="0" u="none" strike="noStrike" kern="1200" baseline="0" dirty="0">
                          <a:solidFill>
                            <a:schemeClr val="dk1"/>
                          </a:solidFill>
                          <a:latin typeface="Lub Dub Condensed" panose="020B0506030403020204" pitchFamily="34" charset="0"/>
                          <a:ea typeface="+mn-ea"/>
                          <a:cs typeface="Arial" panose="020B0604020202020204" pitchFamily="34" charset="0"/>
                        </a:rPr>
                        <a:t>ECG</a:t>
                      </a:r>
                    </a:p>
                    <a:p>
                      <a:pPr marL="690563" lvl="2" indent="0" algn="l"/>
                      <a:r>
                        <a:rPr lang="en-US" sz="1200" b="1" i="0" u="none" strike="noStrike" kern="1200" baseline="0" dirty="0">
                          <a:solidFill>
                            <a:schemeClr val="dk1"/>
                          </a:solidFill>
                          <a:latin typeface="Lub Dub Condensed" panose="020B0506030403020204" pitchFamily="34" charset="0"/>
                          <a:ea typeface="+mn-ea"/>
                          <a:cs typeface="Arial" panose="020B0604020202020204" pitchFamily="34" charset="0"/>
                        </a:rPr>
                        <a:t>AST and ALT</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914400" marR="0" lvl="1"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dk1"/>
                          </a:solidFill>
                          <a:latin typeface="Lub Dub Condensed" panose="020B0506030403020204" pitchFamily="34" charset="0"/>
                          <a:ea typeface="+mn-ea"/>
                          <a:cs typeface="Arial" panose="020B0604020202020204" pitchFamily="34" charset="0"/>
                        </a:rPr>
                        <a:t>AST and ALT</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15888" marR="36195"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i="0" u="none" strike="noStrike" kern="1200" baseline="0" dirty="0">
                          <a:solidFill>
                            <a:schemeClr val="dk1"/>
                          </a:solidFill>
                          <a:latin typeface="Lub Dub Condensed" panose="020B0506030403020204" pitchFamily="34" charset="0"/>
                          <a:ea typeface="+mn-ea"/>
                          <a:cs typeface="Arial" panose="020B0604020202020204" pitchFamily="34" charset="0"/>
                        </a:rPr>
                        <a:t>--</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617294883"/>
                  </a:ext>
                </a:extLst>
              </a:tr>
              <a:tr h="598105">
                <a:tc>
                  <a:txBody>
                    <a:bodyPr/>
                    <a:lstStyle/>
                    <a:p>
                      <a:pPr marL="0" marR="0" indent="0" algn="ctr" defTabSz="914400" rtl="0" eaLnBrk="1" latinLnBrk="0" hangingPunct="1">
                        <a:lnSpc>
                          <a:spcPct val="100000"/>
                        </a:lnSpc>
                        <a:spcBef>
                          <a:spcPts val="295"/>
                        </a:spcBef>
                        <a:spcAft>
                          <a:spcPts val="0"/>
                        </a:spcAft>
                        <a:buClr>
                          <a:srgbClr val="000000"/>
                        </a:buClr>
                        <a:buFont typeface="Arial"/>
                      </a:pPr>
                      <a:r>
                        <a:rPr lang="en-US" sz="1400" b="1" i="0" u="none" strike="noStrike" kern="1200" cap="none" dirty="0">
                          <a:ln>
                            <a:noFill/>
                          </a:ln>
                          <a:solidFill>
                            <a:schemeClr val="bg1"/>
                          </a:solidFill>
                          <a:latin typeface="Lub Dub Bold" panose="020B0803030403020204" pitchFamily="34" charset="0"/>
                          <a:ea typeface="+mn-ea"/>
                          <a:cs typeface="Arial" panose="020B0604020202020204" pitchFamily="34" charset="0"/>
                          <a:sym typeface="Arial"/>
                        </a:rPr>
                        <a:t>Ibutilide</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5597"/>
                    </a:solidFill>
                  </a:tcPr>
                </a:tc>
                <a:tc>
                  <a:txBody>
                    <a:bodyPr/>
                    <a:lstStyle/>
                    <a:p>
                      <a:pPr marL="690563" lvl="2" indent="0" algn="l"/>
                      <a:r>
                        <a:rPr lang="en-US" sz="1200" b="1" i="0" u="none" strike="noStrike" kern="1200" baseline="0" dirty="0">
                          <a:solidFill>
                            <a:schemeClr val="dk1"/>
                          </a:solidFill>
                          <a:latin typeface="Lub Dub Condensed" panose="020B0506030403020204" pitchFamily="34" charset="0"/>
                          <a:ea typeface="+mn-ea"/>
                          <a:cs typeface="Arial" panose="020B0604020202020204" pitchFamily="34" charset="0"/>
                        </a:rPr>
                        <a:t>ECG</a:t>
                      </a:r>
                    </a:p>
                    <a:p>
                      <a:pPr marL="690563" lvl="2" indent="0" algn="l"/>
                      <a:r>
                        <a:rPr lang="en-US" sz="1200" b="1" i="0" u="none" strike="noStrike" kern="1200" baseline="0" dirty="0">
                          <a:solidFill>
                            <a:schemeClr val="dk1"/>
                          </a:solidFill>
                          <a:latin typeface="Lub Dub Condensed" panose="020B0506030403020204" pitchFamily="34" charset="0"/>
                          <a:ea typeface="+mn-ea"/>
                          <a:cs typeface="Arial" panose="020B0604020202020204" pitchFamily="34" charset="0"/>
                        </a:rPr>
                        <a:t>K and Mg</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914400" marR="0" lvl="1"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dk1"/>
                          </a:solidFill>
                          <a:latin typeface="Lub Dub Condensed" panose="020B0506030403020204" pitchFamily="34" charset="0"/>
                          <a:ea typeface="+mn-ea"/>
                          <a:cs typeface="Arial" panose="020B0604020202020204" pitchFamily="34" charset="0"/>
                        </a:rPr>
                        <a:t>Continuous ECG at least 4 hours following infusion</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15888" marR="36195"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Arial" panose="020B0604020202020204" pitchFamily="34" charset="0"/>
                        </a:rPr>
                        <a:t>--</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075674760"/>
                  </a:ext>
                </a:extLst>
              </a:tr>
              <a:tr h="598105">
                <a:tc>
                  <a:txBody>
                    <a:bodyPr/>
                    <a:lstStyle/>
                    <a:p>
                      <a:pPr marL="0" marR="0" indent="0" algn="ctr" defTabSz="914400" rtl="0" eaLnBrk="1" latinLnBrk="0" hangingPunct="1">
                        <a:lnSpc>
                          <a:spcPct val="100000"/>
                        </a:lnSpc>
                        <a:spcBef>
                          <a:spcPts val="295"/>
                        </a:spcBef>
                        <a:spcAft>
                          <a:spcPts val="0"/>
                        </a:spcAft>
                        <a:buClr>
                          <a:srgbClr val="000000"/>
                        </a:buClr>
                        <a:buFont typeface="Arial"/>
                      </a:pPr>
                      <a:r>
                        <a:rPr lang="en-US" sz="1400" b="1" i="0" u="none" strike="noStrike" kern="1200" cap="none" dirty="0">
                          <a:ln>
                            <a:noFill/>
                          </a:ln>
                          <a:solidFill>
                            <a:schemeClr val="bg1"/>
                          </a:solidFill>
                          <a:latin typeface="Lub Dub Bold" panose="020B0803030403020204" pitchFamily="34" charset="0"/>
                          <a:ea typeface="+mn-ea"/>
                          <a:cs typeface="Arial" panose="020B0604020202020204" pitchFamily="34" charset="0"/>
                          <a:sym typeface="Arial"/>
                        </a:rPr>
                        <a:t>Procainamide</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5597"/>
                    </a:solidFill>
                  </a:tcPr>
                </a:tc>
                <a:tc>
                  <a:txBody>
                    <a:bodyPr/>
                    <a:lstStyle/>
                    <a:p>
                      <a:pPr marL="690563" lvl="2" indent="0" algn="l"/>
                      <a:r>
                        <a:rPr lang="en-US" sz="1200" b="1" i="0" u="none" strike="noStrike" kern="1200" baseline="0" dirty="0">
                          <a:solidFill>
                            <a:schemeClr val="dk1"/>
                          </a:solidFill>
                          <a:latin typeface="Lub Dub Condensed" panose="020B0506030403020204" pitchFamily="34" charset="0"/>
                          <a:ea typeface="+mn-ea"/>
                          <a:cs typeface="Arial" panose="020B0604020202020204" pitchFamily="34" charset="0"/>
                        </a:rPr>
                        <a:t>ECG</a:t>
                      </a:r>
                    </a:p>
                    <a:p>
                      <a:pPr marL="690563" lvl="2" indent="0" algn="l"/>
                      <a:r>
                        <a:rPr lang="en-US" sz="1200" b="1" i="0" u="none" strike="noStrike" kern="1200" baseline="0" dirty="0">
                          <a:solidFill>
                            <a:schemeClr val="dk1"/>
                          </a:solidFill>
                          <a:latin typeface="Lub Dub Condensed" panose="020B0506030403020204" pitchFamily="34" charset="0"/>
                          <a:ea typeface="+mn-ea"/>
                          <a:cs typeface="Arial" panose="020B0604020202020204" pitchFamily="34" charset="0"/>
                        </a:rPr>
                        <a:t>BP</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914400" marR="0" lvl="1"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dk1"/>
                          </a:solidFill>
                          <a:latin typeface="Lub Dub Condensed" panose="020B0506030403020204" pitchFamily="34" charset="0"/>
                          <a:ea typeface="+mn-ea"/>
                          <a:cs typeface="Arial" panose="020B0604020202020204" pitchFamily="34" charset="0"/>
                        </a:rPr>
                        <a:t>ECG</a:t>
                      </a:r>
                    </a:p>
                    <a:p>
                      <a:pPr marL="914400" marR="0" lvl="1"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dk1"/>
                          </a:solidFill>
                          <a:latin typeface="Lub Dub Condensed" panose="020B0506030403020204" pitchFamily="34" charset="0"/>
                          <a:ea typeface="+mn-ea"/>
                          <a:cs typeface="Arial" panose="020B0604020202020204" pitchFamily="34" charset="0"/>
                        </a:rPr>
                        <a:t>BP during infusion</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15888" marR="36195"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Arial" panose="020B0604020202020204" pitchFamily="34" charset="0"/>
                        </a:rPr>
                        <a:t>--</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628809614"/>
                  </a:ext>
                </a:extLst>
              </a:tr>
              <a:tr h="598105">
                <a:tc>
                  <a:txBody>
                    <a:bodyPr/>
                    <a:lstStyle/>
                    <a:p>
                      <a:pPr marL="0" marR="0" indent="0" algn="ctr" defTabSz="914400" rtl="0" eaLnBrk="1" latinLnBrk="0" hangingPunct="1">
                        <a:lnSpc>
                          <a:spcPct val="100000"/>
                        </a:lnSpc>
                        <a:spcBef>
                          <a:spcPts val="295"/>
                        </a:spcBef>
                        <a:spcAft>
                          <a:spcPts val="0"/>
                        </a:spcAft>
                        <a:buClr>
                          <a:srgbClr val="000000"/>
                        </a:buClr>
                        <a:buFont typeface="Arial"/>
                      </a:pPr>
                      <a:r>
                        <a:rPr lang="en-US" sz="1400" b="1" i="0" u="none" strike="noStrike" kern="1200" cap="none" dirty="0">
                          <a:ln>
                            <a:noFill/>
                          </a:ln>
                          <a:solidFill>
                            <a:schemeClr val="bg1"/>
                          </a:solidFill>
                          <a:latin typeface="Lub Dub Bold" panose="020B0803030403020204" pitchFamily="34" charset="0"/>
                          <a:ea typeface="+mn-ea"/>
                          <a:cs typeface="Arial" panose="020B0604020202020204" pitchFamily="34" charset="0"/>
                          <a:sym typeface="Arial"/>
                        </a:rPr>
                        <a:t>Sotalol</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5597"/>
                    </a:solidFill>
                  </a:tcPr>
                </a:tc>
                <a:tc>
                  <a:txBody>
                    <a:bodyPr/>
                    <a:lstStyle/>
                    <a:p>
                      <a:pPr marL="690563" marR="0" lvl="2"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dk1"/>
                          </a:solidFill>
                          <a:latin typeface="Lub Dub Condensed" panose="020B0506030403020204" pitchFamily="34" charset="0"/>
                          <a:ea typeface="+mn-ea"/>
                          <a:cs typeface="Arial" panose="020B0604020202020204" pitchFamily="34" charset="0"/>
                        </a:rPr>
                        <a:t>ECG</a:t>
                      </a:r>
                      <a:br>
                        <a:rPr lang="en-US" sz="1200" b="1" i="0" u="none" strike="noStrike" kern="1200" baseline="0" dirty="0">
                          <a:solidFill>
                            <a:schemeClr val="dk1"/>
                          </a:solidFill>
                          <a:latin typeface="Lub Dub Condensed" panose="020B0506030403020204" pitchFamily="34" charset="0"/>
                          <a:ea typeface="+mn-ea"/>
                          <a:cs typeface="Arial" panose="020B0604020202020204" pitchFamily="34" charset="0"/>
                        </a:rPr>
                      </a:br>
                      <a:r>
                        <a:rPr lang="en-US" sz="1200" b="1" i="0" u="none" strike="noStrike" kern="1200" baseline="0" dirty="0">
                          <a:solidFill>
                            <a:schemeClr val="dk1"/>
                          </a:solidFill>
                          <a:latin typeface="Lub Dub Condensed" panose="020B0506030403020204" pitchFamily="34" charset="0"/>
                          <a:ea typeface="+mn-ea"/>
                          <a:cs typeface="Arial" panose="020B0604020202020204" pitchFamily="34" charset="0"/>
                        </a:rPr>
                        <a:t>K and Mg</a:t>
                      </a:r>
                      <a:br>
                        <a:rPr lang="en-US" sz="1200" b="1" i="0" u="none" strike="noStrike" kern="1200" baseline="0" dirty="0">
                          <a:solidFill>
                            <a:schemeClr val="dk1"/>
                          </a:solidFill>
                          <a:latin typeface="Lub Dub Condensed" panose="020B0506030403020204" pitchFamily="34" charset="0"/>
                          <a:ea typeface="+mn-ea"/>
                          <a:cs typeface="Arial" panose="020B0604020202020204" pitchFamily="34" charset="0"/>
                        </a:rPr>
                      </a:br>
                      <a:r>
                        <a:rPr lang="en-US" sz="1200" b="1" i="0" u="none" strike="noStrike" kern="1200" baseline="0" dirty="0">
                          <a:solidFill>
                            <a:schemeClr val="dk1"/>
                          </a:solidFill>
                          <a:latin typeface="Lub Dub Condensed" panose="020B0506030403020204" pitchFamily="34" charset="0"/>
                          <a:ea typeface="+mn-ea"/>
                          <a:cs typeface="Arial" panose="020B0604020202020204" pitchFamily="34" charset="0"/>
                        </a:rPr>
                        <a:t>CrCl</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914400" marR="0" lvl="1"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dk1"/>
                          </a:solidFill>
                          <a:latin typeface="Lub Dub Condensed" panose="020B0506030403020204" pitchFamily="34" charset="0"/>
                          <a:ea typeface="+mn-ea"/>
                          <a:cs typeface="Arial" panose="020B0604020202020204" pitchFamily="34" charset="0"/>
                        </a:rPr>
                        <a:t>ECG</a:t>
                      </a:r>
                    </a:p>
                    <a:p>
                      <a:pPr marL="914400" marR="0" lvl="1"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dk1"/>
                          </a:solidFill>
                          <a:latin typeface="Lub Dub Condensed" panose="020B0506030403020204" pitchFamily="34" charset="0"/>
                          <a:ea typeface="+mn-ea"/>
                          <a:cs typeface="Arial" panose="020B0604020202020204" pitchFamily="34" charset="0"/>
                        </a:rPr>
                        <a:t>K and Mg</a:t>
                      </a:r>
                    </a:p>
                    <a:p>
                      <a:pPr marL="914400" marR="0" lvl="1"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dk1"/>
                          </a:solidFill>
                          <a:latin typeface="Lub Dub Condensed" panose="020B0506030403020204" pitchFamily="34" charset="0"/>
                          <a:ea typeface="+mn-ea"/>
                          <a:cs typeface="Arial" panose="020B0604020202020204" pitchFamily="34" charset="0"/>
                        </a:rPr>
                        <a:t>CrCl</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573088" marR="36195" lvl="0" indent="0" algn="l" defTabSz="914400" rtl="0" eaLnBrk="1" fontAlgn="auto" latinLnBrk="0" hangingPunct="1">
                        <a:lnSpc>
                          <a:spcPct val="100000"/>
                        </a:lnSpc>
                        <a:spcBef>
                          <a:spcPts val="600"/>
                        </a:spcBef>
                        <a:spcAft>
                          <a:spcPts val="600"/>
                        </a:spcAft>
                        <a:buClrTx/>
                        <a:buSzTx/>
                        <a:buFont typeface="+mj-lt"/>
                        <a:buNone/>
                        <a:tabLst/>
                        <a:defRPr/>
                      </a:pPr>
                      <a:r>
                        <a:rPr lang="en-US" sz="1200" b="1" i="0" u="none" strike="noStrike" kern="1200" baseline="0" noProof="0" dirty="0">
                          <a:solidFill>
                            <a:schemeClr val="dk1"/>
                          </a:solidFill>
                          <a:latin typeface="Lub Dub Condensed" panose="020B0506030403020204" pitchFamily="34" charset="0"/>
                          <a:ea typeface="+mn-ea"/>
                          <a:cs typeface="Arial" panose="020B0604020202020204" pitchFamily="34" charset="0"/>
                        </a:rPr>
                        <a:t>ECG</a:t>
                      </a:r>
                      <a:br>
                        <a:rPr lang="en-US" sz="1200" b="1" i="0" u="none" strike="noStrike" kern="1200" baseline="0" noProof="0" dirty="0">
                          <a:solidFill>
                            <a:schemeClr val="dk1"/>
                          </a:solidFill>
                          <a:latin typeface="Lub Dub Condensed" panose="020B0506030403020204" pitchFamily="34" charset="0"/>
                          <a:ea typeface="+mn-ea"/>
                          <a:cs typeface="Arial" panose="020B0604020202020204" pitchFamily="34" charset="0"/>
                        </a:rPr>
                      </a:br>
                      <a:r>
                        <a:rPr lang="en-US" sz="1200" b="1" i="0" u="none" strike="noStrike" kern="1200" baseline="0" noProof="0" dirty="0">
                          <a:solidFill>
                            <a:schemeClr val="dk1"/>
                          </a:solidFill>
                          <a:latin typeface="Lub Dub Condensed" panose="020B0506030403020204" pitchFamily="34" charset="0"/>
                          <a:ea typeface="+mn-ea"/>
                          <a:cs typeface="Arial" panose="020B0604020202020204" pitchFamily="34" charset="0"/>
                        </a:rPr>
                        <a:t>K and Mg</a:t>
                      </a:r>
                      <a:br>
                        <a:rPr lang="en-US" sz="1200" b="1" i="0" u="none" strike="noStrike" kern="1200" baseline="0" noProof="0" dirty="0">
                          <a:solidFill>
                            <a:schemeClr val="dk1"/>
                          </a:solidFill>
                          <a:latin typeface="Lub Dub Condensed" panose="020B0506030403020204" pitchFamily="34" charset="0"/>
                          <a:ea typeface="+mn-ea"/>
                          <a:cs typeface="Arial" panose="020B0604020202020204" pitchFamily="34" charset="0"/>
                        </a:rPr>
                      </a:br>
                      <a:r>
                        <a:rPr lang="en-US" sz="1200" b="1" i="0" u="none" strike="noStrike" kern="1200" baseline="0" noProof="0" dirty="0">
                          <a:solidFill>
                            <a:schemeClr val="dk1"/>
                          </a:solidFill>
                          <a:latin typeface="Lub Dub Condensed" panose="020B0506030403020204" pitchFamily="34" charset="0"/>
                          <a:ea typeface="+mn-ea"/>
                          <a:cs typeface="Arial" panose="020B0604020202020204" pitchFamily="34" charset="0"/>
                        </a:rPr>
                        <a:t>CrCl</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95947908"/>
                  </a:ext>
                </a:extLst>
              </a:tr>
              <a:tr h="598105">
                <a:tc>
                  <a:txBody>
                    <a:bodyPr/>
                    <a:lstStyle/>
                    <a:p>
                      <a:pPr marL="0" marR="0" indent="0" algn="ctr" defTabSz="914400" rtl="0" eaLnBrk="1" latinLnBrk="0" hangingPunct="1">
                        <a:lnSpc>
                          <a:spcPct val="100000"/>
                        </a:lnSpc>
                        <a:spcBef>
                          <a:spcPts val="295"/>
                        </a:spcBef>
                        <a:spcAft>
                          <a:spcPts val="0"/>
                        </a:spcAft>
                        <a:buClr>
                          <a:srgbClr val="000000"/>
                        </a:buClr>
                        <a:buFont typeface="Arial"/>
                      </a:pPr>
                      <a:r>
                        <a:rPr lang="en-US" sz="1400" b="1" i="0" u="none" strike="noStrike" kern="1200" cap="none" dirty="0">
                          <a:ln>
                            <a:noFill/>
                          </a:ln>
                          <a:solidFill>
                            <a:schemeClr val="bg1"/>
                          </a:solidFill>
                          <a:latin typeface="Lub Dub Bold" panose="020B0803030403020204" pitchFamily="34" charset="0"/>
                          <a:ea typeface="+mn-ea"/>
                          <a:cs typeface="Arial" panose="020B0604020202020204" pitchFamily="34" charset="0"/>
                          <a:sym typeface="Arial"/>
                        </a:rPr>
                        <a:t>Amiodarone</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5597"/>
                    </a:solidFill>
                  </a:tcPr>
                </a:tc>
                <a:tc>
                  <a:txBody>
                    <a:bodyPr/>
                    <a:lstStyle/>
                    <a:p>
                      <a:pPr marL="690563" lvl="2" indent="0" algn="l"/>
                      <a:r>
                        <a:rPr lang="en-US" sz="1200" b="1" i="0" u="none" strike="noStrike" kern="1200" baseline="0" dirty="0">
                          <a:solidFill>
                            <a:schemeClr val="dk1"/>
                          </a:solidFill>
                          <a:latin typeface="Lub Dub Condensed" panose="020B0506030403020204" pitchFamily="34" charset="0"/>
                          <a:ea typeface="+mn-ea"/>
                          <a:cs typeface="Arial" panose="020B0604020202020204" pitchFamily="34" charset="0"/>
                        </a:rPr>
                        <a:t>TSH</a:t>
                      </a:r>
                    </a:p>
                    <a:p>
                      <a:pPr marL="690563" lvl="2" indent="0" algn="l"/>
                      <a:r>
                        <a:rPr lang="en-US" sz="1200" b="1" i="0" u="none" strike="noStrike" kern="1200" baseline="0" dirty="0">
                          <a:solidFill>
                            <a:schemeClr val="dk1"/>
                          </a:solidFill>
                          <a:latin typeface="Lub Dub Condensed" panose="020B0506030403020204" pitchFamily="34" charset="0"/>
                          <a:ea typeface="+mn-ea"/>
                          <a:cs typeface="Arial" panose="020B0604020202020204" pitchFamily="34" charset="0"/>
                        </a:rPr>
                        <a:t>AST, ALT</a:t>
                      </a:r>
                    </a:p>
                    <a:p>
                      <a:pPr marL="690563" lvl="2" indent="0" algn="l"/>
                      <a:r>
                        <a:rPr lang="en-US" sz="1200" b="1" i="0" u="none" strike="noStrike" kern="1200" baseline="0" dirty="0">
                          <a:solidFill>
                            <a:schemeClr val="dk1"/>
                          </a:solidFill>
                          <a:latin typeface="Lub Dub Condensed" panose="020B0506030403020204" pitchFamily="34" charset="0"/>
                          <a:ea typeface="+mn-ea"/>
                          <a:cs typeface="Arial" panose="020B0604020202020204" pitchFamily="34" charset="0"/>
                        </a:rPr>
                        <a:t>CXR</a:t>
                      </a:r>
                    </a:p>
                    <a:p>
                      <a:pPr marL="690563" lvl="2" indent="0" algn="l"/>
                      <a:r>
                        <a:rPr lang="en-US" sz="1200" b="1" i="0" u="none" strike="noStrike" kern="1200" baseline="0" dirty="0">
                          <a:solidFill>
                            <a:schemeClr val="dk1"/>
                          </a:solidFill>
                          <a:latin typeface="Lub Dub Condensed" panose="020B0506030403020204" pitchFamily="34" charset="0"/>
                          <a:ea typeface="+mn-ea"/>
                          <a:cs typeface="Arial" panose="020B0604020202020204" pitchFamily="34" charset="0"/>
                        </a:rPr>
                        <a:t>ECG</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914400" marR="0" lvl="1"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dk1"/>
                          </a:solidFill>
                          <a:latin typeface="Lub Dub Condensed" panose="020B0506030403020204" pitchFamily="34" charset="0"/>
                          <a:ea typeface="+mn-ea"/>
                          <a:cs typeface="Arial" panose="020B0604020202020204" pitchFamily="34" charset="0"/>
                        </a:rPr>
                        <a:t>TSH</a:t>
                      </a:r>
                    </a:p>
                    <a:p>
                      <a:pPr marL="914400" marR="0" lvl="1"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dk1"/>
                          </a:solidFill>
                          <a:latin typeface="Lub Dub Condensed" panose="020B0506030403020204" pitchFamily="34" charset="0"/>
                          <a:ea typeface="+mn-ea"/>
                          <a:cs typeface="Arial" panose="020B0604020202020204" pitchFamily="34" charset="0"/>
                        </a:rPr>
                        <a:t>AST, ALT</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573088" marR="0" lvl="1"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noProof="0" dirty="0">
                          <a:solidFill>
                            <a:schemeClr val="dk1"/>
                          </a:solidFill>
                          <a:latin typeface="Lub Dub Condensed" panose="020B0506030403020204" pitchFamily="34" charset="0"/>
                          <a:ea typeface="+mn-ea"/>
                          <a:cs typeface="Arial" panose="020B0604020202020204" pitchFamily="34" charset="0"/>
                        </a:rPr>
                        <a:t>TSH</a:t>
                      </a:r>
                    </a:p>
                    <a:p>
                      <a:pPr marL="573088" marR="0" lvl="1"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noProof="0" dirty="0">
                          <a:solidFill>
                            <a:schemeClr val="dk1"/>
                          </a:solidFill>
                          <a:latin typeface="Lub Dub Condensed" panose="020B0506030403020204" pitchFamily="34" charset="0"/>
                          <a:ea typeface="+mn-ea"/>
                          <a:cs typeface="Arial" panose="020B0604020202020204" pitchFamily="34" charset="0"/>
                        </a:rPr>
                        <a:t>AST, ALT</a:t>
                      </a:r>
                    </a:p>
                    <a:p>
                      <a:pPr marL="573088" marR="0" lvl="1" indent="0" algn="l" defTabSz="914400" rtl="0" eaLnBrk="1" fontAlgn="auto" latinLnBrk="0" hangingPunct="1">
                        <a:lnSpc>
                          <a:spcPct val="100000"/>
                        </a:lnSpc>
                        <a:spcBef>
                          <a:spcPts val="0"/>
                        </a:spcBef>
                        <a:spcAft>
                          <a:spcPts val="0"/>
                        </a:spcAft>
                        <a:buClrTx/>
                        <a:buSzTx/>
                        <a:buFontTx/>
                        <a:buNone/>
                        <a:tabLst/>
                        <a:defRPr/>
                      </a:pPr>
                      <a:endParaRPr lang="en-US" sz="500" b="1" i="0" u="none" strike="noStrike" kern="1200" baseline="0" noProof="0" dirty="0">
                        <a:solidFill>
                          <a:schemeClr val="dk1"/>
                        </a:solidFill>
                        <a:latin typeface="Lub Dub Condensed" panose="020B0506030403020204" pitchFamily="34" charset="0"/>
                        <a:ea typeface="+mn-ea"/>
                        <a:cs typeface="Arial" panose="020B0604020202020204" pitchFamily="34" charset="0"/>
                      </a:endParaRPr>
                    </a:p>
                    <a:p>
                      <a:pPr marL="573088" marR="0" lvl="1"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kern="1200" baseline="0" noProof="0" dirty="0">
                          <a:solidFill>
                            <a:schemeClr val="dk1"/>
                          </a:solidFill>
                          <a:latin typeface="Lub Dub Condensed" panose="020B0506030403020204" pitchFamily="34" charset="0"/>
                          <a:ea typeface="+mn-ea"/>
                          <a:cs typeface="Arial" panose="020B0604020202020204" pitchFamily="34" charset="0"/>
                        </a:rPr>
                        <a:t>If symptoms -&gt; Assess for ILD, epithelial keratopathy</a:t>
                      </a:r>
                    </a:p>
                    <a:p>
                      <a:pPr marL="573088" marR="0" lvl="1" indent="0" algn="l" defTabSz="914400" rtl="0" eaLnBrk="1" fontAlgn="auto" latinLnBrk="0" hangingPunct="1">
                        <a:lnSpc>
                          <a:spcPct val="100000"/>
                        </a:lnSpc>
                        <a:spcBef>
                          <a:spcPts val="0"/>
                        </a:spcBef>
                        <a:spcAft>
                          <a:spcPts val="0"/>
                        </a:spcAft>
                        <a:buClrTx/>
                        <a:buSzTx/>
                        <a:buFontTx/>
                        <a:buNone/>
                        <a:tabLst/>
                        <a:defRPr/>
                      </a:pPr>
                      <a:endParaRPr lang="en-US" sz="300" b="0" i="0" u="none" strike="noStrike" kern="1200" baseline="0" noProof="0" dirty="0">
                        <a:solidFill>
                          <a:schemeClr val="dk1"/>
                        </a:solidFill>
                        <a:latin typeface="Lub Dub Condensed" panose="020B0506030403020204" pitchFamily="34" charset="0"/>
                        <a:ea typeface="+mn-ea"/>
                        <a:cs typeface="Arial" panose="020B0604020202020204" pitchFamily="34" charset="0"/>
                      </a:endParaRPr>
                    </a:p>
                    <a:p>
                      <a:pPr marL="573088" marR="0" lvl="1"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kern="1200" baseline="0" noProof="0" dirty="0">
                          <a:solidFill>
                            <a:schemeClr val="dk1"/>
                          </a:solidFill>
                          <a:latin typeface="Lub Dub Condensed" panose="020B0506030403020204" pitchFamily="34" charset="0"/>
                          <a:ea typeface="+mn-ea"/>
                          <a:cs typeface="Arial" panose="020B0604020202020204" pitchFamily="34" charset="0"/>
                        </a:rPr>
                        <a:t>Annual dermatologic and neurologic exam</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553164051"/>
                  </a:ext>
                </a:extLst>
              </a:tr>
            </a:tbl>
          </a:graphicData>
        </a:graphic>
      </p:graphicFrame>
      <p:grpSp>
        <p:nvGrpSpPr>
          <p:cNvPr id="64" name="Group 63">
            <a:extLst>
              <a:ext uri="{FF2B5EF4-FFF2-40B4-BE49-F238E27FC236}">
                <a16:creationId xmlns:a16="http://schemas.microsoft.com/office/drawing/2014/main" id="{D947AC1D-0846-FA90-42E8-A2DAB88440E4}"/>
              </a:ext>
              <a:ext uri="{C183D7F6-B498-43B3-948B-1728B52AA6E4}">
                <adec:decorative xmlns:adec="http://schemas.microsoft.com/office/drawing/2017/decorative" val="1"/>
              </a:ext>
            </a:extLst>
          </p:cNvPr>
          <p:cNvGrpSpPr/>
          <p:nvPr/>
        </p:nvGrpSpPr>
        <p:grpSpPr>
          <a:xfrm>
            <a:off x="3036154" y="1514338"/>
            <a:ext cx="5341304" cy="4009735"/>
            <a:chOff x="3036154" y="1514338"/>
            <a:chExt cx="5341304" cy="4009735"/>
          </a:xfrm>
        </p:grpSpPr>
        <p:pic>
          <p:nvPicPr>
            <p:cNvPr id="8" name="Picture 7">
              <a:extLst>
                <a:ext uri="{FF2B5EF4-FFF2-40B4-BE49-F238E27FC236}">
                  <a16:creationId xmlns:a16="http://schemas.microsoft.com/office/drawing/2014/main" id="{69547E1B-7665-2EC0-5FD6-64AAFE780E85}"/>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p:blipFill>
          <p:spPr>
            <a:xfrm>
              <a:off x="3039579" y="1514338"/>
              <a:ext cx="273365" cy="273365"/>
            </a:xfrm>
            <a:prstGeom prst="rect">
              <a:avLst/>
            </a:prstGeom>
          </p:spPr>
        </p:pic>
        <p:pic>
          <p:nvPicPr>
            <p:cNvPr id="10" name="Picture 9" descr="A stethoscope on a black background&#10;&#10;Description automatically generated">
              <a:extLst>
                <a:ext uri="{FF2B5EF4-FFF2-40B4-BE49-F238E27FC236}">
                  <a16:creationId xmlns:a16="http://schemas.microsoft.com/office/drawing/2014/main" id="{2C4717AD-1090-3CA6-0099-2E170FD0E1D9}"/>
                </a:ext>
              </a:extLst>
            </p:cNvPr>
            <p:cNvPicPr>
              <a:picLocks noChangeAspect="1"/>
            </p:cNvPicPr>
            <p:nvPr/>
          </p:nvPicPr>
          <p:blipFill>
            <a:blip r:embed="rId4">
              <a:duotone>
                <a:prstClr val="black"/>
                <a:schemeClr val="tx2">
                  <a:tint val="45000"/>
                  <a:satMod val="400000"/>
                </a:schemeClr>
              </a:duotone>
              <a:alphaModFix amt="50000"/>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val="0"/>
                </a:ext>
              </a:extLst>
            </a:blip>
            <a:stretch>
              <a:fillRect/>
            </a:stretch>
          </p:blipFill>
          <p:spPr>
            <a:xfrm>
              <a:off x="7980095" y="5109171"/>
              <a:ext cx="334621" cy="334621"/>
            </a:xfrm>
            <a:prstGeom prst="rect">
              <a:avLst/>
            </a:prstGeom>
          </p:spPr>
        </p:pic>
        <p:grpSp>
          <p:nvGrpSpPr>
            <p:cNvPr id="14" name="Group 13">
              <a:extLst>
                <a:ext uri="{FF2B5EF4-FFF2-40B4-BE49-F238E27FC236}">
                  <a16:creationId xmlns:a16="http://schemas.microsoft.com/office/drawing/2014/main" id="{CE792462-F504-EABE-2160-86C44AA620BE}"/>
                </a:ext>
              </a:extLst>
            </p:cNvPr>
            <p:cNvGrpSpPr/>
            <p:nvPr/>
          </p:nvGrpSpPr>
          <p:grpSpPr>
            <a:xfrm>
              <a:off x="3290347" y="1670001"/>
              <a:ext cx="241132" cy="343734"/>
              <a:chOff x="-459722" y="2995367"/>
              <a:chExt cx="431467" cy="615056"/>
            </a:xfrm>
            <a:solidFill>
              <a:srgbClr val="7F7F7F"/>
            </a:solidFill>
          </p:grpSpPr>
          <p:sp>
            <p:nvSpPr>
              <p:cNvPr id="9" name="Freeform: Shape 8">
                <a:extLst>
                  <a:ext uri="{FF2B5EF4-FFF2-40B4-BE49-F238E27FC236}">
                    <a16:creationId xmlns:a16="http://schemas.microsoft.com/office/drawing/2014/main" id="{019DD7EB-D7B2-8CA4-5EAE-97FDAF21C2DD}"/>
                  </a:ext>
                </a:extLst>
              </p:cNvPr>
              <p:cNvSpPr/>
              <p:nvPr/>
            </p:nvSpPr>
            <p:spPr>
              <a:xfrm>
                <a:off x="-459722" y="2995367"/>
                <a:ext cx="431467" cy="615056"/>
              </a:xfrm>
              <a:custGeom>
                <a:avLst/>
                <a:gdLst>
                  <a:gd name="connsiteX0" fmla="*/ 356361 w 431467"/>
                  <a:gd name="connsiteY0" fmla="*/ 211335 h 615056"/>
                  <a:gd name="connsiteX1" fmla="*/ 215952 w 431467"/>
                  <a:gd name="connsiteY1" fmla="*/ 0 h 615056"/>
                  <a:gd name="connsiteX2" fmla="*/ 215845 w 431467"/>
                  <a:gd name="connsiteY2" fmla="*/ 0 h 615056"/>
                  <a:gd name="connsiteX3" fmla="*/ 75491 w 431467"/>
                  <a:gd name="connsiteY3" fmla="*/ 211335 h 615056"/>
                  <a:gd name="connsiteX4" fmla="*/ 214775 w 431467"/>
                  <a:gd name="connsiteY4" fmla="*/ 615056 h 615056"/>
                  <a:gd name="connsiteX5" fmla="*/ 217023 w 431467"/>
                  <a:gd name="connsiteY5" fmla="*/ 615056 h 615056"/>
                  <a:gd name="connsiteX6" fmla="*/ 356307 w 431467"/>
                  <a:gd name="connsiteY6" fmla="*/ 211335 h 615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467" h="615056">
                    <a:moveTo>
                      <a:pt x="356361" y="211335"/>
                    </a:moveTo>
                    <a:cubicBezTo>
                      <a:pt x="228907" y="61559"/>
                      <a:pt x="217077" y="7441"/>
                      <a:pt x="215952" y="0"/>
                    </a:cubicBezTo>
                    <a:lnTo>
                      <a:pt x="215845" y="0"/>
                    </a:lnTo>
                    <a:cubicBezTo>
                      <a:pt x="214775" y="7441"/>
                      <a:pt x="202945" y="61559"/>
                      <a:pt x="75491" y="211335"/>
                    </a:cubicBezTo>
                    <a:cubicBezTo>
                      <a:pt x="-73375" y="386163"/>
                      <a:pt x="10934" y="614467"/>
                      <a:pt x="214775" y="615056"/>
                    </a:cubicBezTo>
                    <a:lnTo>
                      <a:pt x="217023" y="615056"/>
                    </a:lnTo>
                    <a:cubicBezTo>
                      <a:pt x="419472" y="614467"/>
                      <a:pt x="505173" y="386163"/>
                      <a:pt x="356307" y="211335"/>
                    </a:cubicBezTo>
                    <a:close/>
                  </a:path>
                </a:pathLst>
              </a:custGeom>
              <a:grpFill/>
              <a:ln w="34799" cap="rnd">
                <a:solidFill>
                  <a:srgbClr val="D9D9D9"/>
                </a:solidFill>
                <a:prstDash val="solid"/>
                <a:round/>
              </a:ln>
            </p:spPr>
            <p:txBody>
              <a:bodyPr rtlCol="0" anchor="ctr"/>
              <a:lstStyle/>
              <a:p>
                <a:endParaRPr lang="en-US" dirty="0"/>
              </a:p>
            </p:txBody>
          </p:sp>
          <p:sp>
            <p:nvSpPr>
              <p:cNvPr id="12" name="Freeform: Shape 11">
                <a:extLst>
                  <a:ext uri="{FF2B5EF4-FFF2-40B4-BE49-F238E27FC236}">
                    <a16:creationId xmlns:a16="http://schemas.microsoft.com/office/drawing/2014/main" id="{073DE0DE-4700-0F76-BF0A-E9CCAC1BDDFA}"/>
                  </a:ext>
                </a:extLst>
              </p:cNvPr>
              <p:cNvSpPr/>
              <p:nvPr/>
            </p:nvSpPr>
            <p:spPr>
              <a:xfrm>
                <a:off x="-363783" y="3398071"/>
                <a:ext cx="59792" cy="98815"/>
              </a:xfrm>
              <a:custGeom>
                <a:avLst/>
                <a:gdLst>
                  <a:gd name="connsiteX0" fmla="*/ 0 w 59792"/>
                  <a:gd name="connsiteY0" fmla="*/ 0 h 98815"/>
                  <a:gd name="connsiteX1" fmla="*/ 59793 w 59792"/>
                  <a:gd name="connsiteY1" fmla="*/ 98816 h 98815"/>
                </a:gdLst>
                <a:ahLst/>
                <a:cxnLst>
                  <a:cxn ang="0">
                    <a:pos x="connsiteX0" y="connsiteY0"/>
                  </a:cxn>
                  <a:cxn ang="0">
                    <a:pos x="connsiteX1" y="connsiteY1"/>
                  </a:cxn>
                </a:cxnLst>
                <a:rect l="l" t="t" r="r" b="b"/>
                <a:pathLst>
                  <a:path w="59792" h="98815">
                    <a:moveTo>
                      <a:pt x="0" y="0"/>
                    </a:moveTo>
                    <a:cubicBezTo>
                      <a:pt x="0" y="0"/>
                      <a:pt x="964" y="65681"/>
                      <a:pt x="59793" y="98816"/>
                    </a:cubicBezTo>
                  </a:path>
                </a:pathLst>
              </a:custGeom>
              <a:grpFill/>
              <a:ln w="34799" cap="rnd">
                <a:solidFill>
                  <a:srgbClr val="D9D9D9"/>
                </a:solidFill>
                <a:prstDash val="solid"/>
                <a:round/>
              </a:ln>
            </p:spPr>
            <p:txBody>
              <a:bodyPr rtlCol="0" anchor="ctr"/>
              <a:lstStyle/>
              <a:p>
                <a:endParaRPr lang="en-US" dirty="0"/>
              </a:p>
            </p:txBody>
          </p:sp>
        </p:grpSp>
        <p:pic>
          <p:nvPicPr>
            <p:cNvPr id="15" name="Picture 14">
              <a:extLst>
                <a:ext uri="{FF2B5EF4-FFF2-40B4-BE49-F238E27FC236}">
                  <a16:creationId xmlns:a16="http://schemas.microsoft.com/office/drawing/2014/main" id="{796BC35A-85D2-50D2-D78E-9F0E079736E2}"/>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p:blipFill>
          <p:spPr>
            <a:xfrm>
              <a:off x="3058415" y="2149623"/>
              <a:ext cx="273365" cy="273365"/>
            </a:xfrm>
            <a:prstGeom prst="rect">
              <a:avLst/>
            </a:prstGeom>
          </p:spPr>
        </p:pic>
        <p:grpSp>
          <p:nvGrpSpPr>
            <p:cNvPr id="16" name="Group 15">
              <a:extLst>
                <a:ext uri="{FF2B5EF4-FFF2-40B4-BE49-F238E27FC236}">
                  <a16:creationId xmlns:a16="http://schemas.microsoft.com/office/drawing/2014/main" id="{06D08772-58B0-A172-D519-B18227EF2DBD}"/>
                </a:ext>
              </a:extLst>
            </p:cNvPr>
            <p:cNvGrpSpPr/>
            <p:nvPr/>
          </p:nvGrpSpPr>
          <p:grpSpPr>
            <a:xfrm>
              <a:off x="3309183" y="2305286"/>
              <a:ext cx="241132" cy="343734"/>
              <a:chOff x="-459722" y="2995367"/>
              <a:chExt cx="431467" cy="615056"/>
            </a:xfrm>
            <a:solidFill>
              <a:srgbClr val="7F7F7F"/>
            </a:solidFill>
          </p:grpSpPr>
          <p:sp>
            <p:nvSpPr>
              <p:cNvPr id="17" name="Freeform: Shape 16">
                <a:extLst>
                  <a:ext uri="{FF2B5EF4-FFF2-40B4-BE49-F238E27FC236}">
                    <a16:creationId xmlns:a16="http://schemas.microsoft.com/office/drawing/2014/main" id="{33F81FEC-DB93-8367-69A3-F6A787310698}"/>
                  </a:ext>
                </a:extLst>
              </p:cNvPr>
              <p:cNvSpPr/>
              <p:nvPr/>
            </p:nvSpPr>
            <p:spPr>
              <a:xfrm>
                <a:off x="-459722" y="2995367"/>
                <a:ext cx="431467" cy="615056"/>
              </a:xfrm>
              <a:custGeom>
                <a:avLst/>
                <a:gdLst>
                  <a:gd name="connsiteX0" fmla="*/ 356361 w 431467"/>
                  <a:gd name="connsiteY0" fmla="*/ 211335 h 615056"/>
                  <a:gd name="connsiteX1" fmla="*/ 215952 w 431467"/>
                  <a:gd name="connsiteY1" fmla="*/ 0 h 615056"/>
                  <a:gd name="connsiteX2" fmla="*/ 215845 w 431467"/>
                  <a:gd name="connsiteY2" fmla="*/ 0 h 615056"/>
                  <a:gd name="connsiteX3" fmla="*/ 75491 w 431467"/>
                  <a:gd name="connsiteY3" fmla="*/ 211335 h 615056"/>
                  <a:gd name="connsiteX4" fmla="*/ 214775 w 431467"/>
                  <a:gd name="connsiteY4" fmla="*/ 615056 h 615056"/>
                  <a:gd name="connsiteX5" fmla="*/ 217023 w 431467"/>
                  <a:gd name="connsiteY5" fmla="*/ 615056 h 615056"/>
                  <a:gd name="connsiteX6" fmla="*/ 356307 w 431467"/>
                  <a:gd name="connsiteY6" fmla="*/ 211335 h 615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467" h="615056">
                    <a:moveTo>
                      <a:pt x="356361" y="211335"/>
                    </a:moveTo>
                    <a:cubicBezTo>
                      <a:pt x="228907" y="61559"/>
                      <a:pt x="217077" y="7441"/>
                      <a:pt x="215952" y="0"/>
                    </a:cubicBezTo>
                    <a:lnTo>
                      <a:pt x="215845" y="0"/>
                    </a:lnTo>
                    <a:cubicBezTo>
                      <a:pt x="214775" y="7441"/>
                      <a:pt x="202945" y="61559"/>
                      <a:pt x="75491" y="211335"/>
                    </a:cubicBezTo>
                    <a:cubicBezTo>
                      <a:pt x="-73375" y="386163"/>
                      <a:pt x="10934" y="614467"/>
                      <a:pt x="214775" y="615056"/>
                    </a:cubicBezTo>
                    <a:lnTo>
                      <a:pt x="217023" y="615056"/>
                    </a:lnTo>
                    <a:cubicBezTo>
                      <a:pt x="419472" y="614467"/>
                      <a:pt x="505173" y="386163"/>
                      <a:pt x="356307" y="211335"/>
                    </a:cubicBezTo>
                    <a:close/>
                  </a:path>
                </a:pathLst>
              </a:custGeom>
              <a:grpFill/>
              <a:ln w="34799" cap="rnd">
                <a:solidFill>
                  <a:srgbClr val="D9D9D9"/>
                </a:solidFill>
                <a:prstDash val="solid"/>
                <a:round/>
              </a:ln>
            </p:spPr>
            <p:txBody>
              <a:bodyPr rtlCol="0" anchor="ctr"/>
              <a:lstStyle/>
              <a:p>
                <a:endParaRPr lang="en-US" dirty="0"/>
              </a:p>
            </p:txBody>
          </p:sp>
          <p:sp>
            <p:nvSpPr>
              <p:cNvPr id="18" name="Freeform: Shape 17">
                <a:extLst>
                  <a:ext uri="{FF2B5EF4-FFF2-40B4-BE49-F238E27FC236}">
                    <a16:creationId xmlns:a16="http://schemas.microsoft.com/office/drawing/2014/main" id="{E8E53F79-415A-C001-BF56-32D10615B20B}"/>
                  </a:ext>
                </a:extLst>
              </p:cNvPr>
              <p:cNvSpPr/>
              <p:nvPr/>
            </p:nvSpPr>
            <p:spPr>
              <a:xfrm>
                <a:off x="-363783" y="3398071"/>
                <a:ext cx="59792" cy="98815"/>
              </a:xfrm>
              <a:custGeom>
                <a:avLst/>
                <a:gdLst>
                  <a:gd name="connsiteX0" fmla="*/ 0 w 59792"/>
                  <a:gd name="connsiteY0" fmla="*/ 0 h 98815"/>
                  <a:gd name="connsiteX1" fmla="*/ 59793 w 59792"/>
                  <a:gd name="connsiteY1" fmla="*/ 98816 h 98815"/>
                </a:gdLst>
                <a:ahLst/>
                <a:cxnLst>
                  <a:cxn ang="0">
                    <a:pos x="connsiteX0" y="connsiteY0"/>
                  </a:cxn>
                  <a:cxn ang="0">
                    <a:pos x="connsiteX1" y="connsiteY1"/>
                  </a:cxn>
                </a:cxnLst>
                <a:rect l="l" t="t" r="r" b="b"/>
                <a:pathLst>
                  <a:path w="59792" h="98815">
                    <a:moveTo>
                      <a:pt x="0" y="0"/>
                    </a:moveTo>
                    <a:cubicBezTo>
                      <a:pt x="0" y="0"/>
                      <a:pt x="964" y="65681"/>
                      <a:pt x="59793" y="98816"/>
                    </a:cubicBezTo>
                  </a:path>
                </a:pathLst>
              </a:custGeom>
              <a:grpFill/>
              <a:ln w="34799" cap="rnd">
                <a:solidFill>
                  <a:srgbClr val="D9D9D9"/>
                </a:solidFill>
                <a:prstDash val="solid"/>
                <a:round/>
              </a:ln>
            </p:spPr>
            <p:txBody>
              <a:bodyPr rtlCol="0" anchor="ctr"/>
              <a:lstStyle/>
              <a:p>
                <a:endParaRPr lang="en-US" dirty="0"/>
              </a:p>
            </p:txBody>
          </p:sp>
        </p:grpSp>
        <p:pic>
          <p:nvPicPr>
            <p:cNvPr id="19" name="Picture 18">
              <a:extLst>
                <a:ext uri="{FF2B5EF4-FFF2-40B4-BE49-F238E27FC236}">
                  <a16:creationId xmlns:a16="http://schemas.microsoft.com/office/drawing/2014/main" id="{3F50250F-C1F6-9BA2-EA8C-AF2BCD793965}"/>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p:blipFill>
          <p:spPr>
            <a:xfrm>
              <a:off x="3046429" y="3360260"/>
              <a:ext cx="273365" cy="273365"/>
            </a:xfrm>
            <a:prstGeom prst="rect">
              <a:avLst/>
            </a:prstGeom>
          </p:spPr>
        </p:pic>
        <p:grpSp>
          <p:nvGrpSpPr>
            <p:cNvPr id="20" name="Group 19">
              <a:extLst>
                <a:ext uri="{FF2B5EF4-FFF2-40B4-BE49-F238E27FC236}">
                  <a16:creationId xmlns:a16="http://schemas.microsoft.com/office/drawing/2014/main" id="{ED6DF535-FF48-FCB9-63C7-765BC8A4E876}"/>
                </a:ext>
              </a:extLst>
            </p:cNvPr>
            <p:cNvGrpSpPr/>
            <p:nvPr/>
          </p:nvGrpSpPr>
          <p:grpSpPr>
            <a:xfrm>
              <a:off x="7985744" y="4625532"/>
              <a:ext cx="241132" cy="343734"/>
              <a:chOff x="-459722" y="2995367"/>
              <a:chExt cx="431467" cy="615056"/>
            </a:xfrm>
            <a:solidFill>
              <a:srgbClr val="7F7F7F"/>
            </a:solidFill>
          </p:grpSpPr>
          <p:sp>
            <p:nvSpPr>
              <p:cNvPr id="21" name="Freeform: Shape 20">
                <a:extLst>
                  <a:ext uri="{FF2B5EF4-FFF2-40B4-BE49-F238E27FC236}">
                    <a16:creationId xmlns:a16="http://schemas.microsoft.com/office/drawing/2014/main" id="{542A3EE2-BE48-A1C1-7B9B-B2C0D44A97AA}"/>
                  </a:ext>
                </a:extLst>
              </p:cNvPr>
              <p:cNvSpPr/>
              <p:nvPr/>
            </p:nvSpPr>
            <p:spPr>
              <a:xfrm>
                <a:off x="-459722" y="2995367"/>
                <a:ext cx="431467" cy="615056"/>
              </a:xfrm>
              <a:custGeom>
                <a:avLst/>
                <a:gdLst>
                  <a:gd name="connsiteX0" fmla="*/ 356361 w 431467"/>
                  <a:gd name="connsiteY0" fmla="*/ 211335 h 615056"/>
                  <a:gd name="connsiteX1" fmla="*/ 215952 w 431467"/>
                  <a:gd name="connsiteY1" fmla="*/ 0 h 615056"/>
                  <a:gd name="connsiteX2" fmla="*/ 215845 w 431467"/>
                  <a:gd name="connsiteY2" fmla="*/ 0 h 615056"/>
                  <a:gd name="connsiteX3" fmla="*/ 75491 w 431467"/>
                  <a:gd name="connsiteY3" fmla="*/ 211335 h 615056"/>
                  <a:gd name="connsiteX4" fmla="*/ 214775 w 431467"/>
                  <a:gd name="connsiteY4" fmla="*/ 615056 h 615056"/>
                  <a:gd name="connsiteX5" fmla="*/ 217023 w 431467"/>
                  <a:gd name="connsiteY5" fmla="*/ 615056 h 615056"/>
                  <a:gd name="connsiteX6" fmla="*/ 356307 w 431467"/>
                  <a:gd name="connsiteY6" fmla="*/ 211335 h 615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467" h="615056">
                    <a:moveTo>
                      <a:pt x="356361" y="211335"/>
                    </a:moveTo>
                    <a:cubicBezTo>
                      <a:pt x="228907" y="61559"/>
                      <a:pt x="217077" y="7441"/>
                      <a:pt x="215952" y="0"/>
                    </a:cubicBezTo>
                    <a:lnTo>
                      <a:pt x="215845" y="0"/>
                    </a:lnTo>
                    <a:cubicBezTo>
                      <a:pt x="214775" y="7441"/>
                      <a:pt x="202945" y="61559"/>
                      <a:pt x="75491" y="211335"/>
                    </a:cubicBezTo>
                    <a:cubicBezTo>
                      <a:pt x="-73375" y="386163"/>
                      <a:pt x="10934" y="614467"/>
                      <a:pt x="214775" y="615056"/>
                    </a:cubicBezTo>
                    <a:lnTo>
                      <a:pt x="217023" y="615056"/>
                    </a:lnTo>
                    <a:cubicBezTo>
                      <a:pt x="419472" y="614467"/>
                      <a:pt x="505173" y="386163"/>
                      <a:pt x="356307" y="211335"/>
                    </a:cubicBezTo>
                    <a:close/>
                  </a:path>
                </a:pathLst>
              </a:custGeom>
              <a:grpFill/>
              <a:ln w="34799" cap="rnd">
                <a:solidFill>
                  <a:srgbClr val="D9D9D9"/>
                </a:solidFill>
                <a:prstDash val="solid"/>
                <a:round/>
              </a:ln>
            </p:spPr>
            <p:txBody>
              <a:bodyPr rtlCol="0" anchor="ctr"/>
              <a:lstStyle/>
              <a:p>
                <a:endParaRPr lang="en-US" dirty="0"/>
              </a:p>
            </p:txBody>
          </p:sp>
          <p:sp>
            <p:nvSpPr>
              <p:cNvPr id="22" name="Freeform: Shape 21">
                <a:extLst>
                  <a:ext uri="{FF2B5EF4-FFF2-40B4-BE49-F238E27FC236}">
                    <a16:creationId xmlns:a16="http://schemas.microsoft.com/office/drawing/2014/main" id="{5A0F141C-DC2A-254A-79AE-D50FB3FA14FA}"/>
                  </a:ext>
                </a:extLst>
              </p:cNvPr>
              <p:cNvSpPr/>
              <p:nvPr/>
            </p:nvSpPr>
            <p:spPr>
              <a:xfrm>
                <a:off x="-363783" y="3398071"/>
                <a:ext cx="59792" cy="98815"/>
              </a:xfrm>
              <a:custGeom>
                <a:avLst/>
                <a:gdLst>
                  <a:gd name="connsiteX0" fmla="*/ 0 w 59792"/>
                  <a:gd name="connsiteY0" fmla="*/ 0 h 98815"/>
                  <a:gd name="connsiteX1" fmla="*/ 59793 w 59792"/>
                  <a:gd name="connsiteY1" fmla="*/ 98816 h 98815"/>
                </a:gdLst>
                <a:ahLst/>
                <a:cxnLst>
                  <a:cxn ang="0">
                    <a:pos x="connsiteX0" y="connsiteY0"/>
                  </a:cxn>
                  <a:cxn ang="0">
                    <a:pos x="connsiteX1" y="connsiteY1"/>
                  </a:cxn>
                </a:cxnLst>
                <a:rect l="l" t="t" r="r" b="b"/>
                <a:pathLst>
                  <a:path w="59792" h="98815">
                    <a:moveTo>
                      <a:pt x="0" y="0"/>
                    </a:moveTo>
                    <a:cubicBezTo>
                      <a:pt x="0" y="0"/>
                      <a:pt x="964" y="65681"/>
                      <a:pt x="59793" y="98816"/>
                    </a:cubicBezTo>
                  </a:path>
                </a:pathLst>
              </a:custGeom>
              <a:grpFill/>
              <a:ln w="34799" cap="rnd">
                <a:solidFill>
                  <a:srgbClr val="D9D9D9"/>
                </a:solidFill>
                <a:prstDash val="solid"/>
                <a:round/>
              </a:ln>
            </p:spPr>
            <p:txBody>
              <a:bodyPr rtlCol="0" anchor="ctr"/>
              <a:lstStyle/>
              <a:p>
                <a:endParaRPr lang="en-US" dirty="0"/>
              </a:p>
            </p:txBody>
          </p:sp>
        </p:grpSp>
        <p:pic>
          <p:nvPicPr>
            <p:cNvPr id="24" name="Graphic 23">
              <a:extLst>
                <a:ext uri="{FF2B5EF4-FFF2-40B4-BE49-F238E27FC236}">
                  <a16:creationId xmlns:a16="http://schemas.microsoft.com/office/drawing/2014/main" id="{4FA8FC43-90C2-B24D-76EE-2D086F6593C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281309" y="3573265"/>
              <a:ext cx="273549" cy="273549"/>
            </a:xfrm>
            <a:prstGeom prst="rect">
              <a:avLst/>
            </a:prstGeom>
          </p:spPr>
        </p:pic>
        <p:pic>
          <p:nvPicPr>
            <p:cNvPr id="25" name="Picture 24">
              <a:extLst>
                <a:ext uri="{FF2B5EF4-FFF2-40B4-BE49-F238E27FC236}">
                  <a16:creationId xmlns:a16="http://schemas.microsoft.com/office/drawing/2014/main" id="{05E5A1DD-A7D3-C0B7-EB49-ACDFD4B0C498}"/>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p:blipFill>
          <p:spPr>
            <a:xfrm>
              <a:off x="3036154" y="2754086"/>
              <a:ext cx="273365" cy="273365"/>
            </a:xfrm>
            <a:prstGeom prst="rect">
              <a:avLst/>
            </a:prstGeom>
          </p:spPr>
        </p:pic>
        <p:grpSp>
          <p:nvGrpSpPr>
            <p:cNvPr id="26" name="Group 25">
              <a:extLst>
                <a:ext uri="{FF2B5EF4-FFF2-40B4-BE49-F238E27FC236}">
                  <a16:creationId xmlns:a16="http://schemas.microsoft.com/office/drawing/2014/main" id="{91CE688D-E758-9BDB-19A1-86992F3D3B6D}"/>
                </a:ext>
              </a:extLst>
            </p:cNvPr>
            <p:cNvGrpSpPr/>
            <p:nvPr/>
          </p:nvGrpSpPr>
          <p:grpSpPr>
            <a:xfrm>
              <a:off x="3286922" y="2878927"/>
              <a:ext cx="241132" cy="343734"/>
              <a:chOff x="-459722" y="2995367"/>
              <a:chExt cx="431467" cy="615056"/>
            </a:xfrm>
            <a:solidFill>
              <a:srgbClr val="7F7F7F"/>
            </a:solidFill>
          </p:grpSpPr>
          <p:sp>
            <p:nvSpPr>
              <p:cNvPr id="27" name="Freeform: Shape 26">
                <a:extLst>
                  <a:ext uri="{FF2B5EF4-FFF2-40B4-BE49-F238E27FC236}">
                    <a16:creationId xmlns:a16="http://schemas.microsoft.com/office/drawing/2014/main" id="{533B8F44-CE94-C585-F9A8-7F46EDB198B4}"/>
                  </a:ext>
                </a:extLst>
              </p:cNvPr>
              <p:cNvSpPr/>
              <p:nvPr/>
            </p:nvSpPr>
            <p:spPr>
              <a:xfrm>
                <a:off x="-459722" y="2995367"/>
                <a:ext cx="431467" cy="615056"/>
              </a:xfrm>
              <a:custGeom>
                <a:avLst/>
                <a:gdLst>
                  <a:gd name="connsiteX0" fmla="*/ 356361 w 431467"/>
                  <a:gd name="connsiteY0" fmla="*/ 211335 h 615056"/>
                  <a:gd name="connsiteX1" fmla="*/ 215952 w 431467"/>
                  <a:gd name="connsiteY1" fmla="*/ 0 h 615056"/>
                  <a:gd name="connsiteX2" fmla="*/ 215845 w 431467"/>
                  <a:gd name="connsiteY2" fmla="*/ 0 h 615056"/>
                  <a:gd name="connsiteX3" fmla="*/ 75491 w 431467"/>
                  <a:gd name="connsiteY3" fmla="*/ 211335 h 615056"/>
                  <a:gd name="connsiteX4" fmla="*/ 214775 w 431467"/>
                  <a:gd name="connsiteY4" fmla="*/ 615056 h 615056"/>
                  <a:gd name="connsiteX5" fmla="*/ 217023 w 431467"/>
                  <a:gd name="connsiteY5" fmla="*/ 615056 h 615056"/>
                  <a:gd name="connsiteX6" fmla="*/ 356307 w 431467"/>
                  <a:gd name="connsiteY6" fmla="*/ 211335 h 615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467" h="615056">
                    <a:moveTo>
                      <a:pt x="356361" y="211335"/>
                    </a:moveTo>
                    <a:cubicBezTo>
                      <a:pt x="228907" y="61559"/>
                      <a:pt x="217077" y="7441"/>
                      <a:pt x="215952" y="0"/>
                    </a:cubicBezTo>
                    <a:lnTo>
                      <a:pt x="215845" y="0"/>
                    </a:lnTo>
                    <a:cubicBezTo>
                      <a:pt x="214775" y="7441"/>
                      <a:pt x="202945" y="61559"/>
                      <a:pt x="75491" y="211335"/>
                    </a:cubicBezTo>
                    <a:cubicBezTo>
                      <a:pt x="-73375" y="386163"/>
                      <a:pt x="10934" y="614467"/>
                      <a:pt x="214775" y="615056"/>
                    </a:cubicBezTo>
                    <a:lnTo>
                      <a:pt x="217023" y="615056"/>
                    </a:lnTo>
                    <a:cubicBezTo>
                      <a:pt x="419472" y="614467"/>
                      <a:pt x="505173" y="386163"/>
                      <a:pt x="356307" y="211335"/>
                    </a:cubicBezTo>
                    <a:close/>
                  </a:path>
                </a:pathLst>
              </a:custGeom>
              <a:grpFill/>
              <a:ln w="34799" cap="rnd">
                <a:solidFill>
                  <a:srgbClr val="D9D9D9"/>
                </a:solidFill>
                <a:prstDash val="solid"/>
                <a:round/>
              </a:ln>
            </p:spPr>
            <p:txBody>
              <a:bodyPr rtlCol="0" anchor="ctr"/>
              <a:lstStyle/>
              <a:p>
                <a:endParaRPr lang="en-US" dirty="0"/>
              </a:p>
            </p:txBody>
          </p:sp>
          <p:sp>
            <p:nvSpPr>
              <p:cNvPr id="28" name="Freeform: Shape 27">
                <a:extLst>
                  <a:ext uri="{FF2B5EF4-FFF2-40B4-BE49-F238E27FC236}">
                    <a16:creationId xmlns:a16="http://schemas.microsoft.com/office/drawing/2014/main" id="{AADCDE83-2F15-19A2-1970-5CD233A74A4B}"/>
                  </a:ext>
                </a:extLst>
              </p:cNvPr>
              <p:cNvSpPr/>
              <p:nvPr/>
            </p:nvSpPr>
            <p:spPr>
              <a:xfrm>
                <a:off x="-363783" y="3398071"/>
                <a:ext cx="59792" cy="98815"/>
              </a:xfrm>
              <a:custGeom>
                <a:avLst/>
                <a:gdLst>
                  <a:gd name="connsiteX0" fmla="*/ 0 w 59792"/>
                  <a:gd name="connsiteY0" fmla="*/ 0 h 98815"/>
                  <a:gd name="connsiteX1" fmla="*/ 59793 w 59792"/>
                  <a:gd name="connsiteY1" fmla="*/ 98816 h 98815"/>
                </a:gdLst>
                <a:ahLst/>
                <a:cxnLst>
                  <a:cxn ang="0">
                    <a:pos x="connsiteX0" y="connsiteY0"/>
                  </a:cxn>
                  <a:cxn ang="0">
                    <a:pos x="connsiteX1" y="connsiteY1"/>
                  </a:cxn>
                </a:cxnLst>
                <a:rect l="l" t="t" r="r" b="b"/>
                <a:pathLst>
                  <a:path w="59792" h="98815">
                    <a:moveTo>
                      <a:pt x="0" y="0"/>
                    </a:moveTo>
                    <a:cubicBezTo>
                      <a:pt x="0" y="0"/>
                      <a:pt x="964" y="65681"/>
                      <a:pt x="59793" y="98816"/>
                    </a:cubicBezTo>
                  </a:path>
                </a:pathLst>
              </a:custGeom>
              <a:grpFill/>
              <a:ln w="34799" cap="rnd">
                <a:solidFill>
                  <a:srgbClr val="D9D9D9"/>
                </a:solidFill>
                <a:prstDash val="solid"/>
                <a:round/>
              </a:ln>
            </p:spPr>
            <p:txBody>
              <a:bodyPr rtlCol="0" anchor="ctr"/>
              <a:lstStyle/>
              <a:p>
                <a:endParaRPr lang="en-US" dirty="0"/>
              </a:p>
            </p:txBody>
          </p:sp>
        </p:grpSp>
        <p:pic>
          <p:nvPicPr>
            <p:cNvPr id="29" name="Picture 28">
              <a:extLst>
                <a:ext uri="{FF2B5EF4-FFF2-40B4-BE49-F238E27FC236}">
                  <a16:creationId xmlns:a16="http://schemas.microsoft.com/office/drawing/2014/main" id="{3230B026-282C-01CA-3614-E97C7A7F80FB}"/>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p:blipFill>
          <p:spPr>
            <a:xfrm>
              <a:off x="3056703" y="3935613"/>
              <a:ext cx="273365" cy="273365"/>
            </a:xfrm>
            <a:prstGeom prst="rect">
              <a:avLst/>
            </a:prstGeom>
          </p:spPr>
        </p:pic>
        <p:grpSp>
          <p:nvGrpSpPr>
            <p:cNvPr id="30" name="Group 29">
              <a:extLst>
                <a:ext uri="{FF2B5EF4-FFF2-40B4-BE49-F238E27FC236}">
                  <a16:creationId xmlns:a16="http://schemas.microsoft.com/office/drawing/2014/main" id="{9CDDEC65-C40A-FC74-8A00-4D13A1A322E8}"/>
                </a:ext>
              </a:extLst>
            </p:cNvPr>
            <p:cNvGrpSpPr/>
            <p:nvPr/>
          </p:nvGrpSpPr>
          <p:grpSpPr>
            <a:xfrm>
              <a:off x="3307471" y="4091276"/>
              <a:ext cx="241132" cy="343734"/>
              <a:chOff x="-459722" y="2995367"/>
              <a:chExt cx="431467" cy="615056"/>
            </a:xfrm>
            <a:solidFill>
              <a:srgbClr val="7F7F7F"/>
            </a:solidFill>
          </p:grpSpPr>
          <p:sp>
            <p:nvSpPr>
              <p:cNvPr id="31" name="Freeform: Shape 30">
                <a:extLst>
                  <a:ext uri="{FF2B5EF4-FFF2-40B4-BE49-F238E27FC236}">
                    <a16:creationId xmlns:a16="http://schemas.microsoft.com/office/drawing/2014/main" id="{E3ADBEEC-BC21-02D4-F7CC-D7C6127A9A0A}"/>
                  </a:ext>
                </a:extLst>
              </p:cNvPr>
              <p:cNvSpPr/>
              <p:nvPr/>
            </p:nvSpPr>
            <p:spPr>
              <a:xfrm>
                <a:off x="-459722" y="2995367"/>
                <a:ext cx="431467" cy="615056"/>
              </a:xfrm>
              <a:custGeom>
                <a:avLst/>
                <a:gdLst>
                  <a:gd name="connsiteX0" fmla="*/ 356361 w 431467"/>
                  <a:gd name="connsiteY0" fmla="*/ 211335 h 615056"/>
                  <a:gd name="connsiteX1" fmla="*/ 215952 w 431467"/>
                  <a:gd name="connsiteY1" fmla="*/ 0 h 615056"/>
                  <a:gd name="connsiteX2" fmla="*/ 215845 w 431467"/>
                  <a:gd name="connsiteY2" fmla="*/ 0 h 615056"/>
                  <a:gd name="connsiteX3" fmla="*/ 75491 w 431467"/>
                  <a:gd name="connsiteY3" fmla="*/ 211335 h 615056"/>
                  <a:gd name="connsiteX4" fmla="*/ 214775 w 431467"/>
                  <a:gd name="connsiteY4" fmla="*/ 615056 h 615056"/>
                  <a:gd name="connsiteX5" fmla="*/ 217023 w 431467"/>
                  <a:gd name="connsiteY5" fmla="*/ 615056 h 615056"/>
                  <a:gd name="connsiteX6" fmla="*/ 356307 w 431467"/>
                  <a:gd name="connsiteY6" fmla="*/ 211335 h 615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467" h="615056">
                    <a:moveTo>
                      <a:pt x="356361" y="211335"/>
                    </a:moveTo>
                    <a:cubicBezTo>
                      <a:pt x="228907" y="61559"/>
                      <a:pt x="217077" y="7441"/>
                      <a:pt x="215952" y="0"/>
                    </a:cubicBezTo>
                    <a:lnTo>
                      <a:pt x="215845" y="0"/>
                    </a:lnTo>
                    <a:cubicBezTo>
                      <a:pt x="214775" y="7441"/>
                      <a:pt x="202945" y="61559"/>
                      <a:pt x="75491" y="211335"/>
                    </a:cubicBezTo>
                    <a:cubicBezTo>
                      <a:pt x="-73375" y="386163"/>
                      <a:pt x="10934" y="614467"/>
                      <a:pt x="214775" y="615056"/>
                    </a:cubicBezTo>
                    <a:lnTo>
                      <a:pt x="217023" y="615056"/>
                    </a:lnTo>
                    <a:cubicBezTo>
                      <a:pt x="419472" y="614467"/>
                      <a:pt x="505173" y="386163"/>
                      <a:pt x="356307" y="211335"/>
                    </a:cubicBezTo>
                    <a:close/>
                  </a:path>
                </a:pathLst>
              </a:custGeom>
              <a:grpFill/>
              <a:ln w="34799" cap="rnd">
                <a:solidFill>
                  <a:srgbClr val="D9D9D9"/>
                </a:solidFill>
                <a:prstDash val="solid"/>
                <a:round/>
              </a:ln>
            </p:spPr>
            <p:txBody>
              <a:bodyPr rtlCol="0" anchor="ctr"/>
              <a:lstStyle/>
              <a:p>
                <a:endParaRPr lang="en-US" dirty="0"/>
              </a:p>
            </p:txBody>
          </p:sp>
          <p:sp>
            <p:nvSpPr>
              <p:cNvPr id="32" name="Freeform: Shape 31">
                <a:extLst>
                  <a:ext uri="{FF2B5EF4-FFF2-40B4-BE49-F238E27FC236}">
                    <a16:creationId xmlns:a16="http://schemas.microsoft.com/office/drawing/2014/main" id="{F0529D93-5006-B975-B5A0-BA59F878DB9E}"/>
                  </a:ext>
                </a:extLst>
              </p:cNvPr>
              <p:cNvSpPr/>
              <p:nvPr/>
            </p:nvSpPr>
            <p:spPr>
              <a:xfrm>
                <a:off x="-363783" y="3398071"/>
                <a:ext cx="59792" cy="98815"/>
              </a:xfrm>
              <a:custGeom>
                <a:avLst/>
                <a:gdLst>
                  <a:gd name="connsiteX0" fmla="*/ 0 w 59792"/>
                  <a:gd name="connsiteY0" fmla="*/ 0 h 98815"/>
                  <a:gd name="connsiteX1" fmla="*/ 59793 w 59792"/>
                  <a:gd name="connsiteY1" fmla="*/ 98816 h 98815"/>
                </a:gdLst>
                <a:ahLst/>
                <a:cxnLst>
                  <a:cxn ang="0">
                    <a:pos x="connsiteX0" y="connsiteY0"/>
                  </a:cxn>
                  <a:cxn ang="0">
                    <a:pos x="connsiteX1" y="connsiteY1"/>
                  </a:cxn>
                </a:cxnLst>
                <a:rect l="l" t="t" r="r" b="b"/>
                <a:pathLst>
                  <a:path w="59792" h="98815">
                    <a:moveTo>
                      <a:pt x="0" y="0"/>
                    </a:moveTo>
                    <a:cubicBezTo>
                      <a:pt x="0" y="0"/>
                      <a:pt x="964" y="65681"/>
                      <a:pt x="59793" y="98816"/>
                    </a:cubicBezTo>
                  </a:path>
                </a:pathLst>
              </a:custGeom>
              <a:grpFill/>
              <a:ln w="34799" cap="rnd">
                <a:solidFill>
                  <a:srgbClr val="D9D9D9"/>
                </a:solidFill>
                <a:prstDash val="solid"/>
                <a:round/>
              </a:ln>
            </p:spPr>
            <p:txBody>
              <a:bodyPr rtlCol="0" anchor="ctr"/>
              <a:lstStyle/>
              <a:p>
                <a:endParaRPr lang="en-US" dirty="0"/>
              </a:p>
            </p:txBody>
          </p:sp>
        </p:grpSp>
        <p:pic>
          <p:nvPicPr>
            <p:cNvPr id="33" name="Picture 32">
              <a:extLst>
                <a:ext uri="{FF2B5EF4-FFF2-40B4-BE49-F238E27FC236}">
                  <a16:creationId xmlns:a16="http://schemas.microsoft.com/office/drawing/2014/main" id="{4CB6F640-9560-261E-5617-DA280DA8F8FE}"/>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p:blipFill>
          <p:spPr>
            <a:xfrm>
              <a:off x="5070437" y="1531462"/>
              <a:ext cx="273365" cy="273365"/>
            </a:xfrm>
            <a:prstGeom prst="rect">
              <a:avLst/>
            </a:prstGeom>
          </p:spPr>
        </p:pic>
        <p:grpSp>
          <p:nvGrpSpPr>
            <p:cNvPr id="34" name="Group 33">
              <a:extLst>
                <a:ext uri="{FF2B5EF4-FFF2-40B4-BE49-F238E27FC236}">
                  <a16:creationId xmlns:a16="http://schemas.microsoft.com/office/drawing/2014/main" id="{C6D5AD8B-2F89-1DE9-29A6-664AD1330C99}"/>
                </a:ext>
              </a:extLst>
            </p:cNvPr>
            <p:cNvGrpSpPr/>
            <p:nvPr/>
          </p:nvGrpSpPr>
          <p:grpSpPr>
            <a:xfrm>
              <a:off x="5321205" y="1687125"/>
              <a:ext cx="241132" cy="343734"/>
              <a:chOff x="-459722" y="2995367"/>
              <a:chExt cx="431467" cy="615056"/>
            </a:xfrm>
            <a:solidFill>
              <a:srgbClr val="7F7F7F"/>
            </a:solidFill>
          </p:grpSpPr>
          <p:sp>
            <p:nvSpPr>
              <p:cNvPr id="35" name="Freeform: Shape 34">
                <a:extLst>
                  <a:ext uri="{FF2B5EF4-FFF2-40B4-BE49-F238E27FC236}">
                    <a16:creationId xmlns:a16="http://schemas.microsoft.com/office/drawing/2014/main" id="{F3976EFE-36E0-E40C-DB24-60C9B51A46EE}"/>
                  </a:ext>
                </a:extLst>
              </p:cNvPr>
              <p:cNvSpPr/>
              <p:nvPr/>
            </p:nvSpPr>
            <p:spPr>
              <a:xfrm>
                <a:off x="-459722" y="2995367"/>
                <a:ext cx="431467" cy="615056"/>
              </a:xfrm>
              <a:custGeom>
                <a:avLst/>
                <a:gdLst>
                  <a:gd name="connsiteX0" fmla="*/ 356361 w 431467"/>
                  <a:gd name="connsiteY0" fmla="*/ 211335 h 615056"/>
                  <a:gd name="connsiteX1" fmla="*/ 215952 w 431467"/>
                  <a:gd name="connsiteY1" fmla="*/ 0 h 615056"/>
                  <a:gd name="connsiteX2" fmla="*/ 215845 w 431467"/>
                  <a:gd name="connsiteY2" fmla="*/ 0 h 615056"/>
                  <a:gd name="connsiteX3" fmla="*/ 75491 w 431467"/>
                  <a:gd name="connsiteY3" fmla="*/ 211335 h 615056"/>
                  <a:gd name="connsiteX4" fmla="*/ 214775 w 431467"/>
                  <a:gd name="connsiteY4" fmla="*/ 615056 h 615056"/>
                  <a:gd name="connsiteX5" fmla="*/ 217023 w 431467"/>
                  <a:gd name="connsiteY5" fmla="*/ 615056 h 615056"/>
                  <a:gd name="connsiteX6" fmla="*/ 356307 w 431467"/>
                  <a:gd name="connsiteY6" fmla="*/ 211335 h 615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467" h="615056">
                    <a:moveTo>
                      <a:pt x="356361" y="211335"/>
                    </a:moveTo>
                    <a:cubicBezTo>
                      <a:pt x="228907" y="61559"/>
                      <a:pt x="217077" y="7441"/>
                      <a:pt x="215952" y="0"/>
                    </a:cubicBezTo>
                    <a:lnTo>
                      <a:pt x="215845" y="0"/>
                    </a:lnTo>
                    <a:cubicBezTo>
                      <a:pt x="214775" y="7441"/>
                      <a:pt x="202945" y="61559"/>
                      <a:pt x="75491" y="211335"/>
                    </a:cubicBezTo>
                    <a:cubicBezTo>
                      <a:pt x="-73375" y="386163"/>
                      <a:pt x="10934" y="614467"/>
                      <a:pt x="214775" y="615056"/>
                    </a:cubicBezTo>
                    <a:lnTo>
                      <a:pt x="217023" y="615056"/>
                    </a:lnTo>
                    <a:cubicBezTo>
                      <a:pt x="419472" y="614467"/>
                      <a:pt x="505173" y="386163"/>
                      <a:pt x="356307" y="211335"/>
                    </a:cubicBezTo>
                    <a:close/>
                  </a:path>
                </a:pathLst>
              </a:custGeom>
              <a:grpFill/>
              <a:ln w="34799" cap="rnd">
                <a:solidFill>
                  <a:srgbClr val="D9D9D9"/>
                </a:solidFill>
                <a:prstDash val="solid"/>
                <a:round/>
              </a:ln>
            </p:spPr>
            <p:txBody>
              <a:bodyPr rtlCol="0" anchor="ctr"/>
              <a:lstStyle/>
              <a:p>
                <a:endParaRPr lang="en-US" dirty="0"/>
              </a:p>
            </p:txBody>
          </p:sp>
          <p:sp>
            <p:nvSpPr>
              <p:cNvPr id="36" name="Freeform: Shape 35">
                <a:extLst>
                  <a:ext uri="{FF2B5EF4-FFF2-40B4-BE49-F238E27FC236}">
                    <a16:creationId xmlns:a16="http://schemas.microsoft.com/office/drawing/2014/main" id="{6D0B4500-D553-6E68-FE8A-FD3451D5D422}"/>
                  </a:ext>
                </a:extLst>
              </p:cNvPr>
              <p:cNvSpPr/>
              <p:nvPr/>
            </p:nvSpPr>
            <p:spPr>
              <a:xfrm>
                <a:off x="-363783" y="3398071"/>
                <a:ext cx="59792" cy="98815"/>
              </a:xfrm>
              <a:custGeom>
                <a:avLst/>
                <a:gdLst>
                  <a:gd name="connsiteX0" fmla="*/ 0 w 59792"/>
                  <a:gd name="connsiteY0" fmla="*/ 0 h 98815"/>
                  <a:gd name="connsiteX1" fmla="*/ 59793 w 59792"/>
                  <a:gd name="connsiteY1" fmla="*/ 98816 h 98815"/>
                </a:gdLst>
                <a:ahLst/>
                <a:cxnLst>
                  <a:cxn ang="0">
                    <a:pos x="connsiteX0" y="connsiteY0"/>
                  </a:cxn>
                  <a:cxn ang="0">
                    <a:pos x="connsiteX1" y="connsiteY1"/>
                  </a:cxn>
                </a:cxnLst>
                <a:rect l="l" t="t" r="r" b="b"/>
                <a:pathLst>
                  <a:path w="59792" h="98815">
                    <a:moveTo>
                      <a:pt x="0" y="0"/>
                    </a:moveTo>
                    <a:cubicBezTo>
                      <a:pt x="0" y="0"/>
                      <a:pt x="964" y="65681"/>
                      <a:pt x="59793" y="98816"/>
                    </a:cubicBezTo>
                  </a:path>
                </a:pathLst>
              </a:custGeom>
              <a:grpFill/>
              <a:ln w="34799" cap="rnd">
                <a:solidFill>
                  <a:srgbClr val="D9D9D9"/>
                </a:solidFill>
                <a:prstDash val="solid"/>
                <a:round/>
              </a:ln>
            </p:spPr>
            <p:txBody>
              <a:bodyPr rtlCol="0" anchor="ctr"/>
              <a:lstStyle/>
              <a:p>
                <a:endParaRPr lang="en-US" dirty="0"/>
              </a:p>
            </p:txBody>
          </p:sp>
        </p:grpSp>
        <p:pic>
          <p:nvPicPr>
            <p:cNvPr id="37" name="Picture 36">
              <a:extLst>
                <a:ext uri="{FF2B5EF4-FFF2-40B4-BE49-F238E27FC236}">
                  <a16:creationId xmlns:a16="http://schemas.microsoft.com/office/drawing/2014/main" id="{EA4B7742-F2E6-9A0A-3CC1-FD67EFC633B1}"/>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p:blipFill>
          <p:spPr>
            <a:xfrm>
              <a:off x="7936928" y="1541735"/>
              <a:ext cx="273365" cy="273365"/>
            </a:xfrm>
            <a:prstGeom prst="rect">
              <a:avLst/>
            </a:prstGeom>
          </p:spPr>
        </p:pic>
        <p:grpSp>
          <p:nvGrpSpPr>
            <p:cNvPr id="38" name="Group 37">
              <a:extLst>
                <a:ext uri="{FF2B5EF4-FFF2-40B4-BE49-F238E27FC236}">
                  <a16:creationId xmlns:a16="http://schemas.microsoft.com/office/drawing/2014/main" id="{97C3A491-3C98-A685-0A78-1F16C01E4D60}"/>
                </a:ext>
              </a:extLst>
            </p:cNvPr>
            <p:cNvGrpSpPr/>
            <p:nvPr/>
          </p:nvGrpSpPr>
          <p:grpSpPr>
            <a:xfrm>
              <a:off x="8136326" y="1697398"/>
              <a:ext cx="241132" cy="343734"/>
              <a:chOff x="-459722" y="2995367"/>
              <a:chExt cx="431467" cy="615056"/>
            </a:xfrm>
            <a:solidFill>
              <a:srgbClr val="7F7F7F"/>
            </a:solidFill>
          </p:grpSpPr>
          <p:sp>
            <p:nvSpPr>
              <p:cNvPr id="39" name="Freeform: Shape 38">
                <a:extLst>
                  <a:ext uri="{FF2B5EF4-FFF2-40B4-BE49-F238E27FC236}">
                    <a16:creationId xmlns:a16="http://schemas.microsoft.com/office/drawing/2014/main" id="{50B51022-5510-5E5D-18EF-17211B96C79D}"/>
                  </a:ext>
                </a:extLst>
              </p:cNvPr>
              <p:cNvSpPr/>
              <p:nvPr/>
            </p:nvSpPr>
            <p:spPr>
              <a:xfrm>
                <a:off x="-459722" y="2995367"/>
                <a:ext cx="431467" cy="615056"/>
              </a:xfrm>
              <a:custGeom>
                <a:avLst/>
                <a:gdLst>
                  <a:gd name="connsiteX0" fmla="*/ 356361 w 431467"/>
                  <a:gd name="connsiteY0" fmla="*/ 211335 h 615056"/>
                  <a:gd name="connsiteX1" fmla="*/ 215952 w 431467"/>
                  <a:gd name="connsiteY1" fmla="*/ 0 h 615056"/>
                  <a:gd name="connsiteX2" fmla="*/ 215845 w 431467"/>
                  <a:gd name="connsiteY2" fmla="*/ 0 h 615056"/>
                  <a:gd name="connsiteX3" fmla="*/ 75491 w 431467"/>
                  <a:gd name="connsiteY3" fmla="*/ 211335 h 615056"/>
                  <a:gd name="connsiteX4" fmla="*/ 214775 w 431467"/>
                  <a:gd name="connsiteY4" fmla="*/ 615056 h 615056"/>
                  <a:gd name="connsiteX5" fmla="*/ 217023 w 431467"/>
                  <a:gd name="connsiteY5" fmla="*/ 615056 h 615056"/>
                  <a:gd name="connsiteX6" fmla="*/ 356307 w 431467"/>
                  <a:gd name="connsiteY6" fmla="*/ 211335 h 615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467" h="615056">
                    <a:moveTo>
                      <a:pt x="356361" y="211335"/>
                    </a:moveTo>
                    <a:cubicBezTo>
                      <a:pt x="228907" y="61559"/>
                      <a:pt x="217077" y="7441"/>
                      <a:pt x="215952" y="0"/>
                    </a:cubicBezTo>
                    <a:lnTo>
                      <a:pt x="215845" y="0"/>
                    </a:lnTo>
                    <a:cubicBezTo>
                      <a:pt x="214775" y="7441"/>
                      <a:pt x="202945" y="61559"/>
                      <a:pt x="75491" y="211335"/>
                    </a:cubicBezTo>
                    <a:cubicBezTo>
                      <a:pt x="-73375" y="386163"/>
                      <a:pt x="10934" y="614467"/>
                      <a:pt x="214775" y="615056"/>
                    </a:cubicBezTo>
                    <a:lnTo>
                      <a:pt x="217023" y="615056"/>
                    </a:lnTo>
                    <a:cubicBezTo>
                      <a:pt x="419472" y="614467"/>
                      <a:pt x="505173" y="386163"/>
                      <a:pt x="356307" y="211335"/>
                    </a:cubicBezTo>
                    <a:close/>
                  </a:path>
                </a:pathLst>
              </a:custGeom>
              <a:grpFill/>
              <a:ln w="34799" cap="rnd">
                <a:solidFill>
                  <a:srgbClr val="D9D9D9"/>
                </a:solidFill>
                <a:prstDash val="solid"/>
                <a:round/>
              </a:ln>
            </p:spPr>
            <p:txBody>
              <a:bodyPr rtlCol="0" anchor="ctr"/>
              <a:lstStyle/>
              <a:p>
                <a:endParaRPr lang="en-US" dirty="0"/>
              </a:p>
            </p:txBody>
          </p:sp>
          <p:sp>
            <p:nvSpPr>
              <p:cNvPr id="40" name="Freeform: Shape 39">
                <a:extLst>
                  <a:ext uri="{FF2B5EF4-FFF2-40B4-BE49-F238E27FC236}">
                    <a16:creationId xmlns:a16="http://schemas.microsoft.com/office/drawing/2014/main" id="{B6BFC93F-44D3-AE3A-6FA6-EDF3FF11F1E7}"/>
                  </a:ext>
                </a:extLst>
              </p:cNvPr>
              <p:cNvSpPr/>
              <p:nvPr/>
            </p:nvSpPr>
            <p:spPr>
              <a:xfrm>
                <a:off x="-363783" y="3398071"/>
                <a:ext cx="59792" cy="98815"/>
              </a:xfrm>
              <a:custGeom>
                <a:avLst/>
                <a:gdLst>
                  <a:gd name="connsiteX0" fmla="*/ 0 w 59792"/>
                  <a:gd name="connsiteY0" fmla="*/ 0 h 98815"/>
                  <a:gd name="connsiteX1" fmla="*/ 59793 w 59792"/>
                  <a:gd name="connsiteY1" fmla="*/ 98816 h 98815"/>
                </a:gdLst>
                <a:ahLst/>
                <a:cxnLst>
                  <a:cxn ang="0">
                    <a:pos x="connsiteX0" y="connsiteY0"/>
                  </a:cxn>
                  <a:cxn ang="0">
                    <a:pos x="connsiteX1" y="connsiteY1"/>
                  </a:cxn>
                </a:cxnLst>
                <a:rect l="l" t="t" r="r" b="b"/>
                <a:pathLst>
                  <a:path w="59792" h="98815">
                    <a:moveTo>
                      <a:pt x="0" y="0"/>
                    </a:moveTo>
                    <a:cubicBezTo>
                      <a:pt x="0" y="0"/>
                      <a:pt x="964" y="65681"/>
                      <a:pt x="59793" y="98816"/>
                    </a:cubicBezTo>
                  </a:path>
                </a:pathLst>
              </a:custGeom>
              <a:grpFill/>
              <a:ln w="34799" cap="rnd">
                <a:solidFill>
                  <a:srgbClr val="D9D9D9"/>
                </a:solidFill>
                <a:prstDash val="solid"/>
                <a:round/>
              </a:ln>
            </p:spPr>
            <p:txBody>
              <a:bodyPr rtlCol="0" anchor="ctr"/>
              <a:lstStyle/>
              <a:p>
                <a:endParaRPr lang="en-US" dirty="0"/>
              </a:p>
            </p:txBody>
          </p:sp>
        </p:grpSp>
        <p:pic>
          <p:nvPicPr>
            <p:cNvPr id="41" name="Picture 40">
              <a:extLst>
                <a:ext uri="{FF2B5EF4-FFF2-40B4-BE49-F238E27FC236}">
                  <a16:creationId xmlns:a16="http://schemas.microsoft.com/office/drawing/2014/main" id="{2416320B-C9DB-C25D-CE15-622EE4C8C1DB}"/>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p:blipFill>
          <p:spPr>
            <a:xfrm>
              <a:off x="3200541" y="5250708"/>
              <a:ext cx="273365" cy="273365"/>
            </a:xfrm>
            <a:prstGeom prst="rect">
              <a:avLst/>
            </a:prstGeom>
          </p:spPr>
        </p:pic>
        <p:grpSp>
          <p:nvGrpSpPr>
            <p:cNvPr id="42" name="Group 41">
              <a:extLst>
                <a:ext uri="{FF2B5EF4-FFF2-40B4-BE49-F238E27FC236}">
                  <a16:creationId xmlns:a16="http://schemas.microsoft.com/office/drawing/2014/main" id="{4B10B4A0-9B89-9E60-EC27-5D2EE7E75955}"/>
                </a:ext>
              </a:extLst>
            </p:cNvPr>
            <p:cNvGrpSpPr/>
            <p:nvPr/>
          </p:nvGrpSpPr>
          <p:grpSpPr>
            <a:xfrm>
              <a:off x="5208190" y="2200833"/>
              <a:ext cx="241132" cy="343734"/>
              <a:chOff x="-459722" y="2995367"/>
              <a:chExt cx="431467" cy="615056"/>
            </a:xfrm>
            <a:solidFill>
              <a:srgbClr val="7F7F7F"/>
            </a:solidFill>
          </p:grpSpPr>
          <p:sp>
            <p:nvSpPr>
              <p:cNvPr id="43" name="Freeform: Shape 42">
                <a:extLst>
                  <a:ext uri="{FF2B5EF4-FFF2-40B4-BE49-F238E27FC236}">
                    <a16:creationId xmlns:a16="http://schemas.microsoft.com/office/drawing/2014/main" id="{5625204B-FEA9-0810-2E2D-1073DD40F268}"/>
                  </a:ext>
                </a:extLst>
              </p:cNvPr>
              <p:cNvSpPr/>
              <p:nvPr/>
            </p:nvSpPr>
            <p:spPr>
              <a:xfrm>
                <a:off x="-459722" y="2995367"/>
                <a:ext cx="431467" cy="615056"/>
              </a:xfrm>
              <a:custGeom>
                <a:avLst/>
                <a:gdLst>
                  <a:gd name="connsiteX0" fmla="*/ 356361 w 431467"/>
                  <a:gd name="connsiteY0" fmla="*/ 211335 h 615056"/>
                  <a:gd name="connsiteX1" fmla="*/ 215952 w 431467"/>
                  <a:gd name="connsiteY1" fmla="*/ 0 h 615056"/>
                  <a:gd name="connsiteX2" fmla="*/ 215845 w 431467"/>
                  <a:gd name="connsiteY2" fmla="*/ 0 h 615056"/>
                  <a:gd name="connsiteX3" fmla="*/ 75491 w 431467"/>
                  <a:gd name="connsiteY3" fmla="*/ 211335 h 615056"/>
                  <a:gd name="connsiteX4" fmla="*/ 214775 w 431467"/>
                  <a:gd name="connsiteY4" fmla="*/ 615056 h 615056"/>
                  <a:gd name="connsiteX5" fmla="*/ 217023 w 431467"/>
                  <a:gd name="connsiteY5" fmla="*/ 615056 h 615056"/>
                  <a:gd name="connsiteX6" fmla="*/ 356307 w 431467"/>
                  <a:gd name="connsiteY6" fmla="*/ 211335 h 615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467" h="615056">
                    <a:moveTo>
                      <a:pt x="356361" y="211335"/>
                    </a:moveTo>
                    <a:cubicBezTo>
                      <a:pt x="228907" y="61559"/>
                      <a:pt x="217077" y="7441"/>
                      <a:pt x="215952" y="0"/>
                    </a:cubicBezTo>
                    <a:lnTo>
                      <a:pt x="215845" y="0"/>
                    </a:lnTo>
                    <a:cubicBezTo>
                      <a:pt x="214775" y="7441"/>
                      <a:pt x="202945" y="61559"/>
                      <a:pt x="75491" y="211335"/>
                    </a:cubicBezTo>
                    <a:cubicBezTo>
                      <a:pt x="-73375" y="386163"/>
                      <a:pt x="10934" y="614467"/>
                      <a:pt x="214775" y="615056"/>
                    </a:cubicBezTo>
                    <a:lnTo>
                      <a:pt x="217023" y="615056"/>
                    </a:lnTo>
                    <a:cubicBezTo>
                      <a:pt x="419472" y="614467"/>
                      <a:pt x="505173" y="386163"/>
                      <a:pt x="356307" y="211335"/>
                    </a:cubicBezTo>
                    <a:close/>
                  </a:path>
                </a:pathLst>
              </a:custGeom>
              <a:grpFill/>
              <a:ln w="34799" cap="rnd">
                <a:solidFill>
                  <a:srgbClr val="D9D9D9"/>
                </a:solidFill>
                <a:prstDash val="solid"/>
                <a:round/>
              </a:ln>
            </p:spPr>
            <p:txBody>
              <a:bodyPr rtlCol="0" anchor="ctr"/>
              <a:lstStyle/>
              <a:p>
                <a:endParaRPr lang="en-US" dirty="0"/>
              </a:p>
            </p:txBody>
          </p:sp>
          <p:sp>
            <p:nvSpPr>
              <p:cNvPr id="44" name="Freeform: Shape 43">
                <a:extLst>
                  <a:ext uri="{FF2B5EF4-FFF2-40B4-BE49-F238E27FC236}">
                    <a16:creationId xmlns:a16="http://schemas.microsoft.com/office/drawing/2014/main" id="{6BD94B1A-A10A-3A1E-A5CF-B56E59502A68}"/>
                  </a:ext>
                </a:extLst>
              </p:cNvPr>
              <p:cNvSpPr/>
              <p:nvPr/>
            </p:nvSpPr>
            <p:spPr>
              <a:xfrm>
                <a:off x="-363783" y="3398071"/>
                <a:ext cx="59792" cy="98815"/>
              </a:xfrm>
              <a:custGeom>
                <a:avLst/>
                <a:gdLst>
                  <a:gd name="connsiteX0" fmla="*/ 0 w 59792"/>
                  <a:gd name="connsiteY0" fmla="*/ 0 h 98815"/>
                  <a:gd name="connsiteX1" fmla="*/ 59793 w 59792"/>
                  <a:gd name="connsiteY1" fmla="*/ 98816 h 98815"/>
                </a:gdLst>
                <a:ahLst/>
                <a:cxnLst>
                  <a:cxn ang="0">
                    <a:pos x="connsiteX0" y="connsiteY0"/>
                  </a:cxn>
                  <a:cxn ang="0">
                    <a:pos x="connsiteX1" y="connsiteY1"/>
                  </a:cxn>
                </a:cxnLst>
                <a:rect l="l" t="t" r="r" b="b"/>
                <a:pathLst>
                  <a:path w="59792" h="98815">
                    <a:moveTo>
                      <a:pt x="0" y="0"/>
                    </a:moveTo>
                    <a:cubicBezTo>
                      <a:pt x="0" y="0"/>
                      <a:pt x="964" y="65681"/>
                      <a:pt x="59793" y="98816"/>
                    </a:cubicBezTo>
                  </a:path>
                </a:pathLst>
              </a:custGeom>
              <a:grpFill/>
              <a:ln w="34799" cap="rnd">
                <a:solidFill>
                  <a:srgbClr val="D9D9D9"/>
                </a:solidFill>
                <a:prstDash val="solid"/>
                <a:round/>
              </a:ln>
            </p:spPr>
            <p:txBody>
              <a:bodyPr rtlCol="0" anchor="ctr"/>
              <a:lstStyle/>
              <a:p>
                <a:endParaRPr lang="en-US" dirty="0"/>
              </a:p>
            </p:txBody>
          </p:sp>
        </p:grpSp>
        <p:pic>
          <p:nvPicPr>
            <p:cNvPr id="45" name="Picture 44">
              <a:extLst>
                <a:ext uri="{FF2B5EF4-FFF2-40B4-BE49-F238E27FC236}">
                  <a16:creationId xmlns:a16="http://schemas.microsoft.com/office/drawing/2014/main" id="{6D3AD287-96D2-9CD8-9144-9BDC57A2B27A}"/>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p:blipFill>
          <p:spPr>
            <a:xfrm>
              <a:off x="5193728" y="2856827"/>
              <a:ext cx="273365" cy="273365"/>
            </a:xfrm>
            <a:prstGeom prst="rect">
              <a:avLst/>
            </a:prstGeom>
          </p:spPr>
        </p:pic>
        <p:grpSp>
          <p:nvGrpSpPr>
            <p:cNvPr id="46" name="Group 45">
              <a:extLst>
                <a:ext uri="{FF2B5EF4-FFF2-40B4-BE49-F238E27FC236}">
                  <a16:creationId xmlns:a16="http://schemas.microsoft.com/office/drawing/2014/main" id="{D35924A1-869B-BCCB-7965-F2D29768DBD6}"/>
                </a:ext>
              </a:extLst>
            </p:cNvPr>
            <p:cNvGrpSpPr/>
            <p:nvPr/>
          </p:nvGrpSpPr>
          <p:grpSpPr>
            <a:xfrm>
              <a:off x="5239013" y="4882387"/>
              <a:ext cx="241132" cy="343734"/>
              <a:chOff x="-459722" y="2995367"/>
              <a:chExt cx="431467" cy="615056"/>
            </a:xfrm>
            <a:solidFill>
              <a:srgbClr val="7F7F7F"/>
            </a:solidFill>
          </p:grpSpPr>
          <p:sp>
            <p:nvSpPr>
              <p:cNvPr id="47" name="Freeform: Shape 46">
                <a:extLst>
                  <a:ext uri="{FF2B5EF4-FFF2-40B4-BE49-F238E27FC236}">
                    <a16:creationId xmlns:a16="http://schemas.microsoft.com/office/drawing/2014/main" id="{C99C608B-46FC-7B9D-4108-425626DA4F43}"/>
                  </a:ext>
                </a:extLst>
              </p:cNvPr>
              <p:cNvSpPr/>
              <p:nvPr/>
            </p:nvSpPr>
            <p:spPr>
              <a:xfrm>
                <a:off x="-459722" y="2995367"/>
                <a:ext cx="431467" cy="615056"/>
              </a:xfrm>
              <a:custGeom>
                <a:avLst/>
                <a:gdLst>
                  <a:gd name="connsiteX0" fmla="*/ 356361 w 431467"/>
                  <a:gd name="connsiteY0" fmla="*/ 211335 h 615056"/>
                  <a:gd name="connsiteX1" fmla="*/ 215952 w 431467"/>
                  <a:gd name="connsiteY1" fmla="*/ 0 h 615056"/>
                  <a:gd name="connsiteX2" fmla="*/ 215845 w 431467"/>
                  <a:gd name="connsiteY2" fmla="*/ 0 h 615056"/>
                  <a:gd name="connsiteX3" fmla="*/ 75491 w 431467"/>
                  <a:gd name="connsiteY3" fmla="*/ 211335 h 615056"/>
                  <a:gd name="connsiteX4" fmla="*/ 214775 w 431467"/>
                  <a:gd name="connsiteY4" fmla="*/ 615056 h 615056"/>
                  <a:gd name="connsiteX5" fmla="*/ 217023 w 431467"/>
                  <a:gd name="connsiteY5" fmla="*/ 615056 h 615056"/>
                  <a:gd name="connsiteX6" fmla="*/ 356307 w 431467"/>
                  <a:gd name="connsiteY6" fmla="*/ 211335 h 615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467" h="615056">
                    <a:moveTo>
                      <a:pt x="356361" y="211335"/>
                    </a:moveTo>
                    <a:cubicBezTo>
                      <a:pt x="228907" y="61559"/>
                      <a:pt x="217077" y="7441"/>
                      <a:pt x="215952" y="0"/>
                    </a:cubicBezTo>
                    <a:lnTo>
                      <a:pt x="215845" y="0"/>
                    </a:lnTo>
                    <a:cubicBezTo>
                      <a:pt x="214775" y="7441"/>
                      <a:pt x="202945" y="61559"/>
                      <a:pt x="75491" y="211335"/>
                    </a:cubicBezTo>
                    <a:cubicBezTo>
                      <a:pt x="-73375" y="386163"/>
                      <a:pt x="10934" y="614467"/>
                      <a:pt x="214775" y="615056"/>
                    </a:cubicBezTo>
                    <a:lnTo>
                      <a:pt x="217023" y="615056"/>
                    </a:lnTo>
                    <a:cubicBezTo>
                      <a:pt x="419472" y="614467"/>
                      <a:pt x="505173" y="386163"/>
                      <a:pt x="356307" y="211335"/>
                    </a:cubicBezTo>
                    <a:close/>
                  </a:path>
                </a:pathLst>
              </a:custGeom>
              <a:grpFill/>
              <a:ln w="34799" cap="rnd">
                <a:solidFill>
                  <a:srgbClr val="D9D9D9"/>
                </a:solidFill>
                <a:prstDash val="solid"/>
                <a:round/>
              </a:ln>
            </p:spPr>
            <p:txBody>
              <a:bodyPr rtlCol="0" anchor="ctr"/>
              <a:lstStyle/>
              <a:p>
                <a:endParaRPr lang="en-US" dirty="0"/>
              </a:p>
            </p:txBody>
          </p:sp>
          <p:sp>
            <p:nvSpPr>
              <p:cNvPr id="48" name="Freeform: Shape 47">
                <a:extLst>
                  <a:ext uri="{FF2B5EF4-FFF2-40B4-BE49-F238E27FC236}">
                    <a16:creationId xmlns:a16="http://schemas.microsoft.com/office/drawing/2014/main" id="{DBA73820-9F3F-1CEF-EB96-37E84EB71E6B}"/>
                  </a:ext>
                </a:extLst>
              </p:cNvPr>
              <p:cNvSpPr/>
              <p:nvPr/>
            </p:nvSpPr>
            <p:spPr>
              <a:xfrm>
                <a:off x="-363783" y="3398071"/>
                <a:ext cx="59792" cy="98815"/>
              </a:xfrm>
              <a:custGeom>
                <a:avLst/>
                <a:gdLst>
                  <a:gd name="connsiteX0" fmla="*/ 0 w 59792"/>
                  <a:gd name="connsiteY0" fmla="*/ 0 h 98815"/>
                  <a:gd name="connsiteX1" fmla="*/ 59793 w 59792"/>
                  <a:gd name="connsiteY1" fmla="*/ 98816 h 98815"/>
                </a:gdLst>
                <a:ahLst/>
                <a:cxnLst>
                  <a:cxn ang="0">
                    <a:pos x="connsiteX0" y="connsiteY0"/>
                  </a:cxn>
                  <a:cxn ang="0">
                    <a:pos x="connsiteX1" y="connsiteY1"/>
                  </a:cxn>
                </a:cxnLst>
                <a:rect l="l" t="t" r="r" b="b"/>
                <a:pathLst>
                  <a:path w="59792" h="98815">
                    <a:moveTo>
                      <a:pt x="0" y="0"/>
                    </a:moveTo>
                    <a:cubicBezTo>
                      <a:pt x="0" y="0"/>
                      <a:pt x="964" y="65681"/>
                      <a:pt x="59793" y="98816"/>
                    </a:cubicBezTo>
                  </a:path>
                </a:pathLst>
              </a:custGeom>
              <a:grpFill/>
              <a:ln w="34799" cap="rnd">
                <a:solidFill>
                  <a:srgbClr val="D9D9D9"/>
                </a:solidFill>
                <a:prstDash val="solid"/>
                <a:round/>
              </a:ln>
            </p:spPr>
            <p:txBody>
              <a:bodyPr rtlCol="0" anchor="ctr"/>
              <a:lstStyle/>
              <a:p>
                <a:endParaRPr lang="en-US" dirty="0"/>
              </a:p>
            </p:txBody>
          </p:sp>
        </p:grpSp>
        <p:pic>
          <p:nvPicPr>
            <p:cNvPr id="49" name="Picture 48">
              <a:extLst>
                <a:ext uri="{FF2B5EF4-FFF2-40B4-BE49-F238E27FC236}">
                  <a16:creationId xmlns:a16="http://schemas.microsoft.com/office/drawing/2014/main" id="{4DF1CD37-5111-33CA-5732-DA696894A639}"/>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p:blipFill>
          <p:spPr>
            <a:xfrm>
              <a:off x="5142357" y="3966437"/>
              <a:ext cx="273365" cy="273365"/>
            </a:xfrm>
            <a:prstGeom prst="rect">
              <a:avLst/>
            </a:prstGeom>
          </p:spPr>
        </p:pic>
        <p:grpSp>
          <p:nvGrpSpPr>
            <p:cNvPr id="50" name="Group 49">
              <a:extLst>
                <a:ext uri="{FF2B5EF4-FFF2-40B4-BE49-F238E27FC236}">
                  <a16:creationId xmlns:a16="http://schemas.microsoft.com/office/drawing/2014/main" id="{C9C4921E-02D8-7119-DAE4-588DEECCDC18}"/>
                </a:ext>
              </a:extLst>
            </p:cNvPr>
            <p:cNvGrpSpPr/>
            <p:nvPr/>
          </p:nvGrpSpPr>
          <p:grpSpPr>
            <a:xfrm>
              <a:off x="5393125" y="4122100"/>
              <a:ext cx="241132" cy="343734"/>
              <a:chOff x="-459722" y="2995367"/>
              <a:chExt cx="431467" cy="615056"/>
            </a:xfrm>
            <a:solidFill>
              <a:srgbClr val="7F7F7F"/>
            </a:solidFill>
          </p:grpSpPr>
          <p:sp>
            <p:nvSpPr>
              <p:cNvPr id="51" name="Freeform: Shape 50">
                <a:extLst>
                  <a:ext uri="{FF2B5EF4-FFF2-40B4-BE49-F238E27FC236}">
                    <a16:creationId xmlns:a16="http://schemas.microsoft.com/office/drawing/2014/main" id="{D919A90E-8EC2-BD5E-CE08-239CBDD88001}"/>
                  </a:ext>
                </a:extLst>
              </p:cNvPr>
              <p:cNvSpPr/>
              <p:nvPr/>
            </p:nvSpPr>
            <p:spPr>
              <a:xfrm>
                <a:off x="-459722" y="2995367"/>
                <a:ext cx="431467" cy="615056"/>
              </a:xfrm>
              <a:custGeom>
                <a:avLst/>
                <a:gdLst>
                  <a:gd name="connsiteX0" fmla="*/ 356361 w 431467"/>
                  <a:gd name="connsiteY0" fmla="*/ 211335 h 615056"/>
                  <a:gd name="connsiteX1" fmla="*/ 215952 w 431467"/>
                  <a:gd name="connsiteY1" fmla="*/ 0 h 615056"/>
                  <a:gd name="connsiteX2" fmla="*/ 215845 w 431467"/>
                  <a:gd name="connsiteY2" fmla="*/ 0 h 615056"/>
                  <a:gd name="connsiteX3" fmla="*/ 75491 w 431467"/>
                  <a:gd name="connsiteY3" fmla="*/ 211335 h 615056"/>
                  <a:gd name="connsiteX4" fmla="*/ 214775 w 431467"/>
                  <a:gd name="connsiteY4" fmla="*/ 615056 h 615056"/>
                  <a:gd name="connsiteX5" fmla="*/ 217023 w 431467"/>
                  <a:gd name="connsiteY5" fmla="*/ 615056 h 615056"/>
                  <a:gd name="connsiteX6" fmla="*/ 356307 w 431467"/>
                  <a:gd name="connsiteY6" fmla="*/ 211335 h 615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467" h="615056">
                    <a:moveTo>
                      <a:pt x="356361" y="211335"/>
                    </a:moveTo>
                    <a:cubicBezTo>
                      <a:pt x="228907" y="61559"/>
                      <a:pt x="217077" y="7441"/>
                      <a:pt x="215952" y="0"/>
                    </a:cubicBezTo>
                    <a:lnTo>
                      <a:pt x="215845" y="0"/>
                    </a:lnTo>
                    <a:cubicBezTo>
                      <a:pt x="214775" y="7441"/>
                      <a:pt x="202945" y="61559"/>
                      <a:pt x="75491" y="211335"/>
                    </a:cubicBezTo>
                    <a:cubicBezTo>
                      <a:pt x="-73375" y="386163"/>
                      <a:pt x="10934" y="614467"/>
                      <a:pt x="214775" y="615056"/>
                    </a:cubicBezTo>
                    <a:lnTo>
                      <a:pt x="217023" y="615056"/>
                    </a:lnTo>
                    <a:cubicBezTo>
                      <a:pt x="419472" y="614467"/>
                      <a:pt x="505173" y="386163"/>
                      <a:pt x="356307" y="211335"/>
                    </a:cubicBezTo>
                    <a:close/>
                  </a:path>
                </a:pathLst>
              </a:custGeom>
              <a:grpFill/>
              <a:ln w="34799" cap="rnd">
                <a:solidFill>
                  <a:srgbClr val="D9D9D9"/>
                </a:solidFill>
                <a:prstDash val="solid"/>
                <a:round/>
              </a:ln>
            </p:spPr>
            <p:txBody>
              <a:bodyPr rtlCol="0" anchor="ctr"/>
              <a:lstStyle/>
              <a:p>
                <a:endParaRPr lang="en-US" dirty="0"/>
              </a:p>
            </p:txBody>
          </p:sp>
          <p:sp>
            <p:nvSpPr>
              <p:cNvPr id="52" name="Freeform: Shape 51">
                <a:extLst>
                  <a:ext uri="{FF2B5EF4-FFF2-40B4-BE49-F238E27FC236}">
                    <a16:creationId xmlns:a16="http://schemas.microsoft.com/office/drawing/2014/main" id="{892965F7-524E-249A-B39F-BED09A8C9EC8}"/>
                  </a:ext>
                </a:extLst>
              </p:cNvPr>
              <p:cNvSpPr/>
              <p:nvPr/>
            </p:nvSpPr>
            <p:spPr>
              <a:xfrm>
                <a:off x="-363783" y="3398071"/>
                <a:ext cx="59792" cy="98815"/>
              </a:xfrm>
              <a:custGeom>
                <a:avLst/>
                <a:gdLst>
                  <a:gd name="connsiteX0" fmla="*/ 0 w 59792"/>
                  <a:gd name="connsiteY0" fmla="*/ 0 h 98815"/>
                  <a:gd name="connsiteX1" fmla="*/ 59793 w 59792"/>
                  <a:gd name="connsiteY1" fmla="*/ 98816 h 98815"/>
                </a:gdLst>
                <a:ahLst/>
                <a:cxnLst>
                  <a:cxn ang="0">
                    <a:pos x="connsiteX0" y="connsiteY0"/>
                  </a:cxn>
                  <a:cxn ang="0">
                    <a:pos x="connsiteX1" y="connsiteY1"/>
                  </a:cxn>
                </a:cxnLst>
                <a:rect l="l" t="t" r="r" b="b"/>
                <a:pathLst>
                  <a:path w="59792" h="98815">
                    <a:moveTo>
                      <a:pt x="0" y="0"/>
                    </a:moveTo>
                    <a:cubicBezTo>
                      <a:pt x="0" y="0"/>
                      <a:pt x="964" y="65681"/>
                      <a:pt x="59793" y="98816"/>
                    </a:cubicBezTo>
                  </a:path>
                </a:pathLst>
              </a:custGeom>
              <a:grpFill/>
              <a:ln w="34799" cap="rnd">
                <a:solidFill>
                  <a:srgbClr val="D9D9D9"/>
                </a:solidFill>
                <a:prstDash val="solid"/>
                <a:round/>
              </a:ln>
            </p:spPr>
            <p:txBody>
              <a:bodyPr rtlCol="0" anchor="ctr"/>
              <a:lstStyle/>
              <a:p>
                <a:endParaRPr lang="en-US" dirty="0"/>
              </a:p>
            </p:txBody>
          </p:sp>
        </p:grpSp>
        <p:pic>
          <p:nvPicPr>
            <p:cNvPr id="53" name="Picture 52">
              <a:extLst>
                <a:ext uri="{FF2B5EF4-FFF2-40B4-BE49-F238E27FC236}">
                  <a16:creationId xmlns:a16="http://schemas.microsoft.com/office/drawing/2014/main" id="{88AC1554-EDFE-DBDA-D6FD-9B123174B1C1}"/>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p:blipFill>
          <p:spPr>
            <a:xfrm>
              <a:off x="5099548" y="3358548"/>
              <a:ext cx="273365" cy="273365"/>
            </a:xfrm>
            <a:prstGeom prst="rect">
              <a:avLst/>
            </a:prstGeom>
          </p:spPr>
        </p:pic>
        <p:pic>
          <p:nvPicPr>
            <p:cNvPr id="54" name="Graphic 53">
              <a:extLst>
                <a:ext uri="{FF2B5EF4-FFF2-40B4-BE49-F238E27FC236}">
                  <a16:creationId xmlns:a16="http://schemas.microsoft.com/office/drawing/2014/main" id="{CD351AEA-B4C4-F133-A9C9-40A1650B31B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34428" y="3571553"/>
              <a:ext cx="273549" cy="273549"/>
            </a:xfrm>
            <a:prstGeom prst="rect">
              <a:avLst/>
            </a:prstGeom>
          </p:spPr>
        </p:pic>
        <p:pic>
          <p:nvPicPr>
            <p:cNvPr id="55" name="Picture 54">
              <a:extLst>
                <a:ext uri="{FF2B5EF4-FFF2-40B4-BE49-F238E27FC236}">
                  <a16:creationId xmlns:a16="http://schemas.microsoft.com/office/drawing/2014/main" id="{218BE19E-0C07-2B92-D6BA-3A1E5DF334E9}"/>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p:blipFill>
          <p:spPr>
            <a:xfrm>
              <a:off x="7914667" y="3964724"/>
              <a:ext cx="273365" cy="273365"/>
            </a:xfrm>
            <a:prstGeom prst="rect">
              <a:avLst/>
            </a:prstGeom>
          </p:spPr>
        </p:pic>
        <p:grpSp>
          <p:nvGrpSpPr>
            <p:cNvPr id="56" name="Group 55">
              <a:extLst>
                <a:ext uri="{FF2B5EF4-FFF2-40B4-BE49-F238E27FC236}">
                  <a16:creationId xmlns:a16="http://schemas.microsoft.com/office/drawing/2014/main" id="{79CE3EAD-64D3-66F9-E56F-6241E3D9EBD0}"/>
                </a:ext>
              </a:extLst>
            </p:cNvPr>
            <p:cNvGrpSpPr/>
            <p:nvPr/>
          </p:nvGrpSpPr>
          <p:grpSpPr>
            <a:xfrm>
              <a:off x="8134613" y="4120387"/>
              <a:ext cx="241132" cy="343734"/>
              <a:chOff x="-459722" y="2995367"/>
              <a:chExt cx="431467" cy="615056"/>
            </a:xfrm>
            <a:solidFill>
              <a:srgbClr val="7F7F7F"/>
            </a:solidFill>
          </p:grpSpPr>
          <p:sp>
            <p:nvSpPr>
              <p:cNvPr id="57" name="Freeform: Shape 56">
                <a:extLst>
                  <a:ext uri="{FF2B5EF4-FFF2-40B4-BE49-F238E27FC236}">
                    <a16:creationId xmlns:a16="http://schemas.microsoft.com/office/drawing/2014/main" id="{145B90DA-307B-3A98-56CD-CCA16A53B5FA}"/>
                  </a:ext>
                </a:extLst>
              </p:cNvPr>
              <p:cNvSpPr/>
              <p:nvPr/>
            </p:nvSpPr>
            <p:spPr>
              <a:xfrm>
                <a:off x="-459722" y="2995367"/>
                <a:ext cx="431467" cy="615056"/>
              </a:xfrm>
              <a:custGeom>
                <a:avLst/>
                <a:gdLst>
                  <a:gd name="connsiteX0" fmla="*/ 356361 w 431467"/>
                  <a:gd name="connsiteY0" fmla="*/ 211335 h 615056"/>
                  <a:gd name="connsiteX1" fmla="*/ 215952 w 431467"/>
                  <a:gd name="connsiteY1" fmla="*/ 0 h 615056"/>
                  <a:gd name="connsiteX2" fmla="*/ 215845 w 431467"/>
                  <a:gd name="connsiteY2" fmla="*/ 0 h 615056"/>
                  <a:gd name="connsiteX3" fmla="*/ 75491 w 431467"/>
                  <a:gd name="connsiteY3" fmla="*/ 211335 h 615056"/>
                  <a:gd name="connsiteX4" fmla="*/ 214775 w 431467"/>
                  <a:gd name="connsiteY4" fmla="*/ 615056 h 615056"/>
                  <a:gd name="connsiteX5" fmla="*/ 217023 w 431467"/>
                  <a:gd name="connsiteY5" fmla="*/ 615056 h 615056"/>
                  <a:gd name="connsiteX6" fmla="*/ 356307 w 431467"/>
                  <a:gd name="connsiteY6" fmla="*/ 211335 h 615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467" h="615056">
                    <a:moveTo>
                      <a:pt x="356361" y="211335"/>
                    </a:moveTo>
                    <a:cubicBezTo>
                      <a:pt x="228907" y="61559"/>
                      <a:pt x="217077" y="7441"/>
                      <a:pt x="215952" y="0"/>
                    </a:cubicBezTo>
                    <a:lnTo>
                      <a:pt x="215845" y="0"/>
                    </a:lnTo>
                    <a:cubicBezTo>
                      <a:pt x="214775" y="7441"/>
                      <a:pt x="202945" y="61559"/>
                      <a:pt x="75491" y="211335"/>
                    </a:cubicBezTo>
                    <a:cubicBezTo>
                      <a:pt x="-73375" y="386163"/>
                      <a:pt x="10934" y="614467"/>
                      <a:pt x="214775" y="615056"/>
                    </a:cubicBezTo>
                    <a:lnTo>
                      <a:pt x="217023" y="615056"/>
                    </a:lnTo>
                    <a:cubicBezTo>
                      <a:pt x="419472" y="614467"/>
                      <a:pt x="505173" y="386163"/>
                      <a:pt x="356307" y="211335"/>
                    </a:cubicBezTo>
                    <a:close/>
                  </a:path>
                </a:pathLst>
              </a:custGeom>
              <a:grpFill/>
              <a:ln w="34799" cap="rnd">
                <a:solidFill>
                  <a:srgbClr val="D9D9D9"/>
                </a:solidFill>
                <a:prstDash val="solid"/>
                <a:round/>
              </a:ln>
            </p:spPr>
            <p:txBody>
              <a:bodyPr rtlCol="0" anchor="ctr"/>
              <a:lstStyle/>
              <a:p>
                <a:endParaRPr lang="en-US" dirty="0"/>
              </a:p>
            </p:txBody>
          </p:sp>
          <p:sp>
            <p:nvSpPr>
              <p:cNvPr id="58" name="Freeform: Shape 57">
                <a:extLst>
                  <a:ext uri="{FF2B5EF4-FFF2-40B4-BE49-F238E27FC236}">
                    <a16:creationId xmlns:a16="http://schemas.microsoft.com/office/drawing/2014/main" id="{DC8BBE15-03F0-DFFF-189F-A231E0080D89}"/>
                  </a:ext>
                </a:extLst>
              </p:cNvPr>
              <p:cNvSpPr/>
              <p:nvPr/>
            </p:nvSpPr>
            <p:spPr>
              <a:xfrm>
                <a:off x="-363783" y="3398071"/>
                <a:ext cx="59792" cy="98815"/>
              </a:xfrm>
              <a:custGeom>
                <a:avLst/>
                <a:gdLst>
                  <a:gd name="connsiteX0" fmla="*/ 0 w 59792"/>
                  <a:gd name="connsiteY0" fmla="*/ 0 h 98815"/>
                  <a:gd name="connsiteX1" fmla="*/ 59793 w 59792"/>
                  <a:gd name="connsiteY1" fmla="*/ 98816 h 98815"/>
                </a:gdLst>
                <a:ahLst/>
                <a:cxnLst>
                  <a:cxn ang="0">
                    <a:pos x="connsiteX0" y="connsiteY0"/>
                  </a:cxn>
                  <a:cxn ang="0">
                    <a:pos x="connsiteX1" y="connsiteY1"/>
                  </a:cxn>
                </a:cxnLst>
                <a:rect l="l" t="t" r="r" b="b"/>
                <a:pathLst>
                  <a:path w="59792" h="98815">
                    <a:moveTo>
                      <a:pt x="0" y="0"/>
                    </a:moveTo>
                    <a:cubicBezTo>
                      <a:pt x="0" y="0"/>
                      <a:pt x="964" y="65681"/>
                      <a:pt x="59793" y="98816"/>
                    </a:cubicBezTo>
                  </a:path>
                </a:pathLst>
              </a:custGeom>
              <a:grpFill/>
              <a:ln w="34799" cap="rnd">
                <a:solidFill>
                  <a:srgbClr val="D9D9D9"/>
                </a:solidFill>
                <a:prstDash val="solid"/>
                <a:round/>
              </a:ln>
            </p:spPr>
            <p:txBody>
              <a:bodyPr rtlCol="0" anchor="ctr"/>
              <a:lstStyle/>
              <a:p>
                <a:endParaRPr lang="en-US" dirty="0"/>
              </a:p>
            </p:txBody>
          </p:sp>
        </p:grpSp>
        <p:pic>
          <p:nvPicPr>
            <p:cNvPr id="60" name="Graphic 59">
              <a:extLst>
                <a:ext uri="{FF2B5EF4-FFF2-40B4-BE49-F238E27FC236}">
                  <a16:creationId xmlns:a16="http://schemas.microsoft.com/office/drawing/2014/main" id="{77A0879F-C579-A1E5-3843-C06C25361FA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147478" y="4923916"/>
              <a:ext cx="386832" cy="297132"/>
            </a:xfrm>
            <a:prstGeom prst="rect">
              <a:avLst/>
            </a:prstGeom>
          </p:spPr>
        </p:pic>
        <p:grpSp>
          <p:nvGrpSpPr>
            <p:cNvPr id="61" name="Group 60">
              <a:extLst>
                <a:ext uri="{FF2B5EF4-FFF2-40B4-BE49-F238E27FC236}">
                  <a16:creationId xmlns:a16="http://schemas.microsoft.com/office/drawing/2014/main" id="{91A34B04-10F2-14FD-0DAA-573127BDCA71}"/>
                </a:ext>
              </a:extLst>
            </p:cNvPr>
            <p:cNvGrpSpPr/>
            <p:nvPr/>
          </p:nvGrpSpPr>
          <p:grpSpPr>
            <a:xfrm>
              <a:off x="3213291" y="4551901"/>
              <a:ext cx="241132" cy="343734"/>
              <a:chOff x="-459722" y="2995367"/>
              <a:chExt cx="431467" cy="615056"/>
            </a:xfrm>
            <a:solidFill>
              <a:srgbClr val="7F7F7F"/>
            </a:solidFill>
          </p:grpSpPr>
          <p:sp>
            <p:nvSpPr>
              <p:cNvPr id="62" name="Freeform: Shape 61">
                <a:extLst>
                  <a:ext uri="{FF2B5EF4-FFF2-40B4-BE49-F238E27FC236}">
                    <a16:creationId xmlns:a16="http://schemas.microsoft.com/office/drawing/2014/main" id="{B2DCFF89-0310-64B5-0EE7-880983011390}"/>
                  </a:ext>
                </a:extLst>
              </p:cNvPr>
              <p:cNvSpPr/>
              <p:nvPr/>
            </p:nvSpPr>
            <p:spPr>
              <a:xfrm>
                <a:off x="-459722" y="2995367"/>
                <a:ext cx="431467" cy="615056"/>
              </a:xfrm>
              <a:custGeom>
                <a:avLst/>
                <a:gdLst>
                  <a:gd name="connsiteX0" fmla="*/ 356361 w 431467"/>
                  <a:gd name="connsiteY0" fmla="*/ 211335 h 615056"/>
                  <a:gd name="connsiteX1" fmla="*/ 215952 w 431467"/>
                  <a:gd name="connsiteY1" fmla="*/ 0 h 615056"/>
                  <a:gd name="connsiteX2" fmla="*/ 215845 w 431467"/>
                  <a:gd name="connsiteY2" fmla="*/ 0 h 615056"/>
                  <a:gd name="connsiteX3" fmla="*/ 75491 w 431467"/>
                  <a:gd name="connsiteY3" fmla="*/ 211335 h 615056"/>
                  <a:gd name="connsiteX4" fmla="*/ 214775 w 431467"/>
                  <a:gd name="connsiteY4" fmla="*/ 615056 h 615056"/>
                  <a:gd name="connsiteX5" fmla="*/ 217023 w 431467"/>
                  <a:gd name="connsiteY5" fmla="*/ 615056 h 615056"/>
                  <a:gd name="connsiteX6" fmla="*/ 356307 w 431467"/>
                  <a:gd name="connsiteY6" fmla="*/ 211335 h 615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467" h="615056">
                    <a:moveTo>
                      <a:pt x="356361" y="211335"/>
                    </a:moveTo>
                    <a:cubicBezTo>
                      <a:pt x="228907" y="61559"/>
                      <a:pt x="217077" y="7441"/>
                      <a:pt x="215952" y="0"/>
                    </a:cubicBezTo>
                    <a:lnTo>
                      <a:pt x="215845" y="0"/>
                    </a:lnTo>
                    <a:cubicBezTo>
                      <a:pt x="214775" y="7441"/>
                      <a:pt x="202945" y="61559"/>
                      <a:pt x="75491" y="211335"/>
                    </a:cubicBezTo>
                    <a:cubicBezTo>
                      <a:pt x="-73375" y="386163"/>
                      <a:pt x="10934" y="614467"/>
                      <a:pt x="214775" y="615056"/>
                    </a:cubicBezTo>
                    <a:lnTo>
                      <a:pt x="217023" y="615056"/>
                    </a:lnTo>
                    <a:cubicBezTo>
                      <a:pt x="419472" y="614467"/>
                      <a:pt x="505173" y="386163"/>
                      <a:pt x="356307" y="211335"/>
                    </a:cubicBezTo>
                    <a:close/>
                  </a:path>
                </a:pathLst>
              </a:custGeom>
              <a:grpFill/>
              <a:ln w="34799" cap="rnd">
                <a:solidFill>
                  <a:srgbClr val="D9D9D9"/>
                </a:solidFill>
                <a:prstDash val="solid"/>
                <a:round/>
              </a:ln>
            </p:spPr>
            <p:txBody>
              <a:bodyPr rtlCol="0" anchor="ctr"/>
              <a:lstStyle/>
              <a:p>
                <a:endParaRPr lang="en-US" dirty="0"/>
              </a:p>
            </p:txBody>
          </p:sp>
          <p:sp>
            <p:nvSpPr>
              <p:cNvPr id="63" name="Freeform: Shape 62">
                <a:extLst>
                  <a:ext uri="{FF2B5EF4-FFF2-40B4-BE49-F238E27FC236}">
                    <a16:creationId xmlns:a16="http://schemas.microsoft.com/office/drawing/2014/main" id="{33F0A4AC-7A9D-8733-D73D-964DEB4939B4}"/>
                  </a:ext>
                </a:extLst>
              </p:cNvPr>
              <p:cNvSpPr/>
              <p:nvPr/>
            </p:nvSpPr>
            <p:spPr>
              <a:xfrm>
                <a:off x="-363783" y="3398071"/>
                <a:ext cx="59792" cy="98815"/>
              </a:xfrm>
              <a:custGeom>
                <a:avLst/>
                <a:gdLst>
                  <a:gd name="connsiteX0" fmla="*/ 0 w 59792"/>
                  <a:gd name="connsiteY0" fmla="*/ 0 h 98815"/>
                  <a:gd name="connsiteX1" fmla="*/ 59793 w 59792"/>
                  <a:gd name="connsiteY1" fmla="*/ 98816 h 98815"/>
                </a:gdLst>
                <a:ahLst/>
                <a:cxnLst>
                  <a:cxn ang="0">
                    <a:pos x="connsiteX0" y="connsiteY0"/>
                  </a:cxn>
                  <a:cxn ang="0">
                    <a:pos x="connsiteX1" y="connsiteY1"/>
                  </a:cxn>
                </a:cxnLst>
                <a:rect l="l" t="t" r="r" b="b"/>
                <a:pathLst>
                  <a:path w="59792" h="98815">
                    <a:moveTo>
                      <a:pt x="0" y="0"/>
                    </a:moveTo>
                    <a:cubicBezTo>
                      <a:pt x="0" y="0"/>
                      <a:pt x="964" y="65681"/>
                      <a:pt x="59793" y="98816"/>
                    </a:cubicBezTo>
                  </a:path>
                </a:pathLst>
              </a:custGeom>
              <a:grpFill/>
              <a:ln w="34799" cap="rnd">
                <a:solidFill>
                  <a:srgbClr val="D9D9D9"/>
                </a:solidFill>
                <a:prstDash val="solid"/>
                <a:round/>
              </a:ln>
            </p:spPr>
            <p:txBody>
              <a:bodyPr rtlCol="0" anchor="ctr"/>
              <a:lstStyle/>
              <a:p>
                <a:endParaRPr lang="en-US" dirty="0"/>
              </a:p>
            </p:txBody>
          </p:sp>
        </p:grpSp>
      </p:grpSp>
      <p:sp>
        <p:nvSpPr>
          <p:cNvPr id="7" name="Text Placeholder 6">
            <a:extLst>
              <a:ext uri="{FF2B5EF4-FFF2-40B4-BE49-F238E27FC236}">
                <a16:creationId xmlns:a16="http://schemas.microsoft.com/office/drawing/2014/main" id="{23543E4C-33A5-A569-9E6E-A15D1FED2D34}"/>
              </a:ext>
            </a:extLst>
          </p:cNvPr>
          <p:cNvSpPr>
            <a:spLocks noGrp="1"/>
          </p:cNvSpPr>
          <p:nvPr>
            <p:ph type="body" sz="quarter" idx="13"/>
          </p:nvPr>
        </p:nvSpPr>
        <p:spPr>
          <a:xfrm>
            <a:off x="1877866" y="5853954"/>
            <a:ext cx="8436269" cy="351636"/>
          </a:xfrm>
        </p:spPr>
        <p:txBody>
          <a:bodyPr/>
          <a:lstStyle/>
          <a:p>
            <a:pPr marL="0" indent="0" algn="ctr"/>
            <a:r>
              <a:rPr lang="en-US" b="1" dirty="0"/>
              <a:t>Abbreviations: </a:t>
            </a:r>
            <a:r>
              <a:rPr lang="en-US" dirty="0"/>
              <a:t>ALT indicates alanine transaminase; AST, aspartate aminotransferase; BP, blood pressure; CrCl, creatinine clearance; CXR, chest x-ray; ECG, electrocardiogram; ILD, interstitial lung disease; K, potassium; Mg, magnesium; and TSH, thyroid stimulating hormone.</a:t>
            </a:r>
          </a:p>
        </p:txBody>
      </p:sp>
      <p:sp>
        <p:nvSpPr>
          <p:cNvPr id="4" name="Slide Number Placeholder 3">
            <a:extLst>
              <a:ext uri="{FF2B5EF4-FFF2-40B4-BE49-F238E27FC236}">
                <a16:creationId xmlns:a16="http://schemas.microsoft.com/office/drawing/2014/main" id="{C6E9555B-7BCE-54A3-0BD8-DACC0C93A0C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35</a:t>
            </a:fld>
            <a:endParaRPr lang="en-US" sz="900" dirty="0"/>
          </a:p>
        </p:txBody>
      </p:sp>
    </p:spTree>
    <p:extLst>
      <p:ext uri="{BB962C8B-B14F-4D97-AF65-F5344CB8AC3E}">
        <p14:creationId xmlns:p14="http://schemas.microsoft.com/office/powerpoint/2010/main" val="23682662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3E1D4-7AB9-8539-ABDE-1FF6FA92FB8A}"/>
              </a:ext>
            </a:extLst>
          </p:cNvPr>
          <p:cNvSpPr>
            <a:spLocks noGrp="1"/>
          </p:cNvSpPr>
          <p:nvPr>
            <p:ph type="title"/>
          </p:nvPr>
        </p:nvSpPr>
        <p:spPr>
          <a:xfrm>
            <a:off x="838200" y="365125"/>
            <a:ext cx="8700248" cy="710640"/>
          </a:xfrm>
        </p:spPr>
        <p:txBody>
          <a:bodyPr/>
          <a:lstStyle/>
          <a:p>
            <a:r>
              <a:rPr lang="en-US" sz="2700" dirty="0"/>
              <a:t>Anticoagulation Management Strategy </a:t>
            </a:r>
            <a:br>
              <a:rPr lang="en-US" sz="2700" dirty="0"/>
            </a:br>
            <a:r>
              <a:rPr lang="en-US" sz="2700" dirty="0"/>
              <a:t>Before &amp; After AF Ablation</a:t>
            </a:r>
          </a:p>
        </p:txBody>
      </p:sp>
      <p:sp>
        <p:nvSpPr>
          <p:cNvPr id="6" name="TextBox 5">
            <a:extLst>
              <a:ext uri="{FF2B5EF4-FFF2-40B4-BE49-F238E27FC236}">
                <a16:creationId xmlns:a16="http://schemas.microsoft.com/office/drawing/2014/main" id="{1E5381C7-4454-2BD4-A75B-9BBD339B0466}"/>
              </a:ext>
              <a:ext uri="{C183D7F6-B498-43B3-948B-1728B52AA6E4}">
                <adec:decorative xmlns:adec="http://schemas.microsoft.com/office/drawing/2017/decorative" val="1"/>
              </a:ext>
            </a:extLst>
          </p:cNvPr>
          <p:cNvSpPr txBox="1"/>
          <p:nvPr/>
        </p:nvSpPr>
        <p:spPr>
          <a:xfrm>
            <a:off x="1028905" y="2004674"/>
            <a:ext cx="4527981" cy="380667"/>
          </a:xfrm>
          <a:prstGeom prst="rect">
            <a:avLst/>
          </a:prstGeom>
          <a:solidFill>
            <a:schemeClr val="accent1">
              <a:lumMod val="75000"/>
            </a:schemeClr>
          </a:solidFill>
          <a:ln w="25400">
            <a:solidFill>
              <a:schemeClr val="bg1"/>
            </a:solid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8" name="TextBox 7">
            <a:extLst>
              <a:ext uri="{FF2B5EF4-FFF2-40B4-BE49-F238E27FC236}">
                <a16:creationId xmlns:a16="http://schemas.microsoft.com/office/drawing/2014/main" id="{33475D1E-FE3B-FFAD-3378-80902CC4873B}"/>
              </a:ext>
              <a:ext uri="{C183D7F6-B498-43B3-948B-1728B52AA6E4}">
                <adec:decorative xmlns:adec="http://schemas.microsoft.com/office/drawing/2017/decorative" val="0"/>
              </a:ext>
            </a:extLst>
          </p:cNvPr>
          <p:cNvSpPr txBox="1"/>
          <p:nvPr/>
        </p:nvSpPr>
        <p:spPr>
          <a:xfrm>
            <a:off x="1115165" y="2081683"/>
            <a:ext cx="4394931" cy="272092"/>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800" dirty="0">
                <a:latin typeface="Lub Dub Condensed" panose="020B0506030403020204" pitchFamily="34" charset="0"/>
              </a:rPr>
              <a:t>Prior to ablation</a:t>
            </a:r>
          </a:p>
        </p:txBody>
      </p:sp>
      <p:graphicFrame>
        <p:nvGraphicFramePr>
          <p:cNvPr id="5" name="Content Placeholder 5">
            <a:extLst>
              <a:ext uri="{FF2B5EF4-FFF2-40B4-BE49-F238E27FC236}">
                <a16:creationId xmlns:a16="http://schemas.microsoft.com/office/drawing/2014/main" id="{A24892BB-9FEF-729E-9044-F305F1FE25EB}"/>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040493325"/>
              </p:ext>
            </p:extLst>
          </p:nvPr>
        </p:nvGraphicFramePr>
        <p:xfrm>
          <a:off x="1037819" y="2398214"/>
          <a:ext cx="4520299" cy="2206338"/>
        </p:xfrm>
        <a:graphic>
          <a:graphicData uri="http://schemas.openxmlformats.org/drawingml/2006/table">
            <a:tbl>
              <a:tblPr firstRow="1" bandRow="1">
                <a:tableStyleId>{5C22544A-7EE6-4342-B048-85BDC9FD1C3A}</a:tableStyleId>
              </a:tblPr>
              <a:tblGrid>
                <a:gridCol w="798893">
                  <a:extLst>
                    <a:ext uri="{9D8B030D-6E8A-4147-A177-3AD203B41FA5}">
                      <a16:colId xmlns:a16="http://schemas.microsoft.com/office/drawing/2014/main" val="2649235253"/>
                    </a:ext>
                  </a:extLst>
                </a:gridCol>
                <a:gridCol w="3721406">
                  <a:extLst>
                    <a:ext uri="{9D8B030D-6E8A-4147-A177-3AD203B41FA5}">
                      <a16:colId xmlns:a16="http://schemas.microsoft.com/office/drawing/2014/main" val="3265590656"/>
                    </a:ext>
                  </a:extLst>
                </a:gridCol>
              </a:tblGrid>
              <a:tr h="34412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tabLst>
                          <a:tab pos="53975" algn="l"/>
                        </a:tabLst>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811583">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115888"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Catheter ablation should be performed on uninterrupted therapeutic anticoagulation with a goal INR of 2.0 to 3.0.</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29876198"/>
                  </a:ext>
                </a:extLst>
              </a:tr>
              <a:tr h="1050634">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115888"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If patient on a DOAC, catheter ablation should be performed with either continuous or minimally interrupted oral anticoagulation.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973021265"/>
                  </a:ext>
                </a:extLst>
              </a:tr>
            </a:tbl>
          </a:graphicData>
        </a:graphic>
      </p:graphicFrame>
      <p:sp>
        <p:nvSpPr>
          <p:cNvPr id="10" name="TextBox 9">
            <a:extLst>
              <a:ext uri="{FF2B5EF4-FFF2-40B4-BE49-F238E27FC236}">
                <a16:creationId xmlns:a16="http://schemas.microsoft.com/office/drawing/2014/main" id="{9E45D468-5F1F-53F1-B907-F7D7DE91A44C}"/>
              </a:ext>
              <a:ext uri="{C183D7F6-B498-43B3-948B-1728B52AA6E4}">
                <adec:decorative xmlns:adec="http://schemas.microsoft.com/office/drawing/2017/decorative" val="1"/>
              </a:ext>
            </a:extLst>
          </p:cNvPr>
          <p:cNvSpPr txBox="1"/>
          <p:nvPr/>
        </p:nvSpPr>
        <p:spPr>
          <a:xfrm>
            <a:off x="6291187" y="2004674"/>
            <a:ext cx="4527981" cy="380667"/>
          </a:xfrm>
          <a:prstGeom prst="rect">
            <a:avLst/>
          </a:prstGeom>
          <a:solidFill>
            <a:schemeClr val="accent1">
              <a:lumMod val="75000"/>
            </a:schemeClr>
          </a:solidFill>
          <a:ln w="25400">
            <a:solidFill>
              <a:schemeClr val="bg1"/>
            </a:solid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11" name="TextBox 10">
            <a:extLst>
              <a:ext uri="{FF2B5EF4-FFF2-40B4-BE49-F238E27FC236}">
                <a16:creationId xmlns:a16="http://schemas.microsoft.com/office/drawing/2014/main" id="{8CDC94EB-F4B0-409E-87FF-0A34F4453EAB}"/>
              </a:ext>
              <a:ext uri="{C183D7F6-B498-43B3-948B-1728B52AA6E4}">
                <adec:decorative xmlns:adec="http://schemas.microsoft.com/office/drawing/2017/decorative" val="0"/>
              </a:ext>
            </a:extLst>
          </p:cNvPr>
          <p:cNvSpPr txBox="1"/>
          <p:nvPr/>
        </p:nvSpPr>
        <p:spPr>
          <a:xfrm>
            <a:off x="6377447" y="2081683"/>
            <a:ext cx="4394931" cy="272092"/>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800" dirty="0">
                <a:latin typeface="Lub Dub Condensed" panose="020B0506030403020204" pitchFamily="34" charset="0"/>
              </a:rPr>
              <a:t>After ablation</a:t>
            </a:r>
          </a:p>
        </p:txBody>
      </p:sp>
      <p:graphicFrame>
        <p:nvGraphicFramePr>
          <p:cNvPr id="9" name="Content Placeholder 5">
            <a:extLst>
              <a:ext uri="{FF2B5EF4-FFF2-40B4-BE49-F238E27FC236}">
                <a16:creationId xmlns:a16="http://schemas.microsoft.com/office/drawing/2014/main" id="{AC28473B-8BB8-193E-E4E9-432D0E900C03}"/>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396068225"/>
              </p:ext>
            </p:extLst>
          </p:nvPr>
        </p:nvGraphicFramePr>
        <p:xfrm>
          <a:off x="6300101" y="2398214"/>
          <a:ext cx="4520299" cy="2206338"/>
        </p:xfrm>
        <a:graphic>
          <a:graphicData uri="http://schemas.openxmlformats.org/drawingml/2006/table">
            <a:tbl>
              <a:tblPr firstRow="1" bandRow="1">
                <a:tableStyleId>{5C22544A-7EE6-4342-B048-85BDC9FD1C3A}</a:tableStyleId>
              </a:tblPr>
              <a:tblGrid>
                <a:gridCol w="798893">
                  <a:extLst>
                    <a:ext uri="{9D8B030D-6E8A-4147-A177-3AD203B41FA5}">
                      <a16:colId xmlns:a16="http://schemas.microsoft.com/office/drawing/2014/main" val="2649235253"/>
                    </a:ext>
                  </a:extLst>
                </a:gridCol>
                <a:gridCol w="3721406">
                  <a:extLst>
                    <a:ext uri="{9D8B030D-6E8A-4147-A177-3AD203B41FA5}">
                      <a16:colId xmlns:a16="http://schemas.microsoft.com/office/drawing/2014/main" val="3265590656"/>
                    </a:ext>
                  </a:extLst>
                </a:gridCol>
              </a:tblGrid>
              <a:tr h="34412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tabLst>
                          <a:tab pos="53975" algn="l"/>
                        </a:tabLst>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811583">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115888"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OAC should be continued for at least 2 to 3 months after the procedure with a longer duration determined by underlying risk.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29876198"/>
                  </a:ext>
                </a:extLst>
              </a:tr>
              <a:tr h="1050634">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115888"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Continuation of longer-term OAC should be dictated according to the patients’ stroke risk (eg, CHA</a:t>
                      </a:r>
                      <a:r>
                        <a:rPr lang="en-US" sz="1400" b="0" i="0" u="none" strike="noStrike" kern="1200" baseline="-25000" dirty="0">
                          <a:solidFill>
                            <a:schemeClr val="dk1"/>
                          </a:solidFill>
                          <a:latin typeface="Lub Dub Condensed" panose="020B0506030403020204" pitchFamily="34" charset="0"/>
                          <a:ea typeface="+mn-ea"/>
                          <a:cs typeface="Arial" panose="020B0604020202020204" pitchFamily="34" charset="0"/>
                        </a:rPr>
                        <a:t>2</a:t>
                      </a: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DS</a:t>
                      </a:r>
                      <a:r>
                        <a:rPr lang="en-US" sz="1400" b="0" i="0" u="none" strike="noStrike" kern="1200" baseline="-25000" dirty="0">
                          <a:solidFill>
                            <a:schemeClr val="dk1"/>
                          </a:solidFill>
                          <a:latin typeface="Lub Dub Condensed" panose="020B0506030403020204" pitchFamily="34" charset="0"/>
                          <a:ea typeface="+mn-ea"/>
                          <a:cs typeface="Arial" panose="020B0604020202020204" pitchFamily="34" charset="0"/>
                        </a:rPr>
                        <a:t>2</a:t>
                      </a: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-VASc score ≥2).</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973021265"/>
                  </a:ext>
                </a:extLst>
              </a:tr>
            </a:tbl>
          </a:graphicData>
        </a:graphic>
      </p:graphicFrame>
      <p:sp>
        <p:nvSpPr>
          <p:cNvPr id="7" name="Text Placeholder 6">
            <a:extLst>
              <a:ext uri="{FF2B5EF4-FFF2-40B4-BE49-F238E27FC236}">
                <a16:creationId xmlns:a16="http://schemas.microsoft.com/office/drawing/2014/main" id="{23543E4C-33A5-A569-9E6E-A15D1FED2D34}"/>
              </a:ext>
            </a:extLst>
          </p:cNvPr>
          <p:cNvSpPr>
            <a:spLocks noGrp="1"/>
          </p:cNvSpPr>
          <p:nvPr>
            <p:ph type="body" sz="quarter" idx="13"/>
          </p:nvPr>
        </p:nvSpPr>
        <p:spPr>
          <a:xfrm>
            <a:off x="2243298" y="5683625"/>
            <a:ext cx="7705405" cy="521966"/>
          </a:xfrm>
        </p:spPr>
        <p:txBody>
          <a:bodyPr/>
          <a:lstStyle/>
          <a:p>
            <a:pPr marL="0" indent="0" algn="ctr"/>
            <a:r>
              <a:rPr lang="en-US" b="1" dirty="0"/>
              <a:t>Abbreviations: </a:t>
            </a:r>
            <a:r>
              <a:rPr lang="en-US" dirty="0"/>
              <a:t>AF indicates atrial fibrillation; CHA2DS2-VASc, congestive heart failure, hypertension, age ≥75 years (doubled), diabetes mellitus, prior stroke or transient ischemic attack or thromboembolism (doubled), vascular disease, age 65 to 74 years, sex category; DOAC, direct oral anticoagulant; INR, international normalized ratio; and OAC, oral anticoagulant.</a:t>
            </a:r>
          </a:p>
        </p:txBody>
      </p:sp>
      <p:sp>
        <p:nvSpPr>
          <p:cNvPr id="4" name="Slide Number Placeholder 3">
            <a:extLst>
              <a:ext uri="{FF2B5EF4-FFF2-40B4-BE49-F238E27FC236}">
                <a16:creationId xmlns:a16="http://schemas.microsoft.com/office/drawing/2014/main" id="{C6E9555B-7BCE-54A3-0BD8-DACC0C93A0C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36</a:t>
            </a:fld>
            <a:endParaRPr lang="en-US" sz="900" dirty="0"/>
          </a:p>
        </p:txBody>
      </p:sp>
    </p:spTree>
    <p:extLst>
      <p:ext uri="{BB962C8B-B14F-4D97-AF65-F5344CB8AC3E}">
        <p14:creationId xmlns:p14="http://schemas.microsoft.com/office/powerpoint/2010/main" val="18008141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3E1D4-7AB9-8539-ABDE-1FF6FA92FB8A}"/>
              </a:ext>
            </a:extLst>
          </p:cNvPr>
          <p:cNvSpPr>
            <a:spLocks noGrp="1"/>
          </p:cNvSpPr>
          <p:nvPr>
            <p:ph type="title"/>
          </p:nvPr>
        </p:nvSpPr>
        <p:spPr>
          <a:xfrm>
            <a:off x="838199" y="365125"/>
            <a:ext cx="9829801" cy="352051"/>
          </a:xfrm>
        </p:spPr>
        <p:txBody>
          <a:bodyPr/>
          <a:lstStyle/>
          <a:p>
            <a:r>
              <a:rPr lang="en-US" sz="2700" dirty="0"/>
              <a:t>AF Management in Patients with HF </a:t>
            </a:r>
          </a:p>
        </p:txBody>
      </p:sp>
      <p:sp>
        <p:nvSpPr>
          <p:cNvPr id="20" name="TextBox 19">
            <a:extLst>
              <a:ext uri="{FF2B5EF4-FFF2-40B4-BE49-F238E27FC236}">
                <a16:creationId xmlns:a16="http://schemas.microsoft.com/office/drawing/2014/main" id="{F553B3BA-B413-E5DB-0BC9-A813F8B821D6}"/>
              </a:ext>
              <a:ext uri="{C183D7F6-B498-43B3-948B-1728B52AA6E4}">
                <adec:decorative xmlns:adec="http://schemas.microsoft.com/office/drawing/2017/decorative" val="1"/>
              </a:ext>
            </a:extLst>
          </p:cNvPr>
          <p:cNvSpPr txBox="1"/>
          <p:nvPr/>
        </p:nvSpPr>
        <p:spPr>
          <a:xfrm>
            <a:off x="2461666" y="1020725"/>
            <a:ext cx="7213961" cy="382773"/>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latin typeface="Lub Dub Condensed" panose="020B0506030403020204" pitchFamily="34" charset="0"/>
              </a:rPr>
              <a:t>GDMT, Thromboembolism prophylaxis, Risk factor modification</a:t>
            </a:r>
          </a:p>
        </p:txBody>
      </p:sp>
      <p:sp>
        <p:nvSpPr>
          <p:cNvPr id="21" name="Round Same Side Corner Rectangle 60">
            <a:extLst>
              <a:ext uri="{FF2B5EF4-FFF2-40B4-BE49-F238E27FC236}">
                <a16:creationId xmlns:a16="http://schemas.microsoft.com/office/drawing/2014/main" id="{BF81FF4F-DA48-1D00-95F3-4AA9C32D9108}"/>
              </a:ext>
              <a:ext uri="{C183D7F6-B498-43B3-948B-1728B52AA6E4}">
                <adec:decorative xmlns:adec="http://schemas.microsoft.com/office/drawing/2017/decorative" val="1"/>
              </a:ext>
            </a:extLst>
          </p:cNvPr>
          <p:cNvSpPr/>
          <p:nvPr/>
        </p:nvSpPr>
        <p:spPr>
          <a:xfrm>
            <a:off x="1755085" y="2791857"/>
            <a:ext cx="2497938" cy="312275"/>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Electrical Cardioversion (1)</a:t>
            </a:r>
          </a:p>
        </p:txBody>
      </p:sp>
      <p:sp>
        <p:nvSpPr>
          <p:cNvPr id="23" name="Round Same Side Corner Rectangle 60">
            <a:extLst>
              <a:ext uri="{FF2B5EF4-FFF2-40B4-BE49-F238E27FC236}">
                <a16:creationId xmlns:a16="http://schemas.microsoft.com/office/drawing/2014/main" id="{45CF747D-FFB5-C5A2-FDF9-F179A9282796}"/>
              </a:ext>
              <a:ext uri="{C183D7F6-B498-43B3-948B-1728B52AA6E4}">
                <adec:decorative xmlns:adec="http://schemas.microsoft.com/office/drawing/2017/decorative" val="1"/>
              </a:ext>
            </a:extLst>
          </p:cNvPr>
          <p:cNvSpPr/>
          <p:nvPr/>
        </p:nvSpPr>
        <p:spPr>
          <a:xfrm>
            <a:off x="1755085" y="3170042"/>
            <a:ext cx="2508571" cy="312275"/>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Pharmacological Cardioversion (2a)</a:t>
            </a:r>
          </a:p>
        </p:txBody>
      </p:sp>
      <p:sp>
        <p:nvSpPr>
          <p:cNvPr id="24" name="Round Same Side Corner Rectangle 60">
            <a:extLst>
              <a:ext uri="{FF2B5EF4-FFF2-40B4-BE49-F238E27FC236}">
                <a16:creationId xmlns:a16="http://schemas.microsoft.com/office/drawing/2014/main" id="{0411660C-B55F-6962-C426-AD2B2620F013}"/>
              </a:ext>
              <a:ext uri="{C183D7F6-B498-43B3-948B-1728B52AA6E4}">
                <adec:decorative xmlns:adec="http://schemas.microsoft.com/office/drawing/2017/decorative" val="1"/>
              </a:ext>
            </a:extLst>
          </p:cNvPr>
          <p:cNvSpPr/>
          <p:nvPr/>
        </p:nvSpPr>
        <p:spPr>
          <a:xfrm>
            <a:off x="5327625" y="3425224"/>
            <a:ext cx="1178991" cy="811331"/>
          </a:xfrm>
          <a:prstGeom prst="rect">
            <a:avLst/>
          </a:prstGeom>
          <a:solidFill>
            <a:srgbClr val="EE3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chemeClr val="tx1"/>
                </a:solidFill>
                <a:latin typeface="Lub Dub Condensed" panose="020B0506030403020204"/>
              </a:rPr>
              <a:t>NDCC (Diltiazem, Verapamil)</a:t>
            </a:r>
          </a:p>
          <a:p>
            <a:pPr algn="ctr"/>
            <a:r>
              <a:rPr lang="pt-BR" sz="1200" b="1" dirty="0">
                <a:solidFill>
                  <a:schemeClr val="tx1"/>
                </a:solidFill>
                <a:latin typeface="Lub Dub Condensed" panose="020B0506030403020204"/>
              </a:rPr>
              <a:t>(3:Harm)</a:t>
            </a:r>
          </a:p>
        </p:txBody>
      </p:sp>
      <p:sp>
        <p:nvSpPr>
          <p:cNvPr id="22" name="TextBox 21">
            <a:extLst>
              <a:ext uri="{FF2B5EF4-FFF2-40B4-BE49-F238E27FC236}">
                <a16:creationId xmlns:a16="http://schemas.microsoft.com/office/drawing/2014/main" id="{0F1DC08B-85FE-F3F4-DFF7-8C4E411BB4FB}"/>
              </a:ext>
              <a:ext uri="{C183D7F6-B498-43B3-948B-1728B52AA6E4}">
                <adec:decorative xmlns:adec="http://schemas.microsoft.com/office/drawing/2017/decorative" val="1"/>
              </a:ext>
            </a:extLst>
          </p:cNvPr>
          <p:cNvSpPr txBox="1"/>
          <p:nvPr/>
        </p:nvSpPr>
        <p:spPr>
          <a:xfrm>
            <a:off x="1754427" y="2083010"/>
            <a:ext cx="2491454" cy="341213"/>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600" dirty="0"/>
              <a:t>Cardioversion if indicated</a:t>
            </a:r>
          </a:p>
        </p:txBody>
      </p:sp>
      <p:sp>
        <p:nvSpPr>
          <p:cNvPr id="25" name="TextBox 24">
            <a:extLst>
              <a:ext uri="{FF2B5EF4-FFF2-40B4-BE49-F238E27FC236}">
                <a16:creationId xmlns:a16="http://schemas.microsoft.com/office/drawing/2014/main" id="{A709B672-3068-6765-69FF-A9C87377D53D}"/>
              </a:ext>
              <a:ext uri="{C183D7F6-B498-43B3-948B-1728B52AA6E4}">
                <adec:decorative xmlns:adec="http://schemas.microsoft.com/office/drawing/2017/decorative" val="1"/>
              </a:ext>
            </a:extLst>
          </p:cNvPr>
          <p:cNvSpPr txBox="1"/>
          <p:nvPr/>
        </p:nvSpPr>
        <p:spPr>
          <a:xfrm>
            <a:off x="7542082" y="2086554"/>
            <a:ext cx="2491454" cy="341213"/>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600" dirty="0"/>
              <a:t>Rate Control</a:t>
            </a:r>
          </a:p>
        </p:txBody>
      </p:sp>
      <p:sp>
        <p:nvSpPr>
          <p:cNvPr id="27" name="Rounded Rectangle 28">
            <a:extLst>
              <a:ext uri="{FF2B5EF4-FFF2-40B4-BE49-F238E27FC236}">
                <a16:creationId xmlns:a16="http://schemas.microsoft.com/office/drawing/2014/main" id="{BAA73B9B-4900-E922-5850-3CAED99FCA2F}"/>
              </a:ext>
              <a:ext uri="{C183D7F6-B498-43B3-948B-1728B52AA6E4}">
                <adec:decorative xmlns:adec="http://schemas.microsoft.com/office/drawing/2017/decorative" val="1"/>
              </a:ext>
            </a:extLst>
          </p:cNvPr>
          <p:cNvSpPr/>
          <p:nvPr/>
        </p:nvSpPr>
        <p:spPr>
          <a:xfrm>
            <a:off x="1763332" y="5404716"/>
            <a:ext cx="8667208" cy="340731"/>
          </a:xfrm>
          <a:prstGeom prst="rect">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400" b="1" dirty="0">
                <a:ln w="0"/>
                <a:solidFill>
                  <a:schemeClr val="tx1"/>
                </a:solidFill>
                <a:latin typeface="Lub Dub Condensed" panose="020B0506030403020204" pitchFamily="34" charset="0"/>
              </a:rPr>
              <a:t>Evaluate if appropriate for rhythm control with catheter ablation – see next slide</a:t>
            </a:r>
          </a:p>
        </p:txBody>
      </p:sp>
      <p:sp>
        <p:nvSpPr>
          <p:cNvPr id="28" name="Rounded Rectangle 28">
            <a:extLst>
              <a:ext uri="{FF2B5EF4-FFF2-40B4-BE49-F238E27FC236}">
                <a16:creationId xmlns:a16="http://schemas.microsoft.com/office/drawing/2014/main" id="{F715B303-AA91-2830-FF16-233E8E83657F}"/>
              </a:ext>
              <a:ext uri="{C183D7F6-B498-43B3-948B-1728B52AA6E4}">
                <adec:decorative xmlns:adec="http://schemas.microsoft.com/office/drawing/2017/decorative" val="1"/>
              </a:ext>
            </a:extLst>
          </p:cNvPr>
          <p:cNvSpPr/>
          <p:nvPr/>
        </p:nvSpPr>
        <p:spPr>
          <a:xfrm>
            <a:off x="6739369" y="2800781"/>
            <a:ext cx="1766678" cy="303925"/>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n w="0"/>
                <a:solidFill>
                  <a:schemeClr val="tx1"/>
                </a:solidFill>
                <a:latin typeface="Lub Dub Condensed" panose="020B0506030403020204" pitchFamily="34" charset="0"/>
              </a:rPr>
              <a:t>LVEF</a:t>
            </a:r>
            <a:r>
              <a:rPr lang="en-US" sz="1200" b="1" u="sng" dirty="0">
                <a:ln w="0"/>
                <a:solidFill>
                  <a:schemeClr val="tx1"/>
                </a:solidFill>
                <a:latin typeface="Lub Dub Condensed" panose="020B0506030403020204" pitchFamily="34" charset="0"/>
              </a:rPr>
              <a:t>&lt; </a:t>
            </a:r>
            <a:r>
              <a:rPr lang="en-US" sz="1200" b="1" dirty="0">
                <a:ln w="0"/>
                <a:solidFill>
                  <a:schemeClr val="tx1"/>
                </a:solidFill>
                <a:latin typeface="Lub Dub Condensed" panose="020B0506030403020204" pitchFamily="34" charset="0"/>
              </a:rPr>
              <a:t>40%</a:t>
            </a:r>
          </a:p>
        </p:txBody>
      </p:sp>
      <p:sp>
        <p:nvSpPr>
          <p:cNvPr id="29" name="Rounded Rectangle 28">
            <a:extLst>
              <a:ext uri="{FF2B5EF4-FFF2-40B4-BE49-F238E27FC236}">
                <a16:creationId xmlns:a16="http://schemas.microsoft.com/office/drawing/2014/main" id="{12F2C0C2-FDB3-D698-5C3E-2D3D0B1F6303}"/>
              </a:ext>
              <a:ext uri="{C183D7F6-B498-43B3-948B-1728B52AA6E4}">
                <adec:decorative xmlns:adec="http://schemas.microsoft.com/office/drawing/2017/decorative" val="1"/>
              </a:ext>
            </a:extLst>
          </p:cNvPr>
          <p:cNvSpPr/>
          <p:nvPr/>
        </p:nvSpPr>
        <p:spPr>
          <a:xfrm>
            <a:off x="9287263" y="2793693"/>
            <a:ext cx="1766678" cy="303925"/>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n w="0"/>
                <a:solidFill>
                  <a:schemeClr val="tx1"/>
                </a:solidFill>
                <a:latin typeface="Lub Dub Condensed" panose="020B0506030403020204" pitchFamily="34" charset="0"/>
              </a:rPr>
              <a:t>LVEF&gt; 40%</a:t>
            </a:r>
          </a:p>
        </p:txBody>
      </p:sp>
      <p:sp>
        <p:nvSpPr>
          <p:cNvPr id="30" name="Round Same Side Corner Rectangle 60">
            <a:extLst>
              <a:ext uri="{FF2B5EF4-FFF2-40B4-BE49-F238E27FC236}">
                <a16:creationId xmlns:a16="http://schemas.microsoft.com/office/drawing/2014/main" id="{7DA297CC-DB6B-7DA6-3859-9058731A956A}"/>
              </a:ext>
              <a:ext uri="{C183D7F6-B498-43B3-948B-1728B52AA6E4}">
                <adec:decorative xmlns:adec="http://schemas.microsoft.com/office/drawing/2017/decorative" val="1"/>
              </a:ext>
            </a:extLst>
          </p:cNvPr>
          <p:cNvSpPr/>
          <p:nvPr/>
        </p:nvSpPr>
        <p:spPr>
          <a:xfrm>
            <a:off x="6745299" y="3425224"/>
            <a:ext cx="1760748" cy="312275"/>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Beta-Blockers (1)</a:t>
            </a:r>
          </a:p>
        </p:txBody>
      </p:sp>
      <p:sp>
        <p:nvSpPr>
          <p:cNvPr id="31" name="Round Same Side Corner Rectangle 60">
            <a:extLst>
              <a:ext uri="{FF2B5EF4-FFF2-40B4-BE49-F238E27FC236}">
                <a16:creationId xmlns:a16="http://schemas.microsoft.com/office/drawing/2014/main" id="{B9A59D0C-C0C7-D552-D2C7-418D85DB099A}"/>
              </a:ext>
              <a:ext uri="{C183D7F6-B498-43B3-948B-1728B52AA6E4}">
                <adec:decorative xmlns:adec="http://schemas.microsoft.com/office/drawing/2017/decorative" val="1"/>
              </a:ext>
            </a:extLst>
          </p:cNvPr>
          <p:cNvSpPr/>
          <p:nvPr/>
        </p:nvSpPr>
        <p:spPr>
          <a:xfrm>
            <a:off x="6745299" y="4087986"/>
            <a:ext cx="1768243" cy="312275"/>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Digoxin (2a)</a:t>
            </a:r>
          </a:p>
        </p:txBody>
      </p:sp>
      <p:sp>
        <p:nvSpPr>
          <p:cNvPr id="32" name="Round Same Side Corner Rectangle 60">
            <a:extLst>
              <a:ext uri="{FF2B5EF4-FFF2-40B4-BE49-F238E27FC236}">
                <a16:creationId xmlns:a16="http://schemas.microsoft.com/office/drawing/2014/main" id="{268B9A11-BA29-ED0C-B2B1-DE35259839CF}"/>
              </a:ext>
              <a:ext uri="{C183D7F6-B498-43B3-948B-1728B52AA6E4}">
                <adec:decorative xmlns:adec="http://schemas.microsoft.com/office/drawing/2017/decorative" val="1"/>
              </a:ext>
            </a:extLst>
          </p:cNvPr>
          <p:cNvSpPr/>
          <p:nvPr/>
        </p:nvSpPr>
        <p:spPr>
          <a:xfrm>
            <a:off x="6738210" y="4665688"/>
            <a:ext cx="1768243" cy="416675"/>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IV Amiodarone</a:t>
            </a:r>
          </a:p>
          <a:p>
            <a:pPr algn="ctr"/>
            <a:r>
              <a:rPr lang="en-US" sz="1200" b="1" dirty="0">
                <a:solidFill>
                  <a:schemeClr val="tx1"/>
                </a:solidFill>
                <a:latin typeface="Lub Dub Condensed" panose="020B0506030403020204"/>
              </a:rPr>
              <a:t>Acute rate control (2a)</a:t>
            </a:r>
          </a:p>
        </p:txBody>
      </p:sp>
      <p:sp>
        <p:nvSpPr>
          <p:cNvPr id="33" name="Round Same Side Corner Rectangle 60">
            <a:extLst>
              <a:ext uri="{FF2B5EF4-FFF2-40B4-BE49-F238E27FC236}">
                <a16:creationId xmlns:a16="http://schemas.microsoft.com/office/drawing/2014/main" id="{460C70B9-1E4F-490E-8826-2CA33FB77939}"/>
              </a:ext>
              <a:ext uri="{C183D7F6-B498-43B3-948B-1728B52AA6E4}">
                <adec:decorative xmlns:adec="http://schemas.microsoft.com/office/drawing/2017/decorative" val="1"/>
              </a:ext>
            </a:extLst>
          </p:cNvPr>
          <p:cNvSpPr/>
          <p:nvPr/>
        </p:nvSpPr>
        <p:spPr>
          <a:xfrm>
            <a:off x="9290228" y="3428768"/>
            <a:ext cx="1760748" cy="388320"/>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Beta-Blockers </a:t>
            </a:r>
            <a:br>
              <a:rPr lang="en-US" sz="1200" b="1" dirty="0">
                <a:solidFill>
                  <a:schemeClr val="tx1"/>
                </a:solidFill>
                <a:latin typeface="Lub Dub Condensed" panose="020B0506030403020204"/>
              </a:rPr>
            </a:br>
            <a:r>
              <a:rPr lang="en-US" sz="1200" b="1" dirty="0">
                <a:solidFill>
                  <a:schemeClr val="tx1"/>
                </a:solidFill>
                <a:latin typeface="Lub Dub Condensed" panose="020B0506030403020204"/>
              </a:rPr>
              <a:t>or NDCC (1)</a:t>
            </a:r>
          </a:p>
        </p:txBody>
      </p:sp>
      <p:sp>
        <p:nvSpPr>
          <p:cNvPr id="34" name="Round Same Side Corner Rectangle 60">
            <a:extLst>
              <a:ext uri="{FF2B5EF4-FFF2-40B4-BE49-F238E27FC236}">
                <a16:creationId xmlns:a16="http://schemas.microsoft.com/office/drawing/2014/main" id="{83A0AB6F-DB5C-4D10-685E-73F400C7FBE3}"/>
              </a:ext>
              <a:ext uri="{C183D7F6-B498-43B3-948B-1728B52AA6E4}">
                <adec:decorative xmlns:adec="http://schemas.microsoft.com/office/drawing/2017/decorative" val="1"/>
              </a:ext>
            </a:extLst>
          </p:cNvPr>
          <p:cNvSpPr/>
          <p:nvPr/>
        </p:nvSpPr>
        <p:spPr>
          <a:xfrm>
            <a:off x="9286481" y="4091530"/>
            <a:ext cx="1768243" cy="312275"/>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Digoxin (2a)</a:t>
            </a:r>
          </a:p>
        </p:txBody>
      </p:sp>
      <p:sp>
        <p:nvSpPr>
          <p:cNvPr id="35" name="Round Same Side Corner Rectangle 60">
            <a:extLst>
              <a:ext uri="{FF2B5EF4-FFF2-40B4-BE49-F238E27FC236}">
                <a16:creationId xmlns:a16="http://schemas.microsoft.com/office/drawing/2014/main" id="{FAE9319F-85ED-EC57-D7D8-31CAEEE37E5B}"/>
              </a:ext>
              <a:ext uri="{C183D7F6-B498-43B3-948B-1728B52AA6E4}">
                <adec:decorative xmlns:adec="http://schemas.microsoft.com/office/drawing/2017/decorative" val="1"/>
              </a:ext>
            </a:extLst>
          </p:cNvPr>
          <p:cNvSpPr/>
          <p:nvPr/>
        </p:nvSpPr>
        <p:spPr>
          <a:xfrm>
            <a:off x="9286481" y="4669232"/>
            <a:ext cx="1768243" cy="416675"/>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IV Amiodarone</a:t>
            </a:r>
          </a:p>
          <a:p>
            <a:pPr algn="ctr"/>
            <a:r>
              <a:rPr lang="en-US" sz="1200" b="1" dirty="0">
                <a:solidFill>
                  <a:schemeClr val="tx1"/>
                </a:solidFill>
                <a:latin typeface="Lub Dub Condensed" panose="020B0506030403020204"/>
              </a:rPr>
              <a:t>Acute rate control (2a)</a:t>
            </a:r>
          </a:p>
        </p:txBody>
      </p:sp>
      <p:cxnSp>
        <p:nvCxnSpPr>
          <p:cNvPr id="36" name="Straight Arrow Connector 35">
            <a:extLst>
              <a:ext uri="{FF2B5EF4-FFF2-40B4-BE49-F238E27FC236}">
                <a16:creationId xmlns:a16="http://schemas.microsoft.com/office/drawing/2014/main" id="{2C553B82-ED21-2D92-8B8E-53055E5C79ED}"/>
              </a:ext>
              <a:ext uri="{C183D7F6-B498-43B3-948B-1728B52AA6E4}">
                <adec:decorative xmlns:adec="http://schemas.microsoft.com/office/drawing/2017/decorative" val="1"/>
              </a:ext>
            </a:extLst>
          </p:cNvPr>
          <p:cNvCxnSpPr>
            <a:cxnSpLocks/>
            <a:stCxn id="22" idx="2"/>
            <a:endCxn id="21" idx="0"/>
          </p:cNvCxnSpPr>
          <p:nvPr/>
        </p:nvCxnSpPr>
        <p:spPr>
          <a:xfrm>
            <a:off x="3000154" y="2424223"/>
            <a:ext cx="3900" cy="36763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Elbow Connector 82">
            <a:extLst>
              <a:ext uri="{FF2B5EF4-FFF2-40B4-BE49-F238E27FC236}">
                <a16:creationId xmlns:a16="http://schemas.microsoft.com/office/drawing/2014/main" id="{057D6164-1CF8-5E51-A6B5-BC409036B9AF}"/>
              </a:ext>
              <a:ext uri="{C183D7F6-B498-43B3-948B-1728B52AA6E4}">
                <adec:decorative xmlns:adec="http://schemas.microsoft.com/office/drawing/2017/decorative" val="1"/>
              </a:ext>
            </a:extLst>
          </p:cNvPr>
          <p:cNvCxnSpPr>
            <a:cxnSpLocks/>
            <a:stCxn id="20" idx="2"/>
            <a:endCxn id="22" idx="0"/>
          </p:cNvCxnSpPr>
          <p:nvPr/>
        </p:nvCxnSpPr>
        <p:spPr>
          <a:xfrm rot="5400000">
            <a:off x="4194645" y="209008"/>
            <a:ext cx="679512" cy="3068493"/>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Elbow Connector 82">
            <a:extLst>
              <a:ext uri="{FF2B5EF4-FFF2-40B4-BE49-F238E27FC236}">
                <a16:creationId xmlns:a16="http://schemas.microsoft.com/office/drawing/2014/main" id="{FF391906-A820-0817-3A45-558D505C57ED}"/>
              </a:ext>
              <a:ext uri="{C183D7F6-B498-43B3-948B-1728B52AA6E4}">
                <adec:decorative xmlns:adec="http://schemas.microsoft.com/office/drawing/2017/decorative" val="1"/>
              </a:ext>
            </a:extLst>
          </p:cNvPr>
          <p:cNvCxnSpPr>
            <a:cxnSpLocks/>
            <a:stCxn id="20" idx="2"/>
            <a:endCxn id="25" idx="0"/>
          </p:cNvCxnSpPr>
          <p:nvPr/>
        </p:nvCxnSpPr>
        <p:spPr>
          <a:xfrm rot="16200000" flipH="1">
            <a:off x="7086700" y="385445"/>
            <a:ext cx="683056" cy="2719162"/>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Elbow Connector 82">
            <a:extLst>
              <a:ext uri="{FF2B5EF4-FFF2-40B4-BE49-F238E27FC236}">
                <a16:creationId xmlns:a16="http://schemas.microsoft.com/office/drawing/2014/main" id="{D0B3CB90-7BFA-F539-CFF3-43F4104B51D7}"/>
              </a:ext>
              <a:ext uri="{C183D7F6-B498-43B3-948B-1728B52AA6E4}">
                <adec:decorative xmlns:adec="http://schemas.microsoft.com/office/drawing/2017/decorative" val="1"/>
              </a:ext>
            </a:extLst>
          </p:cNvPr>
          <p:cNvCxnSpPr>
            <a:cxnSpLocks/>
            <a:stCxn id="28" idx="1"/>
            <a:endCxn id="24" idx="0"/>
          </p:cNvCxnSpPr>
          <p:nvPr/>
        </p:nvCxnSpPr>
        <p:spPr>
          <a:xfrm rot="10800000" flipV="1">
            <a:off x="5917121" y="2952744"/>
            <a:ext cx="822248" cy="472480"/>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Elbow Connector 82">
            <a:extLst>
              <a:ext uri="{FF2B5EF4-FFF2-40B4-BE49-F238E27FC236}">
                <a16:creationId xmlns:a16="http://schemas.microsoft.com/office/drawing/2014/main" id="{5BDE4F2E-50DC-6AB3-A12D-C489B2F4E953}"/>
              </a:ext>
              <a:ext uri="{C183D7F6-B498-43B3-948B-1728B52AA6E4}">
                <adec:decorative xmlns:adec="http://schemas.microsoft.com/office/drawing/2017/decorative" val="1"/>
              </a:ext>
            </a:extLst>
          </p:cNvPr>
          <p:cNvCxnSpPr>
            <a:cxnSpLocks/>
            <a:stCxn id="25" idx="2"/>
            <a:endCxn id="28" idx="0"/>
          </p:cNvCxnSpPr>
          <p:nvPr/>
        </p:nvCxnSpPr>
        <p:spPr>
          <a:xfrm rot="5400000">
            <a:off x="8018752" y="2031724"/>
            <a:ext cx="373014" cy="1165101"/>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Elbow Connector 82">
            <a:extLst>
              <a:ext uri="{FF2B5EF4-FFF2-40B4-BE49-F238E27FC236}">
                <a16:creationId xmlns:a16="http://schemas.microsoft.com/office/drawing/2014/main" id="{3C00FC1E-F22F-6A8A-A1A0-77EDC866C9D6}"/>
              </a:ext>
              <a:ext uri="{C183D7F6-B498-43B3-948B-1728B52AA6E4}">
                <adec:decorative xmlns:adec="http://schemas.microsoft.com/office/drawing/2017/decorative" val="1"/>
              </a:ext>
            </a:extLst>
          </p:cNvPr>
          <p:cNvCxnSpPr>
            <a:cxnSpLocks/>
            <a:stCxn id="25" idx="2"/>
            <a:endCxn id="29" idx="0"/>
          </p:cNvCxnSpPr>
          <p:nvPr/>
        </p:nvCxnSpPr>
        <p:spPr>
          <a:xfrm rot="16200000" flipH="1">
            <a:off x="9296242" y="1919333"/>
            <a:ext cx="365926" cy="1382793"/>
          </a:xfrm>
          <a:prstGeom prst="bentConnector3">
            <a:avLst>
              <a:gd name="adj1" fmla="val 49999"/>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6426180F-B4D9-FFAC-32EC-564B391C0C97}"/>
              </a:ext>
              <a:ext uri="{C183D7F6-B498-43B3-948B-1728B52AA6E4}">
                <adec:decorative xmlns:adec="http://schemas.microsoft.com/office/drawing/2017/decorative" val="1"/>
              </a:ext>
            </a:extLst>
          </p:cNvPr>
          <p:cNvCxnSpPr>
            <a:cxnSpLocks/>
            <a:stCxn id="23" idx="2"/>
          </p:cNvCxnSpPr>
          <p:nvPr/>
        </p:nvCxnSpPr>
        <p:spPr>
          <a:xfrm>
            <a:off x="3009371" y="3482317"/>
            <a:ext cx="0" cy="191902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3820B9CB-A932-1D2A-009D-4CFA49711000}"/>
              </a:ext>
              <a:ext uri="{C183D7F6-B498-43B3-948B-1728B52AA6E4}">
                <adec:decorative xmlns:adec="http://schemas.microsoft.com/office/drawing/2017/decorative" val="1"/>
              </a:ext>
            </a:extLst>
          </p:cNvPr>
          <p:cNvCxnSpPr>
            <a:cxnSpLocks/>
            <a:stCxn id="28" idx="2"/>
            <a:endCxn id="30" idx="0"/>
          </p:cNvCxnSpPr>
          <p:nvPr/>
        </p:nvCxnSpPr>
        <p:spPr>
          <a:xfrm>
            <a:off x="7622708" y="3104706"/>
            <a:ext cx="2965" cy="32051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47696298-520E-F87C-2811-7AD1E4DD810D}"/>
              </a:ext>
              <a:ext uri="{C183D7F6-B498-43B3-948B-1728B52AA6E4}">
                <adec:decorative xmlns:adec="http://schemas.microsoft.com/office/drawing/2017/decorative" val="1"/>
              </a:ext>
            </a:extLst>
          </p:cNvPr>
          <p:cNvCxnSpPr>
            <a:cxnSpLocks/>
            <a:stCxn id="30" idx="2"/>
            <a:endCxn id="31" idx="0"/>
          </p:cNvCxnSpPr>
          <p:nvPr/>
        </p:nvCxnSpPr>
        <p:spPr>
          <a:xfrm>
            <a:off x="7625673" y="3737499"/>
            <a:ext cx="3748" cy="35048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69A076FA-FF50-8984-8417-01F65E483D26}"/>
              </a:ext>
              <a:ext uri="{C183D7F6-B498-43B3-948B-1728B52AA6E4}">
                <adec:decorative xmlns:adec="http://schemas.microsoft.com/office/drawing/2017/decorative" val="1"/>
              </a:ext>
            </a:extLst>
          </p:cNvPr>
          <p:cNvCxnSpPr>
            <a:cxnSpLocks/>
            <a:stCxn id="31" idx="2"/>
            <a:endCxn id="32" idx="0"/>
          </p:cNvCxnSpPr>
          <p:nvPr/>
        </p:nvCxnSpPr>
        <p:spPr>
          <a:xfrm flipH="1">
            <a:off x="7622332" y="4400261"/>
            <a:ext cx="7089" cy="26542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FDD98267-4B81-CD82-336B-746A337BC4BA}"/>
              </a:ext>
              <a:ext uri="{C183D7F6-B498-43B3-948B-1728B52AA6E4}">
                <adec:decorative xmlns:adec="http://schemas.microsoft.com/office/drawing/2017/decorative" val="1"/>
              </a:ext>
            </a:extLst>
          </p:cNvPr>
          <p:cNvCxnSpPr>
            <a:cxnSpLocks/>
            <a:stCxn id="32" idx="2"/>
          </p:cNvCxnSpPr>
          <p:nvPr/>
        </p:nvCxnSpPr>
        <p:spPr>
          <a:xfrm>
            <a:off x="7622332" y="5082363"/>
            <a:ext cx="0" cy="34024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CB4985AF-41B4-02F5-DA14-5C1F2A2FA8B2}"/>
              </a:ext>
              <a:ext uri="{C183D7F6-B498-43B3-948B-1728B52AA6E4}">
                <adec:decorative xmlns:adec="http://schemas.microsoft.com/office/drawing/2017/decorative" val="1"/>
              </a:ext>
            </a:extLst>
          </p:cNvPr>
          <p:cNvCxnSpPr>
            <a:cxnSpLocks/>
            <a:stCxn id="29" idx="2"/>
          </p:cNvCxnSpPr>
          <p:nvPr/>
        </p:nvCxnSpPr>
        <p:spPr>
          <a:xfrm flipH="1">
            <a:off x="10170400" y="3097618"/>
            <a:ext cx="202" cy="33115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DE464B8C-4C3A-5D7C-6E01-118B1D7002B2}"/>
              </a:ext>
              <a:ext uri="{C183D7F6-B498-43B3-948B-1728B52AA6E4}">
                <adec:decorative xmlns:adec="http://schemas.microsoft.com/office/drawing/2017/decorative" val="1"/>
              </a:ext>
            </a:extLst>
          </p:cNvPr>
          <p:cNvCxnSpPr>
            <a:cxnSpLocks/>
            <a:stCxn id="33" idx="2"/>
          </p:cNvCxnSpPr>
          <p:nvPr/>
        </p:nvCxnSpPr>
        <p:spPr>
          <a:xfrm>
            <a:off x="10170602" y="3817088"/>
            <a:ext cx="3546" cy="27444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86371E25-DF56-6AE5-6D2F-00D7311D05C7}"/>
              </a:ext>
              <a:ext uri="{C183D7F6-B498-43B3-948B-1728B52AA6E4}">
                <adec:decorative xmlns:adec="http://schemas.microsoft.com/office/drawing/2017/decorative" val="1"/>
              </a:ext>
            </a:extLst>
          </p:cNvPr>
          <p:cNvCxnSpPr>
            <a:cxnSpLocks/>
          </p:cNvCxnSpPr>
          <p:nvPr/>
        </p:nvCxnSpPr>
        <p:spPr>
          <a:xfrm flipH="1">
            <a:off x="10167059" y="4403805"/>
            <a:ext cx="7089" cy="26542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82A5800C-7461-FFFB-A81C-5930E898CAD5}"/>
              </a:ext>
              <a:ext uri="{C183D7F6-B498-43B3-948B-1728B52AA6E4}">
                <adec:decorative xmlns:adec="http://schemas.microsoft.com/office/drawing/2017/decorative" val="1"/>
              </a:ext>
            </a:extLst>
          </p:cNvPr>
          <p:cNvCxnSpPr>
            <a:cxnSpLocks/>
          </p:cNvCxnSpPr>
          <p:nvPr/>
        </p:nvCxnSpPr>
        <p:spPr>
          <a:xfrm>
            <a:off x="10167059" y="5085907"/>
            <a:ext cx="0" cy="34024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Elbow Connector 82">
            <a:extLst>
              <a:ext uri="{FF2B5EF4-FFF2-40B4-BE49-F238E27FC236}">
                <a16:creationId xmlns:a16="http://schemas.microsoft.com/office/drawing/2014/main" id="{E365F7A9-C3D6-FAF6-FFE7-BE42245DBDE4}"/>
              </a:ext>
              <a:ext uri="{C183D7F6-B498-43B3-948B-1728B52AA6E4}">
                <adec:decorative xmlns:adec="http://schemas.microsoft.com/office/drawing/2017/decorative" val="1"/>
              </a:ext>
            </a:extLst>
          </p:cNvPr>
          <p:cNvCxnSpPr>
            <a:cxnSpLocks/>
            <a:stCxn id="20" idx="2"/>
          </p:cNvCxnSpPr>
          <p:nvPr/>
        </p:nvCxnSpPr>
        <p:spPr>
          <a:xfrm rot="5400000">
            <a:off x="3395830" y="2728525"/>
            <a:ext cx="3997845" cy="1347791"/>
          </a:xfrm>
          <a:prstGeom prst="bentConnector3">
            <a:avLst>
              <a:gd name="adj1" fmla="val 851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Rectangle 7" descr="Flow chart of guideline recommendations for the management of atrial fibrillation in the heart failure patient. ">
            <a:extLst>
              <a:ext uri="{FF2B5EF4-FFF2-40B4-BE49-F238E27FC236}">
                <a16:creationId xmlns:a16="http://schemas.microsoft.com/office/drawing/2014/main" id="{6F66D20A-B621-F135-8B94-1B573ABE6900}"/>
              </a:ext>
            </a:extLst>
          </p:cNvPr>
          <p:cNvSpPr/>
          <p:nvPr/>
        </p:nvSpPr>
        <p:spPr>
          <a:xfrm>
            <a:off x="821934" y="811658"/>
            <a:ext cx="10489914" cy="5065160"/>
          </a:xfrm>
          <a:prstGeom prst="rect">
            <a:avLst/>
          </a:prstGeom>
          <a:no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6">
            <a:extLst>
              <a:ext uri="{FF2B5EF4-FFF2-40B4-BE49-F238E27FC236}">
                <a16:creationId xmlns:a16="http://schemas.microsoft.com/office/drawing/2014/main" id="{23543E4C-33A5-A569-9E6E-A15D1FED2D34}"/>
              </a:ext>
            </a:extLst>
          </p:cNvPr>
          <p:cNvSpPr>
            <a:spLocks noGrp="1"/>
          </p:cNvSpPr>
          <p:nvPr>
            <p:ph type="body" sz="quarter" idx="13"/>
          </p:nvPr>
        </p:nvSpPr>
        <p:spPr>
          <a:xfrm>
            <a:off x="1877866" y="6015318"/>
            <a:ext cx="8436269" cy="190272"/>
          </a:xfrm>
        </p:spPr>
        <p:txBody>
          <a:bodyPr/>
          <a:lstStyle/>
          <a:p>
            <a:pPr marL="0" indent="0" algn="ctr"/>
            <a:r>
              <a:rPr lang="en-US" b="1" dirty="0"/>
              <a:t>Abbreviations: </a:t>
            </a:r>
            <a:r>
              <a:rPr lang="en-US" dirty="0"/>
              <a:t>AF indicates atrial fibrillation; HF, heart failure; IV, intravenous; and NDCC, non-dihydropyridine calcium channel blockers.</a:t>
            </a:r>
          </a:p>
        </p:txBody>
      </p:sp>
      <p:sp>
        <p:nvSpPr>
          <p:cNvPr id="4" name="Slide Number Placeholder 3">
            <a:extLst>
              <a:ext uri="{FF2B5EF4-FFF2-40B4-BE49-F238E27FC236}">
                <a16:creationId xmlns:a16="http://schemas.microsoft.com/office/drawing/2014/main" id="{C6E9555B-7BCE-54A3-0BD8-DACC0C93A0C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37</a:t>
            </a:fld>
            <a:endParaRPr lang="en-US" sz="900" dirty="0"/>
          </a:p>
        </p:txBody>
      </p:sp>
    </p:spTree>
    <p:extLst>
      <p:ext uri="{BB962C8B-B14F-4D97-AF65-F5344CB8AC3E}">
        <p14:creationId xmlns:p14="http://schemas.microsoft.com/office/powerpoint/2010/main" val="814203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right)">
                                      <p:cBhvr>
                                        <p:cTn id="11" dur="500"/>
                                        <p:tgtEl>
                                          <p:spTgt spid="3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up)">
                                      <p:cBhvr>
                                        <p:cTn id="19" dur="500"/>
                                        <p:tgtEl>
                                          <p:spTgt spid="3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wipe(up)">
                                      <p:cBhvr>
                                        <p:cTn id="31" dur="500"/>
                                        <p:tgtEl>
                                          <p:spTgt spid="56"/>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up)">
                                      <p:cBhvr>
                                        <p:cTn id="40" dur="500"/>
                                        <p:tgtEl>
                                          <p:spTgt spid="8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wipe(left)">
                                      <p:cBhvr>
                                        <p:cTn id="45" dur="500"/>
                                        <p:tgtEl>
                                          <p:spTgt spid="38"/>
                                        </p:tgtEl>
                                      </p:cBhvr>
                                    </p:animEffec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childTnLst>
                          </p:cTn>
                        </p:par>
                        <p:par>
                          <p:cTn id="50" fill="hold">
                            <p:stCondLst>
                              <p:cond delay="1000"/>
                            </p:stCondLst>
                            <p:childTnLst>
                              <p:par>
                                <p:cTn id="51" presetID="22" presetClass="entr" presetSubtype="2" fill="hold" nodeType="after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wipe(right)">
                                      <p:cBhvr>
                                        <p:cTn id="53" dur="500"/>
                                        <p:tgtEl>
                                          <p:spTgt spid="47"/>
                                        </p:tgtEl>
                                      </p:cBhvr>
                                    </p:animEffect>
                                  </p:childTnLst>
                                </p:cTn>
                              </p:par>
                            </p:childTnLst>
                          </p:cTn>
                        </p:par>
                        <p:par>
                          <p:cTn id="54" fill="hold">
                            <p:stCondLst>
                              <p:cond delay="1500"/>
                            </p:stCondLst>
                            <p:childTnLst>
                              <p:par>
                                <p:cTn id="55" presetID="10"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500"/>
                                        <p:tgtEl>
                                          <p:spTgt spid="28"/>
                                        </p:tgtEl>
                                      </p:cBhvr>
                                    </p:animEffect>
                                  </p:childTnLst>
                                </p:cTn>
                              </p:par>
                            </p:childTnLst>
                          </p:cTn>
                        </p:par>
                        <p:par>
                          <p:cTn id="58" fill="hold">
                            <p:stCondLst>
                              <p:cond delay="2000"/>
                            </p:stCondLst>
                            <p:childTnLst>
                              <p:par>
                                <p:cTn id="59" presetID="22" presetClass="entr" presetSubtype="2" fill="hold" nodeType="after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wipe(right)">
                                      <p:cBhvr>
                                        <p:cTn id="61" dur="500"/>
                                        <p:tgtEl>
                                          <p:spTgt spid="41"/>
                                        </p:tgtEl>
                                      </p:cBhvr>
                                    </p:animEffect>
                                  </p:childTnLst>
                                </p:cTn>
                              </p:par>
                            </p:childTnLst>
                          </p:cTn>
                        </p:par>
                        <p:par>
                          <p:cTn id="62" fill="hold">
                            <p:stCondLst>
                              <p:cond delay="2500"/>
                            </p:stCondLst>
                            <p:childTnLst>
                              <p:par>
                                <p:cTn id="63" presetID="10"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500"/>
                                        <p:tgtEl>
                                          <p:spTgt spid="24"/>
                                        </p:tgtEl>
                                      </p:cBhvr>
                                    </p:animEffect>
                                  </p:childTnLst>
                                </p:cTn>
                              </p:par>
                            </p:childTnLst>
                          </p:cTn>
                        </p:par>
                        <p:par>
                          <p:cTn id="66" fill="hold">
                            <p:stCondLst>
                              <p:cond delay="3000"/>
                            </p:stCondLst>
                            <p:childTnLst>
                              <p:par>
                                <p:cTn id="67" presetID="22" presetClass="entr" presetSubtype="1" fill="hold" nodeType="afterEffect">
                                  <p:stCondLst>
                                    <p:cond delay="0"/>
                                  </p:stCondLst>
                                  <p:childTnLst>
                                    <p:set>
                                      <p:cBhvr>
                                        <p:cTn id="68" dur="1" fill="hold">
                                          <p:stCondLst>
                                            <p:cond delay="0"/>
                                          </p:stCondLst>
                                        </p:cTn>
                                        <p:tgtEl>
                                          <p:spTgt spid="59"/>
                                        </p:tgtEl>
                                        <p:attrNameLst>
                                          <p:attrName>style.visibility</p:attrName>
                                        </p:attrNameLst>
                                      </p:cBhvr>
                                      <p:to>
                                        <p:strVal val="visible"/>
                                      </p:to>
                                    </p:set>
                                    <p:animEffect transition="in" filter="wipe(up)">
                                      <p:cBhvr>
                                        <p:cTn id="69" dur="500"/>
                                        <p:tgtEl>
                                          <p:spTgt spid="59"/>
                                        </p:tgtEl>
                                      </p:cBhvr>
                                    </p:animEffect>
                                  </p:childTnLst>
                                </p:cTn>
                              </p:par>
                            </p:childTnLst>
                          </p:cTn>
                        </p:par>
                        <p:par>
                          <p:cTn id="70" fill="hold">
                            <p:stCondLst>
                              <p:cond delay="3500"/>
                            </p:stCondLst>
                            <p:childTnLst>
                              <p:par>
                                <p:cTn id="71" presetID="10" presetClass="entr" presetSubtype="0"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500"/>
                                        <p:tgtEl>
                                          <p:spTgt spid="30"/>
                                        </p:tgtEl>
                                      </p:cBhvr>
                                    </p:animEffect>
                                  </p:childTnLst>
                                </p:cTn>
                              </p:par>
                            </p:childTnLst>
                          </p:cTn>
                        </p:par>
                        <p:par>
                          <p:cTn id="74" fill="hold">
                            <p:stCondLst>
                              <p:cond delay="4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500"/>
                                        <p:tgtEl>
                                          <p:spTgt spid="64"/>
                                        </p:tgtEl>
                                      </p:cBhvr>
                                    </p:animEffect>
                                  </p:childTnLst>
                                </p:cTn>
                              </p:par>
                            </p:childTnLst>
                          </p:cTn>
                        </p:par>
                        <p:par>
                          <p:cTn id="78" fill="hold">
                            <p:stCondLst>
                              <p:cond delay="4500"/>
                            </p:stCondLst>
                            <p:childTnLst>
                              <p:par>
                                <p:cTn id="79" presetID="10"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500"/>
                                        <p:tgtEl>
                                          <p:spTgt spid="31"/>
                                        </p:tgtEl>
                                      </p:cBhvr>
                                    </p:animEffect>
                                  </p:childTnLst>
                                </p:cTn>
                              </p:par>
                            </p:childTnLst>
                          </p:cTn>
                        </p:par>
                        <p:par>
                          <p:cTn id="82" fill="hold">
                            <p:stCondLst>
                              <p:cond delay="5000"/>
                            </p:stCondLst>
                            <p:childTnLst>
                              <p:par>
                                <p:cTn id="83" presetID="22" presetClass="entr" presetSubtype="1"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up)">
                                      <p:cBhvr>
                                        <p:cTn id="85" dur="500"/>
                                        <p:tgtEl>
                                          <p:spTgt spid="67"/>
                                        </p:tgtEl>
                                      </p:cBhvr>
                                    </p:animEffect>
                                  </p:childTnLst>
                                </p:cTn>
                              </p:par>
                            </p:childTnLst>
                          </p:cTn>
                        </p:par>
                        <p:par>
                          <p:cTn id="86" fill="hold">
                            <p:stCondLst>
                              <p:cond delay="5500"/>
                            </p:stCondLst>
                            <p:childTnLst>
                              <p:par>
                                <p:cTn id="87" presetID="10" presetClass="entr" presetSubtype="0" fill="hold" grpId="0"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500"/>
                                        <p:tgtEl>
                                          <p:spTgt spid="32"/>
                                        </p:tgtEl>
                                      </p:cBhvr>
                                    </p:animEffect>
                                  </p:childTnLst>
                                </p:cTn>
                              </p:par>
                            </p:childTnLst>
                          </p:cTn>
                        </p:par>
                        <p:par>
                          <p:cTn id="90" fill="hold">
                            <p:stCondLst>
                              <p:cond delay="6000"/>
                            </p:stCondLst>
                            <p:childTnLst>
                              <p:par>
                                <p:cTn id="91" presetID="22" presetClass="entr" presetSubtype="1" fill="hold"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500"/>
                                        <p:tgtEl>
                                          <p:spTgt spid="70"/>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1" fill="hold" nodeType="clickEffect">
                                  <p:stCondLst>
                                    <p:cond delay="0"/>
                                  </p:stCondLst>
                                  <p:childTnLst>
                                    <p:set>
                                      <p:cBhvr>
                                        <p:cTn id="97" dur="1" fill="hold">
                                          <p:stCondLst>
                                            <p:cond delay="0"/>
                                          </p:stCondLst>
                                        </p:cTn>
                                        <p:tgtEl>
                                          <p:spTgt spid="48"/>
                                        </p:tgtEl>
                                        <p:attrNameLst>
                                          <p:attrName>style.visibility</p:attrName>
                                        </p:attrNameLst>
                                      </p:cBhvr>
                                      <p:to>
                                        <p:strVal val="visible"/>
                                      </p:to>
                                    </p:set>
                                    <p:animEffect transition="in" filter="wipe(up)">
                                      <p:cBhvr>
                                        <p:cTn id="98" dur="500"/>
                                        <p:tgtEl>
                                          <p:spTgt spid="48"/>
                                        </p:tgtEl>
                                      </p:cBhvr>
                                    </p:animEffect>
                                  </p:childTnLst>
                                </p:cTn>
                              </p:par>
                            </p:childTnLst>
                          </p:cTn>
                        </p:par>
                        <p:par>
                          <p:cTn id="99" fill="hold">
                            <p:stCondLst>
                              <p:cond delay="500"/>
                            </p:stCondLst>
                            <p:childTnLst>
                              <p:par>
                                <p:cTn id="100" presetID="10" presetClass="entr" presetSubtype="0" fill="hold" grpId="0" nodeType="after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fade">
                                      <p:cBhvr>
                                        <p:cTn id="102" dur="500"/>
                                        <p:tgtEl>
                                          <p:spTgt spid="29"/>
                                        </p:tgtEl>
                                      </p:cBhvr>
                                    </p:animEffect>
                                  </p:childTnLst>
                                </p:cTn>
                              </p:par>
                            </p:childTnLst>
                          </p:cTn>
                        </p:par>
                        <p:par>
                          <p:cTn id="103" fill="hold">
                            <p:stCondLst>
                              <p:cond delay="1000"/>
                            </p:stCondLst>
                            <p:childTnLst>
                              <p:par>
                                <p:cTn id="104" presetID="22" presetClass="entr" presetSubtype="1" fill="hold" nodeType="afterEffect">
                                  <p:stCondLst>
                                    <p:cond delay="0"/>
                                  </p:stCondLst>
                                  <p:childTnLst>
                                    <p:set>
                                      <p:cBhvr>
                                        <p:cTn id="105" dur="1" fill="hold">
                                          <p:stCondLst>
                                            <p:cond delay="0"/>
                                          </p:stCondLst>
                                        </p:cTn>
                                        <p:tgtEl>
                                          <p:spTgt spid="73"/>
                                        </p:tgtEl>
                                        <p:attrNameLst>
                                          <p:attrName>style.visibility</p:attrName>
                                        </p:attrNameLst>
                                      </p:cBhvr>
                                      <p:to>
                                        <p:strVal val="visible"/>
                                      </p:to>
                                    </p:set>
                                    <p:animEffect transition="in" filter="wipe(up)">
                                      <p:cBhvr>
                                        <p:cTn id="106" dur="500"/>
                                        <p:tgtEl>
                                          <p:spTgt spid="73"/>
                                        </p:tgtEl>
                                      </p:cBhvr>
                                    </p:animEffect>
                                  </p:childTnLst>
                                </p:cTn>
                              </p:par>
                            </p:childTnLst>
                          </p:cTn>
                        </p:par>
                        <p:par>
                          <p:cTn id="107" fill="hold">
                            <p:stCondLst>
                              <p:cond delay="1500"/>
                            </p:stCondLst>
                            <p:childTnLst>
                              <p:par>
                                <p:cTn id="108" presetID="10" presetClass="entr" presetSubtype="0"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Effect transition="in" filter="fade">
                                      <p:cBhvr>
                                        <p:cTn id="110" dur="500"/>
                                        <p:tgtEl>
                                          <p:spTgt spid="33"/>
                                        </p:tgtEl>
                                      </p:cBhvr>
                                    </p:animEffect>
                                  </p:childTnLst>
                                </p:cTn>
                              </p:par>
                            </p:childTnLst>
                          </p:cTn>
                        </p:par>
                        <p:par>
                          <p:cTn id="111" fill="hold">
                            <p:stCondLst>
                              <p:cond delay="2000"/>
                            </p:stCondLst>
                            <p:childTnLst>
                              <p:par>
                                <p:cTn id="112" presetID="22" presetClass="entr" presetSubtype="1" fill="hold" nodeType="afterEffect">
                                  <p:stCondLst>
                                    <p:cond delay="0"/>
                                  </p:stCondLst>
                                  <p:childTnLst>
                                    <p:set>
                                      <p:cBhvr>
                                        <p:cTn id="113" dur="1" fill="hold">
                                          <p:stCondLst>
                                            <p:cond delay="0"/>
                                          </p:stCondLst>
                                        </p:cTn>
                                        <p:tgtEl>
                                          <p:spTgt spid="74"/>
                                        </p:tgtEl>
                                        <p:attrNameLst>
                                          <p:attrName>style.visibility</p:attrName>
                                        </p:attrNameLst>
                                      </p:cBhvr>
                                      <p:to>
                                        <p:strVal val="visible"/>
                                      </p:to>
                                    </p:set>
                                    <p:animEffect transition="in" filter="wipe(up)">
                                      <p:cBhvr>
                                        <p:cTn id="114" dur="500"/>
                                        <p:tgtEl>
                                          <p:spTgt spid="74"/>
                                        </p:tgtEl>
                                      </p:cBhvr>
                                    </p:animEffect>
                                  </p:childTnLst>
                                </p:cTn>
                              </p:par>
                            </p:childTnLst>
                          </p:cTn>
                        </p:par>
                        <p:par>
                          <p:cTn id="115" fill="hold">
                            <p:stCondLst>
                              <p:cond delay="2500"/>
                            </p:stCondLst>
                            <p:childTnLst>
                              <p:par>
                                <p:cTn id="116" presetID="10" presetClass="entr" presetSubtype="0" fill="hold" grpId="0" nodeType="afterEffect">
                                  <p:stCondLst>
                                    <p:cond delay="0"/>
                                  </p:stCondLst>
                                  <p:childTnLst>
                                    <p:set>
                                      <p:cBhvr>
                                        <p:cTn id="117" dur="1" fill="hold">
                                          <p:stCondLst>
                                            <p:cond delay="0"/>
                                          </p:stCondLst>
                                        </p:cTn>
                                        <p:tgtEl>
                                          <p:spTgt spid="34"/>
                                        </p:tgtEl>
                                        <p:attrNameLst>
                                          <p:attrName>style.visibility</p:attrName>
                                        </p:attrNameLst>
                                      </p:cBhvr>
                                      <p:to>
                                        <p:strVal val="visible"/>
                                      </p:to>
                                    </p:set>
                                    <p:animEffect transition="in" filter="fade">
                                      <p:cBhvr>
                                        <p:cTn id="118" dur="500"/>
                                        <p:tgtEl>
                                          <p:spTgt spid="34"/>
                                        </p:tgtEl>
                                      </p:cBhvr>
                                    </p:animEffect>
                                  </p:childTnLst>
                                </p:cTn>
                              </p:par>
                            </p:childTnLst>
                          </p:cTn>
                        </p:par>
                        <p:par>
                          <p:cTn id="119" fill="hold">
                            <p:stCondLst>
                              <p:cond delay="3000"/>
                            </p:stCondLst>
                            <p:childTnLst>
                              <p:par>
                                <p:cTn id="120" presetID="22" presetClass="entr" presetSubtype="1" fill="hold" nodeType="afterEffect">
                                  <p:stCondLst>
                                    <p:cond delay="0"/>
                                  </p:stCondLst>
                                  <p:childTnLst>
                                    <p:set>
                                      <p:cBhvr>
                                        <p:cTn id="121" dur="1" fill="hold">
                                          <p:stCondLst>
                                            <p:cond delay="0"/>
                                          </p:stCondLst>
                                        </p:cTn>
                                        <p:tgtEl>
                                          <p:spTgt spid="75"/>
                                        </p:tgtEl>
                                        <p:attrNameLst>
                                          <p:attrName>style.visibility</p:attrName>
                                        </p:attrNameLst>
                                      </p:cBhvr>
                                      <p:to>
                                        <p:strVal val="visible"/>
                                      </p:to>
                                    </p:set>
                                    <p:animEffect transition="in" filter="wipe(up)">
                                      <p:cBhvr>
                                        <p:cTn id="122" dur="500"/>
                                        <p:tgtEl>
                                          <p:spTgt spid="75"/>
                                        </p:tgtEl>
                                      </p:cBhvr>
                                    </p:animEffect>
                                  </p:childTnLst>
                                </p:cTn>
                              </p:par>
                            </p:childTnLst>
                          </p:cTn>
                        </p:par>
                        <p:par>
                          <p:cTn id="123" fill="hold">
                            <p:stCondLst>
                              <p:cond delay="3500"/>
                            </p:stCondLst>
                            <p:childTnLst>
                              <p:par>
                                <p:cTn id="124" presetID="10" presetClass="entr" presetSubtype="0" fill="hold" grpId="0" nodeType="afterEffect">
                                  <p:stCondLst>
                                    <p:cond delay="0"/>
                                  </p:stCondLst>
                                  <p:childTnLst>
                                    <p:set>
                                      <p:cBhvr>
                                        <p:cTn id="125" dur="1" fill="hold">
                                          <p:stCondLst>
                                            <p:cond delay="0"/>
                                          </p:stCondLst>
                                        </p:cTn>
                                        <p:tgtEl>
                                          <p:spTgt spid="35"/>
                                        </p:tgtEl>
                                        <p:attrNameLst>
                                          <p:attrName>style.visibility</p:attrName>
                                        </p:attrNameLst>
                                      </p:cBhvr>
                                      <p:to>
                                        <p:strVal val="visible"/>
                                      </p:to>
                                    </p:set>
                                    <p:animEffect transition="in" filter="fade">
                                      <p:cBhvr>
                                        <p:cTn id="126" dur="500"/>
                                        <p:tgtEl>
                                          <p:spTgt spid="35"/>
                                        </p:tgtEl>
                                      </p:cBhvr>
                                    </p:animEffect>
                                  </p:childTnLst>
                                </p:cTn>
                              </p:par>
                            </p:childTnLst>
                          </p:cTn>
                        </p:par>
                        <p:par>
                          <p:cTn id="127" fill="hold">
                            <p:stCondLst>
                              <p:cond delay="4000"/>
                            </p:stCondLst>
                            <p:childTnLst>
                              <p:par>
                                <p:cTn id="128" presetID="22" presetClass="entr" presetSubtype="1" fill="hold" nodeType="afterEffect">
                                  <p:stCondLst>
                                    <p:cond delay="0"/>
                                  </p:stCondLst>
                                  <p:childTnLst>
                                    <p:set>
                                      <p:cBhvr>
                                        <p:cTn id="129" dur="1" fill="hold">
                                          <p:stCondLst>
                                            <p:cond delay="0"/>
                                          </p:stCondLst>
                                        </p:cTn>
                                        <p:tgtEl>
                                          <p:spTgt spid="76"/>
                                        </p:tgtEl>
                                        <p:attrNameLst>
                                          <p:attrName>style.visibility</p:attrName>
                                        </p:attrNameLst>
                                      </p:cBhvr>
                                      <p:to>
                                        <p:strVal val="visible"/>
                                      </p:to>
                                    </p:set>
                                    <p:animEffect transition="in" filter="wipe(up)">
                                      <p:cBhvr>
                                        <p:cTn id="130"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3" grpId="0" animBg="1"/>
      <p:bldP spid="24" grpId="0" animBg="1"/>
      <p:bldP spid="22" grpId="0" animBg="1"/>
      <p:bldP spid="25" grpId="0" animBg="1"/>
      <p:bldP spid="27" grpId="0" animBg="1"/>
      <p:bldP spid="28" grpId="0" animBg="1"/>
      <p:bldP spid="29" grpId="0" animBg="1"/>
      <p:bldP spid="30" grpId="0" animBg="1"/>
      <p:bldP spid="31" grpId="0" animBg="1"/>
      <p:bldP spid="32" grpId="0" animBg="1"/>
      <p:bldP spid="33" grpId="0" animBg="1"/>
      <p:bldP spid="34" grpId="0" animBg="1"/>
      <p:bldP spid="3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3E1D4-7AB9-8539-ABDE-1FF6FA92FB8A}"/>
              </a:ext>
            </a:extLst>
          </p:cNvPr>
          <p:cNvSpPr>
            <a:spLocks noGrp="1"/>
          </p:cNvSpPr>
          <p:nvPr>
            <p:ph type="title"/>
          </p:nvPr>
        </p:nvSpPr>
        <p:spPr>
          <a:xfrm>
            <a:off x="838199" y="365125"/>
            <a:ext cx="9829801" cy="352051"/>
          </a:xfrm>
        </p:spPr>
        <p:txBody>
          <a:bodyPr/>
          <a:lstStyle/>
          <a:p>
            <a:r>
              <a:rPr lang="en-US" sz="2700" dirty="0"/>
              <a:t>AF Management in Patients with HF </a:t>
            </a:r>
          </a:p>
        </p:txBody>
      </p:sp>
      <p:sp>
        <p:nvSpPr>
          <p:cNvPr id="5" name="Rectangle 4" descr="Flow chart of guideline recommendations for the management of atrial fibrillation in the heart failure patient. ">
            <a:extLst>
              <a:ext uri="{FF2B5EF4-FFF2-40B4-BE49-F238E27FC236}">
                <a16:creationId xmlns:a16="http://schemas.microsoft.com/office/drawing/2014/main" id="{63B1E713-261B-2BFA-3D7E-99630F3AF3D7}"/>
              </a:ext>
            </a:extLst>
          </p:cNvPr>
          <p:cNvSpPr/>
          <p:nvPr/>
        </p:nvSpPr>
        <p:spPr>
          <a:xfrm>
            <a:off x="349321" y="811658"/>
            <a:ext cx="11548153" cy="4869951"/>
          </a:xfrm>
          <a:prstGeom prst="rect">
            <a:avLst/>
          </a:prstGeom>
          <a:no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6">
            <a:extLst>
              <a:ext uri="{FF2B5EF4-FFF2-40B4-BE49-F238E27FC236}">
                <a16:creationId xmlns:a16="http://schemas.microsoft.com/office/drawing/2014/main" id="{23543E4C-33A5-A569-9E6E-A15D1FED2D34}"/>
              </a:ext>
            </a:extLst>
          </p:cNvPr>
          <p:cNvSpPr>
            <a:spLocks noGrp="1"/>
          </p:cNvSpPr>
          <p:nvPr>
            <p:ph type="body" sz="quarter" idx="13"/>
          </p:nvPr>
        </p:nvSpPr>
        <p:spPr>
          <a:xfrm>
            <a:off x="1877866" y="5701553"/>
            <a:ext cx="8436269" cy="504037"/>
          </a:xfrm>
        </p:spPr>
        <p:txBody>
          <a:bodyPr/>
          <a:lstStyle/>
          <a:p>
            <a:pPr marL="0" indent="0" algn="ctr"/>
            <a:r>
              <a:rPr lang="en-US" b="1" dirty="0"/>
              <a:t>Abbreviations: </a:t>
            </a:r>
            <a:r>
              <a:rPr lang="en-US" dirty="0"/>
              <a:t>AF indicates atrial fibrillation; AV, atrioventricular; CMP, cardiomyopathy; CMR, cardiac magnetic resonance; GDMT, guideline-directed medical therapy; HF, heart failure; HFpEF, heart failure with preserved ejection fraction; HFrEF, heart failure with reduced ejection fraction; IV, intravenous; LVEF, left ventricular ejection fraction; NYHA, New York Heart Association; and wk, week.</a:t>
            </a:r>
          </a:p>
        </p:txBody>
      </p:sp>
      <p:sp>
        <p:nvSpPr>
          <p:cNvPr id="20" name="Rounded Rectangle 28">
            <a:extLst>
              <a:ext uri="{FF2B5EF4-FFF2-40B4-BE49-F238E27FC236}">
                <a16:creationId xmlns:a16="http://schemas.microsoft.com/office/drawing/2014/main" id="{E46BEB8D-D337-8513-8023-2D67CB2E0B49}"/>
              </a:ext>
              <a:ext uri="{C183D7F6-B498-43B3-948B-1728B52AA6E4}">
                <adec:decorative xmlns:adec="http://schemas.microsoft.com/office/drawing/2017/decorative" val="1"/>
              </a:ext>
            </a:extLst>
          </p:cNvPr>
          <p:cNvSpPr/>
          <p:nvPr/>
        </p:nvSpPr>
        <p:spPr>
          <a:xfrm>
            <a:off x="1763332" y="843349"/>
            <a:ext cx="8667208" cy="340731"/>
          </a:xfrm>
          <a:prstGeom prst="rect">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400" b="1" dirty="0">
                <a:ln w="0"/>
                <a:solidFill>
                  <a:schemeClr val="tx1"/>
                </a:solidFill>
                <a:latin typeface="Lub Dub Condensed" panose="020B0506030403020204" pitchFamily="34" charset="0"/>
              </a:rPr>
              <a:t>Evaluate if appropriate for rhythm control with catheter ablation – see previous slide</a:t>
            </a:r>
          </a:p>
        </p:txBody>
      </p:sp>
      <p:sp>
        <p:nvSpPr>
          <p:cNvPr id="21" name="TextBox 20">
            <a:extLst>
              <a:ext uri="{FF2B5EF4-FFF2-40B4-BE49-F238E27FC236}">
                <a16:creationId xmlns:a16="http://schemas.microsoft.com/office/drawing/2014/main" id="{0EA41F96-D041-15E4-5A09-B12B50B9817C}"/>
              </a:ext>
              <a:ext uri="{C183D7F6-B498-43B3-948B-1728B52AA6E4}">
                <adec:decorative xmlns:adec="http://schemas.microsoft.com/office/drawing/2017/decorative" val="1"/>
              </a:ext>
            </a:extLst>
          </p:cNvPr>
          <p:cNvSpPr txBox="1"/>
          <p:nvPr/>
        </p:nvSpPr>
        <p:spPr>
          <a:xfrm>
            <a:off x="777211" y="1530106"/>
            <a:ext cx="3103673" cy="1308786"/>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b="1">
                <a:ln w="0"/>
                <a:latin typeface="Lub Dub Condensed" panose="020B0506030403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dirty="0">
                <a:solidFill>
                  <a:schemeClr val="tx1"/>
                </a:solidFill>
              </a:rPr>
              <a:t>Likely to benefit from catheter ablation</a:t>
            </a:r>
          </a:p>
          <a:p>
            <a:pPr marL="287338" indent="-171450" algn="l">
              <a:buFont typeface="Arial" panose="020B0604020202020204" pitchFamily="34" charset="0"/>
              <a:buChar char="•"/>
            </a:pPr>
            <a:r>
              <a:rPr lang="en-US" sz="1100" b="0" dirty="0">
                <a:solidFill>
                  <a:schemeClr val="tx1"/>
                </a:solidFill>
              </a:rPr>
              <a:t>AF-mediated CMP suspected</a:t>
            </a:r>
          </a:p>
          <a:p>
            <a:pPr marL="287338" indent="-171450" algn="l">
              <a:buFont typeface="Arial" panose="020B0604020202020204" pitchFamily="34" charset="0"/>
              <a:buChar char="•"/>
            </a:pPr>
            <a:r>
              <a:rPr lang="en-US" sz="1100" b="0" dirty="0">
                <a:solidFill>
                  <a:schemeClr val="tx1"/>
                </a:solidFill>
              </a:rPr>
              <a:t>Early stage of HF</a:t>
            </a:r>
          </a:p>
          <a:p>
            <a:pPr marL="287338" indent="-171450" algn="l">
              <a:buFont typeface="Arial" panose="020B0604020202020204" pitchFamily="34" charset="0"/>
              <a:buChar char="•"/>
            </a:pPr>
            <a:r>
              <a:rPr lang="en-US" sz="1100" b="0" dirty="0">
                <a:solidFill>
                  <a:schemeClr val="tx1"/>
                </a:solidFill>
              </a:rPr>
              <a:t>No significant ventricular scar on CMR</a:t>
            </a:r>
          </a:p>
          <a:p>
            <a:pPr marL="287338" indent="-171450" algn="l">
              <a:buFont typeface="Arial" panose="020B0604020202020204" pitchFamily="34" charset="0"/>
              <a:buChar char="•"/>
            </a:pPr>
            <a:r>
              <a:rPr lang="en-US" sz="1100" b="0" dirty="0">
                <a:solidFill>
                  <a:schemeClr val="tx1"/>
                </a:solidFill>
              </a:rPr>
              <a:t>No or mild atrial fibrosis</a:t>
            </a:r>
          </a:p>
          <a:p>
            <a:pPr marL="287338" indent="-171450" algn="l">
              <a:buFont typeface="Arial" panose="020B0604020202020204" pitchFamily="34" charset="0"/>
              <a:buChar char="•"/>
            </a:pPr>
            <a:r>
              <a:rPr lang="en-US" sz="1100" b="0" dirty="0">
                <a:solidFill>
                  <a:schemeClr val="tx1"/>
                </a:solidFill>
              </a:rPr>
              <a:t>Paroxysmal and early persistent AF</a:t>
            </a:r>
          </a:p>
          <a:p>
            <a:pPr marL="287338" indent="-171450" algn="l">
              <a:buFont typeface="Arial" panose="020B0604020202020204" pitchFamily="34" charset="0"/>
              <a:buChar char="•"/>
            </a:pPr>
            <a:r>
              <a:rPr lang="en-US" sz="1100" b="0" dirty="0">
                <a:solidFill>
                  <a:schemeClr val="tx1"/>
                </a:solidFill>
              </a:rPr>
              <a:t>Younger pts w/o significant other comorbidities</a:t>
            </a:r>
          </a:p>
        </p:txBody>
      </p:sp>
      <p:sp>
        <p:nvSpPr>
          <p:cNvPr id="22" name="TextBox 21">
            <a:extLst>
              <a:ext uri="{FF2B5EF4-FFF2-40B4-BE49-F238E27FC236}">
                <a16:creationId xmlns:a16="http://schemas.microsoft.com/office/drawing/2014/main" id="{8D3A4F32-8076-B356-3177-41B24E8B7FDE}"/>
              </a:ext>
              <a:ext uri="{C183D7F6-B498-43B3-948B-1728B52AA6E4}">
                <adec:decorative xmlns:adec="http://schemas.microsoft.com/office/drawing/2017/decorative" val="1"/>
              </a:ext>
            </a:extLst>
          </p:cNvPr>
          <p:cNvSpPr txBox="1"/>
          <p:nvPr/>
        </p:nvSpPr>
        <p:spPr>
          <a:xfrm>
            <a:off x="4661328" y="1530106"/>
            <a:ext cx="2983481" cy="1308786"/>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200" b="1">
                <a:ln w="0"/>
                <a:latin typeface="Lub Dub Condensed" panose="020B0506030403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Less Likely to benefit from catheter ablation</a:t>
            </a:r>
          </a:p>
          <a:p>
            <a:pPr marL="287338" indent="-171450">
              <a:buFont typeface="Arial" panose="020B0604020202020204" pitchFamily="34" charset="0"/>
              <a:buChar char="•"/>
            </a:pPr>
            <a:r>
              <a:rPr lang="en-US" sz="1100" b="0" dirty="0">
                <a:solidFill>
                  <a:schemeClr val="tx1"/>
                </a:solidFill>
              </a:rPr>
              <a:t>Advanced HF</a:t>
            </a:r>
          </a:p>
          <a:p>
            <a:pPr marL="287338" indent="-171450">
              <a:buFont typeface="Arial" panose="020B0604020202020204" pitchFamily="34" charset="0"/>
              <a:buChar char="•"/>
            </a:pPr>
            <a:r>
              <a:rPr lang="en-US" sz="1100" b="0" dirty="0">
                <a:solidFill>
                  <a:schemeClr val="tx1"/>
                </a:solidFill>
              </a:rPr>
              <a:t>Significant ventricular scar on CMR</a:t>
            </a:r>
          </a:p>
          <a:p>
            <a:pPr marL="287338" indent="-171450">
              <a:buFont typeface="Arial" panose="020B0604020202020204" pitchFamily="34" charset="0"/>
              <a:buChar char="•"/>
            </a:pPr>
            <a:r>
              <a:rPr lang="en-US" sz="1100" b="0" dirty="0">
                <a:solidFill>
                  <a:schemeClr val="tx1"/>
                </a:solidFill>
              </a:rPr>
              <a:t>Severe atrial myopathy (dilation/fibrosis)</a:t>
            </a:r>
          </a:p>
          <a:p>
            <a:pPr marL="287338" indent="-171450">
              <a:buFont typeface="Arial" panose="020B0604020202020204" pitchFamily="34" charset="0"/>
              <a:buChar char="•"/>
            </a:pPr>
            <a:r>
              <a:rPr lang="en-US" sz="1100" b="0" dirty="0">
                <a:solidFill>
                  <a:schemeClr val="tx1"/>
                </a:solidFill>
              </a:rPr>
              <a:t>Long-standing persistent AF</a:t>
            </a:r>
          </a:p>
          <a:p>
            <a:pPr marL="287338" indent="-171450">
              <a:buFont typeface="Arial" panose="020B0604020202020204" pitchFamily="34" charset="0"/>
              <a:buChar char="•"/>
            </a:pPr>
            <a:r>
              <a:rPr lang="en-US" sz="1100" b="0" dirty="0">
                <a:solidFill>
                  <a:schemeClr val="tx1"/>
                </a:solidFill>
              </a:rPr>
              <a:t>Prior failed ablations</a:t>
            </a:r>
          </a:p>
          <a:p>
            <a:pPr marL="287338" indent="-171450">
              <a:buFont typeface="Arial" panose="020B0604020202020204" pitchFamily="34" charset="0"/>
              <a:buChar char="•"/>
            </a:pPr>
            <a:r>
              <a:rPr lang="en-US" sz="1100" b="0" dirty="0">
                <a:solidFill>
                  <a:schemeClr val="tx1"/>
                </a:solidFill>
              </a:rPr>
              <a:t>Advanced age or multiple comorbidities</a:t>
            </a:r>
          </a:p>
        </p:txBody>
      </p:sp>
      <p:sp>
        <p:nvSpPr>
          <p:cNvPr id="23" name="TextBox 22">
            <a:extLst>
              <a:ext uri="{FF2B5EF4-FFF2-40B4-BE49-F238E27FC236}">
                <a16:creationId xmlns:a16="http://schemas.microsoft.com/office/drawing/2014/main" id="{1F031AE3-BD2E-9B4B-CB31-A2205959B416}"/>
              </a:ext>
              <a:ext uri="{C183D7F6-B498-43B3-948B-1728B52AA6E4}">
                <adec:decorative xmlns:adec="http://schemas.microsoft.com/office/drawing/2017/decorative" val="1"/>
              </a:ext>
            </a:extLst>
          </p:cNvPr>
          <p:cNvSpPr txBox="1"/>
          <p:nvPr/>
        </p:nvSpPr>
        <p:spPr>
          <a:xfrm>
            <a:off x="791228" y="3124560"/>
            <a:ext cx="1328781" cy="267225"/>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6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t>HFrEF</a:t>
            </a:r>
          </a:p>
        </p:txBody>
      </p:sp>
      <p:sp>
        <p:nvSpPr>
          <p:cNvPr id="24" name="TextBox 23">
            <a:extLst>
              <a:ext uri="{FF2B5EF4-FFF2-40B4-BE49-F238E27FC236}">
                <a16:creationId xmlns:a16="http://schemas.microsoft.com/office/drawing/2014/main" id="{882B3889-662E-100B-7F6A-43DA4D2543B1}"/>
              </a:ext>
              <a:ext uri="{C183D7F6-B498-43B3-948B-1728B52AA6E4}">
                <adec:decorative xmlns:adec="http://schemas.microsoft.com/office/drawing/2017/decorative" val="1"/>
              </a:ext>
            </a:extLst>
          </p:cNvPr>
          <p:cNvSpPr txBox="1"/>
          <p:nvPr/>
        </p:nvSpPr>
        <p:spPr>
          <a:xfrm>
            <a:off x="2630478" y="3125145"/>
            <a:ext cx="1328867" cy="266641"/>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6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t>HFpEF</a:t>
            </a:r>
          </a:p>
        </p:txBody>
      </p:sp>
      <p:sp>
        <p:nvSpPr>
          <p:cNvPr id="25" name="TextBox 24">
            <a:extLst>
              <a:ext uri="{FF2B5EF4-FFF2-40B4-BE49-F238E27FC236}">
                <a16:creationId xmlns:a16="http://schemas.microsoft.com/office/drawing/2014/main" id="{70A03B10-2C3B-1079-63F6-DAF518D91820}"/>
              </a:ext>
              <a:ext uri="{C183D7F6-B498-43B3-948B-1728B52AA6E4}">
                <adec:decorative xmlns:adec="http://schemas.microsoft.com/office/drawing/2017/decorative" val="1"/>
              </a:ext>
            </a:extLst>
          </p:cNvPr>
          <p:cNvSpPr txBox="1"/>
          <p:nvPr/>
        </p:nvSpPr>
        <p:spPr>
          <a:xfrm>
            <a:off x="789079" y="3683713"/>
            <a:ext cx="1333078" cy="409823"/>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b="1">
                <a:solidFill>
                  <a:schemeClr val="tx1"/>
                </a:solidFill>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AF catheter ablation (1)</a:t>
            </a:r>
          </a:p>
        </p:txBody>
      </p:sp>
      <p:sp>
        <p:nvSpPr>
          <p:cNvPr id="26" name="TextBox 25">
            <a:extLst>
              <a:ext uri="{FF2B5EF4-FFF2-40B4-BE49-F238E27FC236}">
                <a16:creationId xmlns:a16="http://schemas.microsoft.com/office/drawing/2014/main" id="{0C2B3D6D-40A6-499B-BA7E-76DC218515ED}"/>
              </a:ext>
              <a:ext uri="{C183D7F6-B498-43B3-948B-1728B52AA6E4}">
                <adec:decorative xmlns:adec="http://schemas.microsoft.com/office/drawing/2017/decorative" val="1"/>
              </a:ext>
            </a:extLst>
          </p:cNvPr>
          <p:cNvSpPr txBox="1"/>
          <p:nvPr/>
        </p:nvSpPr>
        <p:spPr>
          <a:xfrm>
            <a:off x="582707" y="4867651"/>
            <a:ext cx="1745823" cy="778237"/>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b="1">
                <a:solidFill>
                  <a:schemeClr val="tx1"/>
                </a:solidFill>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Long-term surveillance for recurrent AF </a:t>
            </a:r>
            <a:br>
              <a:rPr lang="en-US" dirty="0"/>
            </a:br>
            <a:r>
              <a:rPr lang="en-US" dirty="0"/>
              <a:t>(in AF-induced CMP </a:t>
            </a:r>
            <a:br>
              <a:rPr lang="en-US" dirty="0"/>
            </a:br>
            <a:r>
              <a:rPr lang="en-US" dirty="0"/>
              <a:t>and recovered LVEF (2a)</a:t>
            </a:r>
          </a:p>
        </p:txBody>
      </p:sp>
      <p:sp>
        <p:nvSpPr>
          <p:cNvPr id="27" name="TextBox 26">
            <a:extLst>
              <a:ext uri="{FF2B5EF4-FFF2-40B4-BE49-F238E27FC236}">
                <a16:creationId xmlns:a16="http://schemas.microsoft.com/office/drawing/2014/main" id="{1126A90B-6D4D-E63F-7BE0-7FB88F93A8A3}"/>
              </a:ext>
              <a:ext uri="{C183D7F6-B498-43B3-948B-1728B52AA6E4}">
                <adec:decorative xmlns:adec="http://schemas.microsoft.com/office/drawing/2017/decorative" val="1"/>
              </a:ext>
            </a:extLst>
          </p:cNvPr>
          <p:cNvSpPr txBox="1"/>
          <p:nvPr/>
        </p:nvSpPr>
        <p:spPr>
          <a:xfrm>
            <a:off x="6332774" y="4687018"/>
            <a:ext cx="1524687" cy="884442"/>
          </a:xfrm>
          <a:prstGeom prst="rect">
            <a:avLst/>
          </a:prstGeom>
          <a:solidFill>
            <a:srgbClr val="EE3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b="1">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Dronedarone NYHA Class III/IV HF or decompensated HF in past 4 wk (3:Harm)</a:t>
            </a:r>
          </a:p>
        </p:txBody>
      </p:sp>
      <p:sp>
        <p:nvSpPr>
          <p:cNvPr id="28" name="TextBox 27">
            <a:extLst>
              <a:ext uri="{FF2B5EF4-FFF2-40B4-BE49-F238E27FC236}">
                <a16:creationId xmlns:a16="http://schemas.microsoft.com/office/drawing/2014/main" id="{136E966A-C462-7C3C-8110-30412C592A10}"/>
              </a:ext>
              <a:ext uri="{C183D7F6-B498-43B3-948B-1728B52AA6E4}">
                <adec:decorative xmlns:adec="http://schemas.microsoft.com/office/drawing/2017/decorative" val="1"/>
              </a:ext>
            </a:extLst>
          </p:cNvPr>
          <p:cNvSpPr txBox="1"/>
          <p:nvPr/>
        </p:nvSpPr>
        <p:spPr>
          <a:xfrm>
            <a:off x="2628372" y="3683712"/>
            <a:ext cx="1333078" cy="409824"/>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b="1">
                <a:solidFill>
                  <a:schemeClr val="tx1"/>
                </a:solidFill>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AF catheter ablation (2a)</a:t>
            </a:r>
          </a:p>
        </p:txBody>
      </p:sp>
      <p:sp>
        <p:nvSpPr>
          <p:cNvPr id="29" name="TextBox 28">
            <a:extLst>
              <a:ext uri="{FF2B5EF4-FFF2-40B4-BE49-F238E27FC236}">
                <a16:creationId xmlns:a16="http://schemas.microsoft.com/office/drawing/2014/main" id="{831A13C0-1046-84CE-3F8A-B345399C2C13}"/>
              </a:ext>
              <a:ext uri="{C183D7F6-B498-43B3-948B-1728B52AA6E4}">
                <adec:decorative xmlns:adec="http://schemas.microsoft.com/office/drawing/2017/decorative" val="1"/>
              </a:ext>
            </a:extLst>
          </p:cNvPr>
          <p:cNvSpPr txBox="1"/>
          <p:nvPr/>
        </p:nvSpPr>
        <p:spPr>
          <a:xfrm>
            <a:off x="4667247" y="3125145"/>
            <a:ext cx="2977561" cy="522672"/>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6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400" dirty="0"/>
              <a:t>Decision for pharmacological rhythm vs rate-control strategy</a:t>
            </a:r>
          </a:p>
        </p:txBody>
      </p:sp>
      <p:sp>
        <p:nvSpPr>
          <p:cNvPr id="30" name="TextBox 29">
            <a:extLst>
              <a:ext uri="{FF2B5EF4-FFF2-40B4-BE49-F238E27FC236}">
                <a16:creationId xmlns:a16="http://schemas.microsoft.com/office/drawing/2014/main" id="{F3264BBC-50BF-A2A3-8C30-A78B807F0C5B}"/>
              </a:ext>
              <a:ext uri="{C183D7F6-B498-43B3-948B-1728B52AA6E4}">
                <adec:decorative xmlns:adec="http://schemas.microsoft.com/office/drawing/2017/decorative" val="1"/>
              </a:ext>
            </a:extLst>
          </p:cNvPr>
          <p:cNvSpPr txBox="1"/>
          <p:nvPr/>
        </p:nvSpPr>
        <p:spPr>
          <a:xfrm>
            <a:off x="4667694" y="3915811"/>
            <a:ext cx="2977115" cy="432906"/>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200" b="1">
                <a:ln w="0"/>
                <a:latin typeface="Lub Dub Condensed" panose="020B0506030403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US" dirty="0">
                <a:solidFill>
                  <a:schemeClr val="tx1"/>
                </a:solidFill>
              </a:rPr>
              <a:t>Pharmacological cardioversion and maintenance of SR after cardioversion</a:t>
            </a:r>
          </a:p>
        </p:txBody>
      </p:sp>
      <p:sp>
        <p:nvSpPr>
          <p:cNvPr id="32" name="TextBox 31">
            <a:extLst>
              <a:ext uri="{FF2B5EF4-FFF2-40B4-BE49-F238E27FC236}">
                <a16:creationId xmlns:a16="http://schemas.microsoft.com/office/drawing/2014/main" id="{303DBE3E-8BFF-271B-ED74-79F2D0541795}"/>
              </a:ext>
              <a:ext uri="{C183D7F6-B498-43B3-948B-1728B52AA6E4}">
                <adec:decorative xmlns:adec="http://schemas.microsoft.com/office/drawing/2017/decorative" val="1"/>
              </a:ext>
            </a:extLst>
          </p:cNvPr>
          <p:cNvSpPr txBox="1"/>
          <p:nvPr/>
        </p:nvSpPr>
        <p:spPr>
          <a:xfrm>
            <a:off x="4668305" y="4692880"/>
            <a:ext cx="1381620" cy="304424"/>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b="1">
                <a:ln w="0"/>
                <a:latin typeface="Lub Dub Condensed" panose="020B0506030403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Repeat ablation</a:t>
            </a:r>
          </a:p>
        </p:txBody>
      </p:sp>
      <p:sp>
        <p:nvSpPr>
          <p:cNvPr id="34" name="TextBox 33">
            <a:extLst>
              <a:ext uri="{FF2B5EF4-FFF2-40B4-BE49-F238E27FC236}">
                <a16:creationId xmlns:a16="http://schemas.microsoft.com/office/drawing/2014/main" id="{0EFE639C-93FD-C410-A8A5-F014001ED393}"/>
              </a:ext>
              <a:ext uri="{C183D7F6-B498-43B3-948B-1728B52AA6E4}">
                <adec:decorative xmlns:adec="http://schemas.microsoft.com/office/drawing/2017/decorative" val="1"/>
              </a:ext>
            </a:extLst>
          </p:cNvPr>
          <p:cNvSpPr txBox="1"/>
          <p:nvPr/>
        </p:nvSpPr>
        <p:spPr>
          <a:xfrm>
            <a:off x="8992947" y="2193486"/>
            <a:ext cx="2611962" cy="808398"/>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b="1">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HFrEF (LVEF</a:t>
            </a:r>
            <a:r>
              <a:rPr lang="en-US" u="sng" dirty="0">
                <a:solidFill>
                  <a:schemeClr val="tx1"/>
                </a:solidFill>
              </a:rPr>
              <a:t>&lt;</a:t>
            </a:r>
            <a:r>
              <a:rPr lang="en-US" dirty="0">
                <a:solidFill>
                  <a:schemeClr val="tx1"/>
                </a:solidFill>
              </a:rPr>
              <a:t>50%)</a:t>
            </a:r>
          </a:p>
          <a:p>
            <a:r>
              <a:rPr lang="en-US" dirty="0">
                <a:solidFill>
                  <a:schemeClr val="tx1"/>
                </a:solidFill>
              </a:rPr>
              <a:t>Uncontrolled rate +  rhythm control failed or not appropriate: AV nodal ablation + pacing (2a)</a:t>
            </a:r>
          </a:p>
        </p:txBody>
      </p:sp>
      <p:sp>
        <p:nvSpPr>
          <p:cNvPr id="35" name="TextBox 34">
            <a:extLst>
              <a:ext uri="{FF2B5EF4-FFF2-40B4-BE49-F238E27FC236}">
                <a16:creationId xmlns:a16="http://schemas.microsoft.com/office/drawing/2014/main" id="{0E34251B-FDC3-DCF5-F726-78D4AF41153C}"/>
              </a:ext>
              <a:ext uri="{C183D7F6-B498-43B3-948B-1728B52AA6E4}">
                <adec:decorative xmlns:adec="http://schemas.microsoft.com/office/drawing/2017/decorative" val="1"/>
              </a:ext>
            </a:extLst>
          </p:cNvPr>
          <p:cNvSpPr txBox="1"/>
          <p:nvPr/>
        </p:nvSpPr>
        <p:spPr>
          <a:xfrm>
            <a:off x="9005731" y="3774235"/>
            <a:ext cx="2611962" cy="808398"/>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b="1">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Uncontrolled rate with biventricular pacemaker in place without effective pacing %: AV Nodal ablation (2a)</a:t>
            </a:r>
          </a:p>
        </p:txBody>
      </p:sp>
      <p:sp>
        <p:nvSpPr>
          <p:cNvPr id="36" name="TextBox 35">
            <a:extLst>
              <a:ext uri="{FF2B5EF4-FFF2-40B4-BE49-F238E27FC236}">
                <a16:creationId xmlns:a16="http://schemas.microsoft.com/office/drawing/2014/main" id="{4F4A87CF-C3CA-A06A-5C02-49418BFE71EC}"/>
              </a:ext>
              <a:ext uri="{C183D7F6-B498-43B3-948B-1728B52AA6E4}">
                <adec:decorative xmlns:adec="http://schemas.microsoft.com/office/drawing/2017/decorative" val="1"/>
              </a:ext>
            </a:extLst>
          </p:cNvPr>
          <p:cNvSpPr txBox="1"/>
          <p:nvPr/>
        </p:nvSpPr>
        <p:spPr>
          <a:xfrm>
            <a:off x="8998791" y="3125017"/>
            <a:ext cx="2611962" cy="521949"/>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b="1">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Left bundle of His bundle pacing as alternative to biventricular pacing (2b)</a:t>
            </a:r>
          </a:p>
        </p:txBody>
      </p:sp>
      <p:sp>
        <p:nvSpPr>
          <p:cNvPr id="37" name="TextBox 36">
            <a:extLst>
              <a:ext uri="{FF2B5EF4-FFF2-40B4-BE49-F238E27FC236}">
                <a16:creationId xmlns:a16="http://schemas.microsoft.com/office/drawing/2014/main" id="{7CB5D54F-2321-2ED1-8095-DD5AE7041CE3}"/>
              </a:ext>
              <a:ext uri="{C183D7F6-B498-43B3-948B-1728B52AA6E4}">
                <adec:decorative xmlns:adec="http://schemas.microsoft.com/office/drawing/2017/decorative" val="1"/>
              </a:ext>
            </a:extLst>
          </p:cNvPr>
          <p:cNvSpPr txBox="1"/>
          <p:nvPr/>
        </p:nvSpPr>
        <p:spPr>
          <a:xfrm>
            <a:off x="791228" y="4361481"/>
            <a:ext cx="1328781" cy="267225"/>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6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400" dirty="0"/>
              <a:t>No clinical AF</a:t>
            </a:r>
          </a:p>
        </p:txBody>
      </p:sp>
      <p:sp>
        <p:nvSpPr>
          <p:cNvPr id="38" name="TextBox 37">
            <a:extLst>
              <a:ext uri="{FF2B5EF4-FFF2-40B4-BE49-F238E27FC236}">
                <a16:creationId xmlns:a16="http://schemas.microsoft.com/office/drawing/2014/main" id="{8332FF14-2FE3-DEDA-A7A1-91107399F244}"/>
              </a:ext>
              <a:ext uri="{C183D7F6-B498-43B3-948B-1728B52AA6E4}">
                <adec:decorative xmlns:adec="http://schemas.microsoft.com/office/drawing/2017/decorative" val="1"/>
              </a:ext>
            </a:extLst>
          </p:cNvPr>
          <p:cNvSpPr txBox="1"/>
          <p:nvPr/>
        </p:nvSpPr>
        <p:spPr>
          <a:xfrm>
            <a:off x="2630478" y="4362066"/>
            <a:ext cx="1328867" cy="266641"/>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6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400" dirty="0"/>
              <a:t>Recurrent AF</a:t>
            </a:r>
          </a:p>
        </p:txBody>
      </p:sp>
      <p:cxnSp>
        <p:nvCxnSpPr>
          <p:cNvPr id="40" name="Straight Arrow Connector 39">
            <a:extLst>
              <a:ext uri="{FF2B5EF4-FFF2-40B4-BE49-F238E27FC236}">
                <a16:creationId xmlns:a16="http://schemas.microsoft.com/office/drawing/2014/main" id="{B169B861-8A65-23CB-CC6E-39DF67589A51}"/>
              </a:ext>
              <a:ext uri="{C183D7F6-B498-43B3-948B-1728B52AA6E4}">
                <adec:decorative xmlns:adec="http://schemas.microsoft.com/office/drawing/2017/decorative" val="1"/>
              </a:ext>
            </a:extLst>
          </p:cNvPr>
          <p:cNvCxnSpPr>
            <a:cxnSpLocks/>
            <a:stCxn id="23" idx="2"/>
            <a:endCxn id="25" idx="0"/>
          </p:cNvCxnSpPr>
          <p:nvPr/>
        </p:nvCxnSpPr>
        <p:spPr>
          <a:xfrm flipH="1">
            <a:off x="1455618" y="3391785"/>
            <a:ext cx="1" cy="29192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Elbow Connector 82">
            <a:extLst>
              <a:ext uri="{FF2B5EF4-FFF2-40B4-BE49-F238E27FC236}">
                <a16:creationId xmlns:a16="http://schemas.microsoft.com/office/drawing/2014/main" id="{04B777F4-BC21-DAC3-5736-DD8FFDF97513}"/>
              </a:ext>
              <a:ext uri="{C183D7F6-B498-43B3-948B-1728B52AA6E4}">
                <adec:decorative xmlns:adec="http://schemas.microsoft.com/office/drawing/2017/decorative" val="1"/>
              </a:ext>
            </a:extLst>
          </p:cNvPr>
          <p:cNvCxnSpPr>
            <a:cxnSpLocks/>
          </p:cNvCxnSpPr>
          <p:nvPr/>
        </p:nvCxnSpPr>
        <p:spPr>
          <a:xfrm rot="5400000">
            <a:off x="3120883" y="498280"/>
            <a:ext cx="365760" cy="173736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Elbow Connector 82">
            <a:extLst>
              <a:ext uri="{FF2B5EF4-FFF2-40B4-BE49-F238E27FC236}">
                <a16:creationId xmlns:a16="http://schemas.microsoft.com/office/drawing/2014/main" id="{A1C0C79C-4FDD-ECB9-6D92-C16CC1CB39A0}"/>
              </a:ext>
              <a:ext uri="{C183D7F6-B498-43B3-948B-1728B52AA6E4}">
                <adec:decorative xmlns:adec="http://schemas.microsoft.com/office/drawing/2017/decorative" val="1"/>
              </a:ext>
            </a:extLst>
          </p:cNvPr>
          <p:cNvCxnSpPr>
            <a:cxnSpLocks/>
            <a:stCxn id="21" idx="2"/>
            <a:endCxn id="24" idx="0"/>
          </p:cNvCxnSpPr>
          <p:nvPr/>
        </p:nvCxnSpPr>
        <p:spPr>
          <a:xfrm rot="16200000" flipH="1">
            <a:off x="2668854" y="2499086"/>
            <a:ext cx="286253" cy="965864"/>
          </a:xfrm>
          <a:prstGeom prst="bentConnector3">
            <a:avLst>
              <a:gd name="adj1" fmla="val 35143"/>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Elbow Connector 82">
            <a:extLst>
              <a:ext uri="{FF2B5EF4-FFF2-40B4-BE49-F238E27FC236}">
                <a16:creationId xmlns:a16="http://schemas.microsoft.com/office/drawing/2014/main" id="{EEDE03A9-47A7-5FD8-3D75-1AB58E3783FE}"/>
              </a:ext>
              <a:ext uri="{C183D7F6-B498-43B3-948B-1728B52AA6E4}">
                <adec:decorative xmlns:adec="http://schemas.microsoft.com/office/drawing/2017/decorative" val="1"/>
              </a:ext>
            </a:extLst>
          </p:cNvPr>
          <p:cNvCxnSpPr>
            <a:cxnSpLocks/>
          </p:cNvCxnSpPr>
          <p:nvPr/>
        </p:nvCxnSpPr>
        <p:spPr>
          <a:xfrm rot="16200000" flipH="1">
            <a:off x="4959606" y="399752"/>
            <a:ext cx="365760" cy="192024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Elbow Connector 82">
            <a:extLst>
              <a:ext uri="{FF2B5EF4-FFF2-40B4-BE49-F238E27FC236}">
                <a16:creationId xmlns:a16="http://schemas.microsoft.com/office/drawing/2014/main" id="{83B01CEC-E807-2423-5C39-22F5D07619C8}"/>
              </a:ext>
              <a:ext uri="{C183D7F6-B498-43B3-948B-1728B52AA6E4}">
                <adec:decorative xmlns:adec="http://schemas.microsoft.com/office/drawing/2017/decorative" val="1"/>
              </a:ext>
            </a:extLst>
          </p:cNvPr>
          <p:cNvCxnSpPr>
            <a:cxnSpLocks/>
            <a:stCxn id="21" idx="2"/>
            <a:endCxn id="23" idx="0"/>
          </p:cNvCxnSpPr>
          <p:nvPr/>
        </p:nvCxnSpPr>
        <p:spPr>
          <a:xfrm rot="5400000">
            <a:off x="1749500" y="2545012"/>
            <a:ext cx="285668" cy="873429"/>
          </a:xfrm>
          <a:prstGeom prst="bentConnector3">
            <a:avLst>
              <a:gd name="adj1" fmla="val 3511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116BD89D-2A4D-5C65-CD62-AE856C314E20}"/>
              </a:ext>
              <a:ext uri="{C183D7F6-B498-43B3-948B-1728B52AA6E4}">
                <adec:decorative xmlns:adec="http://schemas.microsoft.com/office/drawing/2017/decorative" val="1"/>
              </a:ext>
            </a:extLst>
          </p:cNvPr>
          <p:cNvCxnSpPr>
            <a:cxnSpLocks/>
            <a:stCxn id="24" idx="2"/>
            <a:endCxn id="28" idx="0"/>
          </p:cNvCxnSpPr>
          <p:nvPr/>
        </p:nvCxnSpPr>
        <p:spPr>
          <a:xfrm flipH="1">
            <a:off x="3294911" y="3391786"/>
            <a:ext cx="1" cy="29192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3" name="Elbow Connector 82">
            <a:extLst>
              <a:ext uri="{FF2B5EF4-FFF2-40B4-BE49-F238E27FC236}">
                <a16:creationId xmlns:a16="http://schemas.microsoft.com/office/drawing/2014/main" id="{6FABB2BE-6A07-9700-34FC-955F9F0AC8D3}"/>
              </a:ext>
              <a:ext uri="{C183D7F6-B498-43B3-948B-1728B52AA6E4}">
                <adec:decorative xmlns:adec="http://schemas.microsoft.com/office/drawing/2017/decorative" val="1"/>
              </a:ext>
            </a:extLst>
          </p:cNvPr>
          <p:cNvCxnSpPr>
            <a:cxnSpLocks/>
          </p:cNvCxnSpPr>
          <p:nvPr/>
        </p:nvCxnSpPr>
        <p:spPr>
          <a:xfrm rot="16200000" flipH="1">
            <a:off x="2229303" y="3319852"/>
            <a:ext cx="291927" cy="1839292"/>
          </a:xfrm>
          <a:prstGeom prst="bentConnector3">
            <a:avLst>
              <a:gd name="adj1" fmla="val 24505"/>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94E72EC7-8886-13E5-FC4E-81DA5D54A65F}"/>
              </a:ext>
              <a:ext uri="{C183D7F6-B498-43B3-948B-1728B52AA6E4}">
                <adec:decorative xmlns:adec="http://schemas.microsoft.com/office/drawing/2017/decorative" val="1"/>
              </a:ext>
            </a:extLst>
          </p:cNvPr>
          <p:cNvCxnSpPr>
            <a:cxnSpLocks/>
            <a:stCxn id="25" idx="2"/>
            <a:endCxn id="37" idx="0"/>
          </p:cNvCxnSpPr>
          <p:nvPr/>
        </p:nvCxnSpPr>
        <p:spPr>
          <a:xfrm>
            <a:off x="1455618" y="4093536"/>
            <a:ext cx="1" cy="26794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25FA2A60-E4BA-1248-91D0-28A6461787EB}"/>
              </a:ext>
              <a:ext uri="{C183D7F6-B498-43B3-948B-1728B52AA6E4}">
                <adec:decorative xmlns:adec="http://schemas.microsoft.com/office/drawing/2017/decorative" val="1"/>
              </a:ext>
            </a:extLst>
          </p:cNvPr>
          <p:cNvCxnSpPr>
            <a:cxnSpLocks/>
            <a:stCxn id="37" idx="2"/>
            <a:endCxn id="26" idx="0"/>
          </p:cNvCxnSpPr>
          <p:nvPr/>
        </p:nvCxnSpPr>
        <p:spPr>
          <a:xfrm>
            <a:off x="1455619" y="4628706"/>
            <a:ext cx="0" cy="23894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D990191D-823B-B047-3C18-8BA157D5BD90}"/>
              </a:ext>
              <a:ext uri="{C183D7F6-B498-43B3-948B-1728B52AA6E4}">
                <adec:decorative xmlns:adec="http://schemas.microsoft.com/office/drawing/2017/decorative" val="1"/>
              </a:ext>
            </a:extLst>
          </p:cNvPr>
          <p:cNvCxnSpPr>
            <a:cxnSpLocks/>
          </p:cNvCxnSpPr>
          <p:nvPr/>
        </p:nvCxnSpPr>
        <p:spPr>
          <a:xfrm flipH="1">
            <a:off x="3298455" y="4097079"/>
            <a:ext cx="1" cy="29192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4" name="Elbow Connector 82">
            <a:extLst>
              <a:ext uri="{FF2B5EF4-FFF2-40B4-BE49-F238E27FC236}">
                <a16:creationId xmlns:a16="http://schemas.microsoft.com/office/drawing/2014/main" id="{534F0B58-5254-77FC-2902-AE7335574BA8}"/>
              </a:ext>
              <a:ext uri="{C183D7F6-B498-43B3-948B-1728B52AA6E4}">
                <adec:decorative xmlns:adec="http://schemas.microsoft.com/office/drawing/2017/decorative" val="1"/>
              </a:ext>
            </a:extLst>
          </p:cNvPr>
          <p:cNvCxnSpPr>
            <a:cxnSpLocks/>
            <a:stCxn id="38" idx="3"/>
            <a:endCxn id="32" idx="1"/>
          </p:cNvCxnSpPr>
          <p:nvPr/>
        </p:nvCxnSpPr>
        <p:spPr>
          <a:xfrm>
            <a:off x="3959345" y="4495387"/>
            <a:ext cx="708960" cy="349705"/>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7" name="Elbow Connector 82">
            <a:extLst>
              <a:ext uri="{FF2B5EF4-FFF2-40B4-BE49-F238E27FC236}">
                <a16:creationId xmlns:a16="http://schemas.microsoft.com/office/drawing/2014/main" id="{EDE45CA9-EEC3-38B9-884A-104E3E4C58DC}"/>
              </a:ext>
              <a:ext uri="{C183D7F6-B498-43B3-948B-1728B52AA6E4}">
                <adec:decorative xmlns:adec="http://schemas.microsoft.com/office/drawing/2017/decorative" val="1"/>
              </a:ext>
            </a:extLst>
          </p:cNvPr>
          <p:cNvCxnSpPr>
            <a:cxnSpLocks/>
            <a:stCxn id="38" idx="3"/>
            <a:endCxn id="29" idx="1"/>
          </p:cNvCxnSpPr>
          <p:nvPr/>
        </p:nvCxnSpPr>
        <p:spPr>
          <a:xfrm flipV="1">
            <a:off x="3959345" y="3386481"/>
            <a:ext cx="707902" cy="1108906"/>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4AA0855C-3AF8-496F-3583-E452A87168E8}"/>
              </a:ext>
              <a:ext uri="{C183D7F6-B498-43B3-948B-1728B52AA6E4}">
                <adec:decorative xmlns:adec="http://schemas.microsoft.com/office/drawing/2017/decorative" val="1"/>
              </a:ext>
            </a:extLst>
          </p:cNvPr>
          <p:cNvCxnSpPr>
            <a:cxnSpLocks/>
            <a:stCxn id="22" idx="2"/>
            <a:endCxn id="29" idx="0"/>
          </p:cNvCxnSpPr>
          <p:nvPr/>
        </p:nvCxnSpPr>
        <p:spPr>
          <a:xfrm>
            <a:off x="6153069" y="2838892"/>
            <a:ext cx="2959" cy="28625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61A0D8CC-AE3B-9479-076F-CD4F328B735B}"/>
              </a:ext>
              <a:ext uri="{C183D7F6-B498-43B3-948B-1728B52AA6E4}">
                <adec:decorative xmlns:adec="http://schemas.microsoft.com/office/drawing/2017/decorative" val="1"/>
              </a:ext>
            </a:extLst>
          </p:cNvPr>
          <p:cNvCxnSpPr>
            <a:cxnSpLocks/>
          </p:cNvCxnSpPr>
          <p:nvPr/>
        </p:nvCxnSpPr>
        <p:spPr>
          <a:xfrm>
            <a:off x="6167246" y="3650510"/>
            <a:ext cx="2959" cy="28625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C60B6EC3-28F8-5993-A91D-B69D44EDD111}"/>
              </a:ext>
              <a:ext uri="{C183D7F6-B498-43B3-948B-1728B52AA6E4}">
                <adec:decorative xmlns:adec="http://schemas.microsoft.com/office/drawing/2017/decorative" val="1"/>
              </a:ext>
            </a:extLst>
          </p:cNvPr>
          <p:cNvCxnSpPr>
            <a:cxnSpLocks/>
          </p:cNvCxnSpPr>
          <p:nvPr/>
        </p:nvCxnSpPr>
        <p:spPr>
          <a:xfrm>
            <a:off x="7073853" y="4348716"/>
            <a:ext cx="0" cy="35956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2" name="Elbow Connector 82">
            <a:extLst>
              <a:ext uri="{FF2B5EF4-FFF2-40B4-BE49-F238E27FC236}">
                <a16:creationId xmlns:a16="http://schemas.microsoft.com/office/drawing/2014/main" id="{61B70291-450E-C95F-91C1-96128000E6C9}"/>
              </a:ext>
              <a:ext uri="{C183D7F6-B498-43B3-948B-1728B52AA6E4}">
                <adec:decorative xmlns:adec="http://schemas.microsoft.com/office/drawing/2017/decorative" val="1"/>
              </a:ext>
            </a:extLst>
          </p:cNvPr>
          <p:cNvCxnSpPr>
            <a:cxnSpLocks/>
            <a:stCxn id="29" idx="3"/>
            <a:endCxn id="35" idx="1"/>
          </p:cNvCxnSpPr>
          <p:nvPr/>
        </p:nvCxnSpPr>
        <p:spPr>
          <a:xfrm>
            <a:off x="7644808" y="3386481"/>
            <a:ext cx="1360923" cy="791953"/>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3" name="Elbow Connector 82">
            <a:extLst>
              <a:ext uri="{FF2B5EF4-FFF2-40B4-BE49-F238E27FC236}">
                <a16:creationId xmlns:a16="http://schemas.microsoft.com/office/drawing/2014/main" id="{041DCDB8-36FE-BFB2-DF06-39183A5F1152}"/>
              </a:ext>
              <a:ext uri="{C183D7F6-B498-43B3-948B-1728B52AA6E4}">
                <adec:decorative xmlns:adec="http://schemas.microsoft.com/office/drawing/2017/decorative" val="1"/>
              </a:ext>
            </a:extLst>
          </p:cNvPr>
          <p:cNvCxnSpPr>
            <a:cxnSpLocks/>
            <a:stCxn id="29" idx="3"/>
            <a:endCxn id="34" idx="1"/>
          </p:cNvCxnSpPr>
          <p:nvPr/>
        </p:nvCxnSpPr>
        <p:spPr>
          <a:xfrm flipV="1">
            <a:off x="7644808" y="2597685"/>
            <a:ext cx="1348139" cy="788796"/>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C6E9555B-7BCE-54A3-0BD8-DACC0C93A0C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38</a:t>
            </a:fld>
            <a:endParaRPr lang="en-US" sz="900" dirty="0"/>
          </a:p>
        </p:txBody>
      </p:sp>
    </p:spTree>
    <p:extLst>
      <p:ext uri="{BB962C8B-B14F-4D97-AF65-F5344CB8AC3E}">
        <p14:creationId xmlns:p14="http://schemas.microsoft.com/office/powerpoint/2010/main" val="3701892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right)">
                                      <p:cBhvr>
                                        <p:cTn id="11" dur="500"/>
                                        <p:tgtEl>
                                          <p:spTgt spid="4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childTnLst>
                          </p:cTn>
                        </p:par>
                        <p:par>
                          <p:cTn id="25" fill="hold">
                            <p:stCondLst>
                              <p:cond delay="1500"/>
                            </p:stCondLst>
                            <p:childTnLst>
                              <p:par>
                                <p:cTn id="26" presetID="22" presetClass="entr" presetSubtype="2" fill="hold" nodeType="after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wipe(right)">
                                      <p:cBhvr>
                                        <p:cTn id="28" dur="500"/>
                                        <p:tgtEl>
                                          <p:spTgt spid="5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up)">
                                      <p:cBhvr>
                                        <p:cTn id="33" dur="500"/>
                                        <p:tgtEl>
                                          <p:spTgt spid="42"/>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cTn>
                              </p:par>
                            </p:childTnLst>
                          </p:cTn>
                        </p:par>
                        <p:par>
                          <p:cTn id="42" fill="hold">
                            <p:stCondLst>
                              <p:cond delay="1500"/>
                            </p:stCondLst>
                            <p:childTnLst>
                              <p:par>
                                <p:cTn id="43" presetID="22" presetClass="entr" presetSubtype="1"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up)">
                                      <p:cBhvr>
                                        <p:cTn id="45" dur="500"/>
                                        <p:tgtEl>
                                          <p:spTgt spid="40"/>
                                        </p:tgtEl>
                                      </p:cBhvr>
                                    </p:animEffect>
                                  </p:childTnLst>
                                </p:cTn>
                              </p:par>
                            </p:childTnLst>
                          </p:cTn>
                        </p:par>
                        <p:par>
                          <p:cTn id="46" fill="hold">
                            <p:stCondLst>
                              <p:cond delay="2000"/>
                            </p:stCondLst>
                            <p:childTnLst>
                              <p:par>
                                <p:cTn id="47" presetID="22" presetClass="entr" presetSubtype="1" fill="hold" nodeType="afterEffect">
                                  <p:stCondLst>
                                    <p:cond delay="0"/>
                                  </p:stCondLst>
                                  <p:childTnLst>
                                    <p:set>
                                      <p:cBhvr>
                                        <p:cTn id="48" dur="1" fill="hold">
                                          <p:stCondLst>
                                            <p:cond delay="0"/>
                                          </p:stCondLst>
                                        </p:cTn>
                                        <p:tgtEl>
                                          <p:spTgt spid="56"/>
                                        </p:tgtEl>
                                        <p:attrNameLst>
                                          <p:attrName>style.visibility</p:attrName>
                                        </p:attrNameLst>
                                      </p:cBhvr>
                                      <p:to>
                                        <p:strVal val="visible"/>
                                      </p:to>
                                    </p:set>
                                    <p:animEffect transition="in" filter="wipe(up)">
                                      <p:cBhvr>
                                        <p:cTn id="49" dur="500"/>
                                        <p:tgtEl>
                                          <p:spTgt spid="56"/>
                                        </p:tgtEl>
                                      </p:cBhvr>
                                    </p:animEffect>
                                  </p:childTnLst>
                                </p:cTn>
                              </p:par>
                            </p:childTnLst>
                          </p:cTn>
                        </p:par>
                        <p:par>
                          <p:cTn id="50" fill="hold">
                            <p:stCondLst>
                              <p:cond delay="2500"/>
                            </p:stCondLst>
                            <p:childTnLst>
                              <p:par>
                                <p:cTn id="51" presetID="10" presetClass="entr" presetSubtype="0"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500"/>
                                        <p:tgtEl>
                                          <p:spTgt spid="25"/>
                                        </p:tgtEl>
                                      </p:cBhvr>
                                    </p:animEffect>
                                  </p:childTnLst>
                                </p:cTn>
                              </p:par>
                            </p:childTnLst>
                          </p:cTn>
                        </p:par>
                        <p:par>
                          <p:cTn id="54" fill="hold">
                            <p:stCondLst>
                              <p:cond delay="3000"/>
                            </p:stCondLst>
                            <p:childTnLst>
                              <p:par>
                                <p:cTn id="55" presetID="10"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500"/>
                                        <p:tgtEl>
                                          <p:spTgt spid="2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500"/>
                            </p:stCondLst>
                            <p:childTnLst>
                              <p:par>
                                <p:cTn id="64" presetID="22" presetClass="entr" presetSubtype="1" fill="hold" nodeType="afterEffect">
                                  <p:stCondLst>
                                    <p:cond delay="0"/>
                                  </p:stCondLst>
                                  <p:childTnLst>
                                    <p:set>
                                      <p:cBhvr>
                                        <p:cTn id="65" dur="1" fill="hold">
                                          <p:stCondLst>
                                            <p:cond delay="0"/>
                                          </p:stCondLst>
                                        </p:cTn>
                                        <p:tgtEl>
                                          <p:spTgt spid="67"/>
                                        </p:tgtEl>
                                        <p:attrNameLst>
                                          <p:attrName>style.visibility</p:attrName>
                                        </p:attrNameLst>
                                      </p:cBhvr>
                                      <p:to>
                                        <p:strVal val="visible"/>
                                      </p:to>
                                    </p:set>
                                    <p:animEffect transition="in" filter="wipe(up)">
                                      <p:cBhvr>
                                        <p:cTn id="66" dur="500"/>
                                        <p:tgtEl>
                                          <p:spTgt spid="67"/>
                                        </p:tgtEl>
                                      </p:cBhvr>
                                    </p:animEffect>
                                  </p:childTnLst>
                                </p:cTn>
                              </p:par>
                            </p:childTnLst>
                          </p:cTn>
                        </p:par>
                        <p:par>
                          <p:cTn id="67" fill="hold">
                            <p:stCondLst>
                              <p:cond delay="1000"/>
                            </p:stCondLst>
                            <p:childTnLst>
                              <p:par>
                                <p:cTn id="68" presetID="22" presetClass="entr" presetSubtype="1" fill="hold" nodeType="afterEffect">
                                  <p:stCondLst>
                                    <p:cond delay="0"/>
                                  </p:stCondLst>
                                  <p:childTnLst>
                                    <p:set>
                                      <p:cBhvr>
                                        <p:cTn id="69" dur="1" fill="hold">
                                          <p:stCondLst>
                                            <p:cond delay="0"/>
                                          </p:stCondLst>
                                        </p:cTn>
                                        <p:tgtEl>
                                          <p:spTgt spid="73"/>
                                        </p:tgtEl>
                                        <p:attrNameLst>
                                          <p:attrName>style.visibility</p:attrName>
                                        </p:attrNameLst>
                                      </p:cBhvr>
                                      <p:to>
                                        <p:strVal val="visible"/>
                                      </p:to>
                                    </p:set>
                                    <p:animEffect transition="in" filter="wipe(up)">
                                      <p:cBhvr>
                                        <p:cTn id="70" dur="500"/>
                                        <p:tgtEl>
                                          <p:spTgt spid="73"/>
                                        </p:tgtEl>
                                      </p:cBhvr>
                                    </p:animEffect>
                                  </p:childTnLst>
                                </p:cTn>
                              </p:par>
                            </p:childTnLst>
                          </p:cTn>
                        </p:par>
                        <p:par>
                          <p:cTn id="71" fill="hold">
                            <p:stCondLst>
                              <p:cond delay="1500"/>
                            </p:stCondLst>
                            <p:childTnLst>
                              <p:par>
                                <p:cTn id="72" presetID="10"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500"/>
                                        <p:tgtEl>
                                          <p:spTgt spid="37"/>
                                        </p:tgtEl>
                                      </p:cBhvr>
                                    </p:animEffect>
                                  </p:childTnLst>
                                </p:cTn>
                              </p:par>
                            </p:childTnLst>
                          </p:cTn>
                        </p:par>
                        <p:par>
                          <p:cTn id="75" fill="hold">
                            <p:stCondLst>
                              <p:cond delay="2000"/>
                            </p:stCondLst>
                            <p:childTnLst>
                              <p:par>
                                <p:cTn id="76" presetID="10" presetClass="entr" presetSubtype="0" fill="hold" grpId="0" nodeType="afterEffect">
                                  <p:stCondLst>
                                    <p:cond delay="0"/>
                                  </p:stCondLst>
                                  <p:childTnLst>
                                    <p:set>
                                      <p:cBhvr>
                                        <p:cTn id="77" dur="1" fill="hold">
                                          <p:stCondLst>
                                            <p:cond delay="0"/>
                                          </p:stCondLst>
                                        </p:cTn>
                                        <p:tgtEl>
                                          <p:spTgt spid="38"/>
                                        </p:tgtEl>
                                        <p:attrNameLst>
                                          <p:attrName>style.visibility</p:attrName>
                                        </p:attrNameLst>
                                      </p:cBhvr>
                                      <p:to>
                                        <p:strVal val="visible"/>
                                      </p:to>
                                    </p:set>
                                    <p:animEffect transition="in" filter="fade">
                                      <p:cBhvr>
                                        <p:cTn id="78" dur="500"/>
                                        <p:tgtEl>
                                          <p:spTgt spid="38"/>
                                        </p:tgtEl>
                                      </p:cBhvr>
                                    </p:animEffect>
                                  </p:childTnLst>
                                </p:cTn>
                              </p:par>
                            </p:childTnLst>
                          </p:cTn>
                        </p:par>
                        <p:par>
                          <p:cTn id="79" fill="hold">
                            <p:stCondLst>
                              <p:cond delay="2500"/>
                            </p:stCondLst>
                            <p:childTnLst>
                              <p:par>
                                <p:cTn id="80" presetID="22" presetClass="entr" presetSubtype="1" fill="hold" nodeType="after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wipe(up)">
                                      <p:cBhvr>
                                        <p:cTn id="82" dur="500"/>
                                        <p:tgtEl>
                                          <p:spTgt spid="70"/>
                                        </p:tgtEl>
                                      </p:cBhvr>
                                    </p:animEffect>
                                  </p:childTnLst>
                                </p:cTn>
                              </p:par>
                            </p:childTnLst>
                          </p:cTn>
                        </p:par>
                        <p:par>
                          <p:cTn id="83" fill="hold">
                            <p:stCondLst>
                              <p:cond delay="3000"/>
                            </p:stCondLst>
                            <p:childTnLst>
                              <p:par>
                                <p:cTn id="84" presetID="10" presetClass="entr" presetSubtype="0" fill="hold" grpId="0" nodeType="afterEffect">
                                  <p:stCondLst>
                                    <p:cond delay="0"/>
                                  </p:stCondLst>
                                  <p:childTnLst>
                                    <p:set>
                                      <p:cBhvr>
                                        <p:cTn id="85" dur="1" fill="hold">
                                          <p:stCondLst>
                                            <p:cond delay="0"/>
                                          </p:stCondLst>
                                        </p:cTn>
                                        <p:tgtEl>
                                          <p:spTgt spid="26"/>
                                        </p:tgtEl>
                                        <p:attrNameLst>
                                          <p:attrName>style.visibility</p:attrName>
                                        </p:attrNameLst>
                                      </p:cBhvr>
                                      <p:to>
                                        <p:strVal val="visible"/>
                                      </p:to>
                                    </p:set>
                                    <p:animEffect transition="in" filter="fade">
                                      <p:cBhvr>
                                        <p:cTn id="86" dur="500"/>
                                        <p:tgtEl>
                                          <p:spTgt spid="26"/>
                                        </p:tgtEl>
                                      </p:cBhvr>
                                    </p:animEffect>
                                  </p:childTnLst>
                                </p:cTn>
                              </p:par>
                            </p:childTnLst>
                          </p:cTn>
                        </p:par>
                        <p:par>
                          <p:cTn id="87" fill="hold">
                            <p:stCondLst>
                              <p:cond delay="3500"/>
                            </p:stCondLst>
                            <p:childTnLst>
                              <p:par>
                                <p:cTn id="88" presetID="22" presetClass="entr" presetSubtype="4" fill="hold" nodeType="afterEffect">
                                  <p:stCondLst>
                                    <p:cond delay="0"/>
                                  </p:stCondLst>
                                  <p:childTnLst>
                                    <p:set>
                                      <p:cBhvr>
                                        <p:cTn id="89" dur="1" fill="hold">
                                          <p:stCondLst>
                                            <p:cond delay="0"/>
                                          </p:stCondLst>
                                        </p:cTn>
                                        <p:tgtEl>
                                          <p:spTgt spid="77"/>
                                        </p:tgtEl>
                                        <p:attrNameLst>
                                          <p:attrName>style.visibility</p:attrName>
                                        </p:attrNameLst>
                                      </p:cBhvr>
                                      <p:to>
                                        <p:strVal val="visible"/>
                                      </p:to>
                                    </p:set>
                                    <p:animEffect transition="in" filter="wipe(down)">
                                      <p:cBhvr>
                                        <p:cTn id="90" dur="500"/>
                                        <p:tgtEl>
                                          <p:spTgt spid="77"/>
                                        </p:tgtEl>
                                      </p:cBhvr>
                                    </p:animEffect>
                                  </p:childTnLst>
                                </p:cTn>
                              </p:par>
                            </p:childTnLst>
                          </p:cTn>
                        </p:par>
                        <p:par>
                          <p:cTn id="91" fill="hold">
                            <p:stCondLst>
                              <p:cond delay="4000"/>
                            </p:stCondLst>
                            <p:childTnLst>
                              <p:par>
                                <p:cTn id="92" presetID="22" presetClass="entr" presetSubtype="1" fill="hold" nodeType="afterEffect">
                                  <p:stCondLst>
                                    <p:cond delay="0"/>
                                  </p:stCondLst>
                                  <p:childTnLst>
                                    <p:set>
                                      <p:cBhvr>
                                        <p:cTn id="93" dur="1" fill="hold">
                                          <p:stCondLst>
                                            <p:cond delay="0"/>
                                          </p:stCondLst>
                                        </p:cTn>
                                        <p:tgtEl>
                                          <p:spTgt spid="80"/>
                                        </p:tgtEl>
                                        <p:attrNameLst>
                                          <p:attrName>style.visibility</p:attrName>
                                        </p:attrNameLst>
                                      </p:cBhvr>
                                      <p:to>
                                        <p:strVal val="visible"/>
                                      </p:to>
                                    </p:set>
                                    <p:animEffect transition="in" filter="wipe(up)">
                                      <p:cBhvr>
                                        <p:cTn id="94" dur="500"/>
                                        <p:tgtEl>
                                          <p:spTgt spid="80"/>
                                        </p:tgtEl>
                                      </p:cBhvr>
                                    </p:animEffect>
                                  </p:childTnLst>
                                </p:cTn>
                              </p:par>
                            </p:childTnLst>
                          </p:cTn>
                        </p:par>
                        <p:par>
                          <p:cTn id="95" fill="hold">
                            <p:stCondLst>
                              <p:cond delay="4500"/>
                            </p:stCondLst>
                            <p:childTnLst>
                              <p:par>
                                <p:cTn id="96" presetID="10"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500"/>
                                        <p:tgtEl>
                                          <p:spTgt spid="29"/>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nodeType="clickEffect">
                                  <p:stCondLst>
                                    <p:cond delay="0"/>
                                  </p:stCondLst>
                                  <p:childTnLst>
                                    <p:set>
                                      <p:cBhvr>
                                        <p:cTn id="102" dur="1" fill="hold">
                                          <p:stCondLst>
                                            <p:cond delay="0"/>
                                          </p:stCondLst>
                                        </p:cTn>
                                        <p:tgtEl>
                                          <p:spTgt spid="74"/>
                                        </p:tgtEl>
                                        <p:attrNameLst>
                                          <p:attrName>style.visibility</p:attrName>
                                        </p:attrNameLst>
                                      </p:cBhvr>
                                      <p:to>
                                        <p:strVal val="visible"/>
                                      </p:to>
                                    </p:set>
                                    <p:animEffect transition="in" filter="wipe(left)">
                                      <p:cBhvr>
                                        <p:cTn id="103" dur="500"/>
                                        <p:tgtEl>
                                          <p:spTgt spid="74"/>
                                        </p:tgtEl>
                                      </p:cBhvr>
                                    </p:animEffect>
                                  </p:childTnLst>
                                </p:cTn>
                              </p:par>
                            </p:childTnLst>
                          </p:cTn>
                        </p:par>
                        <p:par>
                          <p:cTn id="104" fill="hold">
                            <p:stCondLst>
                              <p:cond delay="500"/>
                            </p:stCondLst>
                            <p:childTnLst>
                              <p:par>
                                <p:cTn id="105" presetID="22" presetClass="entr" presetSubtype="1" fill="hold" nodeType="afterEffect">
                                  <p:stCondLst>
                                    <p:cond delay="0"/>
                                  </p:stCondLst>
                                  <p:childTnLst>
                                    <p:set>
                                      <p:cBhvr>
                                        <p:cTn id="106" dur="1" fill="hold">
                                          <p:stCondLst>
                                            <p:cond delay="0"/>
                                          </p:stCondLst>
                                        </p:cTn>
                                        <p:tgtEl>
                                          <p:spTgt spid="85"/>
                                        </p:tgtEl>
                                        <p:attrNameLst>
                                          <p:attrName>style.visibility</p:attrName>
                                        </p:attrNameLst>
                                      </p:cBhvr>
                                      <p:to>
                                        <p:strVal val="visible"/>
                                      </p:to>
                                    </p:set>
                                    <p:animEffect transition="in" filter="wipe(up)">
                                      <p:cBhvr>
                                        <p:cTn id="107" dur="500"/>
                                        <p:tgtEl>
                                          <p:spTgt spid="85"/>
                                        </p:tgtEl>
                                      </p:cBhvr>
                                    </p:animEffect>
                                  </p:childTnLst>
                                </p:cTn>
                              </p:par>
                            </p:childTnLst>
                          </p:cTn>
                        </p:par>
                        <p:par>
                          <p:cTn id="108" fill="hold">
                            <p:stCondLst>
                              <p:cond delay="1000"/>
                            </p:stCondLst>
                            <p:childTnLst>
                              <p:par>
                                <p:cTn id="109" presetID="10" presetClass="entr" presetSubtype="0"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fade">
                                      <p:cBhvr>
                                        <p:cTn id="111" dur="500"/>
                                        <p:tgtEl>
                                          <p:spTgt spid="30"/>
                                        </p:tgtEl>
                                      </p:cBhvr>
                                    </p:animEffect>
                                  </p:childTnLst>
                                </p:cTn>
                              </p:par>
                            </p:childTnLst>
                          </p:cTn>
                        </p:par>
                        <p:par>
                          <p:cTn id="112" fill="hold">
                            <p:stCondLst>
                              <p:cond delay="1500"/>
                            </p:stCondLst>
                            <p:childTnLst>
                              <p:par>
                                <p:cTn id="113" presetID="22" presetClass="entr" presetSubtype="1" fill="hold"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wipe(up)">
                                      <p:cBhvr>
                                        <p:cTn id="115" dur="500"/>
                                        <p:tgtEl>
                                          <p:spTgt spid="86"/>
                                        </p:tgtEl>
                                      </p:cBhvr>
                                    </p:animEffect>
                                  </p:childTnLst>
                                </p:cTn>
                              </p:par>
                            </p:childTnLst>
                          </p:cTn>
                        </p:par>
                        <p:par>
                          <p:cTn id="116" fill="hold">
                            <p:stCondLst>
                              <p:cond delay="2000"/>
                            </p:stCondLst>
                            <p:childTnLst>
                              <p:par>
                                <p:cTn id="117" presetID="10" presetClass="entr" presetSubtype="0" fill="hold" grpId="0" nodeType="afterEffect">
                                  <p:stCondLst>
                                    <p:cond delay="0"/>
                                  </p:stCondLst>
                                  <p:childTnLst>
                                    <p:set>
                                      <p:cBhvr>
                                        <p:cTn id="118" dur="1" fill="hold">
                                          <p:stCondLst>
                                            <p:cond delay="0"/>
                                          </p:stCondLst>
                                        </p:cTn>
                                        <p:tgtEl>
                                          <p:spTgt spid="27"/>
                                        </p:tgtEl>
                                        <p:attrNameLst>
                                          <p:attrName>style.visibility</p:attrName>
                                        </p:attrNameLst>
                                      </p:cBhvr>
                                      <p:to>
                                        <p:strVal val="visible"/>
                                      </p:to>
                                    </p:set>
                                    <p:animEffect transition="in" filter="fade">
                                      <p:cBhvr>
                                        <p:cTn id="119" dur="500"/>
                                        <p:tgtEl>
                                          <p:spTgt spid="27"/>
                                        </p:tgtEl>
                                      </p:cBhvr>
                                    </p:animEffect>
                                  </p:childTnLst>
                                </p:cTn>
                              </p:par>
                            </p:childTnLst>
                          </p:cTn>
                        </p:par>
                        <p:par>
                          <p:cTn id="120" fill="hold">
                            <p:stCondLst>
                              <p:cond delay="2500"/>
                            </p:stCondLst>
                            <p:childTnLst>
                              <p:par>
                                <p:cTn id="121" presetID="10" presetClass="entr" presetSubtype="0" fill="hold" grpId="0" nodeType="afterEffect">
                                  <p:stCondLst>
                                    <p:cond delay="0"/>
                                  </p:stCondLst>
                                  <p:childTnLst>
                                    <p:set>
                                      <p:cBhvr>
                                        <p:cTn id="122" dur="1" fill="hold">
                                          <p:stCondLst>
                                            <p:cond delay="0"/>
                                          </p:stCondLst>
                                        </p:cTn>
                                        <p:tgtEl>
                                          <p:spTgt spid="32"/>
                                        </p:tgtEl>
                                        <p:attrNameLst>
                                          <p:attrName>style.visibility</p:attrName>
                                        </p:attrNameLst>
                                      </p:cBhvr>
                                      <p:to>
                                        <p:strVal val="visible"/>
                                      </p:to>
                                    </p:set>
                                    <p:animEffect transition="in" filter="fade">
                                      <p:cBhvr>
                                        <p:cTn id="123" dur="500"/>
                                        <p:tgtEl>
                                          <p:spTgt spid="32"/>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8" fill="hold" nodeType="clickEffect">
                                  <p:stCondLst>
                                    <p:cond delay="0"/>
                                  </p:stCondLst>
                                  <p:childTnLst>
                                    <p:set>
                                      <p:cBhvr>
                                        <p:cTn id="127" dur="1" fill="hold">
                                          <p:stCondLst>
                                            <p:cond delay="0"/>
                                          </p:stCondLst>
                                        </p:cTn>
                                        <p:tgtEl>
                                          <p:spTgt spid="93"/>
                                        </p:tgtEl>
                                        <p:attrNameLst>
                                          <p:attrName>style.visibility</p:attrName>
                                        </p:attrNameLst>
                                      </p:cBhvr>
                                      <p:to>
                                        <p:strVal val="visible"/>
                                      </p:to>
                                    </p:set>
                                    <p:animEffect transition="in" filter="wipe(left)">
                                      <p:cBhvr>
                                        <p:cTn id="128" dur="500"/>
                                        <p:tgtEl>
                                          <p:spTgt spid="93"/>
                                        </p:tgtEl>
                                      </p:cBhvr>
                                    </p:animEffect>
                                  </p:childTnLst>
                                </p:cTn>
                              </p:par>
                            </p:childTnLst>
                          </p:cTn>
                        </p:par>
                        <p:par>
                          <p:cTn id="129" fill="hold">
                            <p:stCondLst>
                              <p:cond delay="500"/>
                            </p:stCondLst>
                            <p:childTnLst>
                              <p:par>
                                <p:cTn id="130" presetID="10" presetClass="entr" presetSubtype="0"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Effect transition="in" filter="fade">
                                      <p:cBhvr>
                                        <p:cTn id="132" dur="500"/>
                                        <p:tgtEl>
                                          <p:spTgt spid="34"/>
                                        </p:tgtEl>
                                      </p:cBhvr>
                                    </p:animEffect>
                                  </p:childTnLst>
                                </p:cTn>
                              </p:par>
                            </p:childTnLst>
                          </p:cTn>
                        </p:par>
                        <p:par>
                          <p:cTn id="133" fill="hold">
                            <p:stCondLst>
                              <p:cond delay="1000"/>
                            </p:stCondLst>
                            <p:childTnLst>
                              <p:par>
                                <p:cTn id="134" presetID="10" presetClass="entr" presetSubtype="0" fill="hold" grpId="0" nodeType="after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500"/>
                                        <p:tgtEl>
                                          <p:spTgt spid="36"/>
                                        </p:tgtEl>
                                      </p:cBhvr>
                                    </p:animEffect>
                                  </p:childTnLst>
                                </p:cTn>
                              </p:par>
                            </p:childTnLst>
                          </p:cTn>
                        </p:par>
                        <p:par>
                          <p:cTn id="137" fill="hold">
                            <p:stCondLst>
                              <p:cond delay="1500"/>
                            </p:stCondLst>
                            <p:childTnLst>
                              <p:par>
                                <p:cTn id="138" presetID="22" presetClass="entr" presetSubtype="1" fill="hold" nodeType="afterEffect">
                                  <p:stCondLst>
                                    <p:cond delay="0"/>
                                  </p:stCondLst>
                                  <p:childTnLst>
                                    <p:set>
                                      <p:cBhvr>
                                        <p:cTn id="139" dur="1" fill="hold">
                                          <p:stCondLst>
                                            <p:cond delay="0"/>
                                          </p:stCondLst>
                                        </p:cTn>
                                        <p:tgtEl>
                                          <p:spTgt spid="92"/>
                                        </p:tgtEl>
                                        <p:attrNameLst>
                                          <p:attrName>style.visibility</p:attrName>
                                        </p:attrNameLst>
                                      </p:cBhvr>
                                      <p:to>
                                        <p:strVal val="visible"/>
                                      </p:to>
                                    </p:set>
                                    <p:animEffect transition="in" filter="wipe(up)">
                                      <p:cBhvr>
                                        <p:cTn id="140" dur="500"/>
                                        <p:tgtEl>
                                          <p:spTgt spid="92"/>
                                        </p:tgtEl>
                                      </p:cBhvr>
                                    </p:animEffect>
                                  </p:childTnLst>
                                </p:cTn>
                              </p:par>
                            </p:childTnLst>
                          </p:cTn>
                        </p:par>
                        <p:par>
                          <p:cTn id="141" fill="hold">
                            <p:stCondLst>
                              <p:cond delay="2000"/>
                            </p:stCondLst>
                            <p:childTnLst>
                              <p:par>
                                <p:cTn id="142" presetID="10" presetClass="entr" presetSubtype="0" fill="hold" grpId="0" nodeType="afterEffect">
                                  <p:stCondLst>
                                    <p:cond delay="0"/>
                                  </p:stCondLst>
                                  <p:childTnLst>
                                    <p:set>
                                      <p:cBhvr>
                                        <p:cTn id="143" dur="1" fill="hold">
                                          <p:stCondLst>
                                            <p:cond delay="0"/>
                                          </p:stCondLst>
                                        </p:cTn>
                                        <p:tgtEl>
                                          <p:spTgt spid="35"/>
                                        </p:tgtEl>
                                        <p:attrNameLst>
                                          <p:attrName>style.visibility</p:attrName>
                                        </p:attrNameLst>
                                      </p:cBhvr>
                                      <p:to>
                                        <p:strVal val="visible"/>
                                      </p:to>
                                    </p:set>
                                    <p:animEffect transition="in" filter="fade">
                                      <p:cBhvr>
                                        <p:cTn id="14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2" grpId="0" animBg="1"/>
      <p:bldP spid="34" grpId="0" animBg="1"/>
      <p:bldP spid="35" grpId="0" animBg="1"/>
      <p:bldP spid="36" grpId="0" animBg="1"/>
      <p:bldP spid="37" grpId="0" animBg="1"/>
      <p:bldP spid="3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3E1D4-7AB9-8539-ABDE-1FF6FA92FB8A}"/>
              </a:ext>
            </a:extLst>
          </p:cNvPr>
          <p:cNvSpPr>
            <a:spLocks noGrp="1"/>
          </p:cNvSpPr>
          <p:nvPr>
            <p:ph type="title"/>
          </p:nvPr>
        </p:nvSpPr>
        <p:spPr>
          <a:xfrm>
            <a:off x="838199" y="365125"/>
            <a:ext cx="9829801" cy="683746"/>
          </a:xfrm>
        </p:spPr>
        <p:txBody>
          <a:bodyPr/>
          <a:lstStyle/>
          <a:p>
            <a:r>
              <a:rPr lang="en-US" sz="2700" dirty="0"/>
              <a:t>Management of Early Onset AF, Athletes, Obesity, </a:t>
            </a:r>
            <a:br>
              <a:rPr lang="en-US" sz="2700" dirty="0"/>
            </a:br>
            <a:r>
              <a:rPr lang="en-US" sz="2700" dirty="0"/>
              <a:t>Hyperthyroidism, Pulmonary disease</a:t>
            </a:r>
          </a:p>
        </p:txBody>
      </p:sp>
      <p:sp>
        <p:nvSpPr>
          <p:cNvPr id="3" name="Rectangle 2" descr="Flow chart for guideline based management of atrial fibrillation to reduce risk of stroke and improve health outcomes based on age of onset, athletic status, obesity, hyperthyroidism and pulmonary disease.">
            <a:extLst>
              <a:ext uri="{FF2B5EF4-FFF2-40B4-BE49-F238E27FC236}">
                <a16:creationId xmlns:a16="http://schemas.microsoft.com/office/drawing/2014/main" id="{845CE40E-87A6-F998-A652-91C6A4757A77}"/>
              </a:ext>
            </a:extLst>
          </p:cNvPr>
          <p:cNvSpPr/>
          <p:nvPr/>
        </p:nvSpPr>
        <p:spPr>
          <a:xfrm>
            <a:off x="215757" y="1407560"/>
            <a:ext cx="11712539" cy="4428464"/>
          </a:xfrm>
          <a:prstGeom prst="rect">
            <a:avLst/>
          </a:prstGeom>
          <a:no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6">
            <a:extLst>
              <a:ext uri="{FF2B5EF4-FFF2-40B4-BE49-F238E27FC236}">
                <a16:creationId xmlns:a16="http://schemas.microsoft.com/office/drawing/2014/main" id="{23543E4C-33A5-A569-9E6E-A15D1FED2D34}"/>
              </a:ext>
            </a:extLst>
          </p:cNvPr>
          <p:cNvSpPr>
            <a:spLocks noGrp="1"/>
          </p:cNvSpPr>
          <p:nvPr>
            <p:ph type="body" sz="quarter" idx="13"/>
          </p:nvPr>
        </p:nvSpPr>
        <p:spPr>
          <a:xfrm>
            <a:off x="1877866" y="5836024"/>
            <a:ext cx="8763240" cy="369566"/>
          </a:xfrm>
        </p:spPr>
        <p:txBody>
          <a:bodyPr/>
          <a:lstStyle/>
          <a:p>
            <a:pPr marL="0" indent="0" algn="ctr"/>
            <a:r>
              <a:rPr lang="en-US" b="1" dirty="0"/>
              <a:t>Abbreviations: </a:t>
            </a:r>
            <a:r>
              <a:rPr lang="en-US" dirty="0"/>
              <a:t>AF indicates atrial fibrillation; COPD, chronic obstructive pulmonary disease; DOACs, direct-acting oral anticoagulants; </a:t>
            </a:r>
            <a:br>
              <a:rPr lang="en-US" dirty="0"/>
            </a:br>
            <a:r>
              <a:rPr lang="en-US" dirty="0"/>
              <a:t>EP, electrophysiologic; HF, heart failure; HTN, hypertension; kg/m2, kilogram per meters squared; MI, myocardial ischemia; PH, pulmonary hypertension; PV, pulmonary vein; SR, sinus rhythm; and SVT, supraventricular tachyarrhythmias.</a:t>
            </a:r>
          </a:p>
        </p:txBody>
      </p:sp>
      <p:sp>
        <p:nvSpPr>
          <p:cNvPr id="4" name="Slide Number Placeholder 3">
            <a:extLst>
              <a:ext uri="{FF2B5EF4-FFF2-40B4-BE49-F238E27FC236}">
                <a16:creationId xmlns:a16="http://schemas.microsoft.com/office/drawing/2014/main" id="{C6E9555B-7BCE-54A3-0BD8-DACC0C93A0C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39</a:t>
            </a:fld>
            <a:endParaRPr lang="en-US" sz="900" dirty="0"/>
          </a:p>
        </p:txBody>
      </p:sp>
      <p:sp>
        <p:nvSpPr>
          <p:cNvPr id="20" name="TextBox 19">
            <a:extLst>
              <a:ext uri="{FF2B5EF4-FFF2-40B4-BE49-F238E27FC236}">
                <a16:creationId xmlns:a16="http://schemas.microsoft.com/office/drawing/2014/main" id="{C0E19ED4-BBFA-103D-36F2-08C9F154FE5B}"/>
              </a:ext>
              <a:ext uri="{C183D7F6-B498-43B3-948B-1728B52AA6E4}">
                <adec:decorative xmlns:adec="http://schemas.microsoft.com/office/drawing/2017/decorative" val="1"/>
              </a:ext>
            </a:extLst>
          </p:cNvPr>
          <p:cNvSpPr txBox="1"/>
          <p:nvPr/>
        </p:nvSpPr>
        <p:spPr>
          <a:xfrm>
            <a:off x="837545" y="1549020"/>
            <a:ext cx="1188949" cy="461290"/>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600" dirty="0">
                <a:latin typeface="Lub Dub Condensed" panose="020B0506030403020204" pitchFamily="34" charset="0"/>
              </a:rPr>
              <a:t>Age</a:t>
            </a:r>
          </a:p>
        </p:txBody>
      </p:sp>
      <p:sp>
        <p:nvSpPr>
          <p:cNvPr id="21" name="TextBox 20">
            <a:extLst>
              <a:ext uri="{FF2B5EF4-FFF2-40B4-BE49-F238E27FC236}">
                <a16:creationId xmlns:a16="http://schemas.microsoft.com/office/drawing/2014/main" id="{CC09D3ED-DC20-5ACF-2856-53286217CB4D}"/>
              </a:ext>
              <a:ext uri="{C183D7F6-B498-43B3-948B-1728B52AA6E4}">
                <adec:decorative xmlns:adec="http://schemas.microsoft.com/office/drawing/2017/decorative" val="1"/>
              </a:ext>
            </a:extLst>
          </p:cNvPr>
          <p:cNvSpPr txBox="1"/>
          <p:nvPr/>
        </p:nvSpPr>
        <p:spPr>
          <a:xfrm>
            <a:off x="3250814" y="1549020"/>
            <a:ext cx="1188949" cy="461290"/>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600" dirty="0">
                <a:latin typeface="Lub Dub Condensed" panose="020B0506030403020204" pitchFamily="34" charset="0"/>
              </a:rPr>
              <a:t>Athletes</a:t>
            </a:r>
          </a:p>
        </p:txBody>
      </p:sp>
      <p:sp>
        <p:nvSpPr>
          <p:cNvPr id="22" name="TextBox 21">
            <a:extLst>
              <a:ext uri="{FF2B5EF4-FFF2-40B4-BE49-F238E27FC236}">
                <a16:creationId xmlns:a16="http://schemas.microsoft.com/office/drawing/2014/main" id="{F1D25461-47C8-00E8-947F-46BCEDEBF342}"/>
              </a:ext>
              <a:ext uri="{C183D7F6-B498-43B3-948B-1728B52AA6E4}">
                <adec:decorative xmlns:adec="http://schemas.microsoft.com/office/drawing/2017/decorative" val="1"/>
              </a:ext>
            </a:extLst>
          </p:cNvPr>
          <p:cNvSpPr txBox="1"/>
          <p:nvPr/>
        </p:nvSpPr>
        <p:spPr>
          <a:xfrm>
            <a:off x="5005428" y="1557582"/>
            <a:ext cx="1188949" cy="461290"/>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600" dirty="0">
                <a:latin typeface="Lub Dub Condensed" panose="020B0506030403020204" pitchFamily="34" charset="0"/>
              </a:rPr>
              <a:t>Obesity (Class III)</a:t>
            </a:r>
          </a:p>
        </p:txBody>
      </p:sp>
      <p:sp>
        <p:nvSpPr>
          <p:cNvPr id="23" name="TextBox 22">
            <a:extLst>
              <a:ext uri="{FF2B5EF4-FFF2-40B4-BE49-F238E27FC236}">
                <a16:creationId xmlns:a16="http://schemas.microsoft.com/office/drawing/2014/main" id="{9E43A679-B050-B4BA-6BC7-9BFA2397028E}"/>
              </a:ext>
              <a:ext uri="{C183D7F6-B498-43B3-948B-1728B52AA6E4}">
                <adec:decorative xmlns:adec="http://schemas.microsoft.com/office/drawing/2017/decorative" val="1"/>
              </a:ext>
            </a:extLst>
          </p:cNvPr>
          <p:cNvSpPr txBox="1"/>
          <p:nvPr/>
        </p:nvSpPr>
        <p:spPr>
          <a:xfrm>
            <a:off x="6811968" y="1557582"/>
            <a:ext cx="1808049" cy="461290"/>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600" dirty="0">
                <a:latin typeface="Lub Dub Condensed" panose="020B0506030403020204" pitchFamily="34" charset="0"/>
              </a:rPr>
              <a:t>Hyperthyroidism</a:t>
            </a:r>
          </a:p>
        </p:txBody>
      </p:sp>
      <p:sp>
        <p:nvSpPr>
          <p:cNvPr id="24" name="TextBox 23">
            <a:extLst>
              <a:ext uri="{FF2B5EF4-FFF2-40B4-BE49-F238E27FC236}">
                <a16:creationId xmlns:a16="http://schemas.microsoft.com/office/drawing/2014/main" id="{4F233797-9E23-DFE1-7F66-FA266482893D}"/>
              </a:ext>
              <a:ext uri="{C183D7F6-B498-43B3-948B-1728B52AA6E4}">
                <adec:decorative xmlns:adec="http://schemas.microsoft.com/office/drawing/2017/decorative" val="1"/>
              </a:ext>
            </a:extLst>
          </p:cNvPr>
          <p:cNvSpPr txBox="1"/>
          <p:nvPr/>
        </p:nvSpPr>
        <p:spPr>
          <a:xfrm>
            <a:off x="9185298" y="1566145"/>
            <a:ext cx="2188194" cy="461290"/>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600" dirty="0">
                <a:latin typeface="Lub Dub Condensed" panose="020B0506030403020204" pitchFamily="34" charset="0"/>
              </a:rPr>
              <a:t>Pulmonary Disease</a:t>
            </a:r>
          </a:p>
        </p:txBody>
      </p:sp>
      <p:sp>
        <p:nvSpPr>
          <p:cNvPr id="25" name="TextBox 24">
            <a:extLst>
              <a:ext uri="{FF2B5EF4-FFF2-40B4-BE49-F238E27FC236}">
                <a16:creationId xmlns:a16="http://schemas.microsoft.com/office/drawing/2014/main" id="{7328EC7C-30DB-F7D3-8F07-9E0B2BC749EC}"/>
              </a:ext>
              <a:ext uri="{C183D7F6-B498-43B3-948B-1728B52AA6E4}">
                <adec:decorative xmlns:adec="http://schemas.microsoft.com/office/drawing/2017/decorative" val="1"/>
              </a:ext>
            </a:extLst>
          </p:cNvPr>
          <p:cNvSpPr txBox="1"/>
          <p:nvPr/>
        </p:nvSpPr>
        <p:spPr>
          <a:xfrm>
            <a:off x="370136" y="2349661"/>
            <a:ext cx="1131964" cy="363420"/>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pPr>
              <a:lnSpc>
                <a:spcPct val="80000"/>
              </a:lnSpc>
            </a:pPr>
            <a:r>
              <a:rPr lang="en-US" dirty="0"/>
              <a:t>&lt;30 yr</a:t>
            </a:r>
          </a:p>
        </p:txBody>
      </p:sp>
      <p:sp>
        <p:nvSpPr>
          <p:cNvPr id="26" name="TextBox 25">
            <a:extLst>
              <a:ext uri="{FF2B5EF4-FFF2-40B4-BE49-F238E27FC236}">
                <a16:creationId xmlns:a16="http://schemas.microsoft.com/office/drawing/2014/main" id="{062C7AAF-D93D-54B5-43AB-3E6E74686A57}"/>
              </a:ext>
              <a:ext uri="{C183D7F6-B498-43B3-948B-1728B52AA6E4}">
                <adec:decorative xmlns:adec="http://schemas.microsoft.com/office/drawing/2017/decorative" val="1"/>
              </a:ext>
            </a:extLst>
          </p:cNvPr>
          <p:cNvSpPr txBox="1"/>
          <p:nvPr/>
        </p:nvSpPr>
        <p:spPr>
          <a:xfrm>
            <a:off x="1601321" y="2347948"/>
            <a:ext cx="1409006" cy="363420"/>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pPr>
              <a:lnSpc>
                <a:spcPct val="80000"/>
              </a:lnSpc>
            </a:pPr>
            <a:r>
              <a:rPr lang="en-US" dirty="0"/>
              <a:t>&lt;45 yr</a:t>
            </a:r>
          </a:p>
        </p:txBody>
      </p:sp>
      <p:sp>
        <p:nvSpPr>
          <p:cNvPr id="27" name="TextBox 26">
            <a:extLst>
              <a:ext uri="{FF2B5EF4-FFF2-40B4-BE49-F238E27FC236}">
                <a16:creationId xmlns:a16="http://schemas.microsoft.com/office/drawing/2014/main" id="{9BF88062-1DB7-2CE1-8645-DD99A3084569}"/>
              </a:ext>
              <a:ext uri="{C183D7F6-B498-43B3-948B-1728B52AA6E4}">
                <adec:decorative xmlns:adec="http://schemas.microsoft.com/office/drawing/2017/decorative" val="1"/>
              </a:ext>
            </a:extLst>
          </p:cNvPr>
          <p:cNvSpPr txBox="1"/>
          <p:nvPr/>
        </p:nvSpPr>
        <p:spPr>
          <a:xfrm>
            <a:off x="4818579" y="2347948"/>
            <a:ext cx="781324" cy="415800"/>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pPr>
              <a:lnSpc>
                <a:spcPct val="80000"/>
              </a:lnSpc>
            </a:pPr>
            <a:r>
              <a:rPr lang="en-US" dirty="0"/>
              <a:t>BMI ≥40 kg/m2 </a:t>
            </a:r>
          </a:p>
        </p:txBody>
      </p:sp>
      <p:sp>
        <p:nvSpPr>
          <p:cNvPr id="28" name="TextBox 27">
            <a:extLst>
              <a:ext uri="{FF2B5EF4-FFF2-40B4-BE49-F238E27FC236}">
                <a16:creationId xmlns:a16="http://schemas.microsoft.com/office/drawing/2014/main" id="{A4768F8A-3D2C-35C2-706A-C0547257D91E}"/>
              </a:ext>
              <a:ext uri="{C183D7F6-B498-43B3-948B-1728B52AA6E4}">
                <adec:decorative xmlns:adec="http://schemas.microsoft.com/office/drawing/2017/decorative" val="1"/>
              </a:ext>
            </a:extLst>
          </p:cNvPr>
          <p:cNvSpPr txBox="1"/>
          <p:nvPr/>
        </p:nvSpPr>
        <p:spPr>
          <a:xfrm>
            <a:off x="5766420" y="2347948"/>
            <a:ext cx="855914" cy="415800"/>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pPr>
              <a:lnSpc>
                <a:spcPct val="80000"/>
              </a:lnSpc>
            </a:pPr>
            <a:r>
              <a:rPr lang="en-US" dirty="0"/>
              <a:t>Bariatric surgery</a:t>
            </a:r>
          </a:p>
        </p:txBody>
      </p:sp>
      <p:sp>
        <p:nvSpPr>
          <p:cNvPr id="29" name="TextBox 28">
            <a:extLst>
              <a:ext uri="{FF2B5EF4-FFF2-40B4-BE49-F238E27FC236}">
                <a16:creationId xmlns:a16="http://schemas.microsoft.com/office/drawing/2014/main" id="{C5DF7AAD-D183-73A7-893A-33DE9D2E135E}"/>
              </a:ext>
              <a:ext uri="{C183D7F6-B498-43B3-948B-1728B52AA6E4}">
                <adec:decorative xmlns:adec="http://schemas.microsoft.com/office/drawing/2017/decorative" val="1"/>
              </a:ext>
            </a:extLst>
          </p:cNvPr>
          <p:cNvSpPr txBox="1"/>
          <p:nvPr/>
        </p:nvSpPr>
        <p:spPr>
          <a:xfrm>
            <a:off x="8917969" y="2408035"/>
            <a:ext cx="1294543" cy="363420"/>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pPr>
              <a:lnSpc>
                <a:spcPct val="80000"/>
              </a:lnSpc>
            </a:pPr>
            <a:r>
              <a:rPr lang="en-US" dirty="0"/>
              <a:t>COPD</a:t>
            </a:r>
          </a:p>
        </p:txBody>
      </p:sp>
      <p:sp>
        <p:nvSpPr>
          <p:cNvPr id="30" name="TextBox 29">
            <a:extLst>
              <a:ext uri="{FF2B5EF4-FFF2-40B4-BE49-F238E27FC236}">
                <a16:creationId xmlns:a16="http://schemas.microsoft.com/office/drawing/2014/main" id="{ECE1A45F-8098-3716-8946-A39C682743CC}"/>
              </a:ext>
              <a:ext uri="{C183D7F6-B498-43B3-948B-1728B52AA6E4}">
                <adec:decorative xmlns:adec="http://schemas.microsoft.com/office/drawing/2017/decorative" val="1"/>
              </a:ext>
            </a:extLst>
          </p:cNvPr>
          <p:cNvSpPr txBox="1"/>
          <p:nvPr/>
        </p:nvSpPr>
        <p:spPr>
          <a:xfrm>
            <a:off x="10479640" y="2349660"/>
            <a:ext cx="1243173" cy="764619"/>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pPr>
              <a:lnSpc>
                <a:spcPct val="80000"/>
              </a:lnSpc>
            </a:pPr>
            <a:r>
              <a:rPr lang="en-US" dirty="0"/>
              <a:t>PH with Pulmonary Vascular Disease</a:t>
            </a:r>
          </a:p>
        </p:txBody>
      </p:sp>
      <p:sp>
        <p:nvSpPr>
          <p:cNvPr id="32" name="Round Same Side Corner Rectangle 60">
            <a:extLst>
              <a:ext uri="{FF2B5EF4-FFF2-40B4-BE49-F238E27FC236}">
                <a16:creationId xmlns:a16="http://schemas.microsoft.com/office/drawing/2014/main" id="{5C0B364E-83D8-74F2-1E17-8F8819CFE1F5}"/>
              </a:ext>
              <a:ext uri="{C183D7F6-B498-43B3-948B-1728B52AA6E4}">
                <adec:decorative xmlns:adec="http://schemas.microsoft.com/office/drawing/2017/decorative" val="1"/>
              </a:ext>
            </a:extLst>
          </p:cNvPr>
          <p:cNvSpPr/>
          <p:nvPr/>
        </p:nvSpPr>
        <p:spPr>
          <a:xfrm>
            <a:off x="3255793" y="2580593"/>
            <a:ext cx="1178991" cy="1190022"/>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Rhythm control- catheter ablation with PV isolation is reasonable (2a)</a:t>
            </a:r>
          </a:p>
        </p:txBody>
      </p:sp>
      <p:sp>
        <p:nvSpPr>
          <p:cNvPr id="33" name="Round Same Side Corner Rectangle 60">
            <a:extLst>
              <a:ext uri="{FF2B5EF4-FFF2-40B4-BE49-F238E27FC236}">
                <a16:creationId xmlns:a16="http://schemas.microsoft.com/office/drawing/2014/main" id="{67FE80B4-5FF4-7FDA-8EC0-1036C6742397}"/>
              </a:ext>
              <a:ext uri="{C183D7F6-B498-43B3-948B-1728B52AA6E4}">
                <adec:decorative xmlns:adec="http://schemas.microsoft.com/office/drawing/2017/decorative" val="1"/>
              </a:ext>
            </a:extLst>
          </p:cNvPr>
          <p:cNvSpPr/>
          <p:nvPr/>
        </p:nvSpPr>
        <p:spPr>
          <a:xfrm>
            <a:off x="374286" y="3040613"/>
            <a:ext cx="1127453" cy="771100"/>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EP study to evaluate and treat reentrant SVT (2b)</a:t>
            </a:r>
          </a:p>
        </p:txBody>
      </p:sp>
      <p:sp>
        <p:nvSpPr>
          <p:cNvPr id="34" name="Round Same Side Corner Rectangle 60">
            <a:extLst>
              <a:ext uri="{FF2B5EF4-FFF2-40B4-BE49-F238E27FC236}">
                <a16:creationId xmlns:a16="http://schemas.microsoft.com/office/drawing/2014/main" id="{FA517752-490C-4260-8572-2F5D6801E62A}"/>
              </a:ext>
              <a:ext uri="{C183D7F6-B498-43B3-948B-1728B52AA6E4}">
                <adec:decorative xmlns:adec="http://schemas.microsoft.com/office/drawing/2017/decorative" val="1"/>
              </a:ext>
            </a:extLst>
          </p:cNvPr>
          <p:cNvSpPr/>
          <p:nvPr/>
        </p:nvSpPr>
        <p:spPr>
          <a:xfrm>
            <a:off x="372574" y="4101152"/>
            <a:ext cx="1127453" cy="771100"/>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Targeted ablation may be reasonable (2b)</a:t>
            </a:r>
          </a:p>
        </p:txBody>
      </p:sp>
      <p:sp>
        <p:nvSpPr>
          <p:cNvPr id="35" name="Round Same Side Corner Rectangle 60">
            <a:extLst>
              <a:ext uri="{FF2B5EF4-FFF2-40B4-BE49-F238E27FC236}">
                <a16:creationId xmlns:a16="http://schemas.microsoft.com/office/drawing/2014/main" id="{6684241A-85ED-1936-39F2-6165911EF324}"/>
              </a:ext>
              <a:ext uri="{C183D7F6-B498-43B3-948B-1728B52AA6E4}">
                <adec:decorative xmlns:adec="http://schemas.microsoft.com/office/drawing/2017/decorative" val="1"/>
              </a:ext>
            </a:extLst>
          </p:cNvPr>
          <p:cNvSpPr/>
          <p:nvPr/>
        </p:nvSpPr>
        <p:spPr>
          <a:xfrm>
            <a:off x="1595198" y="3028625"/>
            <a:ext cx="1415130" cy="2642709"/>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200" b="1" dirty="0">
                <a:solidFill>
                  <a:schemeClr val="tx1"/>
                </a:solidFill>
                <a:latin typeface="Lub Dub Condensed" panose="020B0506030403020204"/>
              </a:rPr>
              <a:t>The following may be reasonable:</a:t>
            </a:r>
          </a:p>
          <a:p>
            <a:pPr marL="171450" indent="-171450">
              <a:spcAft>
                <a:spcPts val="600"/>
              </a:spcAft>
              <a:buFont typeface="Arial" panose="020B0604020202020204" pitchFamily="34" charset="0"/>
              <a:buChar char="•"/>
            </a:pPr>
            <a:r>
              <a:rPr lang="en-US" sz="1200" b="1" dirty="0">
                <a:solidFill>
                  <a:schemeClr val="tx1"/>
                </a:solidFill>
                <a:latin typeface="Lub Dub Condensed" panose="020B0506030403020204"/>
              </a:rPr>
              <a:t>Referral for genetic counseling</a:t>
            </a:r>
          </a:p>
          <a:p>
            <a:pPr marL="171450" indent="-171450">
              <a:spcAft>
                <a:spcPts val="600"/>
              </a:spcAft>
              <a:buFont typeface="Arial" panose="020B0604020202020204" pitchFamily="34" charset="0"/>
              <a:buChar char="•"/>
            </a:pPr>
            <a:r>
              <a:rPr lang="en-US" sz="1200" b="1" dirty="0">
                <a:solidFill>
                  <a:schemeClr val="tx1"/>
                </a:solidFill>
                <a:latin typeface="Lub Dub Condensed" panose="020B0506030403020204"/>
              </a:rPr>
              <a:t>Genetic testing for rare pathogenic variants  </a:t>
            </a:r>
          </a:p>
          <a:p>
            <a:pPr marL="171450" indent="-171450">
              <a:spcAft>
                <a:spcPts val="600"/>
              </a:spcAft>
              <a:buFont typeface="Arial" panose="020B0604020202020204" pitchFamily="34" charset="0"/>
              <a:buChar char="•"/>
            </a:pPr>
            <a:r>
              <a:rPr lang="en-US" sz="1200" b="1" dirty="0">
                <a:solidFill>
                  <a:schemeClr val="tx1"/>
                </a:solidFill>
                <a:latin typeface="Lub Dub Condensed" panose="020B0506030403020204"/>
              </a:rPr>
              <a:t>Surveillance for cardiomyopathy or arrhythmia syndromes (2b)</a:t>
            </a:r>
          </a:p>
        </p:txBody>
      </p:sp>
      <p:cxnSp>
        <p:nvCxnSpPr>
          <p:cNvPr id="37" name="Elbow Connector 82">
            <a:extLst>
              <a:ext uri="{FF2B5EF4-FFF2-40B4-BE49-F238E27FC236}">
                <a16:creationId xmlns:a16="http://schemas.microsoft.com/office/drawing/2014/main" id="{5AF942B6-C3D3-0691-B8BB-A092E481FB20}"/>
              </a:ext>
              <a:ext uri="{C183D7F6-B498-43B3-948B-1728B52AA6E4}">
                <adec:decorative xmlns:adec="http://schemas.microsoft.com/office/drawing/2017/decorative" val="1"/>
              </a:ext>
            </a:extLst>
          </p:cNvPr>
          <p:cNvCxnSpPr>
            <a:cxnSpLocks/>
            <a:stCxn id="20" idx="2"/>
            <a:endCxn id="25" idx="0"/>
          </p:cNvCxnSpPr>
          <p:nvPr/>
        </p:nvCxnSpPr>
        <p:spPr>
          <a:xfrm rot="5400000">
            <a:off x="1014394" y="1932034"/>
            <a:ext cx="339351" cy="495902"/>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E07C2A14-80F9-5A93-09EE-482110B16E8A}"/>
              </a:ext>
              <a:ext uri="{C183D7F6-B498-43B3-948B-1728B52AA6E4}">
                <adec:decorative xmlns:adec="http://schemas.microsoft.com/office/drawing/2017/decorative" val="1"/>
              </a:ext>
            </a:extLst>
          </p:cNvPr>
          <p:cNvSpPr txBox="1"/>
          <p:nvPr/>
        </p:nvSpPr>
        <p:spPr>
          <a:xfrm>
            <a:off x="4733321" y="3028626"/>
            <a:ext cx="936630" cy="1015663"/>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b="1">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DOACs reasonable over warfarin</a:t>
            </a:r>
          </a:p>
          <a:p>
            <a:r>
              <a:rPr lang="en-US" dirty="0">
                <a:solidFill>
                  <a:schemeClr val="tx1"/>
                </a:solidFill>
              </a:rPr>
              <a:t>(2a)</a:t>
            </a:r>
          </a:p>
        </p:txBody>
      </p:sp>
      <p:sp>
        <p:nvSpPr>
          <p:cNvPr id="41" name="TextBox 40">
            <a:extLst>
              <a:ext uri="{FF2B5EF4-FFF2-40B4-BE49-F238E27FC236}">
                <a16:creationId xmlns:a16="http://schemas.microsoft.com/office/drawing/2014/main" id="{E1EB5A15-878B-26E9-E8F3-D944FFA802D8}"/>
              </a:ext>
              <a:ext uri="{C183D7F6-B498-43B3-948B-1728B52AA6E4}">
                <adec:decorative xmlns:adec="http://schemas.microsoft.com/office/drawing/2017/decorative" val="1"/>
              </a:ext>
            </a:extLst>
          </p:cNvPr>
          <p:cNvSpPr txBox="1"/>
          <p:nvPr/>
        </p:nvSpPr>
        <p:spPr>
          <a:xfrm>
            <a:off x="5732979" y="3028625"/>
            <a:ext cx="936630" cy="1843627"/>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b="1">
                <a:solidFill>
                  <a:schemeClr val="tx1"/>
                </a:solidFill>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Warfarin may be reasonable over DOACs due to  DOAC drug absorption concerns</a:t>
            </a:r>
          </a:p>
          <a:p>
            <a:r>
              <a:rPr lang="en-US" dirty="0"/>
              <a:t>(Class 2b)</a:t>
            </a:r>
          </a:p>
        </p:txBody>
      </p:sp>
      <p:sp>
        <p:nvSpPr>
          <p:cNvPr id="42" name="TextBox 41">
            <a:extLst>
              <a:ext uri="{FF2B5EF4-FFF2-40B4-BE49-F238E27FC236}">
                <a16:creationId xmlns:a16="http://schemas.microsoft.com/office/drawing/2014/main" id="{7B47180D-5B0D-7EBF-38C8-A8F49148D7EB}"/>
              </a:ext>
              <a:ext uri="{C183D7F6-B498-43B3-948B-1728B52AA6E4}">
                <adec:decorative xmlns:adec="http://schemas.microsoft.com/office/drawing/2017/decorative" val="1"/>
              </a:ext>
            </a:extLst>
          </p:cNvPr>
          <p:cNvSpPr txBox="1"/>
          <p:nvPr/>
        </p:nvSpPr>
        <p:spPr>
          <a:xfrm>
            <a:off x="6975385" y="2580593"/>
            <a:ext cx="1481215" cy="646331"/>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b="1">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Anticoagulation until euthyroid and SR maintained (1)</a:t>
            </a:r>
          </a:p>
        </p:txBody>
      </p:sp>
      <p:sp>
        <p:nvSpPr>
          <p:cNvPr id="43" name="TextBox 42">
            <a:extLst>
              <a:ext uri="{FF2B5EF4-FFF2-40B4-BE49-F238E27FC236}">
                <a16:creationId xmlns:a16="http://schemas.microsoft.com/office/drawing/2014/main" id="{0476368D-5CDB-9B1E-979B-4C52583B025A}"/>
              </a:ext>
              <a:ext uri="{C183D7F6-B498-43B3-948B-1728B52AA6E4}">
                <adec:decorative xmlns:adec="http://schemas.microsoft.com/office/drawing/2017/decorative" val="1"/>
              </a:ext>
            </a:extLst>
          </p:cNvPr>
          <p:cNvSpPr txBox="1"/>
          <p:nvPr/>
        </p:nvSpPr>
        <p:spPr>
          <a:xfrm>
            <a:off x="8907074" y="3322038"/>
            <a:ext cx="1316332" cy="1015663"/>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b="1">
                <a:solidFill>
                  <a:schemeClr val="lt1"/>
                </a:solidFill>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Rate control- </a:t>
            </a:r>
          </a:p>
          <a:p>
            <a:r>
              <a:rPr lang="en-US" dirty="0">
                <a:solidFill>
                  <a:schemeClr val="tx1"/>
                </a:solidFill>
              </a:rPr>
              <a:t>Cardio-selective beta-blockers especially in MI and HF (2a)</a:t>
            </a:r>
          </a:p>
        </p:txBody>
      </p:sp>
      <p:sp>
        <p:nvSpPr>
          <p:cNvPr id="44" name="TextBox 43">
            <a:extLst>
              <a:ext uri="{FF2B5EF4-FFF2-40B4-BE49-F238E27FC236}">
                <a16:creationId xmlns:a16="http://schemas.microsoft.com/office/drawing/2014/main" id="{7ED89FE1-23AB-ABD3-AA81-94D8661CD579}"/>
              </a:ext>
              <a:ext uri="{C183D7F6-B498-43B3-948B-1728B52AA6E4}">
                <adec:decorative xmlns:adec="http://schemas.microsoft.com/office/drawing/2017/decorative" val="1"/>
              </a:ext>
            </a:extLst>
          </p:cNvPr>
          <p:cNvSpPr txBox="1"/>
          <p:nvPr/>
        </p:nvSpPr>
        <p:spPr>
          <a:xfrm>
            <a:off x="10463948" y="3378945"/>
            <a:ext cx="1274828" cy="630530"/>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b="1">
                <a:solidFill>
                  <a:schemeClr val="lt1"/>
                </a:solidFill>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Rhythm control- strategy is reasonable (2a)</a:t>
            </a:r>
          </a:p>
        </p:txBody>
      </p:sp>
      <p:cxnSp>
        <p:nvCxnSpPr>
          <p:cNvPr id="49" name="Elbow Connector 82">
            <a:extLst>
              <a:ext uri="{FF2B5EF4-FFF2-40B4-BE49-F238E27FC236}">
                <a16:creationId xmlns:a16="http://schemas.microsoft.com/office/drawing/2014/main" id="{754B808F-B23B-6F77-AAE1-CA79D19A6831}"/>
              </a:ext>
              <a:ext uri="{C183D7F6-B498-43B3-948B-1728B52AA6E4}">
                <adec:decorative xmlns:adec="http://schemas.microsoft.com/office/drawing/2017/decorative" val="1"/>
              </a:ext>
            </a:extLst>
          </p:cNvPr>
          <p:cNvCxnSpPr>
            <a:cxnSpLocks/>
            <a:stCxn id="20" idx="2"/>
            <a:endCxn id="26" idx="0"/>
          </p:cNvCxnSpPr>
          <p:nvPr/>
        </p:nvCxnSpPr>
        <p:spPr>
          <a:xfrm rot="16200000" flipH="1">
            <a:off x="1700103" y="1742227"/>
            <a:ext cx="337638" cy="873804"/>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53AF2CB5-12C2-0C45-187E-A40C27E9C1E3}"/>
              </a:ext>
              <a:ext uri="{C183D7F6-B498-43B3-948B-1728B52AA6E4}">
                <adec:decorative xmlns:adec="http://schemas.microsoft.com/office/drawing/2017/decorative" val="1"/>
              </a:ext>
            </a:extLst>
          </p:cNvPr>
          <p:cNvCxnSpPr>
            <a:cxnSpLocks/>
            <a:stCxn id="25" idx="2"/>
            <a:endCxn id="33" idx="0"/>
          </p:cNvCxnSpPr>
          <p:nvPr/>
        </p:nvCxnSpPr>
        <p:spPr>
          <a:xfrm>
            <a:off x="936118" y="2713081"/>
            <a:ext cx="1895" cy="32753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2EC48D02-A884-C1FB-D355-2B50DF1CD53F}"/>
              </a:ext>
              <a:ext uri="{C183D7F6-B498-43B3-948B-1728B52AA6E4}">
                <adec:decorative xmlns:adec="http://schemas.microsoft.com/office/drawing/2017/decorative" val="1"/>
              </a:ext>
            </a:extLst>
          </p:cNvPr>
          <p:cNvCxnSpPr>
            <a:cxnSpLocks/>
            <a:stCxn id="33" idx="2"/>
            <a:endCxn id="34" idx="0"/>
          </p:cNvCxnSpPr>
          <p:nvPr/>
        </p:nvCxnSpPr>
        <p:spPr>
          <a:xfrm flipH="1">
            <a:off x="936301" y="3811713"/>
            <a:ext cx="1712" cy="28943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25CD5B81-11F7-18EB-EB36-039CA74AD8DC}"/>
              </a:ext>
              <a:ext uri="{C183D7F6-B498-43B3-948B-1728B52AA6E4}">
                <adec:decorative xmlns:adec="http://schemas.microsoft.com/office/drawing/2017/decorative" val="1"/>
              </a:ext>
            </a:extLst>
          </p:cNvPr>
          <p:cNvCxnSpPr>
            <a:cxnSpLocks/>
            <a:stCxn id="26" idx="2"/>
            <a:endCxn id="35" idx="0"/>
          </p:cNvCxnSpPr>
          <p:nvPr/>
        </p:nvCxnSpPr>
        <p:spPr>
          <a:xfrm flipH="1">
            <a:off x="2302763" y="2711368"/>
            <a:ext cx="3061" cy="31725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C8C56356-10D2-63A6-1B35-8397D85D66C6}"/>
              </a:ext>
              <a:ext uri="{C183D7F6-B498-43B3-948B-1728B52AA6E4}">
                <adec:decorative xmlns:adec="http://schemas.microsoft.com/office/drawing/2017/decorative" val="1"/>
              </a:ext>
            </a:extLst>
          </p:cNvPr>
          <p:cNvCxnSpPr>
            <a:cxnSpLocks/>
            <a:stCxn id="21" idx="2"/>
            <a:endCxn id="32" idx="0"/>
          </p:cNvCxnSpPr>
          <p:nvPr/>
        </p:nvCxnSpPr>
        <p:spPr>
          <a:xfrm>
            <a:off x="3845289" y="2010310"/>
            <a:ext cx="0" cy="57028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5" name="Elbow Connector 82">
            <a:extLst>
              <a:ext uri="{FF2B5EF4-FFF2-40B4-BE49-F238E27FC236}">
                <a16:creationId xmlns:a16="http://schemas.microsoft.com/office/drawing/2014/main" id="{ED77C99B-F269-F04F-46AD-FB7143E9E0B6}"/>
              </a:ext>
              <a:ext uri="{C183D7F6-B498-43B3-948B-1728B52AA6E4}">
                <adec:decorative xmlns:adec="http://schemas.microsoft.com/office/drawing/2017/decorative" val="1"/>
              </a:ext>
            </a:extLst>
          </p:cNvPr>
          <p:cNvCxnSpPr>
            <a:cxnSpLocks/>
            <a:stCxn id="22" idx="2"/>
            <a:endCxn id="27" idx="0"/>
          </p:cNvCxnSpPr>
          <p:nvPr/>
        </p:nvCxnSpPr>
        <p:spPr>
          <a:xfrm rot="5400000">
            <a:off x="5240034" y="1988079"/>
            <a:ext cx="329076" cy="390662"/>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8" name="Elbow Connector 82">
            <a:extLst>
              <a:ext uri="{FF2B5EF4-FFF2-40B4-BE49-F238E27FC236}">
                <a16:creationId xmlns:a16="http://schemas.microsoft.com/office/drawing/2014/main" id="{34E37ABD-F3CB-7C7D-4BEE-332F34A73E42}"/>
              </a:ext>
              <a:ext uri="{C183D7F6-B498-43B3-948B-1728B52AA6E4}">
                <adec:decorative xmlns:adec="http://schemas.microsoft.com/office/drawing/2017/decorative" val="1"/>
              </a:ext>
            </a:extLst>
          </p:cNvPr>
          <p:cNvCxnSpPr>
            <a:cxnSpLocks/>
            <a:stCxn id="22" idx="2"/>
            <a:endCxn id="28" idx="0"/>
          </p:cNvCxnSpPr>
          <p:nvPr/>
        </p:nvCxnSpPr>
        <p:spPr>
          <a:xfrm rot="16200000" flipH="1">
            <a:off x="5732602" y="1886173"/>
            <a:ext cx="329076" cy="594474"/>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357D2F6E-4337-C64F-8E24-23AEC3E84224}"/>
              </a:ext>
              <a:ext uri="{C183D7F6-B498-43B3-948B-1728B52AA6E4}">
                <adec:decorative xmlns:adec="http://schemas.microsoft.com/office/drawing/2017/decorative" val="1"/>
              </a:ext>
            </a:extLst>
          </p:cNvPr>
          <p:cNvCxnSpPr>
            <a:cxnSpLocks/>
            <a:stCxn id="27" idx="2"/>
            <a:endCxn id="40" idx="0"/>
          </p:cNvCxnSpPr>
          <p:nvPr/>
        </p:nvCxnSpPr>
        <p:spPr>
          <a:xfrm flipH="1">
            <a:off x="5201636" y="2763748"/>
            <a:ext cx="7605" cy="26487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3E4AB20E-F84B-AAAD-87AE-71BF12EAE94F}"/>
              </a:ext>
              <a:ext uri="{C183D7F6-B498-43B3-948B-1728B52AA6E4}">
                <adec:decorative xmlns:adec="http://schemas.microsoft.com/office/drawing/2017/decorative" val="1"/>
              </a:ext>
            </a:extLst>
          </p:cNvPr>
          <p:cNvCxnSpPr>
            <a:cxnSpLocks/>
            <a:stCxn id="28" idx="2"/>
            <a:endCxn id="41" idx="0"/>
          </p:cNvCxnSpPr>
          <p:nvPr/>
        </p:nvCxnSpPr>
        <p:spPr>
          <a:xfrm>
            <a:off x="6194377" y="2763748"/>
            <a:ext cx="6917" cy="26487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B0D2509A-69C7-44E1-8E53-0BB6831BA601}"/>
              </a:ext>
              <a:ext uri="{C183D7F6-B498-43B3-948B-1728B52AA6E4}">
                <adec:decorative xmlns:adec="http://schemas.microsoft.com/office/drawing/2017/decorative" val="1"/>
              </a:ext>
            </a:extLst>
          </p:cNvPr>
          <p:cNvCxnSpPr>
            <a:cxnSpLocks/>
            <a:stCxn id="23" idx="2"/>
            <a:endCxn id="42" idx="0"/>
          </p:cNvCxnSpPr>
          <p:nvPr/>
        </p:nvCxnSpPr>
        <p:spPr>
          <a:xfrm>
            <a:off x="7715993" y="2018872"/>
            <a:ext cx="0" cy="56172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6" name="Elbow Connector 82">
            <a:extLst>
              <a:ext uri="{FF2B5EF4-FFF2-40B4-BE49-F238E27FC236}">
                <a16:creationId xmlns:a16="http://schemas.microsoft.com/office/drawing/2014/main" id="{2FDDE3F4-C91F-1BC4-3701-A001750B9CFA}"/>
              </a:ext>
              <a:ext uri="{C183D7F6-B498-43B3-948B-1728B52AA6E4}">
                <adec:decorative xmlns:adec="http://schemas.microsoft.com/office/drawing/2017/decorative" val="1"/>
              </a:ext>
            </a:extLst>
          </p:cNvPr>
          <p:cNvCxnSpPr>
            <a:cxnSpLocks/>
            <a:stCxn id="24" idx="2"/>
            <a:endCxn id="29" idx="0"/>
          </p:cNvCxnSpPr>
          <p:nvPr/>
        </p:nvCxnSpPr>
        <p:spPr>
          <a:xfrm rot="5400000">
            <a:off x="9732018" y="1860658"/>
            <a:ext cx="380600" cy="714154"/>
          </a:xfrm>
          <a:prstGeom prst="bentConnector3">
            <a:avLst>
              <a:gd name="adj1" fmla="val 3248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7" name="Elbow Connector 82">
            <a:extLst>
              <a:ext uri="{FF2B5EF4-FFF2-40B4-BE49-F238E27FC236}">
                <a16:creationId xmlns:a16="http://schemas.microsoft.com/office/drawing/2014/main" id="{23453EFE-68F2-A20F-82B8-50D08965A74B}"/>
              </a:ext>
              <a:ext uri="{C183D7F6-B498-43B3-948B-1728B52AA6E4}">
                <adec:decorative xmlns:adec="http://schemas.microsoft.com/office/drawing/2017/decorative" val="1"/>
              </a:ext>
            </a:extLst>
          </p:cNvPr>
          <p:cNvCxnSpPr>
            <a:cxnSpLocks/>
            <a:stCxn id="24" idx="2"/>
            <a:endCxn id="30" idx="0"/>
          </p:cNvCxnSpPr>
          <p:nvPr/>
        </p:nvCxnSpPr>
        <p:spPr>
          <a:xfrm rot="16200000" flipH="1">
            <a:off x="10529199" y="1777631"/>
            <a:ext cx="322225" cy="821832"/>
          </a:xfrm>
          <a:prstGeom prst="bentConnector3">
            <a:avLst>
              <a:gd name="adj1" fmla="val 38175"/>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BFC247E1-7653-1B38-2BC3-E64C122B404E}"/>
              </a:ext>
              <a:ext uri="{C183D7F6-B498-43B3-948B-1728B52AA6E4}">
                <adec:decorative xmlns:adec="http://schemas.microsoft.com/office/drawing/2017/decorative" val="1"/>
              </a:ext>
            </a:extLst>
          </p:cNvPr>
          <p:cNvCxnSpPr>
            <a:cxnSpLocks/>
            <a:stCxn id="29" idx="2"/>
            <a:endCxn id="43" idx="0"/>
          </p:cNvCxnSpPr>
          <p:nvPr/>
        </p:nvCxnSpPr>
        <p:spPr>
          <a:xfrm flipH="1">
            <a:off x="9565240" y="2771455"/>
            <a:ext cx="1" cy="55058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E845833F-3AA5-E5D4-3E72-CBB99A2D1FA0}"/>
              </a:ext>
              <a:ext uri="{C183D7F6-B498-43B3-948B-1728B52AA6E4}">
                <adec:decorative xmlns:adec="http://schemas.microsoft.com/office/drawing/2017/decorative" val="1"/>
              </a:ext>
            </a:extLst>
          </p:cNvPr>
          <p:cNvCxnSpPr>
            <a:cxnSpLocks/>
            <a:stCxn id="30" idx="2"/>
            <a:endCxn id="44" idx="0"/>
          </p:cNvCxnSpPr>
          <p:nvPr/>
        </p:nvCxnSpPr>
        <p:spPr>
          <a:xfrm>
            <a:off x="11101227" y="3114279"/>
            <a:ext cx="135" cy="26466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214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right)">
                                      <p:cBhvr>
                                        <p:cTn id="11" dur="500"/>
                                        <p:tgtEl>
                                          <p:spTgt spid="3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wipe(up)">
                                      <p:cBhvr>
                                        <p:cTn id="19" dur="500"/>
                                        <p:tgtEl>
                                          <p:spTgt spid="5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wipe(up)">
                                      <p:cBhvr>
                                        <p:cTn id="27" dur="500"/>
                                        <p:tgtEl>
                                          <p:spTgt spid="56"/>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wipe(left)">
                                      <p:cBhvr>
                                        <p:cTn id="36" dur="500"/>
                                        <p:tgtEl>
                                          <p:spTgt spid="49"/>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childTnLst>
                          </p:cTn>
                        </p:par>
                        <p:par>
                          <p:cTn id="41" fill="hold">
                            <p:stCondLst>
                              <p:cond delay="1000"/>
                            </p:stCondLst>
                            <p:childTnLst>
                              <p:par>
                                <p:cTn id="42" presetID="22" presetClass="entr" presetSubtype="1" fill="hold" nodeType="afterEffect">
                                  <p:stCondLst>
                                    <p:cond delay="0"/>
                                  </p:stCondLst>
                                  <p:childTnLst>
                                    <p:set>
                                      <p:cBhvr>
                                        <p:cTn id="43" dur="1" fill="hold">
                                          <p:stCondLst>
                                            <p:cond delay="0"/>
                                          </p:stCondLst>
                                        </p:cTn>
                                        <p:tgtEl>
                                          <p:spTgt spid="60"/>
                                        </p:tgtEl>
                                        <p:attrNameLst>
                                          <p:attrName>style.visibility</p:attrName>
                                        </p:attrNameLst>
                                      </p:cBhvr>
                                      <p:to>
                                        <p:strVal val="visible"/>
                                      </p:to>
                                    </p:set>
                                    <p:animEffect transition="in" filter="wipe(up)">
                                      <p:cBhvr>
                                        <p:cTn id="44" dur="500"/>
                                        <p:tgtEl>
                                          <p:spTgt spid="60"/>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500"/>
                                        <p:tgtEl>
                                          <p:spTgt spid="3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childTnLst>
                          </p:cTn>
                        </p:par>
                        <p:par>
                          <p:cTn id="54" fill="hold">
                            <p:stCondLst>
                              <p:cond delay="500"/>
                            </p:stCondLst>
                            <p:childTnLst>
                              <p:par>
                                <p:cTn id="55" presetID="22" presetClass="entr" presetSubtype="1" fill="hold"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wipe(up)">
                                      <p:cBhvr>
                                        <p:cTn id="57" dur="500"/>
                                        <p:tgtEl>
                                          <p:spTgt spid="65"/>
                                        </p:tgtEl>
                                      </p:cBhvr>
                                    </p:animEffect>
                                  </p:childTnLst>
                                </p:cTn>
                              </p:par>
                            </p:childTnLst>
                          </p:cTn>
                        </p:par>
                        <p:par>
                          <p:cTn id="58" fill="hold">
                            <p:stCondLst>
                              <p:cond delay="1000"/>
                            </p:stCondLst>
                            <p:childTnLst>
                              <p:par>
                                <p:cTn id="59" presetID="10"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500"/>
                                        <p:tgtEl>
                                          <p:spTgt spid="32"/>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500"/>
                                        <p:tgtEl>
                                          <p:spTgt spid="22"/>
                                        </p:tgtEl>
                                      </p:cBhvr>
                                    </p:animEffect>
                                  </p:childTnLst>
                                </p:cTn>
                              </p:par>
                            </p:childTnLst>
                          </p:cTn>
                        </p:par>
                        <p:par>
                          <p:cTn id="67" fill="hold">
                            <p:stCondLst>
                              <p:cond delay="500"/>
                            </p:stCondLst>
                            <p:childTnLst>
                              <p:par>
                                <p:cTn id="68" presetID="22" presetClass="entr" presetSubtype="2" fill="hold" nodeType="afterEffect">
                                  <p:stCondLst>
                                    <p:cond delay="0"/>
                                  </p:stCondLst>
                                  <p:childTnLst>
                                    <p:set>
                                      <p:cBhvr>
                                        <p:cTn id="69" dur="1" fill="hold">
                                          <p:stCondLst>
                                            <p:cond delay="0"/>
                                          </p:stCondLst>
                                        </p:cTn>
                                        <p:tgtEl>
                                          <p:spTgt spid="75"/>
                                        </p:tgtEl>
                                        <p:attrNameLst>
                                          <p:attrName>style.visibility</p:attrName>
                                        </p:attrNameLst>
                                      </p:cBhvr>
                                      <p:to>
                                        <p:strVal val="visible"/>
                                      </p:to>
                                    </p:set>
                                    <p:animEffect transition="in" filter="wipe(right)">
                                      <p:cBhvr>
                                        <p:cTn id="70" dur="500"/>
                                        <p:tgtEl>
                                          <p:spTgt spid="75"/>
                                        </p:tgtEl>
                                      </p:cBhvr>
                                    </p:animEffect>
                                  </p:childTnLst>
                                </p:cTn>
                              </p:par>
                            </p:childTnLst>
                          </p:cTn>
                        </p:par>
                        <p:par>
                          <p:cTn id="71" fill="hold">
                            <p:stCondLst>
                              <p:cond delay="1000"/>
                            </p:stCondLst>
                            <p:childTnLst>
                              <p:par>
                                <p:cTn id="72" presetID="10"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500"/>
                                        <p:tgtEl>
                                          <p:spTgt spid="27"/>
                                        </p:tgtEl>
                                      </p:cBhvr>
                                    </p:animEffect>
                                  </p:childTnLst>
                                </p:cTn>
                              </p:par>
                            </p:childTnLst>
                          </p:cTn>
                        </p:par>
                        <p:par>
                          <p:cTn id="75" fill="hold">
                            <p:stCondLst>
                              <p:cond delay="1500"/>
                            </p:stCondLst>
                            <p:childTnLst>
                              <p:par>
                                <p:cTn id="76" presetID="22" presetClass="entr" presetSubtype="1" fill="hold" nodeType="afterEffect">
                                  <p:stCondLst>
                                    <p:cond delay="0"/>
                                  </p:stCondLst>
                                  <p:childTnLst>
                                    <p:set>
                                      <p:cBhvr>
                                        <p:cTn id="77" dur="1" fill="hold">
                                          <p:stCondLst>
                                            <p:cond delay="0"/>
                                          </p:stCondLst>
                                        </p:cTn>
                                        <p:tgtEl>
                                          <p:spTgt spid="89"/>
                                        </p:tgtEl>
                                        <p:attrNameLst>
                                          <p:attrName>style.visibility</p:attrName>
                                        </p:attrNameLst>
                                      </p:cBhvr>
                                      <p:to>
                                        <p:strVal val="visible"/>
                                      </p:to>
                                    </p:set>
                                    <p:animEffect transition="in" filter="wipe(up)">
                                      <p:cBhvr>
                                        <p:cTn id="78" dur="500"/>
                                        <p:tgtEl>
                                          <p:spTgt spid="89"/>
                                        </p:tgtEl>
                                      </p:cBhvr>
                                    </p:animEffect>
                                  </p:childTnLst>
                                </p:cTn>
                              </p:par>
                            </p:childTnLst>
                          </p:cTn>
                        </p:par>
                        <p:par>
                          <p:cTn id="79" fill="hold">
                            <p:stCondLst>
                              <p:cond delay="2000"/>
                            </p:stCondLst>
                            <p:childTnLst>
                              <p:par>
                                <p:cTn id="80" presetID="10" presetClass="entr" presetSubtype="0" fill="hold" grpId="0"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fade">
                                      <p:cBhvr>
                                        <p:cTn id="82" dur="500"/>
                                        <p:tgtEl>
                                          <p:spTgt spid="40"/>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78"/>
                                        </p:tgtEl>
                                        <p:attrNameLst>
                                          <p:attrName>style.visibility</p:attrName>
                                        </p:attrNameLst>
                                      </p:cBhvr>
                                      <p:to>
                                        <p:strVal val="visible"/>
                                      </p:to>
                                    </p:set>
                                    <p:animEffect transition="in" filter="wipe(left)">
                                      <p:cBhvr>
                                        <p:cTn id="87" dur="500"/>
                                        <p:tgtEl>
                                          <p:spTgt spid="78"/>
                                        </p:tgtEl>
                                      </p:cBhvr>
                                    </p:animEffect>
                                  </p:childTnLst>
                                </p:cTn>
                              </p:par>
                            </p:childTnLst>
                          </p:cTn>
                        </p:par>
                        <p:par>
                          <p:cTn id="88" fill="hold">
                            <p:stCondLst>
                              <p:cond delay="500"/>
                            </p:stCondLst>
                            <p:childTnLst>
                              <p:par>
                                <p:cTn id="89" presetID="10" presetClass="entr" presetSubtype="0" fill="hold" grpId="0" nodeType="afterEffect">
                                  <p:stCondLst>
                                    <p:cond delay="0"/>
                                  </p:stCondLst>
                                  <p:childTnLst>
                                    <p:set>
                                      <p:cBhvr>
                                        <p:cTn id="90" dur="1" fill="hold">
                                          <p:stCondLst>
                                            <p:cond delay="0"/>
                                          </p:stCondLst>
                                        </p:cTn>
                                        <p:tgtEl>
                                          <p:spTgt spid="28"/>
                                        </p:tgtEl>
                                        <p:attrNameLst>
                                          <p:attrName>style.visibility</p:attrName>
                                        </p:attrNameLst>
                                      </p:cBhvr>
                                      <p:to>
                                        <p:strVal val="visible"/>
                                      </p:to>
                                    </p:set>
                                    <p:animEffect transition="in" filter="fade">
                                      <p:cBhvr>
                                        <p:cTn id="91" dur="500"/>
                                        <p:tgtEl>
                                          <p:spTgt spid="28"/>
                                        </p:tgtEl>
                                      </p:cBhvr>
                                    </p:animEffect>
                                  </p:childTnLst>
                                </p:cTn>
                              </p:par>
                            </p:childTnLst>
                          </p:cTn>
                        </p:par>
                        <p:par>
                          <p:cTn id="92" fill="hold">
                            <p:stCondLst>
                              <p:cond delay="1000"/>
                            </p:stCondLst>
                            <p:childTnLst>
                              <p:par>
                                <p:cTn id="93" presetID="22" presetClass="entr" presetSubtype="1" fill="hold" nodeType="afterEffect">
                                  <p:stCondLst>
                                    <p:cond delay="0"/>
                                  </p:stCondLst>
                                  <p:childTnLst>
                                    <p:set>
                                      <p:cBhvr>
                                        <p:cTn id="94" dur="1" fill="hold">
                                          <p:stCondLst>
                                            <p:cond delay="0"/>
                                          </p:stCondLst>
                                        </p:cTn>
                                        <p:tgtEl>
                                          <p:spTgt spid="96"/>
                                        </p:tgtEl>
                                        <p:attrNameLst>
                                          <p:attrName>style.visibility</p:attrName>
                                        </p:attrNameLst>
                                      </p:cBhvr>
                                      <p:to>
                                        <p:strVal val="visible"/>
                                      </p:to>
                                    </p:set>
                                    <p:animEffect transition="in" filter="wipe(up)">
                                      <p:cBhvr>
                                        <p:cTn id="95" dur="500"/>
                                        <p:tgtEl>
                                          <p:spTgt spid="96"/>
                                        </p:tgtEl>
                                      </p:cBhvr>
                                    </p:animEffect>
                                  </p:childTnLst>
                                </p:cTn>
                              </p:par>
                            </p:childTnLst>
                          </p:cTn>
                        </p:par>
                        <p:par>
                          <p:cTn id="96" fill="hold">
                            <p:stCondLst>
                              <p:cond delay="1500"/>
                            </p:stCondLst>
                            <p:childTnLst>
                              <p:par>
                                <p:cTn id="97" presetID="10"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500"/>
                                        <p:tgtEl>
                                          <p:spTgt spid="41"/>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23"/>
                                        </p:tgtEl>
                                        <p:attrNameLst>
                                          <p:attrName>style.visibility</p:attrName>
                                        </p:attrNameLst>
                                      </p:cBhvr>
                                      <p:to>
                                        <p:strVal val="visible"/>
                                      </p:to>
                                    </p:set>
                                    <p:animEffect transition="in" filter="fade">
                                      <p:cBhvr>
                                        <p:cTn id="104" dur="500"/>
                                        <p:tgtEl>
                                          <p:spTgt spid="23"/>
                                        </p:tgtEl>
                                      </p:cBhvr>
                                    </p:animEffect>
                                  </p:childTnLst>
                                </p:cTn>
                              </p:par>
                            </p:childTnLst>
                          </p:cTn>
                        </p:par>
                        <p:par>
                          <p:cTn id="105" fill="hold">
                            <p:stCondLst>
                              <p:cond delay="500"/>
                            </p:stCondLst>
                            <p:childTnLst>
                              <p:par>
                                <p:cTn id="106" presetID="22" presetClass="entr" presetSubtype="1" fill="hold" nodeType="afterEffect">
                                  <p:stCondLst>
                                    <p:cond delay="0"/>
                                  </p:stCondLst>
                                  <p:childTnLst>
                                    <p:set>
                                      <p:cBhvr>
                                        <p:cTn id="107" dur="1" fill="hold">
                                          <p:stCondLst>
                                            <p:cond delay="0"/>
                                          </p:stCondLst>
                                        </p:cTn>
                                        <p:tgtEl>
                                          <p:spTgt spid="101"/>
                                        </p:tgtEl>
                                        <p:attrNameLst>
                                          <p:attrName>style.visibility</p:attrName>
                                        </p:attrNameLst>
                                      </p:cBhvr>
                                      <p:to>
                                        <p:strVal val="visible"/>
                                      </p:to>
                                    </p:set>
                                    <p:animEffect transition="in" filter="wipe(up)">
                                      <p:cBhvr>
                                        <p:cTn id="108" dur="500"/>
                                        <p:tgtEl>
                                          <p:spTgt spid="101"/>
                                        </p:tgtEl>
                                      </p:cBhvr>
                                    </p:animEffect>
                                  </p:childTnLst>
                                </p:cTn>
                              </p:par>
                            </p:childTnLst>
                          </p:cTn>
                        </p:par>
                        <p:par>
                          <p:cTn id="109" fill="hold">
                            <p:stCondLst>
                              <p:cond delay="1000"/>
                            </p:stCondLst>
                            <p:childTnLst>
                              <p:par>
                                <p:cTn id="110" presetID="10" presetClass="entr" presetSubtype="0"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fade">
                                      <p:cBhvr>
                                        <p:cTn id="112" dur="500"/>
                                        <p:tgtEl>
                                          <p:spTgt spid="42"/>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24"/>
                                        </p:tgtEl>
                                        <p:attrNameLst>
                                          <p:attrName>style.visibility</p:attrName>
                                        </p:attrNameLst>
                                      </p:cBhvr>
                                      <p:to>
                                        <p:strVal val="visible"/>
                                      </p:to>
                                    </p:set>
                                    <p:animEffect transition="in" filter="fade">
                                      <p:cBhvr>
                                        <p:cTn id="117" dur="500"/>
                                        <p:tgtEl>
                                          <p:spTgt spid="24"/>
                                        </p:tgtEl>
                                      </p:cBhvr>
                                    </p:animEffect>
                                  </p:childTnLst>
                                </p:cTn>
                              </p:par>
                            </p:childTnLst>
                          </p:cTn>
                        </p:par>
                        <p:par>
                          <p:cTn id="118" fill="hold">
                            <p:stCondLst>
                              <p:cond delay="500"/>
                            </p:stCondLst>
                            <p:childTnLst>
                              <p:par>
                                <p:cTn id="119" presetID="22" presetClass="entr" presetSubtype="2" fill="hold" nodeType="afterEffect">
                                  <p:stCondLst>
                                    <p:cond delay="0"/>
                                  </p:stCondLst>
                                  <p:childTnLst>
                                    <p:set>
                                      <p:cBhvr>
                                        <p:cTn id="120" dur="1" fill="hold">
                                          <p:stCondLst>
                                            <p:cond delay="0"/>
                                          </p:stCondLst>
                                        </p:cTn>
                                        <p:tgtEl>
                                          <p:spTgt spid="106"/>
                                        </p:tgtEl>
                                        <p:attrNameLst>
                                          <p:attrName>style.visibility</p:attrName>
                                        </p:attrNameLst>
                                      </p:cBhvr>
                                      <p:to>
                                        <p:strVal val="visible"/>
                                      </p:to>
                                    </p:set>
                                    <p:animEffect transition="in" filter="wipe(right)">
                                      <p:cBhvr>
                                        <p:cTn id="121" dur="500"/>
                                        <p:tgtEl>
                                          <p:spTgt spid="106"/>
                                        </p:tgtEl>
                                      </p:cBhvr>
                                    </p:animEffect>
                                  </p:childTnLst>
                                </p:cTn>
                              </p:par>
                            </p:childTnLst>
                          </p:cTn>
                        </p:par>
                        <p:par>
                          <p:cTn id="122" fill="hold">
                            <p:stCondLst>
                              <p:cond delay="1000"/>
                            </p:stCondLst>
                            <p:childTnLst>
                              <p:par>
                                <p:cTn id="123" presetID="10" presetClass="entr" presetSubtype="0" fill="hold" grpId="0" nodeType="afterEffect">
                                  <p:stCondLst>
                                    <p:cond delay="0"/>
                                  </p:stCondLst>
                                  <p:childTnLst>
                                    <p:set>
                                      <p:cBhvr>
                                        <p:cTn id="124" dur="1" fill="hold">
                                          <p:stCondLst>
                                            <p:cond delay="0"/>
                                          </p:stCondLst>
                                        </p:cTn>
                                        <p:tgtEl>
                                          <p:spTgt spid="29"/>
                                        </p:tgtEl>
                                        <p:attrNameLst>
                                          <p:attrName>style.visibility</p:attrName>
                                        </p:attrNameLst>
                                      </p:cBhvr>
                                      <p:to>
                                        <p:strVal val="visible"/>
                                      </p:to>
                                    </p:set>
                                    <p:animEffect transition="in" filter="fade">
                                      <p:cBhvr>
                                        <p:cTn id="125" dur="500"/>
                                        <p:tgtEl>
                                          <p:spTgt spid="29"/>
                                        </p:tgtEl>
                                      </p:cBhvr>
                                    </p:animEffect>
                                  </p:childTnLst>
                                </p:cTn>
                              </p:par>
                            </p:childTnLst>
                          </p:cTn>
                        </p:par>
                        <p:par>
                          <p:cTn id="126" fill="hold">
                            <p:stCondLst>
                              <p:cond delay="1500"/>
                            </p:stCondLst>
                            <p:childTnLst>
                              <p:par>
                                <p:cTn id="127" presetID="22" presetClass="entr" presetSubtype="1" fill="hold" nodeType="afterEffect">
                                  <p:stCondLst>
                                    <p:cond delay="0"/>
                                  </p:stCondLst>
                                  <p:childTnLst>
                                    <p:set>
                                      <p:cBhvr>
                                        <p:cTn id="128" dur="1" fill="hold">
                                          <p:stCondLst>
                                            <p:cond delay="0"/>
                                          </p:stCondLst>
                                        </p:cTn>
                                        <p:tgtEl>
                                          <p:spTgt spid="115"/>
                                        </p:tgtEl>
                                        <p:attrNameLst>
                                          <p:attrName>style.visibility</p:attrName>
                                        </p:attrNameLst>
                                      </p:cBhvr>
                                      <p:to>
                                        <p:strVal val="visible"/>
                                      </p:to>
                                    </p:set>
                                    <p:animEffect transition="in" filter="wipe(up)">
                                      <p:cBhvr>
                                        <p:cTn id="129" dur="500"/>
                                        <p:tgtEl>
                                          <p:spTgt spid="115"/>
                                        </p:tgtEl>
                                      </p:cBhvr>
                                    </p:animEffect>
                                  </p:childTnLst>
                                </p:cTn>
                              </p:par>
                            </p:childTnLst>
                          </p:cTn>
                        </p:par>
                        <p:par>
                          <p:cTn id="130" fill="hold">
                            <p:stCondLst>
                              <p:cond delay="2000"/>
                            </p:stCondLst>
                            <p:childTnLst>
                              <p:par>
                                <p:cTn id="131" presetID="10" presetClass="entr" presetSubtype="0" fill="hold" grpId="0" nodeType="afterEffect">
                                  <p:stCondLst>
                                    <p:cond delay="0"/>
                                  </p:stCondLst>
                                  <p:childTnLst>
                                    <p:set>
                                      <p:cBhvr>
                                        <p:cTn id="132" dur="1" fill="hold">
                                          <p:stCondLst>
                                            <p:cond delay="0"/>
                                          </p:stCondLst>
                                        </p:cTn>
                                        <p:tgtEl>
                                          <p:spTgt spid="43"/>
                                        </p:tgtEl>
                                        <p:attrNameLst>
                                          <p:attrName>style.visibility</p:attrName>
                                        </p:attrNameLst>
                                      </p:cBhvr>
                                      <p:to>
                                        <p:strVal val="visible"/>
                                      </p:to>
                                    </p:set>
                                    <p:animEffect transition="in" filter="fade">
                                      <p:cBhvr>
                                        <p:cTn id="133" dur="500"/>
                                        <p:tgtEl>
                                          <p:spTgt spid="43"/>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8" fill="hold" nodeType="clickEffect">
                                  <p:stCondLst>
                                    <p:cond delay="0"/>
                                  </p:stCondLst>
                                  <p:childTnLst>
                                    <p:set>
                                      <p:cBhvr>
                                        <p:cTn id="137" dur="1" fill="hold">
                                          <p:stCondLst>
                                            <p:cond delay="0"/>
                                          </p:stCondLst>
                                        </p:cTn>
                                        <p:tgtEl>
                                          <p:spTgt spid="107"/>
                                        </p:tgtEl>
                                        <p:attrNameLst>
                                          <p:attrName>style.visibility</p:attrName>
                                        </p:attrNameLst>
                                      </p:cBhvr>
                                      <p:to>
                                        <p:strVal val="visible"/>
                                      </p:to>
                                    </p:set>
                                    <p:animEffect transition="in" filter="wipe(left)">
                                      <p:cBhvr>
                                        <p:cTn id="138" dur="500"/>
                                        <p:tgtEl>
                                          <p:spTgt spid="107"/>
                                        </p:tgtEl>
                                      </p:cBhvr>
                                    </p:animEffect>
                                  </p:childTnLst>
                                </p:cTn>
                              </p:par>
                            </p:childTnLst>
                          </p:cTn>
                        </p:par>
                        <p:par>
                          <p:cTn id="139" fill="hold">
                            <p:stCondLst>
                              <p:cond delay="500"/>
                            </p:stCondLst>
                            <p:childTnLst>
                              <p:par>
                                <p:cTn id="140" presetID="10" presetClass="entr" presetSubtype="0" fill="hold" grpId="0" nodeType="afterEffect">
                                  <p:stCondLst>
                                    <p:cond delay="0"/>
                                  </p:stCondLst>
                                  <p:childTnLst>
                                    <p:set>
                                      <p:cBhvr>
                                        <p:cTn id="141" dur="1" fill="hold">
                                          <p:stCondLst>
                                            <p:cond delay="0"/>
                                          </p:stCondLst>
                                        </p:cTn>
                                        <p:tgtEl>
                                          <p:spTgt spid="30"/>
                                        </p:tgtEl>
                                        <p:attrNameLst>
                                          <p:attrName>style.visibility</p:attrName>
                                        </p:attrNameLst>
                                      </p:cBhvr>
                                      <p:to>
                                        <p:strVal val="visible"/>
                                      </p:to>
                                    </p:set>
                                    <p:animEffect transition="in" filter="fade">
                                      <p:cBhvr>
                                        <p:cTn id="142" dur="500"/>
                                        <p:tgtEl>
                                          <p:spTgt spid="30"/>
                                        </p:tgtEl>
                                      </p:cBhvr>
                                    </p:animEffect>
                                  </p:childTnLst>
                                </p:cTn>
                              </p:par>
                            </p:childTnLst>
                          </p:cTn>
                        </p:par>
                        <p:par>
                          <p:cTn id="143" fill="hold">
                            <p:stCondLst>
                              <p:cond delay="1000"/>
                            </p:stCondLst>
                            <p:childTnLst>
                              <p:par>
                                <p:cTn id="144" presetID="22" presetClass="entr" presetSubtype="1" fill="hold" nodeType="afterEffect">
                                  <p:stCondLst>
                                    <p:cond delay="0"/>
                                  </p:stCondLst>
                                  <p:childTnLst>
                                    <p:set>
                                      <p:cBhvr>
                                        <p:cTn id="145" dur="1" fill="hold">
                                          <p:stCondLst>
                                            <p:cond delay="0"/>
                                          </p:stCondLst>
                                        </p:cTn>
                                        <p:tgtEl>
                                          <p:spTgt spid="118"/>
                                        </p:tgtEl>
                                        <p:attrNameLst>
                                          <p:attrName>style.visibility</p:attrName>
                                        </p:attrNameLst>
                                      </p:cBhvr>
                                      <p:to>
                                        <p:strVal val="visible"/>
                                      </p:to>
                                    </p:set>
                                    <p:animEffect transition="in" filter="wipe(up)">
                                      <p:cBhvr>
                                        <p:cTn id="146" dur="500"/>
                                        <p:tgtEl>
                                          <p:spTgt spid="118"/>
                                        </p:tgtEl>
                                      </p:cBhvr>
                                    </p:animEffect>
                                  </p:childTnLst>
                                </p:cTn>
                              </p:par>
                            </p:childTnLst>
                          </p:cTn>
                        </p:par>
                        <p:par>
                          <p:cTn id="147" fill="hold">
                            <p:stCondLst>
                              <p:cond delay="1500"/>
                            </p:stCondLst>
                            <p:childTnLst>
                              <p:par>
                                <p:cTn id="148" presetID="10" presetClass="entr" presetSubtype="0" fill="hold" grpId="0" nodeType="afterEffect">
                                  <p:stCondLst>
                                    <p:cond delay="0"/>
                                  </p:stCondLst>
                                  <p:childTnLst>
                                    <p:set>
                                      <p:cBhvr>
                                        <p:cTn id="149" dur="1" fill="hold">
                                          <p:stCondLst>
                                            <p:cond delay="0"/>
                                          </p:stCondLst>
                                        </p:cTn>
                                        <p:tgtEl>
                                          <p:spTgt spid="44"/>
                                        </p:tgtEl>
                                        <p:attrNameLst>
                                          <p:attrName>style.visibility</p:attrName>
                                        </p:attrNameLst>
                                      </p:cBhvr>
                                      <p:to>
                                        <p:strVal val="visible"/>
                                      </p:to>
                                    </p:set>
                                    <p:animEffect transition="in" filter="fade">
                                      <p:cBhvr>
                                        <p:cTn id="15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2" grpId="0" animBg="1"/>
      <p:bldP spid="33" grpId="0" animBg="1"/>
      <p:bldP spid="34" grpId="0" animBg="1"/>
      <p:bldP spid="35" grpId="0" animBg="1"/>
      <p:bldP spid="40" grpId="0" animBg="1"/>
      <p:bldP spid="41" grpId="0" animBg="1"/>
      <p:bldP spid="42" grpId="0" animBg="1"/>
      <p:bldP spid="43" grpId="0" animBg="1"/>
      <p:bldP spid="4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3E1D4-7AB9-8539-ABDE-1FF6FA92FB8A}"/>
              </a:ext>
            </a:extLst>
          </p:cNvPr>
          <p:cNvSpPr>
            <a:spLocks noGrp="1"/>
          </p:cNvSpPr>
          <p:nvPr>
            <p:ph type="title"/>
          </p:nvPr>
        </p:nvSpPr>
        <p:spPr/>
        <p:txBody>
          <a:bodyPr/>
          <a:lstStyle/>
          <a:p>
            <a:r>
              <a:rPr lang="en-US" sz="3000" dirty="0"/>
              <a:t>Risk Factors for Diagnosed Atrial Fibrillation</a:t>
            </a:r>
          </a:p>
        </p:txBody>
      </p:sp>
      <p:sp>
        <p:nvSpPr>
          <p:cNvPr id="58" name="Rectangle 57">
            <a:extLst>
              <a:ext uri="{FF2B5EF4-FFF2-40B4-BE49-F238E27FC236}">
                <a16:creationId xmlns:a16="http://schemas.microsoft.com/office/drawing/2014/main" id="{0AD5523A-54F8-8877-7A7D-A24B832E1D41}"/>
              </a:ext>
              <a:ext uri="{C183D7F6-B498-43B3-948B-1728B52AA6E4}">
                <adec:decorative xmlns:adec="http://schemas.microsoft.com/office/drawing/2017/decorative" val="1"/>
              </a:ext>
            </a:extLst>
          </p:cNvPr>
          <p:cNvSpPr/>
          <p:nvPr/>
        </p:nvSpPr>
        <p:spPr>
          <a:xfrm>
            <a:off x="8163914" y="3632713"/>
            <a:ext cx="3651392" cy="1867148"/>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D6D0E522-6422-13EF-749B-4BB38F232684}"/>
              </a:ext>
              <a:ext uri="{C183D7F6-B498-43B3-948B-1728B52AA6E4}">
                <adec:decorative xmlns:adec="http://schemas.microsoft.com/office/drawing/2017/decorative" val="1"/>
              </a:ext>
            </a:extLst>
          </p:cNvPr>
          <p:cNvSpPr/>
          <p:nvPr/>
        </p:nvSpPr>
        <p:spPr>
          <a:xfrm>
            <a:off x="8167458" y="3632713"/>
            <a:ext cx="3651392" cy="633693"/>
          </a:xfrm>
          <a:prstGeom prst="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2" name="Graphic 61">
            <a:extLst>
              <a:ext uri="{FF2B5EF4-FFF2-40B4-BE49-F238E27FC236}">
                <a16:creationId xmlns:a16="http://schemas.microsoft.com/office/drawing/2014/main" id="{182E4A2F-9270-E4AA-6188-8B910360439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211880" y="3676297"/>
            <a:ext cx="591879" cy="591879"/>
          </a:xfrm>
          <a:prstGeom prst="rect">
            <a:avLst/>
          </a:prstGeom>
        </p:spPr>
      </p:pic>
      <p:sp>
        <p:nvSpPr>
          <p:cNvPr id="53" name="Rectangle 52">
            <a:extLst>
              <a:ext uri="{FF2B5EF4-FFF2-40B4-BE49-F238E27FC236}">
                <a16:creationId xmlns:a16="http://schemas.microsoft.com/office/drawing/2014/main" id="{6DBE2B81-7182-0007-2771-F6867C715A52}"/>
              </a:ext>
              <a:ext uri="{C183D7F6-B498-43B3-948B-1728B52AA6E4}">
                <adec:decorative xmlns:adec="http://schemas.microsoft.com/office/drawing/2017/decorative" val="1"/>
              </a:ext>
            </a:extLst>
          </p:cNvPr>
          <p:cNvSpPr/>
          <p:nvPr/>
        </p:nvSpPr>
        <p:spPr>
          <a:xfrm>
            <a:off x="4265309" y="3632713"/>
            <a:ext cx="3651392" cy="1867148"/>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6C967195-B0E9-994C-2CAB-7345719CDD84}"/>
              </a:ext>
              <a:ext uri="{C183D7F6-B498-43B3-948B-1728B52AA6E4}">
                <adec:decorative xmlns:adec="http://schemas.microsoft.com/office/drawing/2017/decorative" val="1"/>
              </a:ext>
            </a:extLst>
          </p:cNvPr>
          <p:cNvSpPr/>
          <p:nvPr/>
        </p:nvSpPr>
        <p:spPr>
          <a:xfrm>
            <a:off x="4268853" y="3632713"/>
            <a:ext cx="3651392" cy="633693"/>
          </a:xfrm>
          <a:prstGeom prst="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7" name="Graphic 56">
            <a:extLst>
              <a:ext uri="{FF2B5EF4-FFF2-40B4-BE49-F238E27FC236}">
                <a16:creationId xmlns:a16="http://schemas.microsoft.com/office/drawing/2014/main" id="{B4238632-5D35-644F-FEEF-469CDCDEBD39}"/>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13275" y="3669209"/>
            <a:ext cx="591879" cy="591879"/>
          </a:xfrm>
          <a:prstGeom prst="rect">
            <a:avLst/>
          </a:prstGeom>
        </p:spPr>
      </p:pic>
      <p:sp>
        <p:nvSpPr>
          <p:cNvPr id="47" name="Rectangle 46">
            <a:extLst>
              <a:ext uri="{FF2B5EF4-FFF2-40B4-BE49-F238E27FC236}">
                <a16:creationId xmlns:a16="http://schemas.microsoft.com/office/drawing/2014/main" id="{1A2C7360-B0FC-8371-A1B1-352EB46612C3}"/>
              </a:ext>
              <a:ext uri="{C183D7F6-B498-43B3-948B-1728B52AA6E4}">
                <adec:decorative xmlns:adec="http://schemas.microsoft.com/office/drawing/2017/decorative" val="1"/>
              </a:ext>
            </a:extLst>
          </p:cNvPr>
          <p:cNvSpPr/>
          <p:nvPr/>
        </p:nvSpPr>
        <p:spPr>
          <a:xfrm>
            <a:off x="380881" y="3632713"/>
            <a:ext cx="3651392" cy="1867148"/>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FA1A1E73-5A1A-878C-3EAE-7E7C9CB233C0}"/>
              </a:ext>
              <a:ext uri="{C183D7F6-B498-43B3-948B-1728B52AA6E4}">
                <adec:decorative xmlns:adec="http://schemas.microsoft.com/office/drawing/2017/decorative" val="1"/>
              </a:ext>
            </a:extLst>
          </p:cNvPr>
          <p:cNvSpPr/>
          <p:nvPr/>
        </p:nvSpPr>
        <p:spPr>
          <a:xfrm>
            <a:off x="384425" y="3632713"/>
            <a:ext cx="3651392" cy="633693"/>
          </a:xfrm>
          <a:prstGeom prst="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9CCDDBB-F610-C3A7-B454-17B84703D7D4}"/>
              </a:ext>
              <a:ext uri="{C183D7F6-B498-43B3-948B-1728B52AA6E4}">
                <adec:decorative xmlns:adec="http://schemas.microsoft.com/office/drawing/2017/decorative" val="1"/>
              </a:ext>
            </a:extLst>
          </p:cNvPr>
          <p:cNvSpPr/>
          <p:nvPr/>
        </p:nvSpPr>
        <p:spPr>
          <a:xfrm>
            <a:off x="387969" y="1145489"/>
            <a:ext cx="3651392" cy="2293168"/>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E35A29B8-376A-1E7D-BC5E-8F687E532776}"/>
              </a:ext>
              <a:ext uri="{C183D7F6-B498-43B3-948B-1728B52AA6E4}">
                <adec:decorative xmlns:adec="http://schemas.microsoft.com/office/drawing/2017/decorative" val="1"/>
              </a:ext>
            </a:extLst>
          </p:cNvPr>
          <p:cNvSpPr/>
          <p:nvPr/>
        </p:nvSpPr>
        <p:spPr>
          <a:xfrm>
            <a:off x="391513" y="1149033"/>
            <a:ext cx="3651392" cy="633693"/>
          </a:xfrm>
          <a:prstGeom prst="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156E2357-A5BC-1002-756A-7CD0941C699F}"/>
              </a:ext>
              <a:ext uri="{C183D7F6-B498-43B3-948B-1728B52AA6E4}">
                <adec:decorative xmlns:adec="http://schemas.microsoft.com/office/drawing/2017/decorative" val="1"/>
              </a:ext>
            </a:extLst>
          </p:cNvPr>
          <p:cNvSpPr/>
          <p:nvPr/>
        </p:nvSpPr>
        <p:spPr>
          <a:xfrm>
            <a:off x="4272397" y="1138401"/>
            <a:ext cx="3651392" cy="2293168"/>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A09115CD-B550-E6AD-61B1-57B03A579C03}"/>
              </a:ext>
              <a:ext uri="{C183D7F6-B498-43B3-948B-1728B52AA6E4}">
                <adec:decorative xmlns:adec="http://schemas.microsoft.com/office/drawing/2017/decorative" val="1"/>
              </a:ext>
            </a:extLst>
          </p:cNvPr>
          <p:cNvSpPr/>
          <p:nvPr/>
        </p:nvSpPr>
        <p:spPr>
          <a:xfrm>
            <a:off x="4275941" y="1141945"/>
            <a:ext cx="3651392" cy="633693"/>
          </a:xfrm>
          <a:prstGeom prst="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329FA455-7C6F-DB4C-B8C2-D24B07B37688}"/>
              </a:ext>
              <a:ext uri="{C183D7F6-B498-43B3-948B-1728B52AA6E4}">
                <adec:decorative xmlns:adec="http://schemas.microsoft.com/office/drawing/2017/decorative" val="1"/>
              </a:ext>
            </a:extLst>
          </p:cNvPr>
          <p:cNvSpPr/>
          <p:nvPr/>
        </p:nvSpPr>
        <p:spPr>
          <a:xfrm>
            <a:off x="8174545" y="1159666"/>
            <a:ext cx="3651392" cy="2293168"/>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29A7ED0F-01D7-96CB-1F7B-4D096174BD3A}"/>
              </a:ext>
              <a:ext uri="{C183D7F6-B498-43B3-948B-1728B52AA6E4}">
                <adec:decorative xmlns:adec="http://schemas.microsoft.com/office/drawing/2017/decorative" val="1"/>
              </a:ext>
            </a:extLst>
          </p:cNvPr>
          <p:cNvSpPr/>
          <p:nvPr/>
        </p:nvSpPr>
        <p:spPr>
          <a:xfrm>
            <a:off x="8178089" y="1163210"/>
            <a:ext cx="3651392" cy="633693"/>
          </a:xfrm>
          <a:prstGeom prst="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5" name="Graphic 64">
            <a:extLst>
              <a:ext uri="{FF2B5EF4-FFF2-40B4-BE49-F238E27FC236}">
                <a16:creationId xmlns:a16="http://schemas.microsoft.com/office/drawing/2014/main" id="{360D85BE-A315-8F85-A005-5BAABA4C12CD}"/>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417657" y="3657222"/>
            <a:ext cx="591879" cy="591879"/>
          </a:xfrm>
          <a:prstGeom prst="rect">
            <a:avLst/>
          </a:prstGeom>
        </p:spPr>
      </p:pic>
      <p:pic>
        <p:nvPicPr>
          <p:cNvPr id="66" name="Graphic 65">
            <a:extLst>
              <a:ext uri="{FF2B5EF4-FFF2-40B4-BE49-F238E27FC236}">
                <a16:creationId xmlns:a16="http://schemas.microsoft.com/office/drawing/2014/main" id="{A4B6A485-8867-2819-6434-C39C6F276D42}"/>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4350947" y="1169163"/>
            <a:ext cx="591879" cy="591879"/>
          </a:xfrm>
          <a:prstGeom prst="rect">
            <a:avLst/>
          </a:prstGeom>
        </p:spPr>
      </p:pic>
      <p:pic>
        <p:nvPicPr>
          <p:cNvPr id="67" name="Graphic 66">
            <a:extLst>
              <a:ext uri="{FF2B5EF4-FFF2-40B4-BE49-F238E27FC236}">
                <a16:creationId xmlns:a16="http://schemas.microsoft.com/office/drawing/2014/main" id="{B39A75BF-8330-90ED-135C-1B37C90066FE}"/>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403959" y="1146902"/>
            <a:ext cx="591879" cy="591879"/>
          </a:xfrm>
          <a:prstGeom prst="rect">
            <a:avLst/>
          </a:prstGeom>
        </p:spPr>
      </p:pic>
      <p:pic>
        <p:nvPicPr>
          <p:cNvPr id="68" name="Graphic 67">
            <a:extLst>
              <a:ext uri="{FF2B5EF4-FFF2-40B4-BE49-F238E27FC236}">
                <a16:creationId xmlns:a16="http://schemas.microsoft.com/office/drawing/2014/main" id="{08BFA645-6964-EDCD-34D8-A1B10DF49D13}"/>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8202044" y="1167450"/>
            <a:ext cx="591879" cy="591879"/>
          </a:xfrm>
          <a:prstGeom prst="rect">
            <a:avLst/>
          </a:prstGeom>
        </p:spPr>
      </p:pic>
      <p:sp>
        <p:nvSpPr>
          <p:cNvPr id="19" name="TextBox 18">
            <a:extLst>
              <a:ext uri="{FF2B5EF4-FFF2-40B4-BE49-F238E27FC236}">
                <a16:creationId xmlns:a16="http://schemas.microsoft.com/office/drawing/2014/main" id="{75176636-6349-B8EA-D722-E5E9723A7071}"/>
              </a:ext>
            </a:extLst>
          </p:cNvPr>
          <p:cNvSpPr txBox="1"/>
          <p:nvPr/>
        </p:nvSpPr>
        <p:spPr>
          <a:xfrm>
            <a:off x="1010094" y="1155034"/>
            <a:ext cx="3115340" cy="646331"/>
          </a:xfrm>
          <a:prstGeom prst="rect">
            <a:avLst/>
          </a:prstGeom>
          <a:noFill/>
        </p:spPr>
        <p:txBody>
          <a:bodyPr wrap="square">
            <a:spAutoFit/>
          </a:bodyPr>
          <a:lstStyle/>
          <a:p>
            <a:pPr lvl="0" rtl="0"/>
            <a:r>
              <a:rPr lang="en-US" b="1" dirty="0">
                <a:solidFill>
                  <a:schemeClr val="bg1"/>
                </a:solidFill>
                <a:latin typeface="Lub Dub Condensed" panose="020B0506030403020204" pitchFamily="34" charset="0"/>
              </a:rPr>
              <a:t>Demographic, Anthropometric, Cardiovascular Risk Factors</a:t>
            </a:r>
          </a:p>
        </p:txBody>
      </p:sp>
      <p:sp>
        <p:nvSpPr>
          <p:cNvPr id="7" name="TextBox 6">
            <a:extLst>
              <a:ext uri="{FF2B5EF4-FFF2-40B4-BE49-F238E27FC236}">
                <a16:creationId xmlns:a16="http://schemas.microsoft.com/office/drawing/2014/main" id="{8757156A-CED0-2C79-5C63-0F39648C6FCE}"/>
              </a:ext>
            </a:extLst>
          </p:cNvPr>
          <p:cNvSpPr txBox="1"/>
          <p:nvPr/>
        </p:nvSpPr>
        <p:spPr>
          <a:xfrm>
            <a:off x="511665" y="1833021"/>
            <a:ext cx="3677564" cy="1169551"/>
          </a:xfrm>
          <a:prstGeom prst="rect">
            <a:avLst/>
          </a:prstGeom>
          <a:noFill/>
        </p:spPr>
        <p:txBody>
          <a:bodyPr wrap="square" numCol="2" rtlCol="0">
            <a:spAutoFit/>
          </a:bodyPr>
          <a:lstStyle/>
          <a:p>
            <a:pPr marL="173038" lvl="0" indent="-173038" eaLnBrk="0" fontAlgn="base" hangingPunct="0">
              <a:spcBef>
                <a:spcPct val="0"/>
              </a:spcBef>
              <a:spcAft>
                <a:spcPct val="0"/>
              </a:spcAft>
              <a:buClr>
                <a:srgbClr val="CF2429"/>
              </a:buClr>
              <a:buFont typeface="Arial" panose="020B0604020202020204" pitchFamily="34" charset="0"/>
              <a:buChar char="•"/>
            </a:pPr>
            <a:r>
              <a:rPr lang="en-US" sz="1400" dirty="0">
                <a:latin typeface="Lub Dub Condensed" panose="020B0506030403020204" pitchFamily="34" charset="0"/>
              </a:rPr>
              <a:t>Advancing Age</a:t>
            </a:r>
          </a:p>
          <a:p>
            <a:pPr marL="173038" lvl="0" indent="-173038" eaLnBrk="0" fontAlgn="base" hangingPunct="0">
              <a:spcBef>
                <a:spcPct val="0"/>
              </a:spcBef>
              <a:spcAft>
                <a:spcPct val="0"/>
              </a:spcAft>
              <a:buClr>
                <a:srgbClr val="CF2429"/>
              </a:buClr>
              <a:buFont typeface="Arial" panose="020B0604020202020204" pitchFamily="34" charset="0"/>
              <a:buChar char="•"/>
            </a:pPr>
            <a:r>
              <a:rPr lang="en-US" sz="1400" dirty="0">
                <a:latin typeface="Lub Dub Condensed" panose="020B0506030403020204" pitchFamily="34" charset="0"/>
              </a:rPr>
              <a:t>Smoking</a:t>
            </a:r>
          </a:p>
          <a:p>
            <a:pPr marL="173038" lvl="0" indent="-173038" eaLnBrk="0" fontAlgn="base" hangingPunct="0">
              <a:spcBef>
                <a:spcPct val="0"/>
              </a:spcBef>
              <a:spcAft>
                <a:spcPct val="0"/>
              </a:spcAft>
              <a:buClr>
                <a:srgbClr val="CF2429"/>
              </a:buClr>
              <a:buFont typeface="Arial" panose="020B0604020202020204" pitchFamily="34" charset="0"/>
              <a:buChar char="•"/>
            </a:pPr>
            <a:r>
              <a:rPr lang="en-US" sz="1400" dirty="0">
                <a:latin typeface="Lub Dub Condensed" panose="020B0506030403020204" pitchFamily="34" charset="0"/>
              </a:rPr>
              <a:t>Low Physical Activity</a:t>
            </a:r>
          </a:p>
          <a:p>
            <a:pPr marL="173038" marR="0" lvl="0" indent="-173038" eaLnBrk="0" fontAlgn="base" hangingPunct="0">
              <a:lnSpc>
                <a:spcPct val="100000"/>
              </a:lnSpc>
              <a:spcBef>
                <a:spcPct val="0"/>
              </a:spcBef>
              <a:spcAft>
                <a:spcPct val="0"/>
              </a:spcAft>
              <a:buClr>
                <a:srgbClr val="CF2429"/>
              </a:buClr>
              <a:buSzTx/>
              <a:buFont typeface="Arial" panose="020B0604020202020204" pitchFamily="34" charset="0"/>
              <a:buChar char="•"/>
              <a:tabLst/>
              <a:defRPr/>
            </a:pPr>
            <a:r>
              <a:rPr lang="en-US" sz="1400" dirty="0">
                <a:latin typeface="Lub Dub Condensed" panose="020B0506030403020204" pitchFamily="34" charset="0"/>
              </a:rPr>
              <a:t>Elevating Resting Heart Rate</a:t>
            </a:r>
          </a:p>
          <a:p>
            <a:pPr marL="287338" lvl="0" indent="-173038" eaLnBrk="0" fontAlgn="base" hangingPunct="0">
              <a:spcBef>
                <a:spcPct val="0"/>
              </a:spcBef>
              <a:spcAft>
                <a:spcPct val="0"/>
              </a:spcAft>
              <a:buClr>
                <a:srgbClr val="CF2429"/>
              </a:buClr>
              <a:buFont typeface="Arial" panose="020B0604020202020204" pitchFamily="34" charset="0"/>
              <a:buChar char="•"/>
            </a:pPr>
            <a:r>
              <a:rPr lang="en-US" sz="1400" dirty="0">
                <a:latin typeface="Lub Dub Condensed" panose="020B0506030403020204" pitchFamily="34" charset="0"/>
              </a:rPr>
              <a:t>Obesity</a:t>
            </a:r>
          </a:p>
          <a:p>
            <a:pPr marL="287338" lvl="0" indent="-173038" eaLnBrk="0" fontAlgn="base" hangingPunct="0">
              <a:spcBef>
                <a:spcPct val="0"/>
              </a:spcBef>
              <a:spcAft>
                <a:spcPct val="0"/>
              </a:spcAft>
              <a:buClr>
                <a:srgbClr val="CF2429"/>
              </a:buClr>
              <a:buFont typeface="Arial" panose="020B0604020202020204" pitchFamily="34" charset="0"/>
              <a:buChar char="•"/>
            </a:pPr>
            <a:r>
              <a:rPr lang="en-US" sz="1400" dirty="0">
                <a:latin typeface="Lub Dub Condensed" panose="020B0506030403020204" pitchFamily="34" charset="0"/>
              </a:rPr>
              <a:t>Increasing Height</a:t>
            </a:r>
          </a:p>
          <a:p>
            <a:pPr marL="287338" lvl="0" indent="-173038" eaLnBrk="0" fontAlgn="base" hangingPunct="0">
              <a:spcBef>
                <a:spcPct val="0"/>
              </a:spcBef>
              <a:spcAft>
                <a:spcPct val="0"/>
              </a:spcAft>
              <a:buClr>
                <a:srgbClr val="CF2429"/>
              </a:buClr>
              <a:buFont typeface="Arial" panose="020B0604020202020204" pitchFamily="34" charset="0"/>
              <a:buChar char="•"/>
            </a:pPr>
            <a:r>
              <a:rPr lang="en-US" sz="1400" dirty="0">
                <a:latin typeface="Lub Dub Condensed" panose="020B0506030403020204" pitchFamily="34" charset="0"/>
              </a:rPr>
              <a:t>Hypertension</a:t>
            </a:r>
          </a:p>
          <a:p>
            <a:pPr marL="287338" lvl="0" indent="-173038" eaLnBrk="0" fontAlgn="base" hangingPunct="0">
              <a:spcBef>
                <a:spcPct val="0"/>
              </a:spcBef>
              <a:spcAft>
                <a:spcPct val="0"/>
              </a:spcAft>
              <a:buClr>
                <a:srgbClr val="CF2429"/>
              </a:buClr>
              <a:buFont typeface="Arial" panose="020B0604020202020204" pitchFamily="34" charset="0"/>
              <a:buChar char="•"/>
            </a:pPr>
            <a:r>
              <a:rPr lang="en-US" sz="1400" dirty="0">
                <a:latin typeface="Lub Dub Condensed" panose="020B0506030403020204" pitchFamily="34" charset="0"/>
              </a:rPr>
              <a:t>Diabetes</a:t>
            </a:r>
          </a:p>
        </p:txBody>
      </p:sp>
      <p:sp>
        <p:nvSpPr>
          <p:cNvPr id="35" name="TextBox 34">
            <a:extLst>
              <a:ext uri="{FF2B5EF4-FFF2-40B4-BE49-F238E27FC236}">
                <a16:creationId xmlns:a16="http://schemas.microsoft.com/office/drawing/2014/main" id="{B3BBEAF1-4A29-3695-FB54-F92795C95E29}"/>
              </a:ext>
            </a:extLst>
          </p:cNvPr>
          <p:cNvSpPr txBox="1"/>
          <p:nvPr/>
        </p:nvSpPr>
        <p:spPr>
          <a:xfrm>
            <a:off x="4894522" y="1275537"/>
            <a:ext cx="3115340" cy="369332"/>
          </a:xfrm>
          <a:prstGeom prst="rect">
            <a:avLst/>
          </a:prstGeom>
          <a:noFill/>
        </p:spPr>
        <p:txBody>
          <a:bodyPr wrap="square">
            <a:spAutoFit/>
          </a:bodyPr>
          <a:lstStyle/>
          <a:p>
            <a:pPr lvl="0" rtl="0"/>
            <a:r>
              <a:rPr lang="en-US" b="1" dirty="0">
                <a:solidFill>
                  <a:schemeClr val="bg1"/>
                </a:solidFill>
                <a:latin typeface="Lub Dub Condensed" panose="020B0506030403020204" pitchFamily="34" charset="0"/>
              </a:rPr>
              <a:t>Cardiovascular Disease</a:t>
            </a:r>
          </a:p>
        </p:txBody>
      </p:sp>
      <p:sp>
        <p:nvSpPr>
          <p:cNvPr id="34" name="TextBox 33">
            <a:extLst>
              <a:ext uri="{FF2B5EF4-FFF2-40B4-BE49-F238E27FC236}">
                <a16:creationId xmlns:a16="http://schemas.microsoft.com/office/drawing/2014/main" id="{A15AC279-9FE4-613F-F29F-7DF6CE3EB657}"/>
              </a:ext>
            </a:extLst>
          </p:cNvPr>
          <p:cNvSpPr txBox="1"/>
          <p:nvPr/>
        </p:nvSpPr>
        <p:spPr>
          <a:xfrm>
            <a:off x="4354996" y="1825933"/>
            <a:ext cx="3689669" cy="1384995"/>
          </a:xfrm>
          <a:prstGeom prst="rect">
            <a:avLst/>
          </a:prstGeom>
          <a:noFill/>
        </p:spPr>
        <p:txBody>
          <a:bodyPr wrap="square" numCol="2" rtlCol="0">
            <a:spAutoFit/>
          </a:bodyPr>
          <a:lstStyle/>
          <a:p>
            <a:pPr marL="173038" lvl="0" indent="-173038" eaLnBrk="0" fontAlgn="base" hangingPunct="0">
              <a:spcBef>
                <a:spcPct val="0"/>
              </a:spcBef>
              <a:spcAft>
                <a:spcPct val="0"/>
              </a:spcAft>
              <a:buClr>
                <a:srgbClr val="CF2429"/>
              </a:buClr>
              <a:buFont typeface="Arial" panose="020B0604020202020204" pitchFamily="34" charset="0"/>
              <a:buChar char="•"/>
            </a:pPr>
            <a:r>
              <a:rPr lang="en-US" sz="1400" dirty="0">
                <a:latin typeface="Lub Dub Condensed" panose="020B0506030403020204" pitchFamily="34" charset="0"/>
              </a:rPr>
              <a:t>HF</a:t>
            </a:r>
          </a:p>
          <a:p>
            <a:pPr marL="173038" lvl="0" indent="-173038" eaLnBrk="0" fontAlgn="base" hangingPunct="0">
              <a:spcBef>
                <a:spcPct val="0"/>
              </a:spcBef>
              <a:spcAft>
                <a:spcPct val="0"/>
              </a:spcAft>
              <a:buClr>
                <a:srgbClr val="CF2429"/>
              </a:buClr>
              <a:buFont typeface="Arial" panose="020B0604020202020204" pitchFamily="34" charset="0"/>
              <a:buChar char="•"/>
            </a:pPr>
            <a:r>
              <a:rPr lang="en-US" sz="1400" dirty="0">
                <a:latin typeface="Lub Dub Condensed" panose="020B0506030403020204" pitchFamily="34" charset="0"/>
              </a:rPr>
              <a:t>CAD </a:t>
            </a:r>
          </a:p>
          <a:p>
            <a:pPr marL="173038" lvl="0" indent="-173038" eaLnBrk="0" fontAlgn="base" hangingPunct="0">
              <a:spcBef>
                <a:spcPct val="0"/>
              </a:spcBef>
              <a:spcAft>
                <a:spcPct val="0"/>
              </a:spcAft>
              <a:buClr>
                <a:srgbClr val="CF2429"/>
              </a:buClr>
              <a:buFont typeface="Arial" panose="020B0604020202020204" pitchFamily="34" charset="0"/>
              <a:buChar char="•"/>
            </a:pPr>
            <a:r>
              <a:rPr lang="en-US" sz="1400" dirty="0">
                <a:latin typeface="Lub Dub Condensed" panose="020B0506030403020204" pitchFamily="34" charset="0"/>
              </a:rPr>
              <a:t>Atrial inflammation from pericarditis or myocarditis</a:t>
            </a:r>
          </a:p>
          <a:p>
            <a:pPr marL="173038" lvl="0" indent="-173038" eaLnBrk="0" fontAlgn="base" hangingPunct="0">
              <a:spcBef>
                <a:spcPct val="0"/>
              </a:spcBef>
              <a:spcAft>
                <a:spcPct val="0"/>
              </a:spcAft>
              <a:buClr>
                <a:srgbClr val="CF2429"/>
              </a:buClr>
              <a:buFont typeface="Arial" panose="020B0604020202020204" pitchFamily="34" charset="0"/>
              <a:buChar char="•"/>
            </a:pPr>
            <a:r>
              <a:rPr lang="en-US" sz="1400" dirty="0">
                <a:latin typeface="Lub Dub Condensed" panose="020B0506030403020204" pitchFamily="34" charset="0"/>
              </a:rPr>
              <a:t>Cardiac Surgery</a:t>
            </a:r>
          </a:p>
          <a:p>
            <a:pPr marL="173038" lvl="0" indent="-173038" eaLnBrk="0" fontAlgn="base" hangingPunct="0">
              <a:spcBef>
                <a:spcPct val="0"/>
              </a:spcBef>
              <a:spcAft>
                <a:spcPct val="0"/>
              </a:spcAft>
              <a:buClr>
                <a:srgbClr val="CF2429"/>
              </a:buClr>
              <a:buFont typeface="Arial" panose="020B0604020202020204" pitchFamily="34" charset="0"/>
              <a:buChar char="•"/>
            </a:pPr>
            <a:r>
              <a:rPr lang="en-US" sz="1400" dirty="0">
                <a:latin typeface="Lub Dub Condensed" panose="020B0506030403020204" pitchFamily="34" charset="0"/>
              </a:rPr>
              <a:t>Valvular Heart Disease</a:t>
            </a:r>
          </a:p>
          <a:p>
            <a:pPr marL="173038" lvl="0" indent="-173038" eaLnBrk="0" fontAlgn="base" hangingPunct="0">
              <a:spcBef>
                <a:spcPct val="0"/>
              </a:spcBef>
              <a:spcAft>
                <a:spcPct val="0"/>
              </a:spcAft>
              <a:buClr>
                <a:srgbClr val="CF2429"/>
              </a:buClr>
              <a:buFont typeface="Arial" panose="020B0604020202020204" pitchFamily="34" charset="0"/>
              <a:buChar char="•"/>
            </a:pPr>
            <a:r>
              <a:rPr lang="en-US" sz="1400" dirty="0">
                <a:latin typeface="Lub Dub Condensed" panose="020B0506030403020204" pitchFamily="34" charset="0"/>
              </a:rPr>
              <a:t>Systemic Arterial Hypertension</a:t>
            </a:r>
          </a:p>
          <a:p>
            <a:pPr marL="173038" lvl="0" indent="-173038" eaLnBrk="0" fontAlgn="base" hangingPunct="0">
              <a:spcBef>
                <a:spcPct val="0"/>
              </a:spcBef>
              <a:spcAft>
                <a:spcPct val="0"/>
              </a:spcAft>
              <a:buClr>
                <a:srgbClr val="CF2429"/>
              </a:buClr>
              <a:buFont typeface="Arial" panose="020B0604020202020204" pitchFamily="34" charset="0"/>
              <a:buChar char="•"/>
            </a:pPr>
            <a:r>
              <a:rPr lang="en-US" sz="1400" dirty="0">
                <a:latin typeface="Lub Dub Condensed" panose="020B0506030403020204" pitchFamily="34" charset="0"/>
              </a:rPr>
              <a:t>Structural Heart Diseases</a:t>
            </a:r>
          </a:p>
        </p:txBody>
      </p:sp>
      <p:sp>
        <p:nvSpPr>
          <p:cNvPr id="43" name="TextBox 42">
            <a:extLst>
              <a:ext uri="{FF2B5EF4-FFF2-40B4-BE49-F238E27FC236}">
                <a16:creationId xmlns:a16="http://schemas.microsoft.com/office/drawing/2014/main" id="{43F323D4-722D-9379-A4CB-DBF44C28AE8A}"/>
              </a:ext>
            </a:extLst>
          </p:cNvPr>
          <p:cNvSpPr txBox="1"/>
          <p:nvPr/>
        </p:nvSpPr>
        <p:spPr>
          <a:xfrm>
            <a:off x="8796670" y="1307434"/>
            <a:ext cx="3115340" cy="369332"/>
          </a:xfrm>
          <a:prstGeom prst="rect">
            <a:avLst/>
          </a:prstGeom>
          <a:noFill/>
        </p:spPr>
        <p:txBody>
          <a:bodyPr wrap="square">
            <a:spAutoFit/>
          </a:bodyPr>
          <a:lstStyle/>
          <a:p>
            <a:pPr lvl="0" rtl="0"/>
            <a:r>
              <a:rPr lang="en-US" b="1" dirty="0">
                <a:solidFill>
                  <a:schemeClr val="bg1"/>
                </a:solidFill>
                <a:latin typeface="Lub Dub Condensed" panose="020B0506030403020204" pitchFamily="34" charset="0"/>
              </a:rPr>
              <a:t>Non-Cardiac Conditions</a:t>
            </a:r>
          </a:p>
        </p:txBody>
      </p:sp>
      <p:sp>
        <p:nvSpPr>
          <p:cNvPr id="42" name="TextBox 41">
            <a:extLst>
              <a:ext uri="{FF2B5EF4-FFF2-40B4-BE49-F238E27FC236}">
                <a16:creationId xmlns:a16="http://schemas.microsoft.com/office/drawing/2014/main" id="{FD437DD4-2EFF-885A-8E6F-E6F9748950AB}"/>
              </a:ext>
            </a:extLst>
          </p:cNvPr>
          <p:cNvSpPr txBox="1"/>
          <p:nvPr/>
        </p:nvSpPr>
        <p:spPr>
          <a:xfrm>
            <a:off x="8298241" y="1847198"/>
            <a:ext cx="3677564" cy="1600438"/>
          </a:xfrm>
          <a:prstGeom prst="rect">
            <a:avLst/>
          </a:prstGeom>
          <a:noFill/>
        </p:spPr>
        <p:txBody>
          <a:bodyPr wrap="square" numCol="1" rtlCol="0">
            <a:spAutoFit/>
          </a:bodyPr>
          <a:lstStyle/>
          <a:p>
            <a:pPr marL="173038" lvl="0" indent="-173038" eaLnBrk="0" fontAlgn="base" hangingPunct="0">
              <a:spcBef>
                <a:spcPct val="0"/>
              </a:spcBef>
              <a:spcAft>
                <a:spcPct val="0"/>
              </a:spcAft>
              <a:buClr>
                <a:srgbClr val="CF2429"/>
              </a:buClr>
              <a:buFont typeface="Arial" panose="020B0604020202020204" pitchFamily="34" charset="0"/>
              <a:buChar char="•"/>
            </a:pPr>
            <a:r>
              <a:rPr lang="en-US" sz="1400" dirty="0">
                <a:latin typeface="Lub Dub Condensed" panose="020B0506030403020204" pitchFamily="34" charset="0"/>
              </a:rPr>
              <a:t>CKD </a:t>
            </a:r>
          </a:p>
          <a:p>
            <a:pPr marL="173038" lvl="0" indent="-173038" eaLnBrk="0" fontAlgn="base" hangingPunct="0">
              <a:spcBef>
                <a:spcPct val="0"/>
              </a:spcBef>
              <a:spcAft>
                <a:spcPct val="0"/>
              </a:spcAft>
              <a:buClr>
                <a:srgbClr val="CF2429"/>
              </a:buClr>
              <a:buFont typeface="Arial" panose="020B0604020202020204" pitchFamily="34" charset="0"/>
              <a:buChar char="•"/>
            </a:pPr>
            <a:r>
              <a:rPr lang="en-US" sz="1400" dirty="0">
                <a:latin typeface="Lub Dub Condensed" panose="020B0506030403020204" pitchFamily="34" charset="0"/>
              </a:rPr>
              <a:t>OSA</a:t>
            </a:r>
          </a:p>
          <a:p>
            <a:pPr marL="173038" lvl="0" indent="-173038" eaLnBrk="0" fontAlgn="base" hangingPunct="0">
              <a:spcBef>
                <a:spcPct val="0"/>
              </a:spcBef>
              <a:spcAft>
                <a:spcPct val="0"/>
              </a:spcAft>
              <a:buClr>
                <a:srgbClr val="CF2429"/>
              </a:buClr>
              <a:buFont typeface="Arial" panose="020B0604020202020204" pitchFamily="34" charset="0"/>
              <a:buChar char="•"/>
            </a:pPr>
            <a:r>
              <a:rPr lang="en-US" sz="1400" dirty="0">
                <a:latin typeface="Lub Dub Condensed" panose="020B0506030403020204" pitchFamily="34" charset="0"/>
              </a:rPr>
              <a:t>Sepsis</a:t>
            </a:r>
          </a:p>
          <a:p>
            <a:pPr marL="173038" lvl="0" indent="-173038" eaLnBrk="0" fontAlgn="base" hangingPunct="0">
              <a:spcBef>
                <a:spcPct val="0"/>
              </a:spcBef>
              <a:spcAft>
                <a:spcPct val="0"/>
              </a:spcAft>
              <a:buClr>
                <a:srgbClr val="CF2429"/>
              </a:buClr>
              <a:buFont typeface="Arial" panose="020B0604020202020204" pitchFamily="34" charset="0"/>
              <a:buChar char="•"/>
            </a:pPr>
            <a:r>
              <a:rPr lang="en-US" sz="1400" dirty="0">
                <a:latin typeface="Lub Dub Condensed" panose="020B0506030403020204" pitchFamily="34" charset="0"/>
              </a:rPr>
              <a:t>Pulmonary disease (COPD, PE)</a:t>
            </a:r>
          </a:p>
          <a:p>
            <a:pPr marL="173038" lvl="0" indent="-173038" eaLnBrk="0" fontAlgn="base" hangingPunct="0">
              <a:spcBef>
                <a:spcPct val="0"/>
              </a:spcBef>
              <a:spcAft>
                <a:spcPct val="0"/>
              </a:spcAft>
              <a:buClr>
                <a:srgbClr val="CF2429"/>
              </a:buClr>
              <a:buFont typeface="Arial" panose="020B0604020202020204" pitchFamily="34" charset="0"/>
              <a:buChar char="•"/>
            </a:pPr>
            <a:r>
              <a:rPr lang="en-US" sz="1400" dirty="0">
                <a:latin typeface="Lub Dub Condensed" panose="020B0506030403020204" pitchFamily="34" charset="0"/>
              </a:rPr>
              <a:t>Metabolic disturbances from alcohol </a:t>
            </a:r>
            <a:br>
              <a:rPr lang="en-US" sz="1400" dirty="0">
                <a:latin typeface="Lub Dub Condensed" panose="020B0506030403020204" pitchFamily="34" charset="0"/>
              </a:rPr>
            </a:br>
            <a:r>
              <a:rPr lang="en-US" sz="1400" dirty="0">
                <a:latin typeface="Lub Dub Condensed" panose="020B0506030403020204" pitchFamily="34" charset="0"/>
              </a:rPr>
              <a:t>abuse, hypokalemia, hyperthyroidism</a:t>
            </a:r>
          </a:p>
          <a:p>
            <a:pPr marL="173038" lvl="0" indent="-173038" eaLnBrk="0" fontAlgn="base" hangingPunct="0">
              <a:spcBef>
                <a:spcPct val="0"/>
              </a:spcBef>
              <a:spcAft>
                <a:spcPct val="0"/>
              </a:spcAft>
              <a:buClr>
                <a:srgbClr val="CF2429"/>
              </a:buClr>
              <a:buFont typeface="Arial" panose="020B0604020202020204" pitchFamily="34" charset="0"/>
              <a:buChar char="•"/>
            </a:pPr>
            <a:r>
              <a:rPr lang="en-US" sz="1400" dirty="0">
                <a:latin typeface="Lub Dub Condensed" panose="020B0506030403020204" pitchFamily="34" charset="0"/>
              </a:rPr>
              <a:t>Postoperative state</a:t>
            </a:r>
          </a:p>
        </p:txBody>
      </p:sp>
      <p:sp>
        <p:nvSpPr>
          <p:cNvPr id="50" name="TextBox 49">
            <a:extLst>
              <a:ext uri="{FF2B5EF4-FFF2-40B4-BE49-F238E27FC236}">
                <a16:creationId xmlns:a16="http://schemas.microsoft.com/office/drawing/2014/main" id="{1CEBFB09-1602-7548-627B-DA7598D81190}"/>
              </a:ext>
            </a:extLst>
          </p:cNvPr>
          <p:cNvSpPr txBox="1"/>
          <p:nvPr/>
        </p:nvSpPr>
        <p:spPr>
          <a:xfrm>
            <a:off x="1003006" y="3766303"/>
            <a:ext cx="3115340" cy="369332"/>
          </a:xfrm>
          <a:prstGeom prst="rect">
            <a:avLst/>
          </a:prstGeom>
          <a:noFill/>
        </p:spPr>
        <p:txBody>
          <a:bodyPr wrap="square">
            <a:spAutoFit/>
          </a:bodyPr>
          <a:lstStyle/>
          <a:p>
            <a:pPr lvl="0" rtl="0"/>
            <a:r>
              <a:rPr lang="en-US" b="1" dirty="0">
                <a:solidFill>
                  <a:schemeClr val="bg1"/>
                </a:solidFill>
                <a:latin typeface="Lub Dub Condensed" panose="020B0506030403020204" pitchFamily="34" charset="0"/>
              </a:rPr>
              <a:t> Biological Markers</a:t>
            </a:r>
          </a:p>
        </p:txBody>
      </p:sp>
      <p:sp>
        <p:nvSpPr>
          <p:cNvPr id="49" name="TextBox 48">
            <a:extLst>
              <a:ext uri="{FF2B5EF4-FFF2-40B4-BE49-F238E27FC236}">
                <a16:creationId xmlns:a16="http://schemas.microsoft.com/office/drawing/2014/main" id="{CB65532F-B8CF-93FA-5B0D-3B6FE710F657}"/>
              </a:ext>
            </a:extLst>
          </p:cNvPr>
          <p:cNvSpPr txBox="1"/>
          <p:nvPr/>
        </p:nvSpPr>
        <p:spPr>
          <a:xfrm>
            <a:off x="504577" y="4327332"/>
            <a:ext cx="3514530" cy="1169551"/>
          </a:xfrm>
          <a:prstGeom prst="rect">
            <a:avLst/>
          </a:prstGeom>
          <a:noFill/>
        </p:spPr>
        <p:txBody>
          <a:bodyPr wrap="square" numCol="1" rtlCol="0">
            <a:spAutoFit/>
          </a:bodyPr>
          <a:lstStyle/>
          <a:p>
            <a:pPr marL="173038" lvl="0" indent="-173038" eaLnBrk="0" fontAlgn="base" hangingPunct="0">
              <a:spcBef>
                <a:spcPct val="0"/>
              </a:spcBef>
              <a:spcAft>
                <a:spcPct val="0"/>
              </a:spcAft>
              <a:buClr>
                <a:srgbClr val="CF2429"/>
              </a:buClr>
              <a:buFont typeface="Arial" panose="020B0604020202020204" pitchFamily="34" charset="0"/>
              <a:buChar char="•"/>
            </a:pPr>
            <a:r>
              <a:rPr lang="en-US" sz="1400" dirty="0">
                <a:latin typeface="Lub Dub Condensed" panose="020B0506030403020204" pitchFamily="34" charset="0"/>
              </a:rPr>
              <a:t>ECG markers (prolonged PR, LVH)</a:t>
            </a:r>
          </a:p>
          <a:p>
            <a:pPr marL="173038" lvl="0" indent="-173038" eaLnBrk="0" fontAlgn="base" hangingPunct="0">
              <a:spcBef>
                <a:spcPct val="0"/>
              </a:spcBef>
              <a:spcAft>
                <a:spcPct val="0"/>
              </a:spcAft>
              <a:buClr>
                <a:srgbClr val="CF2429"/>
              </a:buClr>
              <a:buFont typeface="Arial" panose="020B0604020202020204" pitchFamily="34" charset="0"/>
              <a:buChar char="•"/>
            </a:pPr>
            <a:r>
              <a:rPr lang="en-US" sz="1400" dirty="0">
                <a:latin typeface="Lub Dub Condensed" panose="020B0506030403020204" pitchFamily="34" charset="0"/>
              </a:rPr>
              <a:t>Biomarkers  (elevated BNP, IL6/TNF-alpha, LP(a))</a:t>
            </a:r>
          </a:p>
          <a:p>
            <a:pPr marL="173038" lvl="0" indent="-173038" eaLnBrk="0" fontAlgn="base" hangingPunct="0">
              <a:spcBef>
                <a:spcPct val="0"/>
              </a:spcBef>
              <a:spcAft>
                <a:spcPct val="0"/>
              </a:spcAft>
              <a:buClr>
                <a:srgbClr val="CF2429"/>
              </a:buClr>
              <a:buFont typeface="Arial" panose="020B0604020202020204" pitchFamily="34" charset="0"/>
              <a:buChar char="•"/>
            </a:pPr>
            <a:r>
              <a:rPr lang="en-US" sz="1400" dirty="0">
                <a:latin typeface="Lub Dub Condensed" panose="020B0506030403020204" pitchFamily="34" charset="0"/>
              </a:rPr>
              <a:t>Imaging markers (increased left atrial size, increased LV wall thickness)</a:t>
            </a:r>
          </a:p>
        </p:txBody>
      </p:sp>
      <p:sp>
        <p:nvSpPr>
          <p:cNvPr id="56" name="TextBox 55">
            <a:extLst>
              <a:ext uri="{FF2B5EF4-FFF2-40B4-BE49-F238E27FC236}">
                <a16:creationId xmlns:a16="http://schemas.microsoft.com/office/drawing/2014/main" id="{4E02C7E0-CE9C-0B8A-D3D9-CA11E8AAFCD3}"/>
              </a:ext>
            </a:extLst>
          </p:cNvPr>
          <p:cNvSpPr txBox="1"/>
          <p:nvPr/>
        </p:nvSpPr>
        <p:spPr>
          <a:xfrm>
            <a:off x="4887434" y="3759215"/>
            <a:ext cx="3115340" cy="369332"/>
          </a:xfrm>
          <a:prstGeom prst="rect">
            <a:avLst/>
          </a:prstGeom>
          <a:noFill/>
        </p:spPr>
        <p:txBody>
          <a:bodyPr wrap="square">
            <a:spAutoFit/>
          </a:bodyPr>
          <a:lstStyle/>
          <a:p>
            <a:pPr lvl="0" rtl="0"/>
            <a:r>
              <a:rPr lang="en-US" b="1" dirty="0">
                <a:solidFill>
                  <a:schemeClr val="bg1"/>
                </a:solidFill>
                <a:latin typeface="Lub Dub Condensed" panose="020B0506030403020204" pitchFamily="34" charset="0"/>
              </a:rPr>
              <a:t> Genetic Markers</a:t>
            </a:r>
          </a:p>
        </p:txBody>
      </p:sp>
      <p:sp>
        <p:nvSpPr>
          <p:cNvPr id="55" name="TextBox 54">
            <a:extLst>
              <a:ext uri="{FF2B5EF4-FFF2-40B4-BE49-F238E27FC236}">
                <a16:creationId xmlns:a16="http://schemas.microsoft.com/office/drawing/2014/main" id="{5FDFEFCC-1F5F-DD8E-6240-2844FA1BC607}"/>
              </a:ext>
            </a:extLst>
          </p:cNvPr>
          <p:cNvSpPr txBox="1"/>
          <p:nvPr/>
        </p:nvSpPr>
        <p:spPr>
          <a:xfrm>
            <a:off x="4389005" y="4320244"/>
            <a:ext cx="3511822" cy="523220"/>
          </a:xfrm>
          <a:prstGeom prst="rect">
            <a:avLst/>
          </a:prstGeom>
          <a:noFill/>
        </p:spPr>
        <p:txBody>
          <a:bodyPr wrap="square" numCol="1" rtlCol="0">
            <a:spAutoFit/>
          </a:bodyPr>
          <a:lstStyle/>
          <a:p>
            <a:pPr marL="173038" lvl="0" indent="-173038" eaLnBrk="0" fontAlgn="base" hangingPunct="0">
              <a:spcBef>
                <a:spcPct val="0"/>
              </a:spcBef>
              <a:spcAft>
                <a:spcPct val="0"/>
              </a:spcAft>
              <a:buClr>
                <a:srgbClr val="CF2429"/>
              </a:buClr>
              <a:buFont typeface="Arial" panose="020B0604020202020204" pitchFamily="34" charset="0"/>
              <a:buChar char="•"/>
            </a:pPr>
            <a:r>
              <a:rPr lang="en-US" sz="1400" dirty="0">
                <a:latin typeface="Lub Dub Condensed" panose="020B0506030403020204" pitchFamily="34" charset="0"/>
              </a:rPr>
              <a:t>Family history/ heritability </a:t>
            </a:r>
          </a:p>
          <a:p>
            <a:pPr marL="173038" lvl="0" indent="-173038" eaLnBrk="0" fontAlgn="base" hangingPunct="0">
              <a:spcBef>
                <a:spcPct val="0"/>
              </a:spcBef>
              <a:spcAft>
                <a:spcPct val="0"/>
              </a:spcAft>
              <a:buClr>
                <a:srgbClr val="CF2429"/>
              </a:buClr>
              <a:buFont typeface="Arial" panose="020B0604020202020204" pitchFamily="34" charset="0"/>
              <a:buChar char="•"/>
            </a:pPr>
            <a:r>
              <a:rPr lang="en-US" sz="1400" dirty="0">
                <a:latin typeface="Lub Dub Condensed" panose="020B0506030403020204" pitchFamily="34" charset="0"/>
              </a:rPr>
              <a:t>GWAS (presence of associated loci)</a:t>
            </a:r>
          </a:p>
        </p:txBody>
      </p:sp>
      <p:sp>
        <p:nvSpPr>
          <p:cNvPr id="61" name="TextBox 60">
            <a:extLst>
              <a:ext uri="{FF2B5EF4-FFF2-40B4-BE49-F238E27FC236}">
                <a16:creationId xmlns:a16="http://schemas.microsoft.com/office/drawing/2014/main" id="{22709B28-4B33-6EE0-3FCC-1FCF2133412F}"/>
              </a:ext>
            </a:extLst>
          </p:cNvPr>
          <p:cNvSpPr txBox="1"/>
          <p:nvPr/>
        </p:nvSpPr>
        <p:spPr>
          <a:xfrm>
            <a:off x="8786039" y="3638712"/>
            <a:ext cx="3115340" cy="646331"/>
          </a:xfrm>
          <a:prstGeom prst="rect">
            <a:avLst/>
          </a:prstGeom>
          <a:noFill/>
        </p:spPr>
        <p:txBody>
          <a:bodyPr wrap="square">
            <a:spAutoFit/>
          </a:bodyPr>
          <a:lstStyle/>
          <a:p>
            <a:pPr lvl="0" rtl="0"/>
            <a:r>
              <a:rPr lang="en-US" b="1" dirty="0">
                <a:solidFill>
                  <a:schemeClr val="bg1"/>
                </a:solidFill>
                <a:latin typeface="Lub Dub Condensed" panose="020B0506030403020204" pitchFamily="34" charset="0"/>
              </a:rPr>
              <a:t>Socioeconomic Determinants </a:t>
            </a:r>
          </a:p>
          <a:p>
            <a:pPr lvl="0" rtl="0"/>
            <a:r>
              <a:rPr lang="en-US" b="1" dirty="0">
                <a:solidFill>
                  <a:schemeClr val="bg1"/>
                </a:solidFill>
                <a:latin typeface="Lub Dub Condensed" panose="020B0506030403020204" pitchFamily="34" charset="0"/>
              </a:rPr>
              <a:t>of Health</a:t>
            </a:r>
          </a:p>
        </p:txBody>
      </p:sp>
      <p:sp>
        <p:nvSpPr>
          <p:cNvPr id="60" name="TextBox 59">
            <a:extLst>
              <a:ext uri="{FF2B5EF4-FFF2-40B4-BE49-F238E27FC236}">
                <a16:creationId xmlns:a16="http://schemas.microsoft.com/office/drawing/2014/main" id="{9F690272-971E-9EE1-6501-4706581F677B}"/>
              </a:ext>
            </a:extLst>
          </p:cNvPr>
          <p:cNvSpPr txBox="1"/>
          <p:nvPr/>
        </p:nvSpPr>
        <p:spPr>
          <a:xfrm>
            <a:off x="8287610" y="4327332"/>
            <a:ext cx="3514530" cy="738664"/>
          </a:xfrm>
          <a:prstGeom prst="rect">
            <a:avLst/>
          </a:prstGeom>
          <a:noFill/>
        </p:spPr>
        <p:txBody>
          <a:bodyPr wrap="square" numCol="1" rtlCol="0">
            <a:spAutoFit/>
          </a:bodyPr>
          <a:lstStyle/>
          <a:p>
            <a:pPr marL="173038" lvl="0" indent="-173038" eaLnBrk="0" fontAlgn="base" hangingPunct="0">
              <a:spcBef>
                <a:spcPct val="0"/>
              </a:spcBef>
              <a:spcAft>
                <a:spcPct val="0"/>
              </a:spcAft>
              <a:buClr>
                <a:srgbClr val="CF2429"/>
              </a:buClr>
              <a:buFont typeface="Arial" panose="020B0604020202020204" pitchFamily="34" charset="0"/>
              <a:buChar char="•"/>
            </a:pPr>
            <a:r>
              <a:rPr lang="en-US" sz="1400" dirty="0">
                <a:latin typeface="Lub Dub Condensed" panose="020B0506030403020204" pitchFamily="34" charset="0"/>
              </a:rPr>
              <a:t>Education Level</a:t>
            </a:r>
          </a:p>
          <a:p>
            <a:pPr marL="173038" lvl="0" indent="-173038" eaLnBrk="0" fontAlgn="base" hangingPunct="0">
              <a:spcBef>
                <a:spcPct val="0"/>
              </a:spcBef>
              <a:spcAft>
                <a:spcPct val="0"/>
              </a:spcAft>
              <a:buClr>
                <a:srgbClr val="CF2429"/>
              </a:buClr>
              <a:buFont typeface="Arial" panose="020B0604020202020204" pitchFamily="34" charset="0"/>
              <a:buChar char="•"/>
            </a:pPr>
            <a:r>
              <a:rPr lang="en-US" sz="1400" dirty="0">
                <a:latin typeface="Lub Dub Condensed" panose="020B0506030403020204" pitchFamily="34" charset="0"/>
              </a:rPr>
              <a:t>Income Level</a:t>
            </a:r>
          </a:p>
          <a:p>
            <a:pPr marL="173038" lvl="0" indent="-173038" eaLnBrk="0" fontAlgn="base" hangingPunct="0">
              <a:spcBef>
                <a:spcPct val="0"/>
              </a:spcBef>
              <a:spcAft>
                <a:spcPct val="0"/>
              </a:spcAft>
              <a:buClr>
                <a:srgbClr val="CF2429"/>
              </a:buClr>
              <a:buFont typeface="Arial" panose="020B0604020202020204" pitchFamily="34" charset="0"/>
              <a:buChar char="•"/>
            </a:pPr>
            <a:r>
              <a:rPr lang="en-US" sz="1400" dirty="0">
                <a:latin typeface="Lub Dub Condensed" panose="020B0506030403020204" pitchFamily="34" charset="0"/>
              </a:rPr>
              <a:t>Socioeconomic status</a:t>
            </a:r>
          </a:p>
        </p:txBody>
      </p:sp>
      <p:sp>
        <p:nvSpPr>
          <p:cNvPr id="5" name="Text Placeholder 4">
            <a:extLst>
              <a:ext uri="{FF2B5EF4-FFF2-40B4-BE49-F238E27FC236}">
                <a16:creationId xmlns:a16="http://schemas.microsoft.com/office/drawing/2014/main" id="{4035EE8B-32E9-8133-F599-A88196ABDE81}"/>
              </a:ext>
            </a:extLst>
          </p:cNvPr>
          <p:cNvSpPr>
            <a:spLocks noGrp="1"/>
          </p:cNvSpPr>
          <p:nvPr>
            <p:ph type="body" sz="quarter" idx="13"/>
          </p:nvPr>
        </p:nvSpPr>
        <p:spPr>
          <a:xfrm>
            <a:off x="1727557" y="5710546"/>
            <a:ext cx="8736886" cy="515594"/>
          </a:xfrm>
        </p:spPr>
        <p:txBody>
          <a:bodyPr/>
          <a:lstStyle/>
          <a:p>
            <a:pPr marL="0" indent="0" algn="ctr"/>
            <a:r>
              <a:rPr lang="en-US" b="1" dirty="0"/>
              <a:t>Abbreviations: </a:t>
            </a:r>
            <a:r>
              <a:rPr lang="en-US" dirty="0"/>
              <a:t>BNP indicates brain natriuretic peptide; CAD, coronary artery disease; COPD, chronic obstructive pulmonary disease; </a:t>
            </a:r>
            <a:br>
              <a:rPr lang="en-US" dirty="0"/>
            </a:br>
            <a:r>
              <a:rPr lang="en-US" dirty="0"/>
              <a:t>CKD, chronic kidney disease; GWAS, genome wide association studies; HF, heart failure; IL6, interleukin 6; LP(a), lipoprotein a; LV, left ventricle; LVH, left ventricular hypertrophy; OSA, obstructive sleep apnea; PE, pulmonary embolism; PR, PR interval; and TNF, tumor necrosis factor.</a:t>
            </a:r>
          </a:p>
        </p:txBody>
      </p:sp>
      <p:sp>
        <p:nvSpPr>
          <p:cNvPr id="4" name="Slide Number Placeholder 3">
            <a:extLst>
              <a:ext uri="{FF2B5EF4-FFF2-40B4-BE49-F238E27FC236}">
                <a16:creationId xmlns:a16="http://schemas.microsoft.com/office/drawing/2014/main" id="{C6E9555B-7BCE-54A3-0BD8-DACC0C93A0C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a:t>
            </a:fld>
            <a:endParaRPr lang="en-US" sz="900" dirty="0"/>
          </a:p>
        </p:txBody>
      </p:sp>
    </p:spTree>
    <p:extLst>
      <p:ext uri="{BB962C8B-B14F-4D97-AF65-F5344CB8AC3E}">
        <p14:creationId xmlns:p14="http://schemas.microsoft.com/office/powerpoint/2010/main" val="5525734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3E1D4-7AB9-8539-ABDE-1FF6FA92FB8A}"/>
              </a:ext>
            </a:extLst>
          </p:cNvPr>
          <p:cNvSpPr>
            <a:spLocks noGrp="1"/>
          </p:cNvSpPr>
          <p:nvPr>
            <p:ph type="title"/>
          </p:nvPr>
        </p:nvSpPr>
        <p:spPr>
          <a:xfrm>
            <a:off x="838200" y="365125"/>
            <a:ext cx="7534836" cy="683746"/>
          </a:xfrm>
        </p:spPr>
        <p:txBody>
          <a:bodyPr/>
          <a:lstStyle/>
          <a:p>
            <a:r>
              <a:rPr lang="en-US" sz="2700" dirty="0"/>
              <a:t>Management of AF in Cardio-Oncology, Liver disease, and CKD</a:t>
            </a:r>
          </a:p>
        </p:txBody>
      </p:sp>
      <p:sp>
        <p:nvSpPr>
          <p:cNvPr id="11" name="Rectangle 10" descr="Flow chart for guideline based management of atrial fibrillation in patients with the following comorbidities; cancer, liver disease and chronic kidney disease.">
            <a:extLst>
              <a:ext uri="{FF2B5EF4-FFF2-40B4-BE49-F238E27FC236}">
                <a16:creationId xmlns:a16="http://schemas.microsoft.com/office/drawing/2014/main" id="{A53AA3EA-7327-FBA1-E8C5-9BB7D322E257}"/>
              </a:ext>
            </a:extLst>
          </p:cNvPr>
          <p:cNvSpPr/>
          <p:nvPr/>
        </p:nvSpPr>
        <p:spPr>
          <a:xfrm>
            <a:off x="215757" y="1407561"/>
            <a:ext cx="11712539" cy="4510656"/>
          </a:xfrm>
          <a:prstGeom prst="rect">
            <a:avLst/>
          </a:prstGeom>
          <a:no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F5F30DA-B02B-0BBA-62B8-12CF3C8E13B0}"/>
              </a:ext>
              <a:ext uri="{C183D7F6-B498-43B3-948B-1728B52AA6E4}">
                <adec:decorative xmlns:adec="http://schemas.microsoft.com/office/drawing/2017/decorative" val="1"/>
              </a:ext>
            </a:extLst>
          </p:cNvPr>
          <p:cNvSpPr txBox="1"/>
          <p:nvPr/>
        </p:nvSpPr>
        <p:spPr>
          <a:xfrm>
            <a:off x="1048045" y="1469000"/>
            <a:ext cx="2188313" cy="686498"/>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600" dirty="0">
                <a:latin typeface="Lub Dub Condensed" panose="020B0506030403020204" pitchFamily="34" charset="0"/>
              </a:rPr>
              <a:t>Cardio-Oncology</a:t>
            </a:r>
          </a:p>
        </p:txBody>
      </p:sp>
      <p:sp>
        <p:nvSpPr>
          <p:cNvPr id="21" name="Round Same Side Corner Rectangle 60">
            <a:extLst>
              <a:ext uri="{FF2B5EF4-FFF2-40B4-BE49-F238E27FC236}">
                <a16:creationId xmlns:a16="http://schemas.microsoft.com/office/drawing/2014/main" id="{01CD34CC-ACFF-A5E7-4279-E7687E92E40C}"/>
              </a:ext>
              <a:ext uri="{C183D7F6-B498-43B3-948B-1728B52AA6E4}">
                <adec:decorative xmlns:adec="http://schemas.microsoft.com/office/drawing/2017/decorative" val="1"/>
              </a:ext>
            </a:extLst>
          </p:cNvPr>
          <p:cNvSpPr/>
          <p:nvPr/>
        </p:nvSpPr>
        <p:spPr>
          <a:xfrm>
            <a:off x="587141" y="3500662"/>
            <a:ext cx="1515068" cy="1650114"/>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Multidisciplinary communication &amp; SDM (Reduce drug interactions; QTc prolongation; proarrhythmia; bleeding; and thromboembolism)</a:t>
            </a:r>
          </a:p>
          <a:p>
            <a:pPr algn="ctr"/>
            <a:r>
              <a:rPr lang="en-US" sz="1200" b="1" dirty="0">
                <a:solidFill>
                  <a:schemeClr val="tx1"/>
                </a:solidFill>
                <a:latin typeface="Lub Dub Condensed" panose="020B0506030403020204"/>
              </a:rPr>
              <a:t>(1)</a:t>
            </a:r>
          </a:p>
        </p:txBody>
      </p:sp>
      <p:sp>
        <p:nvSpPr>
          <p:cNvPr id="22" name="TextBox 21">
            <a:extLst>
              <a:ext uri="{FF2B5EF4-FFF2-40B4-BE49-F238E27FC236}">
                <a16:creationId xmlns:a16="http://schemas.microsoft.com/office/drawing/2014/main" id="{688F42CB-D3EF-FE65-A760-0569ECCFC8C8}"/>
              </a:ext>
              <a:ext uri="{C183D7F6-B498-43B3-948B-1728B52AA6E4}">
                <adec:decorative xmlns:adec="http://schemas.microsoft.com/office/drawing/2017/decorative" val="1"/>
              </a:ext>
            </a:extLst>
          </p:cNvPr>
          <p:cNvSpPr txBox="1"/>
          <p:nvPr/>
        </p:nvSpPr>
        <p:spPr>
          <a:xfrm>
            <a:off x="714919" y="2561990"/>
            <a:ext cx="1249158" cy="518543"/>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t>Cancer </a:t>
            </a:r>
            <a:br>
              <a:rPr lang="en-US" dirty="0"/>
            </a:br>
            <a:r>
              <a:rPr lang="en-US" dirty="0"/>
              <a:t>and AF </a:t>
            </a:r>
          </a:p>
        </p:txBody>
      </p:sp>
      <p:sp>
        <p:nvSpPr>
          <p:cNvPr id="23" name="Round Same Side Corner Rectangle 60">
            <a:extLst>
              <a:ext uri="{FF2B5EF4-FFF2-40B4-BE49-F238E27FC236}">
                <a16:creationId xmlns:a16="http://schemas.microsoft.com/office/drawing/2014/main" id="{D61E7DA2-DE79-E5B7-E498-607F60C01837}"/>
              </a:ext>
              <a:ext uri="{C183D7F6-B498-43B3-948B-1728B52AA6E4}">
                <adec:decorative xmlns:adec="http://schemas.microsoft.com/office/drawing/2017/decorative" val="1"/>
              </a:ext>
            </a:extLst>
          </p:cNvPr>
          <p:cNvSpPr/>
          <p:nvPr/>
        </p:nvSpPr>
        <p:spPr>
          <a:xfrm>
            <a:off x="587142" y="5148846"/>
            <a:ext cx="1534760" cy="584135"/>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DOACs preferred over VKAs for stroke risk reduction (2a)</a:t>
            </a:r>
          </a:p>
        </p:txBody>
      </p:sp>
      <p:sp>
        <p:nvSpPr>
          <p:cNvPr id="24" name="TextBox 23">
            <a:extLst>
              <a:ext uri="{FF2B5EF4-FFF2-40B4-BE49-F238E27FC236}">
                <a16:creationId xmlns:a16="http://schemas.microsoft.com/office/drawing/2014/main" id="{7A5555C3-BC0A-8CE0-122A-F21432B3F07F}"/>
              </a:ext>
              <a:ext uri="{C183D7F6-B498-43B3-948B-1728B52AA6E4}">
                <adec:decorative xmlns:adec="http://schemas.microsoft.com/office/drawing/2017/decorative" val="1"/>
              </a:ext>
            </a:extLst>
          </p:cNvPr>
          <p:cNvSpPr txBox="1"/>
          <p:nvPr/>
        </p:nvSpPr>
        <p:spPr>
          <a:xfrm>
            <a:off x="4284322" y="1431834"/>
            <a:ext cx="2753475" cy="725740"/>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600" dirty="0">
                <a:latin typeface="Lub Dub Condensed" panose="020B0506030403020204" pitchFamily="34" charset="0"/>
              </a:rPr>
              <a:t>Mild or Moderate Liver Disease</a:t>
            </a:r>
          </a:p>
          <a:p>
            <a:r>
              <a:rPr lang="en-US" sz="1600" dirty="0">
                <a:latin typeface="Lub Dub Condensed" panose="020B0506030403020204" pitchFamily="34" charset="0"/>
              </a:rPr>
              <a:t>(Child-Pugh Class A or B)</a:t>
            </a:r>
          </a:p>
        </p:txBody>
      </p:sp>
      <p:sp>
        <p:nvSpPr>
          <p:cNvPr id="25" name="TextBox 24">
            <a:extLst>
              <a:ext uri="{FF2B5EF4-FFF2-40B4-BE49-F238E27FC236}">
                <a16:creationId xmlns:a16="http://schemas.microsoft.com/office/drawing/2014/main" id="{49A5D431-5BBE-474B-E152-8B04BE6B5194}"/>
              </a:ext>
              <a:ext uri="{C183D7F6-B498-43B3-948B-1728B52AA6E4}">
                <adec:decorative xmlns:adec="http://schemas.microsoft.com/office/drawing/2017/decorative" val="1"/>
              </a:ext>
            </a:extLst>
          </p:cNvPr>
          <p:cNvSpPr txBox="1"/>
          <p:nvPr/>
        </p:nvSpPr>
        <p:spPr>
          <a:xfrm>
            <a:off x="8905984" y="1407561"/>
            <a:ext cx="1735122" cy="747937"/>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600" dirty="0">
                <a:latin typeface="Lub Dub Condensed" panose="020B0506030403020204" pitchFamily="34" charset="0"/>
              </a:rPr>
              <a:t>CKD/Kidney Failure at Elevate Stroke Risk</a:t>
            </a:r>
          </a:p>
        </p:txBody>
      </p:sp>
      <p:sp>
        <p:nvSpPr>
          <p:cNvPr id="26" name="TextBox 25">
            <a:extLst>
              <a:ext uri="{FF2B5EF4-FFF2-40B4-BE49-F238E27FC236}">
                <a16:creationId xmlns:a16="http://schemas.microsoft.com/office/drawing/2014/main" id="{A9D8A511-8701-F0F8-A35F-A84228096D34}"/>
              </a:ext>
              <a:ext uri="{C183D7F6-B498-43B3-948B-1728B52AA6E4}">
                <adec:decorative xmlns:adec="http://schemas.microsoft.com/office/drawing/2017/decorative" val="1"/>
              </a:ext>
            </a:extLst>
          </p:cNvPr>
          <p:cNvSpPr txBox="1"/>
          <p:nvPr/>
        </p:nvSpPr>
        <p:spPr>
          <a:xfrm>
            <a:off x="2357072" y="2561990"/>
            <a:ext cx="1249158" cy="518543"/>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t>Cancer with risk for AF </a:t>
            </a:r>
          </a:p>
        </p:txBody>
      </p:sp>
      <p:sp>
        <p:nvSpPr>
          <p:cNvPr id="27" name="TextBox 26">
            <a:extLst>
              <a:ext uri="{FF2B5EF4-FFF2-40B4-BE49-F238E27FC236}">
                <a16:creationId xmlns:a16="http://schemas.microsoft.com/office/drawing/2014/main" id="{ED8B5101-A878-CB35-9C2B-2EA1B4F3B2BC}"/>
              </a:ext>
              <a:ext uri="{C183D7F6-B498-43B3-948B-1728B52AA6E4}">
                <adec:decorative xmlns:adec="http://schemas.microsoft.com/office/drawing/2017/decorative" val="1"/>
              </a:ext>
            </a:extLst>
          </p:cNvPr>
          <p:cNvSpPr txBox="1"/>
          <p:nvPr/>
        </p:nvSpPr>
        <p:spPr>
          <a:xfrm>
            <a:off x="7635029" y="2561990"/>
            <a:ext cx="1296257" cy="518543"/>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t>CKD Stage 3</a:t>
            </a:r>
          </a:p>
        </p:txBody>
      </p:sp>
      <p:sp>
        <p:nvSpPr>
          <p:cNvPr id="28" name="TextBox 27">
            <a:extLst>
              <a:ext uri="{FF2B5EF4-FFF2-40B4-BE49-F238E27FC236}">
                <a16:creationId xmlns:a16="http://schemas.microsoft.com/office/drawing/2014/main" id="{FE166648-A64F-009E-07C9-0DADCDDD9ED7}"/>
              </a:ext>
              <a:ext uri="{C183D7F6-B498-43B3-948B-1728B52AA6E4}">
                <adec:decorative xmlns:adec="http://schemas.microsoft.com/office/drawing/2017/decorative" val="1"/>
              </a:ext>
            </a:extLst>
          </p:cNvPr>
          <p:cNvSpPr txBox="1"/>
          <p:nvPr/>
        </p:nvSpPr>
        <p:spPr>
          <a:xfrm>
            <a:off x="9111465" y="2561990"/>
            <a:ext cx="1296257" cy="585216"/>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t>CKD Stage 4</a:t>
            </a:r>
          </a:p>
        </p:txBody>
      </p:sp>
      <p:sp>
        <p:nvSpPr>
          <p:cNvPr id="29" name="TextBox 28">
            <a:extLst>
              <a:ext uri="{FF2B5EF4-FFF2-40B4-BE49-F238E27FC236}">
                <a16:creationId xmlns:a16="http://schemas.microsoft.com/office/drawing/2014/main" id="{70E2FFF0-707B-2BCD-B7AD-A84E6590E30A}"/>
              </a:ext>
              <a:ext uri="{C183D7F6-B498-43B3-948B-1728B52AA6E4}">
                <adec:decorative xmlns:adec="http://schemas.microsoft.com/office/drawing/2017/decorative" val="1"/>
              </a:ext>
            </a:extLst>
          </p:cNvPr>
          <p:cNvSpPr txBox="1"/>
          <p:nvPr/>
        </p:nvSpPr>
        <p:spPr>
          <a:xfrm>
            <a:off x="10570395" y="2561990"/>
            <a:ext cx="1296257" cy="518543"/>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t>ESRD/</a:t>
            </a:r>
            <a:br>
              <a:rPr lang="en-US" dirty="0"/>
            </a:br>
            <a:r>
              <a:rPr lang="en-US" dirty="0"/>
              <a:t>Dialysis</a:t>
            </a:r>
          </a:p>
        </p:txBody>
      </p:sp>
      <p:sp>
        <p:nvSpPr>
          <p:cNvPr id="30" name="TextBox 29">
            <a:extLst>
              <a:ext uri="{FF2B5EF4-FFF2-40B4-BE49-F238E27FC236}">
                <a16:creationId xmlns:a16="http://schemas.microsoft.com/office/drawing/2014/main" id="{BD9DF184-BE71-C69D-BA50-6885FE492315}"/>
              </a:ext>
              <a:ext uri="{C183D7F6-B498-43B3-948B-1728B52AA6E4}">
                <adec:decorative xmlns:adec="http://schemas.microsoft.com/office/drawing/2017/decorative" val="1"/>
              </a:ext>
            </a:extLst>
          </p:cNvPr>
          <p:cNvSpPr txBox="1"/>
          <p:nvPr/>
        </p:nvSpPr>
        <p:spPr>
          <a:xfrm>
            <a:off x="2350083" y="3493213"/>
            <a:ext cx="1256146" cy="1200329"/>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b="1">
                <a:solidFill>
                  <a:schemeClr val="tx1"/>
                </a:solidFill>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Increased vigilance for incident AF and treatment of contributing factors (2a)</a:t>
            </a:r>
          </a:p>
        </p:txBody>
      </p:sp>
      <p:sp>
        <p:nvSpPr>
          <p:cNvPr id="31" name="TextBox 30">
            <a:extLst>
              <a:ext uri="{FF2B5EF4-FFF2-40B4-BE49-F238E27FC236}">
                <a16:creationId xmlns:a16="http://schemas.microsoft.com/office/drawing/2014/main" id="{0D1CAB67-4AAE-2CB8-1F26-F545FB890778}"/>
              </a:ext>
              <a:ext uri="{C183D7F6-B498-43B3-948B-1728B52AA6E4}">
                <adec:decorative xmlns:adec="http://schemas.microsoft.com/office/drawing/2017/decorative" val="1"/>
              </a:ext>
            </a:extLst>
          </p:cNvPr>
          <p:cNvSpPr txBox="1"/>
          <p:nvPr/>
        </p:nvSpPr>
        <p:spPr>
          <a:xfrm>
            <a:off x="4448710" y="3688422"/>
            <a:ext cx="1021184" cy="830997"/>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b="1">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Class A: Any DOAC (2a)</a:t>
            </a:r>
          </a:p>
        </p:txBody>
      </p:sp>
      <p:sp>
        <p:nvSpPr>
          <p:cNvPr id="32" name="TextBox 31">
            <a:extLst>
              <a:ext uri="{FF2B5EF4-FFF2-40B4-BE49-F238E27FC236}">
                <a16:creationId xmlns:a16="http://schemas.microsoft.com/office/drawing/2014/main" id="{6CE0DDEC-5118-5003-F879-AF3AEE9FE1E5}"/>
              </a:ext>
              <a:ext uri="{C183D7F6-B498-43B3-948B-1728B52AA6E4}">
                <adec:decorative xmlns:adec="http://schemas.microsoft.com/office/drawing/2017/decorative" val="1"/>
              </a:ext>
            </a:extLst>
          </p:cNvPr>
          <p:cNvSpPr txBox="1"/>
          <p:nvPr/>
        </p:nvSpPr>
        <p:spPr>
          <a:xfrm>
            <a:off x="5743070" y="3688422"/>
            <a:ext cx="1191985" cy="1284755"/>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b="1">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Class B: Apixaban, Dabigatran, or Edoxaban preferred over warfarin (2a)</a:t>
            </a:r>
          </a:p>
        </p:txBody>
      </p:sp>
      <p:sp>
        <p:nvSpPr>
          <p:cNvPr id="33" name="TextBox 32">
            <a:extLst>
              <a:ext uri="{FF2B5EF4-FFF2-40B4-BE49-F238E27FC236}">
                <a16:creationId xmlns:a16="http://schemas.microsoft.com/office/drawing/2014/main" id="{2C8600E8-C71A-E7C3-1A1B-F82A8970DF74}"/>
              </a:ext>
              <a:ext uri="{C183D7F6-B498-43B3-948B-1728B52AA6E4}">
                <adec:decorative xmlns:adec="http://schemas.microsoft.com/office/drawing/2017/decorative" val="1"/>
              </a:ext>
            </a:extLst>
          </p:cNvPr>
          <p:cNvSpPr txBox="1"/>
          <p:nvPr/>
        </p:nvSpPr>
        <p:spPr>
          <a:xfrm>
            <a:off x="7640901" y="3493213"/>
            <a:ext cx="1284512" cy="1200329"/>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b="1">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Evidence based doses of direct thrombin or factor Xa inhibitors OR</a:t>
            </a:r>
          </a:p>
          <a:p>
            <a:r>
              <a:rPr lang="en-US" dirty="0">
                <a:solidFill>
                  <a:schemeClr val="tx1"/>
                </a:solidFill>
              </a:rPr>
              <a:t>Warfarin (1)</a:t>
            </a:r>
          </a:p>
        </p:txBody>
      </p:sp>
      <p:sp>
        <p:nvSpPr>
          <p:cNvPr id="34" name="TextBox 33">
            <a:extLst>
              <a:ext uri="{FF2B5EF4-FFF2-40B4-BE49-F238E27FC236}">
                <a16:creationId xmlns:a16="http://schemas.microsoft.com/office/drawing/2014/main" id="{C946EFB2-7D38-97C0-FB48-BFF665468140}"/>
              </a:ext>
              <a:ext uri="{C183D7F6-B498-43B3-948B-1728B52AA6E4}">
                <adec:decorative xmlns:adec="http://schemas.microsoft.com/office/drawing/2017/decorative" val="1"/>
              </a:ext>
            </a:extLst>
          </p:cNvPr>
          <p:cNvSpPr txBox="1"/>
          <p:nvPr/>
        </p:nvSpPr>
        <p:spPr>
          <a:xfrm>
            <a:off x="9116789" y="3493213"/>
            <a:ext cx="1285608" cy="1015663"/>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b="1">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Warfarin </a:t>
            </a:r>
          </a:p>
          <a:p>
            <a:r>
              <a:rPr lang="en-US" dirty="0">
                <a:solidFill>
                  <a:schemeClr val="tx1"/>
                </a:solidFill>
              </a:rPr>
              <a:t>OR </a:t>
            </a:r>
          </a:p>
          <a:p>
            <a:r>
              <a:rPr lang="en-US" dirty="0">
                <a:solidFill>
                  <a:schemeClr val="tx1"/>
                </a:solidFill>
              </a:rPr>
              <a:t>labelled doses of DOACs (2a)</a:t>
            </a:r>
          </a:p>
        </p:txBody>
      </p:sp>
      <p:sp>
        <p:nvSpPr>
          <p:cNvPr id="35" name="TextBox 34">
            <a:extLst>
              <a:ext uri="{FF2B5EF4-FFF2-40B4-BE49-F238E27FC236}">
                <a16:creationId xmlns:a16="http://schemas.microsoft.com/office/drawing/2014/main" id="{300C735C-8814-F712-C3DC-19F9DB1D7979}"/>
              </a:ext>
              <a:ext uri="{C183D7F6-B498-43B3-948B-1728B52AA6E4}">
                <adec:decorative xmlns:adec="http://schemas.microsoft.com/office/drawing/2017/decorative" val="1"/>
              </a:ext>
            </a:extLst>
          </p:cNvPr>
          <p:cNvSpPr txBox="1"/>
          <p:nvPr/>
        </p:nvSpPr>
        <p:spPr>
          <a:xfrm>
            <a:off x="10575916" y="3493213"/>
            <a:ext cx="1290736" cy="1731577"/>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b="1">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It might be reasonable to prescribe warfarin </a:t>
            </a:r>
            <a:br>
              <a:rPr lang="en-US" dirty="0">
                <a:solidFill>
                  <a:schemeClr val="tx1"/>
                </a:solidFill>
              </a:rPr>
            </a:br>
            <a:r>
              <a:rPr lang="en-US" dirty="0">
                <a:solidFill>
                  <a:schemeClr val="tx1"/>
                </a:solidFill>
              </a:rPr>
              <a:t>(INR 2-3)</a:t>
            </a:r>
          </a:p>
          <a:p>
            <a:r>
              <a:rPr lang="en-US" dirty="0">
                <a:solidFill>
                  <a:schemeClr val="tx1"/>
                </a:solidFill>
              </a:rPr>
              <a:t>OR </a:t>
            </a:r>
          </a:p>
          <a:p>
            <a:r>
              <a:rPr lang="en-US" dirty="0">
                <a:solidFill>
                  <a:schemeClr val="tx1"/>
                </a:solidFill>
              </a:rPr>
              <a:t>Apixaban evidence-based dose (2b)</a:t>
            </a:r>
          </a:p>
        </p:txBody>
      </p:sp>
      <p:sp>
        <p:nvSpPr>
          <p:cNvPr id="36" name="TextBox 35">
            <a:extLst>
              <a:ext uri="{FF2B5EF4-FFF2-40B4-BE49-F238E27FC236}">
                <a16:creationId xmlns:a16="http://schemas.microsoft.com/office/drawing/2014/main" id="{46F82663-FBBD-0115-A439-8D165A1B2B28}"/>
              </a:ext>
              <a:ext uri="{C183D7F6-B498-43B3-948B-1728B52AA6E4}">
                <adec:decorative xmlns:adec="http://schemas.microsoft.com/office/drawing/2017/decorative" val="1"/>
              </a:ext>
            </a:extLst>
          </p:cNvPr>
          <p:cNvSpPr txBox="1"/>
          <p:nvPr/>
        </p:nvSpPr>
        <p:spPr>
          <a:xfrm>
            <a:off x="4547949" y="2510620"/>
            <a:ext cx="2226220" cy="725740"/>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b="1">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OACs in the absence of </a:t>
            </a:r>
            <a:br>
              <a:rPr lang="en-US" dirty="0">
                <a:solidFill>
                  <a:schemeClr val="tx1"/>
                </a:solidFill>
              </a:rPr>
            </a:br>
            <a:r>
              <a:rPr lang="en-US" dirty="0">
                <a:solidFill>
                  <a:schemeClr val="tx1"/>
                </a:solidFill>
              </a:rPr>
              <a:t>clinically significant liver disease-induced coagulopathy </a:t>
            </a:r>
            <a:br>
              <a:rPr lang="en-US" dirty="0">
                <a:solidFill>
                  <a:schemeClr val="tx1"/>
                </a:solidFill>
              </a:rPr>
            </a:br>
            <a:r>
              <a:rPr lang="en-US" dirty="0">
                <a:solidFill>
                  <a:schemeClr val="tx1"/>
                </a:solidFill>
              </a:rPr>
              <a:t>or thrombocytopenia (2a)</a:t>
            </a:r>
          </a:p>
        </p:txBody>
      </p:sp>
      <p:cxnSp>
        <p:nvCxnSpPr>
          <p:cNvPr id="37" name="Straight Arrow Connector 36">
            <a:extLst>
              <a:ext uri="{FF2B5EF4-FFF2-40B4-BE49-F238E27FC236}">
                <a16:creationId xmlns:a16="http://schemas.microsoft.com/office/drawing/2014/main" id="{A1607618-CBC3-A384-B3A6-458CCF6007AE}"/>
              </a:ext>
              <a:ext uri="{C183D7F6-B498-43B3-948B-1728B52AA6E4}">
                <adec:decorative xmlns:adec="http://schemas.microsoft.com/office/drawing/2017/decorative" val="1"/>
              </a:ext>
            </a:extLst>
          </p:cNvPr>
          <p:cNvCxnSpPr>
            <a:cxnSpLocks/>
            <a:stCxn id="22" idx="2"/>
            <a:endCxn id="21" idx="0"/>
          </p:cNvCxnSpPr>
          <p:nvPr/>
        </p:nvCxnSpPr>
        <p:spPr>
          <a:xfrm>
            <a:off x="1339498" y="3080533"/>
            <a:ext cx="5177" cy="42012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Elbow Connector 82">
            <a:extLst>
              <a:ext uri="{FF2B5EF4-FFF2-40B4-BE49-F238E27FC236}">
                <a16:creationId xmlns:a16="http://schemas.microsoft.com/office/drawing/2014/main" id="{1C0D2963-BBB3-9905-5EAB-D949F1C4F504}"/>
              </a:ext>
              <a:ext uri="{C183D7F6-B498-43B3-948B-1728B52AA6E4}">
                <adec:decorative xmlns:adec="http://schemas.microsoft.com/office/drawing/2017/decorative" val="1"/>
              </a:ext>
            </a:extLst>
          </p:cNvPr>
          <p:cNvCxnSpPr>
            <a:cxnSpLocks/>
            <a:stCxn id="20" idx="2"/>
            <a:endCxn id="22" idx="0"/>
          </p:cNvCxnSpPr>
          <p:nvPr/>
        </p:nvCxnSpPr>
        <p:spPr>
          <a:xfrm rot="5400000">
            <a:off x="1537604" y="1957392"/>
            <a:ext cx="406492" cy="802704"/>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Elbow Connector 82">
            <a:extLst>
              <a:ext uri="{FF2B5EF4-FFF2-40B4-BE49-F238E27FC236}">
                <a16:creationId xmlns:a16="http://schemas.microsoft.com/office/drawing/2014/main" id="{8DA6FD13-972E-0AE6-7A94-258F8DDA0F05}"/>
              </a:ext>
              <a:ext uri="{C183D7F6-B498-43B3-948B-1728B52AA6E4}">
                <adec:decorative xmlns:adec="http://schemas.microsoft.com/office/drawing/2017/decorative" val="1"/>
              </a:ext>
            </a:extLst>
          </p:cNvPr>
          <p:cNvCxnSpPr>
            <a:cxnSpLocks/>
            <a:stCxn id="20" idx="2"/>
            <a:endCxn id="26" idx="0"/>
          </p:cNvCxnSpPr>
          <p:nvPr/>
        </p:nvCxnSpPr>
        <p:spPr>
          <a:xfrm rot="16200000" flipH="1">
            <a:off x="2358680" y="1939019"/>
            <a:ext cx="406492" cy="839449"/>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3E929317-9337-7600-A148-13ABB90E654B}"/>
              </a:ext>
              <a:ext uri="{C183D7F6-B498-43B3-948B-1728B52AA6E4}">
                <adec:decorative xmlns:adec="http://schemas.microsoft.com/office/drawing/2017/decorative" val="1"/>
              </a:ext>
            </a:extLst>
          </p:cNvPr>
          <p:cNvCxnSpPr>
            <a:cxnSpLocks/>
            <a:stCxn id="25" idx="2"/>
            <a:endCxn id="28" idx="0"/>
          </p:cNvCxnSpPr>
          <p:nvPr/>
        </p:nvCxnSpPr>
        <p:spPr>
          <a:xfrm flipH="1">
            <a:off x="9759594" y="2155498"/>
            <a:ext cx="13951" cy="40649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Elbow Connector 82">
            <a:extLst>
              <a:ext uri="{FF2B5EF4-FFF2-40B4-BE49-F238E27FC236}">
                <a16:creationId xmlns:a16="http://schemas.microsoft.com/office/drawing/2014/main" id="{3582D0BE-FE8D-3907-6353-BF2588288E60}"/>
              </a:ext>
              <a:ext uri="{C183D7F6-B498-43B3-948B-1728B52AA6E4}">
                <adec:decorative xmlns:adec="http://schemas.microsoft.com/office/drawing/2017/decorative" val="1"/>
              </a:ext>
            </a:extLst>
          </p:cNvPr>
          <p:cNvCxnSpPr>
            <a:cxnSpLocks/>
            <a:stCxn id="25" idx="2"/>
            <a:endCxn id="27" idx="0"/>
          </p:cNvCxnSpPr>
          <p:nvPr/>
        </p:nvCxnSpPr>
        <p:spPr>
          <a:xfrm rot="5400000">
            <a:off x="8825106" y="1613551"/>
            <a:ext cx="406492" cy="1490387"/>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Elbow Connector 82">
            <a:extLst>
              <a:ext uri="{FF2B5EF4-FFF2-40B4-BE49-F238E27FC236}">
                <a16:creationId xmlns:a16="http://schemas.microsoft.com/office/drawing/2014/main" id="{DC27D39F-6043-25F2-D13D-813B1B037F91}"/>
              </a:ext>
              <a:ext uri="{C183D7F6-B498-43B3-948B-1728B52AA6E4}">
                <adec:decorative xmlns:adec="http://schemas.microsoft.com/office/drawing/2017/decorative" val="1"/>
              </a:ext>
            </a:extLst>
          </p:cNvPr>
          <p:cNvCxnSpPr>
            <a:cxnSpLocks/>
            <a:stCxn id="25" idx="2"/>
            <a:endCxn id="29" idx="0"/>
          </p:cNvCxnSpPr>
          <p:nvPr/>
        </p:nvCxnSpPr>
        <p:spPr>
          <a:xfrm rot="16200000" flipH="1">
            <a:off x="10292788" y="1636254"/>
            <a:ext cx="406492" cy="1444979"/>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FDAB75FF-890F-F38B-CCEC-840A0E29FFBB}"/>
              </a:ext>
              <a:ext uri="{C183D7F6-B498-43B3-948B-1728B52AA6E4}">
                <adec:decorative xmlns:adec="http://schemas.microsoft.com/office/drawing/2017/decorative" val="1"/>
              </a:ext>
            </a:extLst>
          </p:cNvPr>
          <p:cNvCxnSpPr>
            <a:cxnSpLocks/>
            <a:stCxn id="26" idx="2"/>
            <a:endCxn id="30" idx="0"/>
          </p:cNvCxnSpPr>
          <p:nvPr/>
        </p:nvCxnSpPr>
        <p:spPr>
          <a:xfrm flipH="1">
            <a:off x="2978156" y="3080533"/>
            <a:ext cx="3495" cy="41268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Elbow Connector 82">
            <a:extLst>
              <a:ext uri="{FF2B5EF4-FFF2-40B4-BE49-F238E27FC236}">
                <a16:creationId xmlns:a16="http://schemas.microsoft.com/office/drawing/2014/main" id="{D4F8EC1E-A5DC-D2E4-997B-2F8E36A026C9}"/>
              </a:ext>
              <a:ext uri="{C183D7F6-B498-43B3-948B-1728B52AA6E4}">
                <adec:decorative xmlns:adec="http://schemas.microsoft.com/office/drawing/2017/decorative" val="1"/>
              </a:ext>
            </a:extLst>
          </p:cNvPr>
          <p:cNvCxnSpPr>
            <a:cxnSpLocks/>
            <a:stCxn id="36" idx="2"/>
            <a:endCxn id="31" idx="0"/>
          </p:cNvCxnSpPr>
          <p:nvPr/>
        </p:nvCxnSpPr>
        <p:spPr>
          <a:xfrm rot="5400000">
            <a:off x="5084150" y="3111513"/>
            <a:ext cx="452062" cy="701757"/>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Elbow Connector 82">
            <a:extLst>
              <a:ext uri="{FF2B5EF4-FFF2-40B4-BE49-F238E27FC236}">
                <a16:creationId xmlns:a16="http://schemas.microsoft.com/office/drawing/2014/main" id="{EBC823B9-4D76-4BD2-6597-89A1F8627BFA}"/>
              </a:ext>
              <a:ext uri="{C183D7F6-B498-43B3-948B-1728B52AA6E4}">
                <adec:decorative xmlns:adec="http://schemas.microsoft.com/office/drawing/2017/decorative" val="1"/>
              </a:ext>
            </a:extLst>
          </p:cNvPr>
          <p:cNvCxnSpPr>
            <a:cxnSpLocks/>
            <a:stCxn id="36" idx="2"/>
            <a:endCxn id="32" idx="0"/>
          </p:cNvCxnSpPr>
          <p:nvPr/>
        </p:nvCxnSpPr>
        <p:spPr>
          <a:xfrm rot="16200000" flipH="1">
            <a:off x="5774030" y="3123389"/>
            <a:ext cx="452062" cy="678004"/>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EA1A48F6-ABC6-925D-9C26-A222A9DD7BA7}"/>
              </a:ext>
              <a:ext uri="{C183D7F6-B498-43B3-948B-1728B52AA6E4}">
                <adec:decorative xmlns:adec="http://schemas.microsoft.com/office/drawing/2017/decorative" val="1"/>
              </a:ext>
            </a:extLst>
          </p:cNvPr>
          <p:cNvCxnSpPr>
            <a:cxnSpLocks/>
            <a:stCxn id="24" idx="2"/>
            <a:endCxn id="36" idx="0"/>
          </p:cNvCxnSpPr>
          <p:nvPr/>
        </p:nvCxnSpPr>
        <p:spPr>
          <a:xfrm flipH="1">
            <a:off x="5661059" y="2157574"/>
            <a:ext cx="1" cy="35304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0B3720CE-1B6F-6444-0441-634924BBF985}"/>
              </a:ext>
              <a:ext uri="{C183D7F6-B498-43B3-948B-1728B52AA6E4}">
                <adec:decorative xmlns:adec="http://schemas.microsoft.com/office/drawing/2017/decorative" val="1"/>
              </a:ext>
            </a:extLst>
          </p:cNvPr>
          <p:cNvCxnSpPr>
            <a:cxnSpLocks/>
          </p:cNvCxnSpPr>
          <p:nvPr/>
        </p:nvCxnSpPr>
        <p:spPr>
          <a:xfrm flipH="1">
            <a:off x="8278892" y="3080533"/>
            <a:ext cx="1" cy="41268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792A3ADE-B891-683E-D60A-7D4E49A65392}"/>
              </a:ext>
              <a:ext uri="{C183D7F6-B498-43B3-948B-1728B52AA6E4}">
                <adec:decorative xmlns:adec="http://schemas.microsoft.com/office/drawing/2017/decorative" val="1"/>
              </a:ext>
            </a:extLst>
          </p:cNvPr>
          <p:cNvCxnSpPr>
            <a:cxnSpLocks/>
            <a:stCxn id="28" idx="2"/>
            <a:endCxn id="34" idx="0"/>
          </p:cNvCxnSpPr>
          <p:nvPr/>
        </p:nvCxnSpPr>
        <p:spPr>
          <a:xfrm flipH="1">
            <a:off x="9759593" y="3147206"/>
            <a:ext cx="1" cy="34600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F3FDF6BF-AEFC-CCDC-2E94-2CA1ED49CF17}"/>
              </a:ext>
              <a:ext uri="{C183D7F6-B498-43B3-948B-1728B52AA6E4}">
                <adec:decorative xmlns:adec="http://schemas.microsoft.com/office/drawing/2017/decorative" val="1"/>
              </a:ext>
            </a:extLst>
          </p:cNvPr>
          <p:cNvCxnSpPr>
            <a:cxnSpLocks/>
            <a:stCxn id="29" idx="2"/>
            <a:endCxn id="35" idx="0"/>
          </p:cNvCxnSpPr>
          <p:nvPr/>
        </p:nvCxnSpPr>
        <p:spPr>
          <a:xfrm>
            <a:off x="11218524" y="3080533"/>
            <a:ext cx="2760" cy="41268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009109F8-D2B9-7B99-8F3B-C28003FC6936}"/>
              </a:ext>
              <a:ext uri="{C183D7F6-B498-43B3-948B-1728B52AA6E4}">
                <adec:decorative xmlns:adec="http://schemas.microsoft.com/office/drawing/2017/decorative" val="1"/>
              </a:ext>
            </a:extLst>
          </p:cNvPr>
          <p:cNvGrpSpPr/>
          <p:nvPr/>
        </p:nvGrpSpPr>
        <p:grpSpPr>
          <a:xfrm>
            <a:off x="3286018" y="5239449"/>
            <a:ext cx="5619965" cy="508086"/>
            <a:chOff x="3286018" y="5239449"/>
            <a:chExt cx="5619965" cy="508086"/>
          </a:xfrm>
        </p:grpSpPr>
        <p:sp>
          <p:nvSpPr>
            <p:cNvPr id="77" name="TextBox 76">
              <a:extLst>
                <a:ext uri="{FF2B5EF4-FFF2-40B4-BE49-F238E27FC236}">
                  <a16:creationId xmlns:a16="http://schemas.microsoft.com/office/drawing/2014/main" id="{EE410A5E-B05A-82CA-6BFE-CEFD11231EB8}"/>
                </a:ext>
                <a:ext uri="{C183D7F6-B498-43B3-948B-1728B52AA6E4}">
                  <adec:decorative xmlns:adec="http://schemas.microsoft.com/office/drawing/2017/decorative" val="1"/>
                </a:ext>
              </a:extLst>
            </p:cNvPr>
            <p:cNvSpPr txBox="1"/>
            <p:nvPr/>
          </p:nvSpPr>
          <p:spPr>
            <a:xfrm>
              <a:off x="3286018" y="5239449"/>
              <a:ext cx="5619965" cy="493532"/>
            </a:xfrm>
            <a:prstGeom prst="rect">
              <a:avLst/>
            </a:prstGeom>
            <a:solidFill>
              <a:srgbClr val="EE3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b="1">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574675" algn="l"/>
              <a:endParaRPr lang="en-US" sz="1400" dirty="0">
                <a:solidFill>
                  <a:schemeClr val="tx1"/>
                </a:solidFill>
              </a:endParaRPr>
            </a:p>
          </p:txBody>
        </p:sp>
        <p:pic>
          <p:nvPicPr>
            <p:cNvPr id="80" name="Graphic 79">
              <a:extLst>
                <a:ext uri="{FF2B5EF4-FFF2-40B4-BE49-F238E27FC236}">
                  <a16:creationId xmlns:a16="http://schemas.microsoft.com/office/drawing/2014/main" id="{14A81079-E492-0A4B-9F56-89EB5F8C10A5}"/>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57932" y="5242388"/>
              <a:ext cx="505147" cy="505147"/>
            </a:xfrm>
            <a:prstGeom prst="rect">
              <a:avLst/>
            </a:prstGeom>
          </p:spPr>
        </p:pic>
      </p:grpSp>
      <p:sp>
        <p:nvSpPr>
          <p:cNvPr id="10" name="TextBox 9">
            <a:extLst>
              <a:ext uri="{FF2B5EF4-FFF2-40B4-BE49-F238E27FC236}">
                <a16:creationId xmlns:a16="http://schemas.microsoft.com/office/drawing/2014/main" id="{10EBF1D9-8542-96C3-16F4-2FDA657D9A21}"/>
              </a:ext>
            </a:extLst>
          </p:cNvPr>
          <p:cNvSpPr txBox="1"/>
          <p:nvPr/>
        </p:nvSpPr>
        <p:spPr>
          <a:xfrm>
            <a:off x="3305711" y="5224790"/>
            <a:ext cx="5632807" cy="523220"/>
          </a:xfrm>
          <a:prstGeom prst="rect">
            <a:avLst/>
          </a:prstGeom>
          <a:noFill/>
        </p:spPr>
        <p:txBody>
          <a:bodyPr wrap="square">
            <a:spAutoFit/>
          </a:bodyPr>
          <a:lstStyle/>
          <a:p>
            <a:pPr marL="57467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Lub Dub Condensed" panose="020B0506030403020204" pitchFamily="34" charset="0"/>
              </a:rPr>
              <a:t>Patients with AF and moderate liver disease (Class B): Rivaroxaban is contraindicated due to increased risk of bleeding (3:Harm)</a:t>
            </a:r>
          </a:p>
        </p:txBody>
      </p:sp>
      <p:sp>
        <p:nvSpPr>
          <p:cNvPr id="7" name="Text Placeholder 6">
            <a:extLst>
              <a:ext uri="{FF2B5EF4-FFF2-40B4-BE49-F238E27FC236}">
                <a16:creationId xmlns:a16="http://schemas.microsoft.com/office/drawing/2014/main" id="{23543E4C-33A5-A569-9E6E-A15D1FED2D34}"/>
              </a:ext>
            </a:extLst>
          </p:cNvPr>
          <p:cNvSpPr>
            <a:spLocks noGrp="1"/>
          </p:cNvSpPr>
          <p:nvPr>
            <p:ph type="body" sz="quarter" idx="13"/>
          </p:nvPr>
        </p:nvSpPr>
        <p:spPr>
          <a:xfrm>
            <a:off x="1877866" y="5918217"/>
            <a:ext cx="8763240" cy="369566"/>
          </a:xfrm>
        </p:spPr>
        <p:txBody>
          <a:bodyPr/>
          <a:lstStyle/>
          <a:p>
            <a:pPr marL="0" indent="0" algn="ctr"/>
            <a:r>
              <a:rPr lang="en-US" b="1" dirty="0"/>
              <a:t>Abbreviations: </a:t>
            </a:r>
            <a:r>
              <a:rPr lang="en-US" dirty="0"/>
              <a:t>AF indicates atrial fibrillation; CKD, chronic kidney disease; DOACs, direct-acting oral anticoagulants; ESRD, end stage renal disease; INR, international normalised ratio OACs, oral anticoagulants; QTc, QT interval corrected for heart rate; SDM, shared decision-making; and VKAs, vitamin K antagonists.</a:t>
            </a:r>
          </a:p>
        </p:txBody>
      </p:sp>
      <p:sp>
        <p:nvSpPr>
          <p:cNvPr id="4" name="Slide Number Placeholder 3">
            <a:extLst>
              <a:ext uri="{FF2B5EF4-FFF2-40B4-BE49-F238E27FC236}">
                <a16:creationId xmlns:a16="http://schemas.microsoft.com/office/drawing/2014/main" id="{C6E9555B-7BCE-54A3-0BD8-DACC0C93A0C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40</a:t>
            </a:fld>
            <a:endParaRPr lang="en-US" sz="900" dirty="0"/>
          </a:p>
        </p:txBody>
      </p:sp>
    </p:spTree>
    <p:extLst>
      <p:ext uri="{BB962C8B-B14F-4D97-AF65-F5344CB8AC3E}">
        <p14:creationId xmlns:p14="http://schemas.microsoft.com/office/powerpoint/2010/main" val="3550203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right)">
                                      <p:cBhvr>
                                        <p:cTn id="11" dur="500"/>
                                        <p:tgtEl>
                                          <p:spTgt spid="3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up)">
                                      <p:cBhvr>
                                        <p:cTn id="19" dur="500"/>
                                        <p:tgtEl>
                                          <p:spTgt spid="3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childTnLst>
                          </p:cTn>
                        </p:par>
                        <p:par>
                          <p:cTn id="37" fill="hold">
                            <p:stCondLst>
                              <p:cond delay="1000"/>
                            </p:stCondLst>
                            <p:childTnLst>
                              <p:par>
                                <p:cTn id="38" presetID="22" presetClass="entr" presetSubtype="1" fill="hold" nodeType="afterEffect">
                                  <p:stCondLst>
                                    <p:cond delay="0"/>
                                  </p:stCondLst>
                                  <p:childTnLst>
                                    <p:set>
                                      <p:cBhvr>
                                        <p:cTn id="39" dur="1" fill="hold">
                                          <p:stCondLst>
                                            <p:cond delay="0"/>
                                          </p:stCondLst>
                                        </p:cTn>
                                        <p:tgtEl>
                                          <p:spTgt spid="55"/>
                                        </p:tgtEl>
                                        <p:attrNameLst>
                                          <p:attrName>style.visibility</p:attrName>
                                        </p:attrNameLst>
                                      </p:cBhvr>
                                      <p:to>
                                        <p:strVal val="visible"/>
                                      </p:to>
                                    </p:set>
                                    <p:animEffect transition="in" filter="wipe(up)">
                                      <p:cBhvr>
                                        <p:cTn id="40" dur="500"/>
                                        <p:tgtEl>
                                          <p:spTgt spid="55"/>
                                        </p:tgtEl>
                                      </p:cBhvr>
                                    </p:animEffect>
                                  </p:childTnLst>
                                </p:cTn>
                              </p:par>
                            </p:childTnLst>
                          </p:cTn>
                        </p:par>
                        <p:par>
                          <p:cTn id="41" fill="hold">
                            <p:stCondLst>
                              <p:cond delay="1500"/>
                            </p:stCondLst>
                            <p:childTnLst>
                              <p:par>
                                <p:cTn id="42" presetID="10" presetClass="entr" presetSubtype="0" fill="hold" grpId="0"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childTnLst>
                          </p:cTn>
                        </p:par>
                        <p:par>
                          <p:cTn id="50" fill="hold">
                            <p:stCondLst>
                              <p:cond delay="500"/>
                            </p:stCondLst>
                            <p:childTnLst>
                              <p:par>
                                <p:cTn id="51" presetID="22" presetClass="entr" presetSubtype="1" fill="hold"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wipe(up)">
                                      <p:cBhvr>
                                        <p:cTn id="53" dur="500"/>
                                        <p:tgtEl>
                                          <p:spTgt spid="64"/>
                                        </p:tgtEl>
                                      </p:cBhvr>
                                    </p:animEffect>
                                  </p:childTnLst>
                                </p:cTn>
                              </p:par>
                            </p:childTnLst>
                          </p:cTn>
                        </p:par>
                        <p:par>
                          <p:cTn id="54" fill="hold">
                            <p:stCondLst>
                              <p:cond delay="1000"/>
                            </p:stCondLst>
                            <p:childTnLst>
                              <p:par>
                                <p:cTn id="55" presetID="10" presetClass="entr" presetSubtype="0" fill="hold" grpId="0" nodeType="after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500"/>
                                        <p:tgtEl>
                                          <p:spTgt spid="36"/>
                                        </p:tgtEl>
                                      </p:cBhvr>
                                    </p:animEffect>
                                  </p:childTnLst>
                                </p:cTn>
                              </p:par>
                            </p:childTnLst>
                          </p:cTn>
                        </p:par>
                        <p:par>
                          <p:cTn id="58" fill="hold">
                            <p:stCondLst>
                              <p:cond delay="1500"/>
                            </p:stCondLst>
                            <p:childTnLst>
                              <p:par>
                                <p:cTn id="59" presetID="22" presetClass="entr" presetSubtype="2" fill="hold" nodeType="afterEffect">
                                  <p:stCondLst>
                                    <p:cond delay="0"/>
                                  </p:stCondLst>
                                  <p:childTnLst>
                                    <p:set>
                                      <p:cBhvr>
                                        <p:cTn id="60" dur="1" fill="hold">
                                          <p:stCondLst>
                                            <p:cond delay="0"/>
                                          </p:stCondLst>
                                        </p:cTn>
                                        <p:tgtEl>
                                          <p:spTgt spid="56"/>
                                        </p:tgtEl>
                                        <p:attrNameLst>
                                          <p:attrName>style.visibility</p:attrName>
                                        </p:attrNameLst>
                                      </p:cBhvr>
                                      <p:to>
                                        <p:strVal val="visible"/>
                                      </p:to>
                                    </p:set>
                                    <p:animEffect transition="in" filter="wipe(right)">
                                      <p:cBhvr>
                                        <p:cTn id="61" dur="500"/>
                                        <p:tgtEl>
                                          <p:spTgt spid="56"/>
                                        </p:tgtEl>
                                      </p:cBhvr>
                                    </p:animEffect>
                                  </p:childTnLst>
                                </p:cTn>
                              </p:par>
                            </p:childTnLst>
                          </p:cTn>
                        </p:par>
                        <p:par>
                          <p:cTn id="62" fill="hold">
                            <p:stCondLst>
                              <p:cond delay="2000"/>
                            </p:stCondLst>
                            <p:childTnLst>
                              <p:par>
                                <p:cTn id="63" presetID="10"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500"/>
                                        <p:tgtEl>
                                          <p:spTgt spid="31"/>
                                        </p:tgtEl>
                                      </p:cBhvr>
                                    </p:animEffect>
                                  </p:childTnLst>
                                </p:cTn>
                              </p:par>
                            </p:childTnLst>
                          </p:cTn>
                        </p:par>
                        <p:par>
                          <p:cTn id="66" fill="hold">
                            <p:stCondLst>
                              <p:cond delay="2500"/>
                            </p:stCondLst>
                            <p:childTnLst>
                              <p:par>
                                <p:cTn id="67" presetID="22" presetClass="entr" presetSubtype="8" fill="hold" nodeType="after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wipe(left)">
                                      <p:cBhvr>
                                        <p:cTn id="69" dur="500"/>
                                        <p:tgtEl>
                                          <p:spTgt spid="57"/>
                                        </p:tgtEl>
                                      </p:cBhvr>
                                    </p:animEffect>
                                  </p:childTnLst>
                                </p:cTn>
                              </p:par>
                            </p:childTnLst>
                          </p:cTn>
                        </p:par>
                        <p:par>
                          <p:cTn id="70" fill="hold">
                            <p:stCondLst>
                              <p:cond delay="3000"/>
                            </p:stCondLst>
                            <p:childTnLst>
                              <p:par>
                                <p:cTn id="71" presetID="10" presetClass="entr" presetSubtype="0" fill="hold" grpId="0" nodeType="after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fade">
                                      <p:cBhvr>
                                        <p:cTn id="73" dur="500"/>
                                        <p:tgtEl>
                                          <p:spTgt spid="32"/>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500"/>
                                        <p:tgtEl>
                                          <p:spTgt spid="25"/>
                                        </p:tgtEl>
                                      </p:cBhvr>
                                    </p:animEffect>
                                  </p:childTnLst>
                                </p:cTn>
                              </p:par>
                            </p:childTnLst>
                          </p:cTn>
                        </p:par>
                        <p:par>
                          <p:cTn id="79" fill="hold">
                            <p:stCondLst>
                              <p:cond delay="500"/>
                            </p:stCondLst>
                            <p:childTnLst>
                              <p:par>
                                <p:cTn id="80" presetID="22" presetClass="entr" presetSubtype="2"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right)">
                                      <p:cBhvr>
                                        <p:cTn id="82" dur="500"/>
                                        <p:tgtEl>
                                          <p:spTgt spid="47"/>
                                        </p:tgtEl>
                                      </p:cBhvr>
                                    </p:animEffect>
                                  </p:childTnLst>
                                </p:cTn>
                              </p:par>
                            </p:childTnLst>
                          </p:cTn>
                        </p:par>
                        <p:par>
                          <p:cTn id="83" fill="hold">
                            <p:stCondLst>
                              <p:cond delay="1000"/>
                            </p:stCondLst>
                            <p:childTnLst>
                              <p:par>
                                <p:cTn id="84" presetID="10" presetClass="entr" presetSubtype="0"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fade">
                                      <p:cBhvr>
                                        <p:cTn id="86" dur="500"/>
                                        <p:tgtEl>
                                          <p:spTgt spid="27"/>
                                        </p:tgtEl>
                                      </p:cBhvr>
                                    </p:animEffect>
                                  </p:childTnLst>
                                </p:cTn>
                              </p:par>
                            </p:childTnLst>
                          </p:cTn>
                        </p:par>
                        <p:par>
                          <p:cTn id="87" fill="hold">
                            <p:stCondLst>
                              <p:cond delay="1500"/>
                            </p:stCondLst>
                            <p:childTnLst>
                              <p:par>
                                <p:cTn id="88" presetID="22" presetClass="entr" presetSubtype="1" fill="hold" nodeType="afterEffect">
                                  <p:stCondLst>
                                    <p:cond delay="0"/>
                                  </p:stCondLst>
                                  <p:childTnLst>
                                    <p:set>
                                      <p:cBhvr>
                                        <p:cTn id="89" dur="1" fill="hold">
                                          <p:stCondLst>
                                            <p:cond delay="0"/>
                                          </p:stCondLst>
                                        </p:cTn>
                                        <p:tgtEl>
                                          <p:spTgt spid="67"/>
                                        </p:tgtEl>
                                        <p:attrNameLst>
                                          <p:attrName>style.visibility</p:attrName>
                                        </p:attrNameLst>
                                      </p:cBhvr>
                                      <p:to>
                                        <p:strVal val="visible"/>
                                      </p:to>
                                    </p:set>
                                    <p:animEffect transition="in" filter="wipe(up)">
                                      <p:cBhvr>
                                        <p:cTn id="90" dur="500"/>
                                        <p:tgtEl>
                                          <p:spTgt spid="67"/>
                                        </p:tgtEl>
                                      </p:cBhvr>
                                    </p:animEffect>
                                  </p:childTnLst>
                                </p:cTn>
                              </p:par>
                            </p:childTnLst>
                          </p:cTn>
                        </p:par>
                        <p:par>
                          <p:cTn id="91" fill="hold">
                            <p:stCondLst>
                              <p:cond delay="2000"/>
                            </p:stCondLst>
                            <p:childTnLst>
                              <p:par>
                                <p:cTn id="92" presetID="10" presetClass="entr" presetSubtype="0" fill="hold" grpId="0" nodeType="afterEffect">
                                  <p:stCondLst>
                                    <p:cond delay="0"/>
                                  </p:stCondLst>
                                  <p:childTnLst>
                                    <p:set>
                                      <p:cBhvr>
                                        <p:cTn id="93" dur="1" fill="hold">
                                          <p:stCondLst>
                                            <p:cond delay="0"/>
                                          </p:stCondLst>
                                        </p:cTn>
                                        <p:tgtEl>
                                          <p:spTgt spid="33"/>
                                        </p:tgtEl>
                                        <p:attrNameLst>
                                          <p:attrName>style.visibility</p:attrName>
                                        </p:attrNameLst>
                                      </p:cBhvr>
                                      <p:to>
                                        <p:strVal val="visible"/>
                                      </p:to>
                                    </p:set>
                                    <p:animEffect transition="in" filter="fade">
                                      <p:cBhvr>
                                        <p:cTn id="94" dur="500"/>
                                        <p:tgtEl>
                                          <p:spTgt spid="33"/>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1" fill="hold" nodeType="click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wipe(up)">
                                      <p:cBhvr>
                                        <p:cTn id="99" dur="500"/>
                                        <p:tgtEl>
                                          <p:spTgt spid="46"/>
                                        </p:tgtEl>
                                      </p:cBhvr>
                                    </p:animEffect>
                                  </p:childTnLst>
                                </p:cTn>
                              </p:par>
                            </p:childTnLst>
                          </p:cTn>
                        </p:par>
                        <p:par>
                          <p:cTn id="100" fill="hold">
                            <p:stCondLst>
                              <p:cond delay="500"/>
                            </p:stCondLst>
                            <p:childTnLst>
                              <p:par>
                                <p:cTn id="101" presetID="10" presetClass="entr" presetSubtype="0" fill="hold" grpId="0" nodeType="afterEffect">
                                  <p:stCondLst>
                                    <p:cond delay="0"/>
                                  </p:stCondLst>
                                  <p:childTnLst>
                                    <p:set>
                                      <p:cBhvr>
                                        <p:cTn id="102" dur="1" fill="hold">
                                          <p:stCondLst>
                                            <p:cond delay="0"/>
                                          </p:stCondLst>
                                        </p:cTn>
                                        <p:tgtEl>
                                          <p:spTgt spid="28"/>
                                        </p:tgtEl>
                                        <p:attrNameLst>
                                          <p:attrName>style.visibility</p:attrName>
                                        </p:attrNameLst>
                                      </p:cBhvr>
                                      <p:to>
                                        <p:strVal val="visible"/>
                                      </p:to>
                                    </p:set>
                                    <p:animEffect transition="in" filter="fade">
                                      <p:cBhvr>
                                        <p:cTn id="103" dur="500"/>
                                        <p:tgtEl>
                                          <p:spTgt spid="28"/>
                                        </p:tgtEl>
                                      </p:cBhvr>
                                    </p:animEffect>
                                  </p:childTnLst>
                                </p:cTn>
                              </p:par>
                            </p:childTnLst>
                          </p:cTn>
                        </p:par>
                        <p:par>
                          <p:cTn id="104" fill="hold">
                            <p:stCondLst>
                              <p:cond delay="1000"/>
                            </p:stCondLst>
                            <p:childTnLst>
                              <p:par>
                                <p:cTn id="105" presetID="22" presetClass="entr" presetSubtype="1" fill="hold" nodeType="afterEffect">
                                  <p:stCondLst>
                                    <p:cond delay="0"/>
                                  </p:stCondLst>
                                  <p:childTnLst>
                                    <p:set>
                                      <p:cBhvr>
                                        <p:cTn id="106" dur="1" fill="hold">
                                          <p:stCondLst>
                                            <p:cond delay="0"/>
                                          </p:stCondLst>
                                        </p:cTn>
                                        <p:tgtEl>
                                          <p:spTgt spid="70"/>
                                        </p:tgtEl>
                                        <p:attrNameLst>
                                          <p:attrName>style.visibility</p:attrName>
                                        </p:attrNameLst>
                                      </p:cBhvr>
                                      <p:to>
                                        <p:strVal val="visible"/>
                                      </p:to>
                                    </p:set>
                                    <p:animEffect transition="in" filter="wipe(up)">
                                      <p:cBhvr>
                                        <p:cTn id="107" dur="500"/>
                                        <p:tgtEl>
                                          <p:spTgt spid="70"/>
                                        </p:tgtEl>
                                      </p:cBhvr>
                                    </p:animEffect>
                                  </p:childTnLst>
                                </p:cTn>
                              </p:par>
                            </p:childTnLst>
                          </p:cTn>
                        </p:par>
                        <p:par>
                          <p:cTn id="108" fill="hold">
                            <p:stCondLst>
                              <p:cond delay="1500"/>
                            </p:stCondLst>
                            <p:childTnLst>
                              <p:par>
                                <p:cTn id="109" presetID="10" presetClass="entr" presetSubtype="0"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fade">
                                      <p:cBhvr>
                                        <p:cTn id="111" dur="500"/>
                                        <p:tgtEl>
                                          <p:spTgt spid="34"/>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nodeType="clickEffect">
                                  <p:stCondLst>
                                    <p:cond delay="0"/>
                                  </p:stCondLst>
                                  <p:childTnLst>
                                    <p:set>
                                      <p:cBhvr>
                                        <p:cTn id="115" dur="1" fill="hold">
                                          <p:stCondLst>
                                            <p:cond delay="0"/>
                                          </p:stCondLst>
                                        </p:cTn>
                                        <p:tgtEl>
                                          <p:spTgt spid="48"/>
                                        </p:tgtEl>
                                        <p:attrNameLst>
                                          <p:attrName>style.visibility</p:attrName>
                                        </p:attrNameLst>
                                      </p:cBhvr>
                                      <p:to>
                                        <p:strVal val="visible"/>
                                      </p:to>
                                    </p:set>
                                    <p:animEffect transition="in" filter="wipe(left)">
                                      <p:cBhvr>
                                        <p:cTn id="116" dur="500"/>
                                        <p:tgtEl>
                                          <p:spTgt spid="48"/>
                                        </p:tgtEl>
                                      </p:cBhvr>
                                    </p:animEffect>
                                  </p:childTnLst>
                                </p:cTn>
                              </p:par>
                            </p:childTnLst>
                          </p:cTn>
                        </p:par>
                        <p:par>
                          <p:cTn id="117" fill="hold">
                            <p:stCondLst>
                              <p:cond delay="500"/>
                            </p:stCondLst>
                            <p:childTnLst>
                              <p:par>
                                <p:cTn id="118" presetID="10" presetClass="entr" presetSubtype="0" fill="hold" grpId="0" nodeType="afterEffect">
                                  <p:stCondLst>
                                    <p:cond delay="0"/>
                                  </p:stCondLst>
                                  <p:childTnLst>
                                    <p:set>
                                      <p:cBhvr>
                                        <p:cTn id="119" dur="1" fill="hold">
                                          <p:stCondLst>
                                            <p:cond delay="0"/>
                                          </p:stCondLst>
                                        </p:cTn>
                                        <p:tgtEl>
                                          <p:spTgt spid="29"/>
                                        </p:tgtEl>
                                        <p:attrNameLst>
                                          <p:attrName>style.visibility</p:attrName>
                                        </p:attrNameLst>
                                      </p:cBhvr>
                                      <p:to>
                                        <p:strVal val="visible"/>
                                      </p:to>
                                    </p:set>
                                    <p:animEffect transition="in" filter="fade">
                                      <p:cBhvr>
                                        <p:cTn id="120" dur="500"/>
                                        <p:tgtEl>
                                          <p:spTgt spid="29"/>
                                        </p:tgtEl>
                                      </p:cBhvr>
                                    </p:animEffect>
                                  </p:childTnLst>
                                </p:cTn>
                              </p:par>
                            </p:childTnLst>
                          </p:cTn>
                        </p:par>
                        <p:par>
                          <p:cTn id="121" fill="hold">
                            <p:stCondLst>
                              <p:cond delay="1000"/>
                            </p:stCondLst>
                            <p:childTnLst>
                              <p:par>
                                <p:cTn id="122" presetID="22" presetClass="entr" presetSubtype="1" fill="hold" nodeType="afterEffect">
                                  <p:stCondLst>
                                    <p:cond delay="0"/>
                                  </p:stCondLst>
                                  <p:childTnLst>
                                    <p:set>
                                      <p:cBhvr>
                                        <p:cTn id="123" dur="1" fill="hold">
                                          <p:stCondLst>
                                            <p:cond delay="0"/>
                                          </p:stCondLst>
                                        </p:cTn>
                                        <p:tgtEl>
                                          <p:spTgt spid="73"/>
                                        </p:tgtEl>
                                        <p:attrNameLst>
                                          <p:attrName>style.visibility</p:attrName>
                                        </p:attrNameLst>
                                      </p:cBhvr>
                                      <p:to>
                                        <p:strVal val="visible"/>
                                      </p:to>
                                    </p:set>
                                    <p:animEffect transition="in" filter="wipe(up)">
                                      <p:cBhvr>
                                        <p:cTn id="124" dur="500"/>
                                        <p:tgtEl>
                                          <p:spTgt spid="73"/>
                                        </p:tgtEl>
                                      </p:cBhvr>
                                    </p:animEffect>
                                  </p:childTnLst>
                                </p:cTn>
                              </p:par>
                            </p:childTnLst>
                          </p:cTn>
                        </p:par>
                        <p:par>
                          <p:cTn id="125" fill="hold">
                            <p:stCondLst>
                              <p:cond delay="1500"/>
                            </p:stCondLst>
                            <p:childTnLst>
                              <p:par>
                                <p:cTn id="126" presetID="10" presetClass="entr" presetSubtype="0" fill="hold" grpId="0" nodeType="afterEffect">
                                  <p:stCondLst>
                                    <p:cond delay="0"/>
                                  </p:stCondLst>
                                  <p:childTnLst>
                                    <p:set>
                                      <p:cBhvr>
                                        <p:cTn id="127" dur="1" fill="hold">
                                          <p:stCondLst>
                                            <p:cond delay="0"/>
                                          </p:stCondLst>
                                        </p:cTn>
                                        <p:tgtEl>
                                          <p:spTgt spid="35"/>
                                        </p:tgtEl>
                                        <p:attrNameLst>
                                          <p:attrName>style.visibility</p:attrName>
                                        </p:attrNameLst>
                                      </p:cBhvr>
                                      <p:to>
                                        <p:strVal val="visible"/>
                                      </p:to>
                                    </p:set>
                                    <p:animEffect transition="in" filter="fade">
                                      <p:cBhvr>
                                        <p:cTn id="128" dur="500"/>
                                        <p:tgtEl>
                                          <p:spTgt spid="35"/>
                                        </p:tgtEl>
                                      </p:cBhvr>
                                    </p:animEffect>
                                  </p:childTnLst>
                                </p:cTn>
                              </p:par>
                            </p:childTnLst>
                          </p:cTn>
                        </p:par>
                        <p:par>
                          <p:cTn id="129" fill="hold">
                            <p:stCondLst>
                              <p:cond delay="2000"/>
                            </p:stCondLst>
                            <p:childTnLst>
                              <p:par>
                                <p:cTn id="130" presetID="10" presetClass="entr" presetSubtype="0" fill="hold" nodeType="afterEffect">
                                  <p:stCondLst>
                                    <p:cond delay="0"/>
                                  </p:stCondLst>
                                  <p:childTnLst>
                                    <p:set>
                                      <p:cBhvr>
                                        <p:cTn id="131" dur="1" fill="hold">
                                          <p:stCondLst>
                                            <p:cond delay="0"/>
                                          </p:stCondLst>
                                        </p:cTn>
                                        <p:tgtEl>
                                          <p:spTgt spid="9"/>
                                        </p:tgtEl>
                                        <p:attrNameLst>
                                          <p:attrName>style.visibility</p:attrName>
                                        </p:attrNameLst>
                                      </p:cBhvr>
                                      <p:to>
                                        <p:strVal val="visible"/>
                                      </p:to>
                                    </p:set>
                                    <p:animEffect transition="in" filter="fade">
                                      <p:cBhvr>
                                        <p:cTn id="132" dur="500"/>
                                        <p:tgtEl>
                                          <p:spTgt spid="9"/>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10"/>
                                        </p:tgtEl>
                                        <p:attrNameLst>
                                          <p:attrName>style.visibility</p:attrName>
                                        </p:attrNameLst>
                                      </p:cBhvr>
                                      <p:to>
                                        <p:strVal val="visible"/>
                                      </p:to>
                                    </p:set>
                                    <p:animEffect transition="in" filter="fade">
                                      <p:cBhvr>
                                        <p:cTn id="1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3E1D4-7AB9-8539-ABDE-1FF6FA92FB8A}"/>
              </a:ext>
            </a:extLst>
          </p:cNvPr>
          <p:cNvSpPr>
            <a:spLocks noGrp="1"/>
          </p:cNvSpPr>
          <p:nvPr>
            <p:ph type="title"/>
          </p:nvPr>
        </p:nvSpPr>
        <p:spPr>
          <a:xfrm>
            <a:off x="838200" y="365125"/>
            <a:ext cx="7534836" cy="280334"/>
          </a:xfrm>
        </p:spPr>
        <p:txBody>
          <a:bodyPr/>
          <a:lstStyle/>
          <a:p>
            <a:r>
              <a:rPr lang="en-US" sz="2700" dirty="0"/>
              <a:t>Pregnancy and the AF Patient</a:t>
            </a:r>
          </a:p>
        </p:txBody>
      </p:sp>
      <p:sp>
        <p:nvSpPr>
          <p:cNvPr id="3" name="Rectangle 2" descr="Flow chart for guideline based management of atrial fibrillation during pregnancy.">
            <a:extLst>
              <a:ext uri="{FF2B5EF4-FFF2-40B4-BE49-F238E27FC236}">
                <a16:creationId xmlns:a16="http://schemas.microsoft.com/office/drawing/2014/main" id="{70F93097-D4D9-95DB-D750-65555E38BD06}"/>
              </a:ext>
            </a:extLst>
          </p:cNvPr>
          <p:cNvSpPr/>
          <p:nvPr/>
        </p:nvSpPr>
        <p:spPr>
          <a:xfrm>
            <a:off x="215757" y="1078786"/>
            <a:ext cx="11712539" cy="4417887"/>
          </a:xfrm>
          <a:prstGeom prst="rect">
            <a:avLst/>
          </a:prstGeom>
          <a:no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89690AEC-1A14-40BC-51BE-674611D8B259}"/>
              </a:ext>
              <a:ext uri="{C183D7F6-B498-43B3-948B-1728B52AA6E4}">
                <adec:decorative xmlns:adec="http://schemas.microsoft.com/office/drawing/2017/decorative" val="1"/>
              </a:ext>
            </a:extLst>
          </p:cNvPr>
          <p:cNvSpPr txBox="1"/>
          <p:nvPr/>
        </p:nvSpPr>
        <p:spPr>
          <a:xfrm>
            <a:off x="4688481" y="1150756"/>
            <a:ext cx="2815038" cy="376483"/>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800" dirty="0">
                <a:latin typeface="Lub Dub Condensed" panose="020B0506030403020204" pitchFamily="34" charset="0"/>
              </a:rPr>
              <a:t>Pregnancy with AF</a:t>
            </a:r>
          </a:p>
        </p:txBody>
      </p:sp>
      <p:sp>
        <p:nvSpPr>
          <p:cNvPr id="25" name="TextBox 24">
            <a:extLst>
              <a:ext uri="{FF2B5EF4-FFF2-40B4-BE49-F238E27FC236}">
                <a16:creationId xmlns:a16="http://schemas.microsoft.com/office/drawing/2014/main" id="{76109BAB-EE40-D1BD-CEA1-6B2768E66A70}"/>
              </a:ext>
              <a:ext uri="{C183D7F6-B498-43B3-948B-1728B52AA6E4}">
                <adec:decorative xmlns:adec="http://schemas.microsoft.com/office/drawing/2017/decorative" val="1"/>
              </a:ext>
            </a:extLst>
          </p:cNvPr>
          <p:cNvSpPr txBox="1"/>
          <p:nvPr/>
        </p:nvSpPr>
        <p:spPr>
          <a:xfrm>
            <a:off x="4680657" y="1833048"/>
            <a:ext cx="2819478" cy="468363"/>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b="1">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400" dirty="0">
                <a:solidFill>
                  <a:schemeClr val="tx1"/>
                </a:solidFill>
              </a:rPr>
              <a:t>Direct-current cardioversion (1)</a:t>
            </a:r>
          </a:p>
        </p:txBody>
      </p:sp>
      <p:sp>
        <p:nvSpPr>
          <p:cNvPr id="26" name="TextBox 25">
            <a:extLst>
              <a:ext uri="{FF2B5EF4-FFF2-40B4-BE49-F238E27FC236}">
                <a16:creationId xmlns:a16="http://schemas.microsoft.com/office/drawing/2014/main" id="{9D51F4C5-F988-55F6-75D9-C5BF308CADB6}"/>
              </a:ext>
              <a:ext uri="{C183D7F6-B498-43B3-948B-1728B52AA6E4}">
                <adec:decorative xmlns:adec="http://schemas.microsoft.com/office/drawing/2017/decorative" val="1"/>
              </a:ext>
            </a:extLst>
          </p:cNvPr>
          <p:cNvSpPr txBox="1"/>
          <p:nvPr/>
        </p:nvSpPr>
        <p:spPr>
          <a:xfrm>
            <a:off x="7816139" y="2710717"/>
            <a:ext cx="1536192" cy="548640"/>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6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400" dirty="0"/>
              <a:t>Elevated </a:t>
            </a:r>
            <a:br>
              <a:rPr lang="en-US" sz="1400" dirty="0"/>
            </a:br>
            <a:r>
              <a:rPr lang="en-US" sz="1400" dirty="0"/>
              <a:t>stroke risk</a:t>
            </a:r>
          </a:p>
        </p:txBody>
      </p:sp>
      <p:sp>
        <p:nvSpPr>
          <p:cNvPr id="27" name="TextBox 26">
            <a:extLst>
              <a:ext uri="{FF2B5EF4-FFF2-40B4-BE49-F238E27FC236}">
                <a16:creationId xmlns:a16="http://schemas.microsoft.com/office/drawing/2014/main" id="{EFBB28E5-781F-BA46-8062-8B933E0F8656}"/>
              </a:ext>
              <a:ext uri="{C183D7F6-B498-43B3-948B-1728B52AA6E4}">
                <adec:decorative xmlns:adec="http://schemas.microsoft.com/office/drawing/2017/decorative" val="1"/>
              </a:ext>
            </a:extLst>
          </p:cNvPr>
          <p:cNvSpPr txBox="1"/>
          <p:nvPr/>
        </p:nvSpPr>
        <p:spPr>
          <a:xfrm>
            <a:off x="5328369" y="2710717"/>
            <a:ext cx="1536192" cy="548640"/>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6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400" dirty="0"/>
              <a:t>Persistent AF</a:t>
            </a:r>
          </a:p>
        </p:txBody>
      </p:sp>
      <p:sp>
        <p:nvSpPr>
          <p:cNvPr id="28" name="TextBox 27">
            <a:extLst>
              <a:ext uri="{FF2B5EF4-FFF2-40B4-BE49-F238E27FC236}">
                <a16:creationId xmlns:a16="http://schemas.microsoft.com/office/drawing/2014/main" id="{91F8CBFD-B0E3-07E1-716A-EC3CCD2ED109}"/>
              </a:ext>
              <a:ext uri="{C183D7F6-B498-43B3-948B-1728B52AA6E4}">
                <adec:decorative xmlns:adec="http://schemas.microsoft.com/office/drawing/2017/decorative" val="1"/>
              </a:ext>
            </a:extLst>
          </p:cNvPr>
          <p:cNvSpPr txBox="1"/>
          <p:nvPr/>
        </p:nvSpPr>
        <p:spPr>
          <a:xfrm>
            <a:off x="2830255" y="2710717"/>
            <a:ext cx="1536260" cy="546191"/>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6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400" dirty="0"/>
              <a:t>No Structural heart disease</a:t>
            </a:r>
          </a:p>
        </p:txBody>
      </p:sp>
      <p:sp>
        <p:nvSpPr>
          <p:cNvPr id="29" name="TextBox 28">
            <a:extLst>
              <a:ext uri="{FF2B5EF4-FFF2-40B4-BE49-F238E27FC236}">
                <a16:creationId xmlns:a16="http://schemas.microsoft.com/office/drawing/2014/main" id="{2CDFC2CC-3CED-1A7D-9CD5-86EA9866BEC8}"/>
              </a:ext>
              <a:ext uri="{C183D7F6-B498-43B3-948B-1728B52AA6E4}">
                <adec:decorative xmlns:adec="http://schemas.microsoft.com/office/drawing/2017/decorative" val="1"/>
              </a:ext>
            </a:extLst>
          </p:cNvPr>
          <p:cNvSpPr txBox="1"/>
          <p:nvPr/>
        </p:nvSpPr>
        <p:spPr>
          <a:xfrm>
            <a:off x="3667873" y="4012083"/>
            <a:ext cx="1160980" cy="909238"/>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b="1">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Pharmacologic cardioversion: </a:t>
            </a:r>
            <a:br>
              <a:rPr lang="en-US" dirty="0">
                <a:solidFill>
                  <a:schemeClr val="tx1"/>
                </a:solidFill>
              </a:rPr>
            </a:br>
            <a:r>
              <a:rPr lang="en-US" b="0" dirty="0">
                <a:solidFill>
                  <a:schemeClr val="tx1"/>
                </a:solidFill>
              </a:rPr>
              <a:t>IV Procainamide may be considered (2b)</a:t>
            </a:r>
          </a:p>
        </p:txBody>
      </p:sp>
      <p:sp>
        <p:nvSpPr>
          <p:cNvPr id="30" name="TextBox 29">
            <a:extLst>
              <a:ext uri="{FF2B5EF4-FFF2-40B4-BE49-F238E27FC236}">
                <a16:creationId xmlns:a16="http://schemas.microsoft.com/office/drawing/2014/main" id="{FC090D26-8D1B-6BC4-9E7D-94DEC1A07E31}"/>
              </a:ext>
              <a:ext uri="{C183D7F6-B498-43B3-948B-1728B52AA6E4}">
                <adec:decorative xmlns:adec="http://schemas.microsoft.com/office/drawing/2017/decorative" val="1"/>
              </a:ext>
            </a:extLst>
          </p:cNvPr>
          <p:cNvSpPr txBox="1"/>
          <p:nvPr/>
        </p:nvSpPr>
        <p:spPr>
          <a:xfrm>
            <a:off x="2410414" y="4012083"/>
            <a:ext cx="1099194" cy="1061362"/>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b="1">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Rhythm control: </a:t>
            </a:r>
            <a:r>
              <a:rPr lang="en-US" b="0" dirty="0">
                <a:solidFill>
                  <a:schemeClr val="tx1"/>
                </a:solidFill>
              </a:rPr>
              <a:t>Flecainide, Sotalol are reasonable (2a)</a:t>
            </a:r>
          </a:p>
        </p:txBody>
      </p:sp>
      <p:sp>
        <p:nvSpPr>
          <p:cNvPr id="31" name="TextBox 30">
            <a:extLst>
              <a:ext uri="{FF2B5EF4-FFF2-40B4-BE49-F238E27FC236}">
                <a16:creationId xmlns:a16="http://schemas.microsoft.com/office/drawing/2014/main" id="{124ED5B6-09A7-DDAF-D63F-1EE088175278}"/>
              </a:ext>
              <a:ext uri="{C183D7F6-B498-43B3-948B-1728B52AA6E4}">
                <adec:decorative xmlns:adec="http://schemas.microsoft.com/office/drawing/2017/decorative" val="1"/>
              </a:ext>
            </a:extLst>
          </p:cNvPr>
          <p:cNvSpPr txBox="1"/>
          <p:nvPr/>
        </p:nvSpPr>
        <p:spPr>
          <a:xfrm>
            <a:off x="5229107" y="3716504"/>
            <a:ext cx="1722575" cy="1652520"/>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b="1">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Rate control: </a:t>
            </a:r>
          </a:p>
          <a:p>
            <a:r>
              <a:rPr lang="en-US" b="0" dirty="0">
                <a:solidFill>
                  <a:schemeClr val="tx1"/>
                </a:solidFill>
              </a:rPr>
              <a:t>Beta blocker (propranolol/metoprolol) &amp; digoxin either alone or in combination with beta blocker are reasonable as first-line agents (2a)</a:t>
            </a:r>
          </a:p>
        </p:txBody>
      </p:sp>
      <p:sp>
        <p:nvSpPr>
          <p:cNvPr id="32" name="TextBox 31">
            <a:extLst>
              <a:ext uri="{FF2B5EF4-FFF2-40B4-BE49-F238E27FC236}">
                <a16:creationId xmlns:a16="http://schemas.microsoft.com/office/drawing/2014/main" id="{47BE7C7F-0A88-CD2E-131E-FADA8E8E014C}"/>
              </a:ext>
              <a:ext uri="{C183D7F6-B498-43B3-948B-1728B52AA6E4}">
                <adec:decorative xmlns:adec="http://schemas.microsoft.com/office/drawing/2017/decorative" val="1"/>
              </a:ext>
            </a:extLst>
          </p:cNvPr>
          <p:cNvSpPr txBox="1"/>
          <p:nvPr/>
        </p:nvSpPr>
        <p:spPr>
          <a:xfrm>
            <a:off x="7819039" y="3611391"/>
            <a:ext cx="1530392" cy="1656184"/>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b="1">
                <a:solidFill>
                  <a:schemeClr val="lt1"/>
                </a:solidFill>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SDM regarding anticoagulation with the recognition that no anticoagulation strategy is completely safe for both the mother and fetus (2b)</a:t>
            </a:r>
          </a:p>
        </p:txBody>
      </p:sp>
      <p:cxnSp>
        <p:nvCxnSpPr>
          <p:cNvPr id="33" name="Straight Arrow Connector 32">
            <a:extLst>
              <a:ext uri="{FF2B5EF4-FFF2-40B4-BE49-F238E27FC236}">
                <a16:creationId xmlns:a16="http://schemas.microsoft.com/office/drawing/2014/main" id="{F94DD6E9-98A1-B41C-6584-0A3F062EBF30}"/>
              </a:ext>
              <a:ext uri="{C183D7F6-B498-43B3-948B-1728B52AA6E4}">
                <adec:decorative xmlns:adec="http://schemas.microsoft.com/office/drawing/2017/decorative" val="1"/>
              </a:ext>
            </a:extLst>
          </p:cNvPr>
          <p:cNvCxnSpPr>
            <a:cxnSpLocks/>
            <a:stCxn id="20" idx="2"/>
            <a:endCxn id="25" idx="0"/>
          </p:cNvCxnSpPr>
          <p:nvPr/>
        </p:nvCxnSpPr>
        <p:spPr>
          <a:xfrm flipH="1">
            <a:off x="6090396" y="1527239"/>
            <a:ext cx="5604" cy="30580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Elbow Connector 82">
            <a:extLst>
              <a:ext uri="{FF2B5EF4-FFF2-40B4-BE49-F238E27FC236}">
                <a16:creationId xmlns:a16="http://schemas.microsoft.com/office/drawing/2014/main" id="{42BDC78F-570A-DA74-39CA-38601F56A0E5}"/>
              </a:ext>
              <a:ext uri="{C183D7F6-B498-43B3-948B-1728B52AA6E4}">
                <adec:decorative xmlns:adec="http://schemas.microsoft.com/office/drawing/2017/decorative" val="1"/>
              </a:ext>
            </a:extLst>
          </p:cNvPr>
          <p:cNvCxnSpPr>
            <a:cxnSpLocks/>
            <a:stCxn id="25" idx="2"/>
            <a:endCxn id="28" idx="0"/>
          </p:cNvCxnSpPr>
          <p:nvPr/>
        </p:nvCxnSpPr>
        <p:spPr>
          <a:xfrm rot="5400000">
            <a:off x="4639738" y="1260059"/>
            <a:ext cx="409306" cy="2492011"/>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Elbow Connector 82">
            <a:extLst>
              <a:ext uri="{FF2B5EF4-FFF2-40B4-BE49-F238E27FC236}">
                <a16:creationId xmlns:a16="http://schemas.microsoft.com/office/drawing/2014/main" id="{AABE9425-347A-E7A2-73EA-6178D225CBB5}"/>
              </a:ext>
              <a:ext uri="{C183D7F6-B498-43B3-948B-1728B52AA6E4}">
                <adec:decorative xmlns:adec="http://schemas.microsoft.com/office/drawing/2017/decorative" val="1"/>
              </a:ext>
            </a:extLst>
          </p:cNvPr>
          <p:cNvCxnSpPr>
            <a:cxnSpLocks/>
            <a:stCxn id="25" idx="2"/>
            <a:endCxn id="26" idx="0"/>
          </p:cNvCxnSpPr>
          <p:nvPr/>
        </p:nvCxnSpPr>
        <p:spPr>
          <a:xfrm rot="16200000" flipH="1">
            <a:off x="7132662" y="1259144"/>
            <a:ext cx="409306" cy="2493839"/>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2C0165A7-B4A2-C4AA-B805-786D9B573CDE}"/>
              </a:ext>
              <a:ext uri="{C183D7F6-B498-43B3-948B-1728B52AA6E4}">
                <adec:decorative xmlns:adec="http://schemas.microsoft.com/office/drawing/2017/decorative" val="1"/>
              </a:ext>
            </a:extLst>
          </p:cNvPr>
          <p:cNvCxnSpPr>
            <a:cxnSpLocks/>
            <a:stCxn id="25" idx="2"/>
          </p:cNvCxnSpPr>
          <p:nvPr/>
        </p:nvCxnSpPr>
        <p:spPr>
          <a:xfrm>
            <a:off x="6090396" y="2301411"/>
            <a:ext cx="0" cy="40069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Elbow Connector 82">
            <a:extLst>
              <a:ext uri="{FF2B5EF4-FFF2-40B4-BE49-F238E27FC236}">
                <a16:creationId xmlns:a16="http://schemas.microsoft.com/office/drawing/2014/main" id="{F6F6F9B3-AECB-71AA-F624-158B95063B93}"/>
              </a:ext>
              <a:ext uri="{C183D7F6-B498-43B3-948B-1728B52AA6E4}">
                <adec:decorative xmlns:adec="http://schemas.microsoft.com/office/drawing/2017/decorative" val="1"/>
              </a:ext>
            </a:extLst>
          </p:cNvPr>
          <p:cNvCxnSpPr>
            <a:cxnSpLocks/>
            <a:stCxn id="28" idx="2"/>
            <a:endCxn id="30" idx="0"/>
          </p:cNvCxnSpPr>
          <p:nvPr/>
        </p:nvCxnSpPr>
        <p:spPr>
          <a:xfrm rot="5400000">
            <a:off x="2901611" y="3315308"/>
            <a:ext cx="755175" cy="638374"/>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Elbow Connector 82">
            <a:extLst>
              <a:ext uri="{FF2B5EF4-FFF2-40B4-BE49-F238E27FC236}">
                <a16:creationId xmlns:a16="http://schemas.microsoft.com/office/drawing/2014/main" id="{3A7EBC3F-27EA-B829-D344-6FF268BA66B7}"/>
              </a:ext>
              <a:ext uri="{C183D7F6-B498-43B3-948B-1728B52AA6E4}">
                <adec:decorative xmlns:adec="http://schemas.microsoft.com/office/drawing/2017/decorative" val="1"/>
              </a:ext>
            </a:extLst>
          </p:cNvPr>
          <p:cNvCxnSpPr>
            <a:cxnSpLocks/>
            <a:stCxn id="28" idx="2"/>
            <a:endCxn id="29" idx="0"/>
          </p:cNvCxnSpPr>
          <p:nvPr/>
        </p:nvCxnSpPr>
        <p:spPr>
          <a:xfrm rot="16200000" flipH="1">
            <a:off x="3545787" y="3309506"/>
            <a:ext cx="755175" cy="649978"/>
          </a:xfrm>
          <a:prstGeom prst="bentConnector3">
            <a:avLst>
              <a:gd name="adj1" fmla="val 2687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174E479F-1D82-74DB-3AA8-C4D2641CA26C}"/>
              </a:ext>
              <a:ext uri="{C183D7F6-B498-43B3-948B-1728B52AA6E4}">
                <adec:decorative xmlns:adec="http://schemas.microsoft.com/office/drawing/2017/decorative" val="1"/>
              </a:ext>
            </a:extLst>
          </p:cNvPr>
          <p:cNvSpPr txBox="1"/>
          <p:nvPr/>
        </p:nvSpPr>
        <p:spPr>
          <a:xfrm>
            <a:off x="3860074" y="3540000"/>
            <a:ext cx="753021" cy="276999"/>
          </a:xfrm>
          <a:prstGeom prst="rect">
            <a:avLst/>
          </a:prstGeom>
          <a:solidFill>
            <a:schemeClr val="bg1"/>
          </a:solidFill>
        </p:spPr>
        <p:txBody>
          <a:bodyPr wrap="square" lIns="0" rIns="0">
            <a:spAutoFit/>
          </a:bodyPr>
          <a:lstStyle/>
          <a:p>
            <a:pPr algn="ctr"/>
            <a:r>
              <a:rPr lang="en-US" sz="1200" b="1" dirty="0">
                <a:ln w="0"/>
                <a:latin typeface="Lub Dub Condensed" panose="020B0506030403020204" pitchFamily="34" charset="0"/>
              </a:rPr>
              <a:t>Stable AF</a:t>
            </a:r>
          </a:p>
        </p:txBody>
      </p:sp>
      <p:cxnSp>
        <p:nvCxnSpPr>
          <p:cNvPr id="59" name="Straight Arrow Connector 58">
            <a:extLst>
              <a:ext uri="{FF2B5EF4-FFF2-40B4-BE49-F238E27FC236}">
                <a16:creationId xmlns:a16="http://schemas.microsoft.com/office/drawing/2014/main" id="{2DD390C4-6D8D-FFD9-268C-31A000EC15F5}"/>
              </a:ext>
              <a:ext uri="{C183D7F6-B498-43B3-948B-1728B52AA6E4}">
                <adec:decorative xmlns:adec="http://schemas.microsoft.com/office/drawing/2017/decorative" val="1"/>
              </a:ext>
            </a:extLst>
          </p:cNvPr>
          <p:cNvCxnSpPr>
            <a:cxnSpLocks/>
            <a:stCxn id="27" idx="2"/>
            <a:endCxn id="31" idx="0"/>
          </p:cNvCxnSpPr>
          <p:nvPr/>
        </p:nvCxnSpPr>
        <p:spPr>
          <a:xfrm flipH="1">
            <a:off x="6090395" y="3259357"/>
            <a:ext cx="6070" cy="45714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B17507F2-379A-E39D-EC4D-651BFE2B8A80}"/>
              </a:ext>
              <a:ext uri="{C183D7F6-B498-43B3-948B-1728B52AA6E4}">
                <adec:decorative xmlns:adec="http://schemas.microsoft.com/office/drawing/2017/decorative" val="1"/>
              </a:ext>
            </a:extLst>
          </p:cNvPr>
          <p:cNvCxnSpPr>
            <a:cxnSpLocks/>
            <a:stCxn id="26" idx="2"/>
            <a:endCxn id="32" idx="0"/>
          </p:cNvCxnSpPr>
          <p:nvPr/>
        </p:nvCxnSpPr>
        <p:spPr>
          <a:xfrm>
            <a:off x="8584235" y="3259357"/>
            <a:ext cx="0" cy="35203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23543E4C-33A5-A569-9E6E-A15D1FED2D34}"/>
              </a:ext>
            </a:extLst>
          </p:cNvPr>
          <p:cNvSpPr>
            <a:spLocks noGrp="1"/>
          </p:cNvSpPr>
          <p:nvPr>
            <p:ph type="body" sz="quarter" idx="13"/>
          </p:nvPr>
        </p:nvSpPr>
        <p:spPr>
          <a:xfrm>
            <a:off x="1877866" y="6024282"/>
            <a:ext cx="8763240" cy="181308"/>
          </a:xfrm>
        </p:spPr>
        <p:txBody>
          <a:bodyPr/>
          <a:lstStyle/>
          <a:p>
            <a:pPr marL="0" indent="0" algn="ctr"/>
            <a:r>
              <a:rPr lang="en-US" b="1" dirty="0"/>
              <a:t>Abbreviations: </a:t>
            </a:r>
            <a:r>
              <a:rPr lang="en-US" dirty="0"/>
              <a:t>AF indicates atrial fibrillation; IV, intravenous; and SDM, shared decision-making.</a:t>
            </a:r>
          </a:p>
        </p:txBody>
      </p:sp>
      <p:sp>
        <p:nvSpPr>
          <p:cNvPr id="4" name="Slide Number Placeholder 3">
            <a:extLst>
              <a:ext uri="{FF2B5EF4-FFF2-40B4-BE49-F238E27FC236}">
                <a16:creationId xmlns:a16="http://schemas.microsoft.com/office/drawing/2014/main" id="{C6E9555B-7BCE-54A3-0BD8-DACC0C93A0C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41</a:t>
            </a:fld>
            <a:endParaRPr lang="en-US" sz="900" dirty="0"/>
          </a:p>
        </p:txBody>
      </p:sp>
    </p:spTree>
    <p:extLst>
      <p:ext uri="{BB962C8B-B14F-4D97-AF65-F5344CB8AC3E}">
        <p14:creationId xmlns:p14="http://schemas.microsoft.com/office/powerpoint/2010/main" val="3212400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up)">
                                      <p:cBhvr>
                                        <p:cTn id="11" dur="500"/>
                                        <p:tgtEl>
                                          <p:spTgt spid="3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up)">
                                      <p:cBhvr>
                                        <p:cTn id="19" dur="500"/>
                                        <p:tgtEl>
                                          <p:spTgt spid="3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wipe(up)">
                                      <p:cBhvr>
                                        <p:cTn id="27" dur="500"/>
                                        <p:tgtEl>
                                          <p:spTgt spid="43"/>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up)">
                                      <p:cBhvr>
                                        <p:cTn id="35" dur="500"/>
                                        <p:tgtEl>
                                          <p:spTgt spid="4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fade">
                                      <p:cBhvr>
                                        <p:cTn id="38" dur="500"/>
                                        <p:tgtEl>
                                          <p:spTgt spid="58"/>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up)">
                                      <p:cBhvr>
                                        <p:cTn id="47" dur="500"/>
                                        <p:tgtEl>
                                          <p:spTgt spid="42"/>
                                        </p:tgtEl>
                                      </p:cBhvr>
                                    </p:animEffec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childTnLst>
                          </p:cTn>
                        </p:par>
                        <p:par>
                          <p:cTn id="52" fill="hold">
                            <p:stCondLst>
                              <p:cond delay="1000"/>
                            </p:stCondLst>
                            <p:childTnLst>
                              <p:par>
                                <p:cTn id="53" presetID="22" presetClass="entr" presetSubtype="1"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Effect transition="in" filter="wipe(up)">
                                      <p:cBhvr>
                                        <p:cTn id="55" dur="500"/>
                                        <p:tgtEl>
                                          <p:spTgt spid="59"/>
                                        </p:tgtEl>
                                      </p:cBhvr>
                                    </p:animEffect>
                                  </p:childTnLst>
                                </p:cTn>
                              </p:par>
                            </p:childTnLst>
                          </p:cTn>
                        </p:par>
                        <p:par>
                          <p:cTn id="56" fill="hold">
                            <p:stCondLst>
                              <p:cond delay="1500"/>
                            </p:stCondLst>
                            <p:childTnLst>
                              <p:par>
                                <p:cTn id="57" presetID="10"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wipe(up)">
                                      <p:cBhvr>
                                        <p:cTn id="64" dur="500"/>
                                        <p:tgtEl>
                                          <p:spTgt spid="35"/>
                                        </p:tgtEl>
                                      </p:cBhvr>
                                    </p:animEffect>
                                  </p:childTnLst>
                                </p:cTn>
                              </p:par>
                            </p:childTnLst>
                          </p:cTn>
                        </p:par>
                        <p:par>
                          <p:cTn id="65" fill="hold">
                            <p:stCondLst>
                              <p:cond delay="500"/>
                            </p:stCondLst>
                            <p:childTnLst>
                              <p:par>
                                <p:cTn id="66" presetID="10"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500"/>
                                        <p:tgtEl>
                                          <p:spTgt spid="26"/>
                                        </p:tgtEl>
                                      </p:cBhvr>
                                    </p:animEffect>
                                  </p:childTnLst>
                                </p:cTn>
                              </p:par>
                            </p:childTnLst>
                          </p:cTn>
                        </p:par>
                        <p:par>
                          <p:cTn id="69" fill="hold">
                            <p:stCondLst>
                              <p:cond delay="1000"/>
                            </p:stCondLst>
                            <p:childTnLst>
                              <p:par>
                                <p:cTn id="70" presetID="22" presetClass="entr" presetSubtype="1" fill="hold" nodeType="afterEffect">
                                  <p:stCondLst>
                                    <p:cond delay="0"/>
                                  </p:stCondLst>
                                  <p:childTnLst>
                                    <p:set>
                                      <p:cBhvr>
                                        <p:cTn id="71" dur="1" fill="hold">
                                          <p:stCondLst>
                                            <p:cond delay="0"/>
                                          </p:stCondLst>
                                        </p:cTn>
                                        <p:tgtEl>
                                          <p:spTgt spid="62"/>
                                        </p:tgtEl>
                                        <p:attrNameLst>
                                          <p:attrName>style.visibility</p:attrName>
                                        </p:attrNameLst>
                                      </p:cBhvr>
                                      <p:to>
                                        <p:strVal val="visible"/>
                                      </p:to>
                                    </p:set>
                                    <p:animEffect transition="in" filter="wipe(up)">
                                      <p:cBhvr>
                                        <p:cTn id="72" dur="500"/>
                                        <p:tgtEl>
                                          <p:spTgt spid="62"/>
                                        </p:tgtEl>
                                      </p:cBhvr>
                                    </p:animEffect>
                                  </p:childTnLst>
                                </p:cTn>
                              </p:par>
                            </p:childTnLst>
                          </p:cTn>
                        </p:par>
                        <p:par>
                          <p:cTn id="73" fill="hold">
                            <p:stCondLst>
                              <p:cond delay="1500"/>
                            </p:stCondLst>
                            <p:childTnLst>
                              <p:par>
                                <p:cTn id="74" presetID="10" presetClass="entr" presetSubtype="0"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6" grpId="0" animBg="1"/>
      <p:bldP spid="27" grpId="0" animBg="1"/>
      <p:bldP spid="28" grpId="0" animBg="1"/>
      <p:bldP spid="29" grpId="0" animBg="1"/>
      <p:bldP spid="30" grpId="0" animBg="1"/>
      <p:bldP spid="31" grpId="0" animBg="1"/>
      <p:bldP spid="32" grpId="0" animBg="1"/>
      <p:bldP spid="5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3E1D4-7AB9-8539-ABDE-1FF6FA92FB8A}"/>
              </a:ext>
            </a:extLst>
          </p:cNvPr>
          <p:cNvSpPr>
            <a:spLocks noGrp="1"/>
          </p:cNvSpPr>
          <p:nvPr>
            <p:ph type="title"/>
          </p:nvPr>
        </p:nvSpPr>
        <p:spPr>
          <a:xfrm>
            <a:off x="838200" y="365125"/>
            <a:ext cx="9650506" cy="280334"/>
          </a:xfrm>
        </p:spPr>
        <p:txBody>
          <a:bodyPr/>
          <a:lstStyle/>
          <a:p>
            <a:r>
              <a:rPr lang="en-US" sz="2700" dirty="0"/>
              <a:t>Prevention and Treatment of AF After Cardiac Surgery</a:t>
            </a:r>
          </a:p>
        </p:txBody>
      </p:sp>
      <p:sp>
        <p:nvSpPr>
          <p:cNvPr id="3" name="Rectangle 2" descr="Flow chart for guideline based management for the prevention and treatment of atrial fibrillation in patients after cardiac surgery.">
            <a:extLst>
              <a:ext uri="{FF2B5EF4-FFF2-40B4-BE49-F238E27FC236}">
                <a16:creationId xmlns:a16="http://schemas.microsoft.com/office/drawing/2014/main" id="{752BA707-E74B-2EBD-0C54-B2F860BDE5FB}"/>
              </a:ext>
            </a:extLst>
          </p:cNvPr>
          <p:cNvSpPr/>
          <p:nvPr/>
        </p:nvSpPr>
        <p:spPr>
          <a:xfrm>
            <a:off x="239730" y="860977"/>
            <a:ext cx="11712539" cy="4993241"/>
          </a:xfrm>
          <a:prstGeom prst="rect">
            <a:avLst/>
          </a:prstGeom>
          <a:no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085C2C4D-BB6B-923F-C7C9-E6C8FE28EB0E}"/>
              </a:ext>
              <a:ext uri="{C183D7F6-B498-43B3-948B-1728B52AA6E4}">
                <adec:decorative xmlns:adec="http://schemas.microsoft.com/office/drawing/2017/decorative" val="1"/>
              </a:ext>
            </a:extLst>
          </p:cNvPr>
          <p:cNvSpPr txBox="1"/>
          <p:nvPr/>
        </p:nvSpPr>
        <p:spPr>
          <a:xfrm>
            <a:off x="823075" y="2169028"/>
            <a:ext cx="3512619" cy="369332"/>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Condensed" panose="020B0506030403020204" pitchFamily="34" charset="0"/>
                <a:cs typeface="Lato"/>
              </a:defRPr>
            </a:lvl1pPr>
          </a:lstStyle>
          <a:p>
            <a:r>
              <a:rPr lang="en-US" sz="1600" dirty="0"/>
              <a:t>Prevention of AF After Cardiac Surgery</a:t>
            </a:r>
          </a:p>
        </p:txBody>
      </p:sp>
      <p:sp>
        <p:nvSpPr>
          <p:cNvPr id="21" name="TextBox 20">
            <a:extLst>
              <a:ext uri="{FF2B5EF4-FFF2-40B4-BE49-F238E27FC236}">
                <a16:creationId xmlns:a16="http://schemas.microsoft.com/office/drawing/2014/main" id="{B2BCF9F5-58AA-A987-17C6-8D21379C95A6}"/>
              </a:ext>
              <a:ext uri="{C183D7F6-B498-43B3-948B-1728B52AA6E4}">
                <adec:decorative xmlns:adec="http://schemas.microsoft.com/office/drawing/2017/decorative" val="1"/>
              </a:ext>
            </a:extLst>
          </p:cNvPr>
          <p:cNvSpPr txBox="1"/>
          <p:nvPr/>
        </p:nvSpPr>
        <p:spPr>
          <a:xfrm>
            <a:off x="821932" y="2964463"/>
            <a:ext cx="1466023" cy="1489441"/>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b="1">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Patients at high risk for postop AF: Short-term prophylactic beta-blockers or amiodarone (2a) </a:t>
            </a:r>
          </a:p>
        </p:txBody>
      </p:sp>
      <p:sp>
        <p:nvSpPr>
          <p:cNvPr id="22" name="TextBox 21">
            <a:extLst>
              <a:ext uri="{FF2B5EF4-FFF2-40B4-BE49-F238E27FC236}">
                <a16:creationId xmlns:a16="http://schemas.microsoft.com/office/drawing/2014/main" id="{52D64B3D-08A5-3796-8B71-4E798AEFF46B}"/>
              </a:ext>
              <a:ext uri="{C183D7F6-B498-43B3-948B-1728B52AA6E4}">
                <adec:decorative xmlns:adec="http://schemas.microsoft.com/office/drawing/2017/decorative" val="1"/>
              </a:ext>
            </a:extLst>
          </p:cNvPr>
          <p:cNvSpPr txBox="1"/>
          <p:nvPr/>
        </p:nvSpPr>
        <p:spPr>
          <a:xfrm>
            <a:off x="2770501" y="2967311"/>
            <a:ext cx="1565193" cy="1481399"/>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b="1">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CABG, aortic valve, ascending aortic aneurysm operations: posterior left pericardiotomy (2a)</a:t>
            </a:r>
          </a:p>
        </p:txBody>
      </p:sp>
      <p:sp>
        <p:nvSpPr>
          <p:cNvPr id="23" name="TextBox 22">
            <a:extLst>
              <a:ext uri="{FF2B5EF4-FFF2-40B4-BE49-F238E27FC236}">
                <a16:creationId xmlns:a16="http://schemas.microsoft.com/office/drawing/2014/main" id="{87C9C7B7-4035-1C1C-1A3E-83120A0AC333}"/>
              </a:ext>
              <a:ext uri="{C183D7F6-B498-43B3-948B-1728B52AA6E4}">
                <adec:decorative xmlns:adec="http://schemas.microsoft.com/office/drawing/2017/decorative" val="1"/>
              </a:ext>
            </a:extLst>
          </p:cNvPr>
          <p:cNvSpPr txBox="1"/>
          <p:nvPr/>
        </p:nvSpPr>
        <p:spPr>
          <a:xfrm>
            <a:off x="5530693" y="3165737"/>
            <a:ext cx="2085653" cy="441247"/>
          </a:xfrm>
          <a:prstGeom prst="rect">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lvl="0" algn="ctr">
              <a:defRPr sz="1400" b="1">
                <a:ln w="0"/>
                <a:latin typeface="Lub Dub Condensed" panose="020B0506030403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200" dirty="0">
                <a:solidFill>
                  <a:schemeClr val="tx1"/>
                </a:solidFill>
              </a:rPr>
              <a:t>Hemodynamically stable</a:t>
            </a:r>
          </a:p>
        </p:txBody>
      </p:sp>
      <p:sp>
        <p:nvSpPr>
          <p:cNvPr id="24" name="TextBox 23">
            <a:extLst>
              <a:ext uri="{FF2B5EF4-FFF2-40B4-BE49-F238E27FC236}">
                <a16:creationId xmlns:a16="http://schemas.microsoft.com/office/drawing/2014/main" id="{6B8FCC68-5335-09D3-6E45-E02FFA35A0C2}"/>
              </a:ext>
              <a:ext uri="{C183D7F6-B498-43B3-948B-1728B52AA6E4}">
                <adec:decorative xmlns:adec="http://schemas.microsoft.com/office/drawing/2017/decorative" val="1"/>
              </a:ext>
            </a:extLst>
          </p:cNvPr>
          <p:cNvSpPr txBox="1"/>
          <p:nvPr/>
        </p:nvSpPr>
        <p:spPr>
          <a:xfrm>
            <a:off x="6339156" y="1623642"/>
            <a:ext cx="3441842" cy="431189"/>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b="1">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Rate control:</a:t>
            </a:r>
          </a:p>
          <a:p>
            <a:r>
              <a:rPr lang="en-US" b="0" dirty="0">
                <a:solidFill>
                  <a:schemeClr val="tx1"/>
                </a:solidFill>
              </a:rPr>
              <a:t>Beta-blocker OR CCB (1)</a:t>
            </a:r>
          </a:p>
        </p:txBody>
      </p:sp>
      <p:sp>
        <p:nvSpPr>
          <p:cNvPr id="26" name="TextBox 25">
            <a:extLst>
              <a:ext uri="{FF2B5EF4-FFF2-40B4-BE49-F238E27FC236}">
                <a16:creationId xmlns:a16="http://schemas.microsoft.com/office/drawing/2014/main" id="{8C93348D-301A-D7A4-C3EC-8E001C3A2AAA}"/>
              </a:ext>
              <a:ext uri="{C183D7F6-B498-43B3-948B-1728B52AA6E4}">
                <adec:decorative xmlns:adec="http://schemas.microsoft.com/office/drawing/2017/decorative" val="1"/>
              </a:ext>
            </a:extLst>
          </p:cNvPr>
          <p:cNvSpPr txBox="1"/>
          <p:nvPr/>
        </p:nvSpPr>
        <p:spPr>
          <a:xfrm>
            <a:off x="8448332" y="3123886"/>
            <a:ext cx="2428759" cy="393134"/>
          </a:xfrm>
          <a:prstGeom prst="rect">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lvl="0" algn="ctr">
              <a:defRPr sz="1400" b="1">
                <a:ln w="0"/>
                <a:latin typeface="Lub Dub Condensed" panose="020B0506030403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200" dirty="0">
                <a:solidFill>
                  <a:schemeClr val="tx1"/>
                </a:solidFill>
              </a:rPr>
              <a:t>Hemodynamically unstable or poorly tolerated AF</a:t>
            </a:r>
          </a:p>
        </p:txBody>
      </p:sp>
      <p:sp>
        <p:nvSpPr>
          <p:cNvPr id="27" name="TextBox 26">
            <a:extLst>
              <a:ext uri="{FF2B5EF4-FFF2-40B4-BE49-F238E27FC236}">
                <a16:creationId xmlns:a16="http://schemas.microsoft.com/office/drawing/2014/main" id="{C6C13D18-163E-C7D3-3894-1AF8FDE1C60E}"/>
              </a:ext>
              <a:ext uri="{C183D7F6-B498-43B3-948B-1728B52AA6E4}">
                <adec:decorative xmlns:adec="http://schemas.microsoft.com/office/drawing/2017/decorative" val="1"/>
              </a:ext>
            </a:extLst>
          </p:cNvPr>
          <p:cNvSpPr txBox="1"/>
          <p:nvPr/>
        </p:nvSpPr>
        <p:spPr>
          <a:xfrm>
            <a:off x="6338858" y="1024119"/>
            <a:ext cx="3442140" cy="362891"/>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1600" b="1">
                <a:solidFill>
                  <a:schemeClr val="bg1"/>
                </a:solidFill>
                <a:latin typeface="Lub Dub Condensed" panose="020B0506030403020204" pitchFamily="34" charset="0"/>
                <a:cs typeface="Lato"/>
              </a:defRPr>
            </a:lvl1pPr>
          </a:lstStyle>
          <a:p>
            <a:r>
              <a:rPr lang="en-US" dirty="0"/>
              <a:t>Treatment of AF After Cardiac Surgery</a:t>
            </a:r>
          </a:p>
        </p:txBody>
      </p:sp>
      <p:sp>
        <p:nvSpPr>
          <p:cNvPr id="28" name="TextBox 27">
            <a:extLst>
              <a:ext uri="{FF2B5EF4-FFF2-40B4-BE49-F238E27FC236}">
                <a16:creationId xmlns:a16="http://schemas.microsoft.com/office/drawing/2014/main" id="{81276E3C-49A4-DC01-5D8C-7B413B3F9476}"/>
              </a:ext>
              <a:ext uri="{C183D7F6-B498-43B3-948B-1728B52AA6E4}">
                <adec:decorative xmlns:adec="http://schemas.microsoft.com/office/drawing/2017/decorative" val="1"/>
              </a:ext>
            </a:extLst>
          </p:cNvPr>
          <p:cNvSpPr txBox="1"/>
          <p:nvPr/>
        </p:nvSpPr>
        <p:spPr>
          <a:xfrm>
            <a:off x="6339156" y="2276269"/>
            <a:ext cx="3441841" cy="456658"/>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b="1">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Consider anticoagulation when deemed safe </a:t>
            </a:r>
            <a:br>
              <a:rPr lang="en-US" dirty="0">
                <a:solidFill>
                  <a:schemeClr val="tx1"/>
                </a:solidFill>
              </a:rPr>
            </a:br>
            <a:r>
              <a:rPr lang="en-US" dirty="0">
                <a:solidFill>
                  <a:schemeClr val="tx1"/>
                </a:solidFill>
              </a:rPr>
              <a:t>from surgical bleeding (2a)</a:t>
            </a:r>
          </a:p>
        </p:txBody>
      </p:sp>
      <p:sp>
        <p:nvSpPr>
          <p:cNvPr id="30" name="TextBox 29">
            <a:extLst>
              <a:ext uri="{FF2B5EF4-FFF2-40B4-BE49-F238E27FC236}">
                <a16:creationId xmlns:a16="http://schemas.microsoft.com/office/drawing/2014/main" id="{B47B5818-5ECC-5E95-69AF-ACCE2B63C826}"/>
              </a:ext>
              <a:ext uri="{C183D7F6-B498-43B3-948B-1728B52AA6E4}">
                <adec:decorative xmlns:adec="http://schemas.microsoft.com/office/drawing/2017/decorative" val="1"/>
              </a:ext>
            </a:extLst>
          </p:cNvPr>
          <p:cNvSpPr txBox="1"/>
          <p:nvPr/>
        </p:nvSpPr>
        <p:spPr>
          <a:xfrm>
            <a:off x="6957607" y="3971846"/>
            <a:ext cx="726958" cy="646331"/>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b="1">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Rhythm control</a:t>
            </a:r>
          </a:p>
          <a:p>
            <a:r>
              <a:rPr lang="en-US" dirty="0">
                <a:solidFill>
                  <a:schemeClr val="tx1"/>
                </a:solidFill>
              </a:rPr>
              <a:t>(1)</a:t>
            </a:r>
          </a:p>
        </p:txBody>
      </p:sp>
      <p:sp>
        <p:nvSpPr>
          <p:cNvPr id="31" name="TextBox 30">
            <a:extLst>
              <a:ext uri="{FF2B5EF4-FFF2-40B4-BE49-F238E27FC236}">
                <a16:creationId xmlns:a16="http://schemas.microsoft.com/office/drawing/2014/main" id="{2C7B3F8A-D645-2BF3-FB0D-4DAEF8225FBE}"/>
              </a:ext>
              <a:ext uri="{C183D7F6-B498-43B3-948B-1728B52AA6E4}">
                <adec:decorative xmlns:adec="http://schemas.microsoft.com/office/drawing/2017/decorative" val="1"/>
              </a:ext>
            </a:extLst>
          </p:cNvPr>
          <p:cNvSpPr txBox="1"/>
          <p:nvPr/>
        </p:nvSpPr>
        <p:spPr>
          <a:xfrm>
            <a:off x="4945961" y="4923299"/>
            <a:ext cx="1726059" cy="878438"/>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b="1">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30 to 60-day postop rhythm assessment ± cardioversion if AF does not revert to SR (2a)</a:t>
            </a:r>
          </a:p>
        </p:txBody>
      </p:sp>
      <p:cxnSp>
        <p:nvCxnSpPr>
          <p:cNvPr id="32" name="Straight Arrow Connector 31">
            <a:extLst>
              <a:ext uri="{FF2B5EF4-FFF2-40B4-BE49-F238E27FC236}">
                <a16:creationId xmlns:a16="http://schemas.microsoft.com/office/drawing/2014/main" id="{CC02029F-F83B-BE8B-5135-7CEC27695B60}"/>
              </a:ext>
              <a:ext uri="{C183D7F6-B498-43B3-948B-1728B52AA6E4}">
                <adec:decorative xmlns:adec="http://schemas.microsoft.com/office/drawing/2017/decorative" val="1"/>
              </a:ext>
            </a:extLst>
          </p:cNvPr>
          <p:cNvCxnSpPr>
            <a:cxnSpLocks/>
            <a:stCxn id="27" idx="2"/>
            <a:endCxn id="24" idx="0"/>
          </p:cNvCxnSpPr>
          <p:nvPr/>
        </p:nvCxnSpPr>
        <p:spPr>
          <a:xfrm>
            <a:off x="8059928" y="1387010"/>
            <a:ext cx="149" cy="23663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Elbow Connector 82">
            <a:extLst>
              <a:ext uri="{FF2B5EF4-FFF2-40B4-BE49-F238E27FC236}">
                <a16:creationId xmlns:a16="http://schemas.microsoft.com/office/drawing/2014/main" id="{B0AE56D1-0544-CBF6-8978-EF374C6F107D}"/>
              </a:ext>
              <a:ext uri="{C183D7F6-B498-43B3-948B-1728B52AA6E4}">
                <adec:decorative xmlns:adec="http://schemas.microsoft.com/office/drawing/2017/decorative" val="1"/>
              </a:ext>
            </a:extLst>
          </p:cNvPr>
          <p:cNvCxnSpPr>
            <a:cxnSpLocks/>
            <a:stCxn id="20" idx="2"/>
            <a:endCxn id="21" idx="0"/>
          </p:cNvCxnSpPr>
          <p:nvPr/>
        </p:nvCxnSpPr>
        <p:spPr>
          <a:xfrm rot="5400000">
            <a:off x="1854114" y="2239191"/>
            <a:ext cx="426103" cy="1024441"/>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Elbow Connector 82">
            <a:extLst>
              <a:ext uri="{FF2B5EF4-FFF2-40B4-BE49-F238E27FC236}">
                <a16:creationId xmlns:a16="http://schemas.microsoft.com/office/drawing/2014/main" id="{2D397C55-6F6F-8E23-AC7F-E4D240778289}"/>
              </a:ext>
              <a:ext uri="{C183D7F6-B498-43B3-948B-1728B52AA6E4}">
                <adec:decorative xmlns:adec="http://schemas.microsoft.com/office/drawing/2017/decorative" val="1"/>
              </a:ext>
            </a:extLst>
          </p:cNvPr>
          <p:cNvCxnSpPr>
            <a:cxnSpLocks/>
            <a:stCxn id="20" idx="2"/>
            <a:endCxn id="22" idx="0"/>
          </p:cNvCxnSpPr>
          <p:nvPr/>
        </p:nvCxnSpPr>
        <p:spPr>
          <a:xfrm rot="16200000" flipH="1">
            <a:off x="2851766" y="2265978"/>
            <a:ext cx="428951" cy="973713"/>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6508461E-8EC2-F40B-D707-6AB572E8684C}"/>
              </a:ext>
              <a:ext uri="{C183D7F6-B498-43B3-948B-1728B52AA6E4}">
                <adec:decorative xmlns:adec="http://schemas.microsoft.com/office/drawing/2017/decorative" val="1"/>
              </a:ext>
            </a:extLst>
          </p:cNvPr>
          <p:cNvCxnSpPr>
            <a:cxnSpLocks/>
            <a:stCxn id="24" idx="2"/>
            <a:endCxn id="28" idx="0"/>
          </p:cNvCxnSpPr>
          <p:nvPr/>
        </p:nvCxnSpPr>
        <p:spPr>
          <a:xfrm>
            <a:off x="8060077" y="2054831"/>
            <a:ext cx="0" cy="22143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AEF6AE31-BAAE-63A4-87E4-0D48546E3CCC}"/>
              </a:ext>
              <a:ext uri="{C183D7F6-B498-43B3-948B-1728B52AA6E4}">
                <adec:decorative xmlns:adec="http://schemas.microsoft.com/office/drawing/2017/decorative" val="1"/>
              </a:ext>
            </a:extLst>
          </p:cNvPr>
          <p:cNvCxnSpPr>
            <a:cxnSpLocks/>
          </p:cNvCxnSpPr>
          <p:nvPr/>
        </p:nvCxnSpPr>
        <p:spPr>
          <a:xfrm flipH="1">
            <a:off x="5735849" y="4651571"/>
            <a:ext cx="0" cy="28254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Elbow Connector 82">
            <a:extLst>
              <a:ext uri="{FF2B5EF4-FFF2-40B4-BE49-F238E27FC236}">
                <a16:creationId xmlns:a16="http://schemas.microsoft.com/office/drawing/2014/main" id="{49BFBED8-5190-1782-A264-D6535A800DBC}"/>
              </a:ext>
              <a:ext uri="{C183D7F6-B498-43B3-948B-1728B52AA6E4}">
                <adec:decorative xmlns:adec="http://schemas.microsoft.com/office/drawing/2017/decorative" val="1"/>
              </a:ext>
            </a:extLst>
          </p:cNvPr>
          <p:cNvCxnSpPr>
            <a:cxnSpLocks/>
            <a:stCxn id="28" idx="2"/>
            <a:endCxn id="23" idx="0"/>
          </p:cNvCxnSpPr>
          <p:nvPr/>
        </p:nvCxnSpPr>
        <p:spPr>
          <a:xfrm rot="5400000">
            <a:off x="7100394" y="2206054"/>
            <a:ext cx="432810" cy="1486557"/>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Elbow Connector 82">
            <a:extLst>
              <a:ext uri="{FF2B5EF4-FFF2-40B4-BE49-F238E27FC236}">
                <a16:creationId xmlns:a16="http://schemas.microsoft.com/office/drawing/2014/main" id="{AD4A1FB3-A8AD-B939-681E-D70A2F524C7B}"/>
              </a:ext>
              <a:ext uri="{C183D7F6-B498-43B3-948B-1728B52AA6E4}">
                <adec:decorative xmlns:adec="http://schemas.microsoft.com/office/drawing/2017/decorative" val="1"/>
              </a:ext>
            </a:extLst>
          </p:cNvPr>
          <p:cNvCxnSpPr>
            <a:cxnSpLocks/>
            <a:stCxn id="28" idx="2"/>
            <a:endCxn id="26" idx="0"/>
          </p:cNvCxnSpPr>
          <p:nvPr/>
        </p:nvCxnSpPr>
        <p:spPr>
          <a:xfrm rot="16200000" flipH="1">
            <a:off x="8665915" y="2127088"/>
            <a:ext cx="390959" cy="1602635"/>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23543E4C-33A5-A569-9E6E-A15D1FED2D34}"/>
              </a:ext>
            </a:extLst>
          </p:cNvPr>
          <p:cNvSpPr>
            <a:spLocks noGrp="1"/>
          </p:cNvSpPr>
          <p:nvPr>
            <p:ph type="body" sz="quarter" idx="13"/>
          </p:nvPr>
        </p:nvSpPr>
        <p:spPr>
          <a:xfrm>
            <a:off x="2359839" y="5836024"/>
            <a:ext cx="7472322" cy="369566"/>
          </a:xfrm>
        </p:spPr>
        <p:txBody>
          <a:bodyPr/>
          <a:lstStyle/>
          <a:p>
            <a:pPr marL="0" indent="0" algn="ctr"/>
            <a:r>
              <a:rPr lang="en-US" b="1" dirty="0"/>
              <a:t>Abbreviations: </a:t>
            </a:r>
            <a:r>
              <a:rPr lang="en-US" dirty="0"/>
              <a:t>AF indicates atrial fibrillation; bpm, beats per minute; CABG, coronary artery bypass graft surgery; </a:t>
            </a:r>
            <a:br>
              <a:rPr lang="en-US" dirty="0"/>
            </a:br>
            <a:r>
              <a:rPr lang="en-US" dirty="0"/>
              <a:t>CCB, calcium channel blocker; HR, heart rate; pts, patients; and SR, sinus rhythm.</a:t>
            </a:r>
          </a:p>
        </p:txBody>
      </p:sp>
      <p:sp>
        <p:nvSpPr>
          <p:cNvPr id="4" name="Slide Number Placeholder 3">
            <a:extLst>
              <a:ext uri="{FF2B5EF4-FFF2-40B4-BE49-F238E27FC236}">
                <a16:creationId xmlns:a16="http://schemas.microsoft.com/office/drawing/2014/main" id="{C6E9555B-7BCE-54A3-0BD8-DACC0C93A0C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42</a:t>
            </a:fld>
            <a:endParaRPr lang="en-US" sz="900" dirty="0"/>
          </a:p>
        </p:txBody>
      </p:sp>
      <p:sp>
        <p:nvSpPr>
          <p:cNvPr id="18" name="TextBox 17">
            <a:extLst>
              <a:ext uri="{FF2B5EF4-FFF2-40B4-BE49-F238E27FC236}">
                <a16:creationId xmlns:a16="http://schemas.microsoft.com/office/drawing/2014/main" id="{123F81C3-0100-1D51-3FFD-771766F7BCF5}"/>
              </a:ext>
              <a:ext uri="{C183D7F6-B498-43B3-948B-1728B52AA6E4}">
                <adec:decorative xmlns:adec="http://schemas.microsoft.com/office/drawing/2017/decorative" val="1"/>
              </a:ext>
            </a:extLst>
          </p:cNvPr>
          <p:cNvSpPr txBox="1"/>
          <p:nvPr/>
        </p:nvSpPr>
        <p:spPr>
          <a:xfrm>
            <a:off x="8625132" y="3853842"/>
            <a:ext cx="2088702" cy="657357"/>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b="1">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spcAft>
                <a:spcPts val="600"/>
              </a:spcAft>
            </a:pPr>
            <a:r>
              <a:rPr lang="en-US" dirty="0">
                <a:solidFill>
                  <a:schemeClr val="tx1"/>
                </a:solidFill>
              </a:rPr>
              <a:t>Direct current cardioversion with antiarrhythmic drug therapy (1)</a:t>
            </a:r>
          </a:p>
        </p:txBody>
      </p:sp>
      <p:cxnSp>
        <p:nvCxnSpPr>
          <p:cNvPr id="19" name="Straight Arrow Connector 18">
            <a:extLst>
              <a:ext uri="{FF2B5EF4-FFF2-40B4-BE49-F238E27FC236}">
                <a16:creationId xmlns:a16="http://schemas.microsoft.com/office/drawing/2014/main" id="{2628ACD6-17CC-0ED0-C2DE-851B1722A8D0}"/>
              </a:ext>
              <a:ext uri="{C183D7F6-B498-43B3-948B-1728B52AA6E4}">
                <adec:decorative xmlns:adec="http://schemas.microsoft.com/office/drawing/2017/decorative" val="1"/>
              </a:ext>
            </a:extLst>
          </p:cNvPr>
          <p:cNvCxnSpPr>
            <a:cxnSpLocks/>
          </p:cNvCxnSpPr>
          <p:nvPr/>
        </p:nvCxnSpPr>
        <p:spPr>
          <a:xfrm>
            <a:off x="9669483" y="3517020"/>
            <a:ext cx="0" cy="33682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Elbow Connector 82">
            <a:extLst>
              <a:ext uri="{FF2B5EF4-FFF2-40B4-BE49-F238E27FC236}">
                <a16:creationId xmlns:a16="http://schemas.microsoft.com/office/drawing/2014/main" id="{8363E83A-7E4A-7388-20DB-AA8F71858CE0}"/>
              </a:ext>
              <a:ext uri="{C183D7F6-B498-43B3-948B-1728B52AA6E4}">
                <adec:decorative xmlns:adec="http://schemas.microsoft.com/office/drawing/2017/decorative" val="1"/>
              </a:ext>
            </a:extLst>
          </p:cNvPr>
          <p:cNvCxnSpPr>
            <a:cxnSpLocks/>
          </p:cNvCxnSpPr>
          <p:nvPr/>
        </p:nvCxnSpPr>
        <p:spPr>
          <a:xfrm rot="16200000" flipH="1">
            <a:off x="6752842" y="3458259"/>
            <a:ext cx="386485" cy="667064"/>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Elbow Connector 82">
            <a:extLst>
              <a:ext uri="{FF2B5EF4-FFF2-40B4-BE49-F238E27FC236}">
                <a16:creationId xmlns:a16="http://schemas.microsoft.com/office/drawing/2014/main" id="{33CA91F7-AEE3-E952-73DD-8D056A97698F}"/>
              </a:ext>
              <a:ext uri="{C183D7F6-B498-43B3-948B-1728B52AA6E4}">
                <adec:decorative xmlns:adec="http://schemas.microsoft.com/office/drawing/2017/decorative" val="1"/>
              </a:ext>
            </a:extLst>
          </p:cNvPr>
          <p:cNvCxnSpPr>
            <a:cxnSpLocks/>
          </p:cNvCxnSpPr>
          <p:nvPr/>
        </p:nvCxnSpPr>
        <p:spPr>
          <a:xfrm rot="5400000">
            <a:off x="5970220" y="3366108"/>
            <a:ext cx="397199" cy="851366"/>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CA537BC7-1883-6E5D-BE4C-5654F153C152}"/>
              </a:ext>
              <a:ext uri="{C183D7F6-B498-43B3-948B-1728B52AA6E4}">
                <adec:decorative xmlns:adec="http://schemas.microsoft.com/office/drawing/2017/decorative" val="1"/>
              </a:ext>
            </a:extLst>
          </p:cNvPr>
          <p:cNvSpPr txBox="1"/>
          <p:nvPr/>
        </p:nvSpPr>
        <p:spPr>
          <a:xfrm>
            <a:off x="4909868" y="3985034"/>
            <a:ext cx="1762152" cy="668496"/>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b="1">
                <a:solidFill>
                  <a:schemeClr val="lt1"/>
                </a:solidFill>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Rate control (target HR &lt;100 bpm) with beta-blocker or CCB (1)</a:t>
            </a:r>
          </a:p>
        </p:txBody>
      </p:sp>
    </p:spTree>
    <p:extLst>
      <p:ext uri="{BB962C8B-B14F-4D97-AF65-F5344CB8AC3E}">
        <p14:creationId xmlns:p14="http://schemas.microsoft.com/office/powerpoint/2010/main" val="2933608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left)">
                                      <p:cBhvr>
                                        <p:cTn id="19" dur="500"/>
                                        <p:tgtEl>
                                          <p:spTgt spid="3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childTnLst>
                          </p:cTn>
                        </p:par>
                        <p:par>
                          <p:cTn id="29" fill="hold">
                            <p:stCondLst>
                              <p:cond delay="500"/>
                            </p:stCondLst>
                            <p:childTnLst>
                              <p:par>
                                <p:cTn id="30" presetID="22" presetClass="entr" presetSubtype="1"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up)">
                                      <p:cBhvr>
                                        <p:cTn id="32" dur="500"/>
                                        <p:tgtEl>
                                          <p:spTgt spid="32"/>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childTnLst>
                          </p:cTn>
                        </p:par>
                        <p:par>
                          <p:cTn id="37" fill="hold">
                            <p:stCondLst>
                              <p:cond delay="1500"/>
                            </p:stCondLst>
                            <p:childTnLst>
                              <p:par>
                                <p:cTn id="38" presetID="22" presetClass="entr" presetSubtype="1" fill="hold"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wipe(up)">
                                      <p:cBhvr>
                                        <p:cTn id="40" dur="500"/>
                                        <p:tgtEl>
                                          <p:spTgt spid="41"/>
                                        </p:tgtEl>
                                      </p:cBhvr>
                                    </p:animEffect>
                                  </p:childTnLst>
                                </p:cTn>
                              </p:par>
                            </p:childTnLst>
                          </p:cTn>
                        </p:par>
                        <p:par>
                          <p:cTn id="41" fill="hold">
                            <p:stCondLst>
                              <p:cond delay="2500"/>
                            </p:stCondLst>
                            <p:childTnLst>
                              <p:par>
                                <p:cTn id="42" presetID="10" presetClass="entr" presetSubtype="0"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childTnLst>
                          </p:cTn>
                        </p:par>
                        <p:par>
                          <p:cTn id="45" fill="hold">
                            <p:stCondLst>
                              <p:cond delay="3000"/>
                            </p:stCondLst>
                            <p:childTnLst>
                              <p:par>
                                <p:cTn id="46" presetID="22" presetClass="entr" presetSubtype="2" fill="hold" nodeType="after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wipe(right)">
                                      <p:cBhvr>
                                        <p:cTn id="48" dur="500"/>
                                        <p:tgtEl>
                                          <p:spTgt spid="45"/>
                                        </p:tgtEl>
                                      </p:cBhvr>
                                    </p:animEffect>
                                  </p:childTnLst>
                                </p:cTn>
                              </p:par>
                            </p:childTnLst>
                          </p:cTn>
                        </p:par>
                        <p:par>
                          <p:cTn id="49" fill="hold">
                            <p:stCondLst>
                              <p:cond delay="3500"/>
                            </p:stCondLst>
                            <p:childTnLst>
                              <p:par>
                                <p:cTn id="50" presetID="10" presetClass="entr" presetSubtype="0" fill="hold" grpId="0"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childTnLst>
                          </p:cTn>
                        </p:par>
                        <p:par>
                          <p:cTn id="53" fill="hold">
                            <p:stCondLst>
                              <p:cond delay="4000"/>
                            </p:stCondLst>
                            <p:childTnLst>
                              <p:par>
                                <p:cTn id="54" presetID="22" presetClass="entr" presetSubtype="2" fill="hold" nodeType="after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wipe(right)">
                                      <p:cBhvr>
                                        <p:cTn id="56" dur="500"/>
                                        <p:tgtEl>
                                          <p:spTgt spid="36"/>
                                        </p:tgtEl>
                                      </p:cBhvr>
                                    </p:animEffect>
                                  </p:childTnLst>
                                </p:cTn>
                              </p:par>
                            </p:childTnLst>
                          </p:cTn>
                        </p:par>
                        <p:par>
                          <p:cTn id="57" fill="hold">
                            <p:stCondLst>
                              <p:cond delay="4500"/>
                            </p:stCondLst>
                            <p:childTnLst>
                              <p:par>
                                <p:cTn id="58" presetID="10"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500"/>
                                        <p:tgtEl>
                                          <p:spTgt spid="37"/>
                                        </p:tgtEl>
                                      </p:cBhvr>
                                    </p:animEffect>
                                  </p:childTnLst>
                                </p:cTn>
                              </p:par>
                            </p:childTnLst>
                          </p:cTn>
                        </p:par>
                        <p:par>
                          <p:cTn id="61" fill="hold">
                            <p:stCondLst>
                              <p:cond delay="5000"/>
                            </p:stCondLst>
                            <p:childTnLst>
                              <p:par>
                                <p:cTn id="62" presetID="10" presetClass="entr" presetSubtype="0" fill="hold" grpId="0" nodeType="after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fade">
                                      <p:cBhvr>
                                        <p:cTn id="64" dur="500"/>
                                        <p:tgtEl>
                                          <p:spTgt spid="31"/>
                                        </p:tgtEl>
                                      </p:cBhvr>
                                    </p:animEffect>
                                  </p:childTnLst>
                                </p:cTn>
                              </p:par>
                            </p:childTnLst>
                          </p:cTn>
                        </p:par>
                        <p:par>
                          <p:cTn id="65" fill="hold">
                            <p:stCondLst>
                              <p:cond delay="5500"/>
                            </p:stCondLst>
                            <p:childTnLst>
                              <p:par>
                                <p:cTn id="66" presetID="10" presetClass="entr" presetSubtype="0"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500"/>
                                        <p:tgtEl>
                                          <p:spTgt spid="30"/>
                                        </p:tgtEl>
                                      </p:cBhvr>
                                    </p:animEffect>
                                  </p:childTnLst>
                                </p:cTn>
                              </p:par>
                            </p:childTnLst>
                          </p:cTn>
                        </p:par>
                        <p:par>
                          <p:cTn id="69" fill="hold">
                            <p:stCondLst>
                              <p:cond delay="6000"/>
                            </p:stCondLst>
                            <p:childTnLst>
                              <p:par>
                                <p:cTn id="70" presetID="22" presetClass="entr" presetSubtype="1" fill="hold"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6500"/>
                            </p:stCondLst>
                            <p:childTnLst>
                              <p:par>
                                <p:cTn id="74" presetID="22" presetClass="entr" presetSubtype="8" fill="hold"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left)">
                                      <p:cBhvr>
                                        <p:cTn id="76" dur="500"/>
                                        <p:tgtEl>
                                          <p:spTgt spid="35"/>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childTnLst>
                                    <p:set>
                                      <p:cBhvr>
                                        <p:cTn id="80" dur="1" fill="hold">
                                          <p:stCondLst>
                                            <p:cond delay="0"/>
                                          </p:stCondLst>
                                        </p:cTn>
                                        <p:tgtEl>
                                          <p:spTgt spid="46"/>
                                        </p:tgtEl>
                                        <p:attrNameLst>
                                          <p:attrName>style.visibility</p:attrName>
                                        </p:attrNameLst>
                                      </p:cBhvr>
                                      <p:to>
                                        <p:strVal val="visible"/>
                                      </p:to>
                                    </p:set>
                                    <p:animEffect transition="in" filter="wipe(left)">
                                      <p:cBhvr>
                                        <p:cTn id="81" dur="500"/>
                                        <p:tgtEl>
                                          <p:spTgt spid="46"/>
                                        </p:tgtEl>
                                      </p:cBhvr>
                                    </p:animEffect>
                                  </p:childTnLst>
                                </p:cTn>
                              </p:par>
                            </p:childTnLst>
                          </p:cTn>
                        </p:par>
                        <p:par>
                          <p:cTn id="82" fill="hold">
                            <p:stCondLst>
                              <p:cond delay="500"/>
                            </p:stCondLst>
                            <p:childTnLst>
                              <p:par>
                                <p:cTn id="83" presetID="10" presetClass="entr" presetSubtype="0" fill="hold" grpId="0" nodeType="afterEffect">
                                  <p:stCondLst>
                                    <p:cond delay="0"/>
                                  </p:stCondLst>
                                  <p:childTnLst>
                                    <p:set>
                                      <p:cBhvr>
                                        <p:cTn id="84" dur="1" fill="hold">
                                          <p:stCondLst>
                                            <p:cond delay="0"/>
                                          </p:stCondLst>
                                        </p:cTn>
                                        <p:tgtEl>
                                          <p:spTgt spid="26"/>
                                        </p:tgtEl>
                                        <p:attrNameLst>
                                          <p:attrName>style.visibility</p:attrName>
                                        </p:attrNameLst>
                                      </p:cBhvr>
                                      <p:to>
                                        <p:strVal val="visible"/>
                                      </p:to>
                                    </p:set>
                                    <p:animEffect transition="in" filter="fade">
                                      <p:cBhvr>
                                        <p:cTn id="85" dur="500"/>
                                        <p:tgtEl>
                                          <p:spTgt spid="26"/>
                                        </p:tgtEl>
                                      </p:cBhvr>
                                    </p:animEffect>
                                  </p:childTnLst>
                                </p:cTn>
                              </p:par>
                            </p:childTnLst>
                          </p:cTn>
                        </p:par>
                        <p:par>
                          <p:cTn id="86" fill="hold">
                            <p:stCondLst>
                              <p:cond delay="2500"/>
                            </p:stCondLst>
                            <p:childTnLst>
                              <p:par>
                                <p:cTn id="87" presetID="10" presetClass="entr" presetSubtype="0"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500"/>
                                        <p:tgtEl>
                                          <p:spTgt spid="18"/>
                                        </p:tgtEl>
                                      </p:cBhvr>
                                    </p:animEffect>
                                  </p:childTnLst>
                                </p:cTn>
                              </p:par>
                            </p:childTnLst>
                          </p:cTn>
                        </p:par>
                        <p:par>
                          <p:cTn id="90" fill="hold">
                            <p:stCondLst>
                              <p:cond delay="3000"/>
                            </p:stCondLst>
                            <p:childTnLst>
                              <p:par>
                                <p:cTn id="91" presetID="22" presetClass="entr" presetSubtype="1" fill="hold"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wipe(up)">
                                      <p:cBhvr>
                                        <p:cTn id="9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6" grpId="0" animBg="1"/>
      <p:bldP spid="27" grpId="0" animBg="1"/>
      <p:bldP spid="28" grpId="0" animBg="1"/>
      <p:bldP spid="30" grpId="0" animBg="1"/>
      <p:bldP spid="31" grpId="0" animBg="1"/>
      <p:bldP spid="18" grpId="0" animBg="1"/>
      <p:bldP spid="3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3E1D4-7AB9-8539-ABDE-1FF6FA92FB8A}"/>
              </a:ext>
            </a:extLst>
          </p:cNvPr>
          <p:cNvSpPr>
            <a:spLocks noGrp="1"/>
          </p:cNvSpPr>
          <p:nvPr>
            <p:ph type="title"/>
          </p:nvPr>
        </p:nvSpPr>
        <p:spPr>
          <a:xfrm>
            <a:off x="838200" y="365124"/>
            <a:ext cx="9650506" cy="701675"/>
          </a:xfrm>
        </p:spPr>
        <p:txBody>
          <a:bodyPr/>
          <a:lstStyle/>
          <a:p>
            <a:r>
              <a:rPr lang="en-US" sz="2700" dirty="0"/>
              <a:t>Wolff-Parkinson-White and Pre-Excitation syndromes, ACHD, and HCM</a:t>
            </a:r>
          </a:p>
        </p:txBody>
      </p:sp>
      <p:sp>
        <p:nvSpPr>
          <p:cNvPr id="5" name="Rectangle 4" descr="Flow chart for guideline based management for treatment of atrial fibrillation in patients with  Wolff-Parkinson-White and Pre-Excitation syndromes, adult congenital heart disease, and hypertrophic cardiomyopathy.">
            <a:extLst>
              <a:ext uri="{FF2B5EF4-FFF2-40B4-BE49-F238E27FC236}">
                <a16:creationId xmlns:a16="http://schemas.microsoft.com/office/drawing/2014/main" id="{E9CAD4F8-DF3F-C32E-7622-73040D31A02D}"/>
              </a:ext>
            </a:extLst>
          </p:cNvPr>
          <p:cNvSpPr/>
          <p:nvPr/>
        </p:nvSpPr>
        <p:spPr>
          <a:xfrm>
            <a:off x="215757" y="1150706"/>
            <a:ext cx="11712539" cy="4532009"/>
          </a:xfrm>
          <a:prstGeom prst="rect">
            <a:avLst/>
          </a:prstGeom>
          <a:no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536B8026-5048-61DD-9DAF-D9D61E0C5E70}"/>
              </a:ext>
              <a:ext uri="{C183D7F6-B498-43B3-948B-1728B52AA6E4}">
                <adec:decorative xmlns:adec="http://schemas.microsoft.com/office/drawing/2017/decorative" val="1"/>
              </a:ext>
            </a:extLst>
          </p:cNvPr>
          <p:cNvSpPr txBox="1"/>
          <p:nvPr/>
        </p:nvSpPr>
        <p:spPr>
          <a:xfrm>
            <a:off x="700027" y="1258623"/>
            <a:ext cx="2474688" cy="548640"/>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Condensed" panose="020B0506030403020204" pitchFamily="34" charset="0"/>
                <a:cs typeface="Lato"/>
              </a:defRPr>
            </a:lvl1pPr>
          </a:lstStyle>
          <a:p>
            <a:r>
              <a:rPr lang="en-US" sz="1600" dirty="0"/>
              <a:t>AF with rapid anterograde conduction (pre-excited AF)</a:t>
            </a:r>
          </a:p>
        </p:txBody>
      </p:sp>
      <p:sp>
        <p:nvSpPr>
          <p:cNvPr id="22" name="TextBox 21">
            <a:extLst>
              <a:ext uri="{FF2B5EF4-FFF2-40B4-BE49-F238E27FC236}">
                <a16:creationId xmlns:a16="http://schemas.microsoft.com/office/drawing/2014/main" id="{F8B1C615-5AE2-F8A0-EBC7-557E7BBEBC20}"/>
              </a:ext>
              <a:ext uri="{C183D7F6-B498-43B3-948B-1728B52AA6E4}">
                <adec:decorative xmlns:adec="http://schemas.microsoft.com/office/drawing/2017/decorative" val="1"/>
              </a:ext>
            </a:extLst>
          </p:cNvPr>
          <p:cNvSpPr txBox="1"/>
          <p:nvPr/>
        </p:nvSpPr>
        <p:spPr>
          <a:xfrm>
            <a:off x="700273" y="2040512"/>
            <a:ext cx="2474442" cy="765232"/>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b="1">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If hemodynamically unstable, should be treated with electrical cardioversion </a:t>
            </a:r>
          </a:p>
          <a:p>
            <a:r>
              <a:rPr lang="en-US" dirty="0">
                <a:solidFill>
                  <a:schemeClr val="tx1"/>
                </a:solidFill>
              </a:rPr>
              <a:t>(1) </a:t>
            </a:r>
          </a:p>
        </p:txBody>
      </p:sp>
      <p:sp>
        <p:nvSpPr>
          <p:cNvPr id="25" name="TextBox 24">
            <a:extLst>
              <a:ext uri="{FF2B5EF4-FFF2-40B4-BE49-F238E27FC236}">
                <a16:creationId xmlns:a16="http://schemas.microsoft.com/office/drawing/2014/main" id="{917FFAAF-10D5-EA0F-69A0-9D011776B547}"/>
              </a:ext>
              <a:ext uri="{C183D7F6-B498-43B3-948B-1728B52AA6E4}">
                <adec:decorative xmlns:adec="http://schemas.microsoft.com/office/drawing/2017/decorative" val="1"/>
              </a:ext>
            </a:extLst>
          </p:cNvPr>
          <p:cNvSpPr txBox="1"/>
          <p:nvPr/>
        </p:nvSpPr>
        <p:spPr>
          <a:xfrm>
            <a:off x="4220261" y="1258623"/>
            <a:ext cx="3373164" cy="548640"/>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Condensed" panose="020B0506030403020204" pitchFamily="34" charset="0"/>
                <a:cs typeface="Lato"/>
              </a:defRPr>
            </a:lvl1pPr>
          </a:lstStyle>
          <a:p>
            <a:r>
              <a:rPr lang="en-US" sz="1600" dirty="0"/>
              <a:t>ACHD and AF</a:t>
            </a:r>
          </a:p>
        </p:txBody>
      </p:sp>
      <p:sp>
        <p:nvSpPr>
          <p:cNvPr id="26" name="TextBox 25">
            <a:extLst>
              <a:ext uri="{FF2B5EF4-FFF2-40B4-BE49-F238E27FC236}">
                <a16:creationId xmlns:a16="http://schemas.microsoft.com/office/drawing/2014/main" id="{F171D5EB-2942-64DA-53CD-CF68A62C515A}"/>
              </a:ext>
              <a:ext uri="{C183D7F6-B498-43B3-948B-1728B52AA6E4}">
                <adec:decorative xmlns:adec="http://schemas.microsoft.com/office/drawing/2017/decorative" val="1"/>
              </a:ext>
            </a:extLst>
          </p:cNvPr>
          <p:cNvSpPr txBox="1"/>
          <p:nvPr/>
        </p:nvSpPr>
        <p:spPr>
          <a:xfrm>
            <a:off x="4119937" y="3872580"/>
            <a:ext cx="1327583" cy="307777"/>
          </a:xfrm>
          <a:prstGeom prst="rect">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lvl="0" algn="ctr">
              <a:defRPr sz="1400" b="1">
                <a:ln w="0"/>
                <a:latin typeface="Lub Dub Condensed" panose="020B0506030403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200" dirty="0">
                <a:solidFill>
                  <a:schemeClr val="tx1"/>
                </a:solidFill>
              </a:rPr>
              <a:t>Simple CHD</a:t>
            </a:r>
          </a:p>
        </p:txBody>
      </p:sp>
      <p:sp>
        <p:nvSpPr>
          <p:cNvPr id="27" name="TextBox 26">
            <a:extLst>
              <a:ext uri="{FF2B5EF4-FFF2-40B4-BE49-F238E27FC236}">
                <a16:creationId xmlns:a16="http://schemas.microsoft.com/office/drawing/2014/main" id="{26E12860-55DB-45CD-FCAB-510F7833A514}"/>
              </a:ext>
              <a:ext uri="{C183D7F6-B498-43B3-948B-1728B52AA6E4}">
                <adec:decorative xmlns:adec="http://schemas.microsoft.com/office/drawing/2017/decorative" val="1"/>
              </a:ext>
            </a:extLst>
          </p:cNvPr>
          <p:cNvSpPr txBox="1"/>
          <p:nvPr/>
        </p:nvSpPr>
        <p:spPr>
          <a:xfrm>
            <a:off x="700027" y="2825341"/>
            <a:ext cx="2474442" cy="548641"/>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b="1">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Catheter ablation of accessory pathways is recommended</a:t>
            </a:r>
          </a:p>
          <a:p>
            <a:r>
              <a:rPr lang="en-US" b="0" dirty="0">
                <a:solidFill>
                  <a:schemeClr val="tx1"/>
                </a:solidFill>
              </a:rPr>
              <a:t>(1)</a:t>
            </a:r>
          </a:p>
        </p:txBody>
      </p:sp>
      <p:sp>
        <p:nvSpPr>
          <p:cNvPr id="28" name="TextBox 27">
            <a:extLst>
              <a:ext uri="{FF2B5EF4-FFF2-40B4-BE49-F238E27FC236}">
                <a16:creationId xmlns:a16="http://schemas.microsoft.com/office/drawing/2014/main" id="{D463B7C5-14B8-CAFB-5952-B661638829CF}"/>
              </a:ext>
              <a:ext uri="{C183D7F6-B498-43B3-948B-1728B52AA6E4}">
                <adec:decorative xmlns:adec="http://schemas.microsoft.com/office/drawing/2017/decorative" val="1"/>
              </a:ext>
            </a:extLst>
          </p:cNvPr>
          <p:cNvSpPr txBox="1"/>
          <p:nvPr/>
        </p:nvSpPr>
        <p:spPr>
          <a:xfrm>
            <a:off x="8291245" y="1258623"/>
            <a:ext cx="3267181" cy="548640"/>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Condensed" panose="020B0506030403020204" pitchFamily="34" charset="0"/>
                <a:cs typeface="Lato"/>
              </a:defRPr>
            </a:lvl1pPr>
          </a:lstStyle>
          <a:p>
            <a:r>
              <a:rPr lang="en-US" sz="1600" dirty="0"/>
              <a:t>HCM  and AF </a:t>
            </a:r>
          </a:p>
        </p:txBody>
      </p:sp>
      <p:sp>
        <p:nvSpPr>
          <p:cNvPr id="29" name="TextBox 28">
            <a:extLst>
              <a:ext uri="{FF2B5EF4-FFF2-40B4-BE49-F238E27FC236}">
                <a16:creationId xmlns:a16="http://schemas.microsoft.com/office/drawing/2014/main" id="{1F0DC265-73AF-0CC7-82AC-BEE71FBD9A3D}"/>
              </a:ext>
              <a:ext uri="{C183D7F6-B498-43B3-948B-1728B52AA6E4}">
                <adec:decorative xmlns:adec="http://schemas.microsoft.com/office/drawing/2017/decorative" val="1"/>
              </a:ext>
            </a:extLst>
          </p:cNvPr>
          <p:cNvSpPr txBox="1"/>
          <p:nvPr/>
        </p:nvSpPr>
        <p:spPr>
          <a:xfrm>
            <a:off x="8304710" y="1809426"/>
            <a:ext cx="3291574" cy="1461456"/>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171450" indent="-171450">
              <a:spcAft>
                <a:spcPts val="600"/>
              </a:spcAft>
              <a:buFont typeface="Arial" panose="020B0604020202020204" pitchFamily="34" charset="0"/>
              <a:buChar char="•"/>
              <a:defRPr sz="1200" b="1">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DOACs are first line in pts with clinical or subclinical AF (duration </a:t>
            </a:r>
            <a:r>
              <a:rPr lang="en-US" u="sng" dirty="0">
                <a:solidFill>
                  <a:schemeClr val="tx1"/>
                </a:solidFill>
              </a:rPr>
              <a:t>&gt;</a:t>
            </a:r>
            <a:r>
              <a:rPr lang="en-US" dirty="0">
                <a:solidFill>
                  <a:schemeClr val="tx1"/>
                </a:solidFill>
              </a:rPr>
              <a:t> 24 hours) (1)</a:t>
            </a:r>
          </a:p>
          <a:p>
            <a:r>
              <a:rPr lang="en-US" dirty="0">
                <a:solidFill>
                  <a:schemeClr val="tx1"/>
                </a:solidFill>
              </a:rPr>
              <a:t>VKAs are second line independent of </a:t>
            </a:r>
            <a:r>
              <a:rPr lang="en-US" dirty="0">
                <a:solidFill>
                  <a:schemeClr val="tx1"/>
                </a:solidFill>
                <a:sym typeface="Arial"/>
              </a:rPr>
              <a:t>CHA2DS2-VASc</a:t>
            </a:r>
            <a:r>
              <a:rPr lang="en-US" dirty="0">
                <a:solidFill>
                  <a:schemeClr val="tx1"/>
                </a:solidFill>
              </a:rPr>
              <a:t> score (1)</a:t>
            </a:r>
          </a:p>
          <a:p>
            <a:r>
              <a:rPr lang="en-US" dirty="0">
                <a:solidFill>
                  <a:schemeClr val="tx1"/>
                </a:solidFill>
              </a:rPr>
              <a:t>Rate control: beta blocker/ verapamil/</a:t>
            </a:r>
            <a:br>
              <a:rPr lang="en-US" dirty="0">
                <a:solidFill>
                  <a:schemeClr val="tx1"/>
                </a:solidFill>
              </a:rPr>
            </a:br>
            <a:r>
              <a:rPr lang="en-US" dirty="0">
                <a:solidFill>
                  <a:schemeClr val="tx1"/>
                </a:solidFill>
              </a:rPr>
              <a:t>diltiazem (1)</a:t>
            </a:r>
          </a:p>
        </p:txBody>
      </p:sp>
      <p:sp>
        <p:nvSpPr>
          <p:cNvPr id="32" name="TextBox 31">
            <a:extLst>
              <a:ext uri="{FF2B5EF4-FFF2-40B4-BE49-F238E27FC236}">
                <a16:creationId xmlns:a16="http://schemas.microsoft.com/office/drawing/2014/main" id="{CCD71276-9A1A-EB78-3693-8B867FE4476B}"/>
              </a:ext>
              <a:ext uri="{C183D7F6-B498-43B3-948B-1728B52AA6E4}">
                <adec:decorative xmlns:adec="http://schemas.microsoft.com/office/drawing/2017/decorative" val="1"/>
              </a:ext>
            </a:extLst>
          </p:cNvPr>
          <p:cNvSpPr txBox="1"/>
          <p:nvPr/>
        </p:nvSpPr>
        <p:spPr>
          <a:xfrm>
            <a:off x="699781" y="3393579"/>
            <a:ext cx="2474688" cy="1185484"/>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b="1">
                <a:solidFill>
                  <a:schemeClr val="lt1"/>
                </a:solidFill>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If hemodynamically stable</a:t>
            </a:r>
            <a:r>
              <a:rPr lang="en-US" b="0" dirty="0">
                <a:solidFill>
                  <a:schemeClr val="tx1"/>
                </a:solidFill>
              </a:rPr>
              <a:t>, pharmacological cardioversion with intravenous ibutilide or IV procainamide is recommended as an alternative to elective cardioversion (1)</a:t>
            </a:r>
          </a:p>
        </p:txBody>
      </p:sp>
      <p:sp>
        <p:nvSpPr>
          <p:cNvPr id="34" name="TextBox 33">
            <a:extLst>
              <a:ext uri="{FF2B5EF4-FFF2-40B4-BE49-F238E27FC236}">
                <a16:creationId xmlns:a16="http://schemas.microsoft.com/office/drawing/2014/main" id="{33417FDF-F144-31FF-7FAF-8B6A7392D98A}"/>
              </a:ext>
              <a:ext uri="{C183D7F6-B498-43B3-948B-1728B52AA6E4}">
                <adec:decorative xmlns:adec="http://schemas.microsoft.com/office/drawing/2017/decorative" val="1"/>
              </a:ext>
            </a:extLst>
          </p:cNvPr>
          <p:cNvSpPr txBox="1"/>
          <p:nvPr/>
        </p:nvSpPr>
        <p:spPr>
          <a:xfrm>
            <a:off x="5650786" y="3875743"/>
            <a:ext cx="2185784" cy="343353"/>
          </a:xfrm>
          <a:prstGeom prst="rect">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lvl="0" algn="ctr">
              <a:defRPr sz="1400" b="1">
                <a:ln w="0"/>
                <a:latin typeface="Lub Dub Condensed" panose="020B0506030403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200" dirty="0">
                <a:solidFill>
                  <a:schemeClr val="tx1"/>
                </a:solidFill>
              </a:rPr>
              <a:t>Moderate or Complex/Severe ACHD</a:t>
            </a:r>
          </a:p>
        </p:txBody>
      </p:sp>
      <p:sp>
        <p:nvSpPr>
          <p:cNvPr id="35" name="TextBox 34">
            <a:extLst>
              <a:ext uri="{FF2B5EF4-FFF2-40B4-BE49-F238E27FC236}">
                <a16:creationId xmlns:a16="http://schemas.microsoft.com/office/drawing/2014/main" id="{C2745334-3CB5-E080-ACE6-6046072DD435}"/>
              </a:ext>
              <a:ext uri="{C183D7F6-B498-43B3-948B-1728B52AA6E4}">
                <adec:decorative xmlns:adec="http://schemas.microsoft.com/office/drawing/2017/decorative" val="1"/>
              </a:ext>
            </a:extLst>
          </p:cNvPr>
          <p:cNvSpPr txBox="1"/>
          <p:nvPr/>
        </p:nvSpPr>
        <p:spPr>
          <a:xfrm>
            <a:off x="4105629" y="4180473"/>
            <a:ext cx="1339674" cy="1200329"/>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b="1">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Ablation: If symptomatic and antiarrhythmic drug refractory (2a)</a:t>
            </a:r>
          </a:p>
        </p:txBody>
      </p:sp>
      <p:sp>
        <p:nvSpPr>
          <p:cNvPr id="36" name="TextBox 35">
            <a:extLst>
              <a:ext uri="{FF2B5EF4-FFF2-40B4-BE49-F238E27FC236}">
                <a16:creationId xmlns:a16="http://schemas.microsoft.com/office/drawing/2014/main" id="{8FE0692E-9796-BB62-0768-BE753FDE1317}"/>
              </a:ext>
              <a:ext uri="{C183D7F6-B498-43B3-948B-1728B52AA6E4}">
                <adec:decorative xmlns:adec="http://schemas.microsoft.com/office/drawing/2017/decorative" val="1"/>
              </a:ext>
            </a:extLst>
          </p:cNvPr>
          <p:cNvSpPr txBox="1"/>
          <p:nvPr/>
        </p:nvSpPr>
        <p:spPr>
          <a:xfrm>
            <a:off x="8310880" y="3273923"/>
            <a:ext cx="3285404" cy="1930207"/>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171450" indent="-171450">
              <a:buFont typeface="Arial" panose="020B0604020202020204" pitchFamily="34" charset="0"/>
              <a:buChar char="•"/>
              <a:defRPr sz="1200" b="1">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spcAft>
                <a:spcPts val="600"/>
              </a:spcAft>
            </a:pPr>
            <a:r>
              <a:rPr lang="en-US" dirty="0">
                <a:solidFill>
                  <a:schemeClr val="tx1"/>
                </a:solidFill>
              </a:rPr>
              <a:t>If AF is poorly tolerated, rhythm control strategy with cardioversion or anti-arrhythmic drugs can be beneficial (2a)</a:t>
            </a:r>
          </a:p>
          <a:p>
            <a:pPr>
              <a:spcAft>
                <a:spcPts val="600"/>
              </a:spcAft>
            </a:pPr>
            <a:r>
              <a:rPr lang="en-US" dirty="0">
                <a:solidFill>
                  <a:schemeClr val="tx1"/>
                </a:solidFill>
              </a:rPr>
              <a:t>Catheter ablation can be effective if drug therapy is ineffective, contraindicated or not patient preference (2a)</a:t>
            </a:r>
          </a:p>
          <a:p>
            <a:pPr>
              <a:spcAft>
                <a:spcPts val="600"/>
              </a:spcAft>
            </a:pPr>
            <a:r>
              <a:rPr lang="en-US" dirty="0">
                <a:solidFill>
                  <a:schemeClr val="tx1"/>
                </a:solidFill>
              </a:rPr>
              <a:t>In pts undergoing surgical myectomy, surgical AF ablation can be beneficial (2a)</a:t>
            </a:r>
          </a:p>
        </p:txBody>
      </p:sp>
      <p:sp>
        <p:nvSpPr>
          <p:cNvPr id="37" name="TextBox 36">
            <a:extLst>
              <a:ext uri="{FF2B5EF4-FFF2-40B4-BE49-F238E27FC236}">
                <a16:creationId xmlns:a16="http://schemas.microsoft.com/office/drawing/2014/main" id="{DD08B4FA-C5E4-A7E8-2B5E-E46DE78CAB0D}"/>
              </a:ext>
              <a:ext uri="{C183D7F6-B498-43B3-948B-1728B52AA6E4}">
                <adec:decorative xmlns:adec="http://schemas.microsoft.com/office/drawing/2017/decorative" val="1"/>
              </a:ext>
            </a:extLst>
          </p:cNvPr>
          <p:cNvSpPr txBox="1"/>
          <p:nvPr/>
        </p:nvSpPr>
        <p:spPr>
          <a:xfrm>
            <a:off x="4222678" y="2127487"/>
            <a:ext cx="3369924" cy="925020"/>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b="1">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171450" indent="-171450" algn="l">
              <a:spcAft>
                <a:spcPts val="600"/>
              </a:spcAft>
              <a:buFont typeface="Arial" panose="020B0604020202020204" pitchFamily="34" charset="0"/>
              <a:buChar char="•"/>
            </a:pPr>
            <a:r>
              <a:rPr lang="en-US" dirty="0">
                <a:solidFill>
                  <a:schemeClr val="tx1"/>
                </a:solidFill>
              </a:rPr>
              <a:t>Evaluate and treat precipitating/reversible causes (1)</a:t>
            </a:r>
          </a:p>
          <a:p>
            <a:pPr marL="171450" indent="-171450" algn="l">
              <a:spcAft>
                <a:spcPts val="600"/>
              </a:spcAft>
              <a:buFont typeface="Arial" panose="020B0604020202020204" pitchFamily="34" charset="0"/>
              <a:buChar char="•"/>
            </a:pPr>
            <a:r>
              <a:rPr lang="en-US" dirty="0">
                <a:solidFill>
                  <a:schemeClr val="tx1"/>
                </a:solidFill>
              </a:rPr>
              <a:t>Rhythm control: If symptomatic/ paroxysmal/ persistent AF (1)</a:t>
            </a:r>
          </a:p>
        </p:txBody>
      </p:sp>
      <p:sp>
        <p:nvSpPr>
          <p:cNvPr id="38" name="TextBox 37">
            <a:extLst>
              <a:ext uri="{FF2B5EF4-FFF2-40B4-BE49-F238E27FC236}">
                <a16:creationId xmlns:a16="http://schemas.microsoft.com/office/drawing/2014/main" id="{07721232-EE8D-9C4D-30D1-AC28FA24BBDE}"/>
              </a:ext>
              <a:ext uri="{C183D7F6-B498-43B3-948B-1728B52AA6E4}">
                <adec:decorative xmlns:adec="http://schemas.microsoft.com/office/drawing/2017/decorative" val="1"/>
              </a:ext>
            </a:extLst>
          </p:cNvPr>
          <p:cNvSpPr txBox="1"/>
          <p:nvPr/>
        </p:nvSpPr>
        <p:spPr>
          <a:xfrm>
            <a:off x="5648696" y="4239027"/>
            <a:ext cx="2189963" cy="640897"/>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b="1">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EP procedures in collaboration with ACHD cardiologist at specialized centers (1)</a:t>
            </a:r>
          </a:p>
        </p:txBody>
      </p:sp>
      <p:grpSp>
        <p:nvGrpSpPr>
          <p:cNvPr id="3" name="Group 2">
            <a:extLst>
              <a:ext uri="{FF2B5EF4-FFF2-40B4-BE49-F238E27FC236}">
                <a16:creationId xmlns:a16="http://schemas.microsoft.com/office/drawing/2014/main" id="{D94AE0DE-8677-15ED-5CBC-F4E8487C5933}"/>
              </a:ext>
              <a:ext uri="{C183D7F6-B498-43B3-948B-1728B52AA6E4}">
                <adec:decorative xmlns:adec="http://schemas.microsoft.com/office/drawing/2017/decorative" val="1"/>
              </a:ext>
            </a:extLst>
          </p:cNvPr>
          <p:cNvGrpSpPr/>
          <p:nvPr/>
        </p:nvGrpSpPr>
        <p:grpSpPr>
          <a:xfrm>
            <a:off x="664395" y="4683764"/>
            <a:ext cx="2753472" cy="807189"/>
            <a:chOff x="658812" y="4358761"/>
            <a:chExt cx="2753472" cy="807189"/>
          </a:xfrm>
        </p:grpSpPr>
        <p:sp>
          <p:nvSpPr>
            <p:cNvPr id="24" name="TextBox 23">
              <a:extLst>
                <a:ext uri="{FF2B5EF4-FFF2-40B4-BE49-F238E27FC236}">
                  <a16:creationId xmlns:a16="http://schemas.microsoft.com/office/drawing/2014/main" id="{1E888E62-8300-9A85-22D2-EA1FEE3463CC}"/>
                </a:ext>
                <a:ext uri="{C183D7F6-B498-43B3-948B-1728B52AA6E4}">
                  <adec:decorative xmlns:adec="http://schemas.microsoft.com/office/drawing/2017/decorative" val="1"/>
                </a:ext>
              </a:extLst>
            </p:cNvPr>
            <p:cNvSpPr txBox="1"/>
            <p:nvPr/>
          </p:nvSpPr>
          <p:spPr>
            <a:xfrm>
              <a:off x="658812" y="4358761"/>
              <a:ext cx="2753472" cy="807189"/>
            </a:xfrm>
            <a:prstGeom prst="rect">
              <a:avLst/>
            </a:prstGeom>
            <a:solidFill>
              <a:srgbClr val="EE3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b="1">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514350" algn="l"/>
              <a:r>
                <a:rPr lang="en-US" dirty="0">
                  <a:solidFill>
                    <a:schemeClr val="tx1"/>
                  </a:solidFill>
                </a:rPr>
                <a:t>Do not use AV Nodal blocking agents: </a:t>
              </a:r>
              <a:r>
                <a:rPr lang="en-US" b="0" dirty="0">
                  <a:solidFill>
                    <a:schemeClr val="tx1"/>
                  </a:solidFill>
                </a:rPr>
                <a:t>Verapamil, Diltiazem, Amiodarone, Digoxin, Adenosine, or Beta-blockers (</a:t>
              </a:r>
              <a:r>
                <a:rPr lang="en-US" dirty="0">
                  <a:solidFill>
                    <a:schemeClr val="tx1"/>
                  </a:solidFill>
                </a:rPr>
                <a:t>3:Harm</a:t>
              </a:r>
              <a:r>
                <a:rPr lang="en-US" b="0" dirty="0">
                  <a:solidFill>
                    <a:schemeClr val="tx1"/>
                  </a:solidFill>
                </a:rPr>
                <a:t>)</a:t>
              </a:r>
            </a:p>
          </p:txBody>
        </p:sp>
        <p:pic>
          <p:nvPicPr>
            <p:cNvPr id="39" name="Graphic 38">
              <a:extLst>
                <a:ext uri="{FF2B5EF4-FFF2-40B4-BE49-F238E27FC236}">
                  <a16:creationId xmlns:a16="http://schemas.microsoft.com/office/drawing/2014/main" id="{118BEECB-22AD-4D32-E092-0968352A606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4198" y="4429449"/>
              <a:ext cx="505147" cy="505147"/>
            </a:xfrm>
            <a:prstGeom prst="rect">
              <a:avLst/>
            </a:prstGeom>
          </p:spPr>
        </p:pic>
      </p:grpSp>
      <p:cxnSp>
        <p:nvCxnSpPr>
          <p:cNvPr id="40" name="Straight Arrow Connector 39">
            <a:extLst>
              <a:ext uri="{FF2B5EF4-FFF2-40B4-BE49-F238E27FC236}">
                <a16:creationId xmlns:a16="http://schemas.microsoft.com/office/drawing/2014/main" id="{8E00CFED-ABA0-2348-B04B-C45523A9A6B9}"/>
              </a:ext>
              <a:ext uri="{C183D7F6-B498-43B3-948B-1728B52AA6E4}">
                <adec:decorative xmlns:adec="http://schemas.microsoft.com/office/drawing/2017/decorative" val="1"/>
              </a:ext>
            </a:extLst>
          </p:cNvPr>
          <p:cNvCxnSpPr>
            <a:cxnSpLocks/>
            <a:stCxn id="21" idx="2"/>
            <a:endCxn id="22" idx="0"/>
          </p:cNvCxnSpPr>
          <p:nvPr/>
        </p:nvCxnSpPr>
        <p:spPr>
          <a:xfrm>
            <a:off x="1937371" y="1807263"/>
            <a:ext cx="123" cy="23324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1A53C855-BC1C-6D9D-66EB-AE859E3722FD}"/>
              </a:ext>
              <a:ext uri="{C183D7F6-B498-43B3-948B-1728B52AA6E4}">
                <adec:decorative xmlns:adec="http://schemas.microsoft.com/office/drawing/2017/decorative" val="1"/>
              </a:ext>
            </a:extLst>
          </p:cNvPr>
          <p:cNvCxnSpPr>
            <a:cxnSpLocks/>
            <a:stCxn id="25" idx="2"/>
            <a:endCxn id="37" idx="0"/>
          </p:cNvCxnSpPr>
          <p:nvPr/>
        </p:nvCxnSpPr>
        <p:spPr>
          <a:xfrm>
            <a:off x="5906843" y="1807263"/>
            <a:ext cx="797" cy="32022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Elbow Connector 82">
            <a:extLst>
              <a:ext uri="{FF2B5EF4-FFF2-40B4-BE49-F238E27FC236}">
                <a16:creationId xmlns:a16="http://schemas.microsoft.com/office/drawing/2014/main" id="{B71D6318-3155-5B36-6F39-AA20D774FFFE}"/>
              </a:ext>
              <a:ext uri="{C183D7F6-B498-43B3-948B-1728B52AA6E4}">
                <adec:decorative xmlns:adec="http://schemas.microsoft.com/office/drawing/2017/decorative" val="1"/>
              </a:ext>
            </a:extLst>
          </p:cNvPr>
          <p:cNvCxnSpPr>
            <a:cxnSpLocks/>
            <a:endCxn id="26" idx="0"/>
          </p:cNvCxnSpPr>
          <p:nvPr/>
        </p:nvCxnSpPr>
        <p:spPr>
          <a:xfrm rot="5400000">
            <a:off x="5094582" y="3230846"/>
            <a:ext cx="330881" cy="952586"/>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Elbow Connector 82">
            <a:extLst>
              <a:ext uri="{FF2B5EF4-FFF2-40B4-BE49-F238E27FC236}">
                <a16:creationId xmlns:a16="http://schemas.microsoft.com/office/drawing/2014/main" id="{5CC6695F-6F30-DA67-7FCA-23392109D8CC}"/>
              </a:ext>
              <a:ext uri="{C183D7F6-B498-43B3-948B-1728B52AA6E4}">
                <adec:decorative xmlns:adec="http://schemas.microsoft.com/office/drawing/2017/decorative" val="1"/>
              </a:ext>
            </a:extLst>
          </p:cNvPr>
          <p:cNvCxnSpPr>
            <a:cxnSpLocks/>
            <a:endCxn id="34" idx="0"/>
          </p:cNvCxnSpPr>
          <p:nvPr/>
        </p:nvCxnSpPr>
        <p:spPr>
          <a:xfrm rot="16200000" flipH="1">
            <a:off x="6072974" y="3205039"/>
            <a:ext cx="334044" cy="1007363"/>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23543E4C-33A5-A569-9E6E-A15D1FED2D34}"/>
              </a:ext>
            </a:extLst>
          </p:cNvPr>
          <p:cNvSpPr>
            <a:spLocks noGrp="1"/>
          </p:cNvSpPr>
          <p:nvPr>
            <p:ph type="body" sz="quarter" idx="13"/>
          </p:nvPr>
        </p:nvSpPr>
        <p:spPr>
          <a:xfrm>
            <a:off x="1601261" y="5682715"/>
            <a:ext cx="8733363" cy="656437"/>
          </a:xfrm>
        </p:spPr>
        <p:txBody>
          <a:bodyPr/>
          <a:lstStyle/>
          <a:p>
            <a:pPr marL="0" indent="0" algn="ctr"/>
            <a:r>
              <a:rPr lang="en-US" sz="1100" b="1" dirty="0"/>
              <a:t>Abbreviations: </a:t>
            </a:r>
            <a:r>
              <a:rPr lang="en-US" sz="1100" dirty="0"/>
              <a:t>ACHD indicates adult congenital heart disease; AF, atrial fibrillation; AV, atrioventricular; CHA2DS2-VASc, congestive heart failure, hypertension, age ≥75 years (doubled), diabetes mellitus, prior stroke or transient ischemic attack or thromboembolism (doubled), vascular disease, age 65 to 74 years, sex category; CHD, congenital heart disease; DOACs, direct-acting oral anticoagulants; EP, electrophysiologic; HCM, hypertrophic cardiomyopathy; IV, intravenous; pts, patients; PVI, pulmonary vein isolation; VKA, vitamin K antagonists; and WPW, Wolff-Parkinson-White.</a:t>
            </a:r>
          </a:p>
        </p:txBody>
      </p:sp>
      <p:sp>
        <p:nvSpPr>
          <p:cNvPr id="4" name="Slide Number Placeholder 3">
            <a:extLst>
              <a:ext uri="{FF2B5EF4-FFF2-40B4-BE49-F238E27FC236}">
                <a16:creationId xmlns:a16="http://schemas.microsoft.com/office/drawing/2014/main" id="{C6E9555B-7BCE-54A3-0BD8-DACC0C93A0C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43</a:t>
            </a:fld>
            <a:endParaRPr lang="en-US" sz="900" dirty="0"/>
          </a:p>
        </p:txBody>
      </p:sp>
      <p:sp>
        <p:nvSpPr>
          <p:cNvPr id="18" name="TextBox 17">
            <a:extLst>
              <a:ext uri="{FF2B5EF4-FFF2-40B4-BE49-F238E27FC236}">
                <a16:creationId xmlns:a16="http://schemas.microsoft.com/office/drawing/2014/main" id="{325A2FD7-C090-D4D6-7AD4-7F082E17111E}"/>
              </a:ext>
              <a:ext uri="{C183D7F6-B498-43B3-948B-1728B52AA6E4}">
                <adec:decorative xmlns:adec="http://schemas.microsoft.com/office/drawing/2017/decorative" val="1"/>
              </a:ext>
            </a:extLst>
          </p:cNvPr>
          <p:cNvSpPr txBox="1"/>
          <p:nvPr/>
        </p:nvSpPr>
        <p:spPr>
          <a:xfrm>
            <a:off x="5648961" y="4900925"/>
            <a:ext cx="2204720" cy="718884"/>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b="1">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Anticoagulation in pts with low-flow states: Fontan circulation, blind-ending cardiac chambers &amp; cyanosis (2b)</a:t>
            </a:r>
          </a:p>
        </p:txBody>
      </p:sp>
      <p:sp>
        <p:nvSpPr>
          <p:cNvPr id="19" name="TextBox 18">
            <a:extLst>
              <a:ext uri="{FF2B5EF4-FFF2-40B4-BE49-F238E27FC236}">
                <a16:creationId xmlns:a16="http://schemas.microsoft.com/office/drawing/2014/main" id="{246D098F-F2A3-BE0B-0B3E-B10AA1CA1FA0}"/>
              </a:ext>
              <a:ext uri="{C183D7F6-B498-43B3-948B-1728B52AA6E4}">
                <adec:decorative xmlns:adec="http://schemas.microsoft.com/office/drawing/2017/decorative" val="1"/>
              </a:ext>
            </a:extLst>
          </p:cNvPr>
          <p:cNvSpPr txBox="1"/>
          <p:nvPr/>
        </p:nvSpPr>
        <p:spPr>
          <a:xfrm>
            <a:off x="4219439" y="3076794"/>
            <a:ext cx="3373163" cy="425919"/>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b="1">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If undergoing PVI, may be reasonable to include ablative strategy in the right atrium (2b)</a:t>
            </a:r>
          </a:p>
        </p:txBody>
      </p:sp>
    </p:spTree>
    <p:extLst>
      <p:ext uri="{BB962C8B-B14F-4D97-AF65-F5344CB8AC3E}">
        <p14:creationId xmlns:p14="http://schemas.microsoft.com/office/powerpoint/2010/main" val="1512482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up)">
                                      <p:cBhvr>
                                        <p:cTn id="11" dur="500"/>
                                        <p:tgtEl>
                                          <p:spTgt spid="4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par>
                          <p:cTn id="33" fill="hold">
                            <p:stCondLst>
                              <p:cond delay="500"/>
                            </p:stCondLst>
                            <p:childTnLst>
                              <p:par>
                                <p:cTn id="34" presetID="22" presetClass="entr" presetSubtype="1"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up)">
                                      <p:cBhvr>
                                        <p:cTn id="36" dur="500"/>
                                        <p:tgtEl>
                                          <p:spTgt spid="50"/>
                                        </p:tgtEl>
                                      </p:cBhvr>
                                    </p:animEffect>
                                  </p:childTnLst>
                                </p:cTn>
                              </p:par>
                            </p:childTnLst>
                          </p:cTn>
                        </p:par>
                        <p:par>
                          <p:cTn id="37" fill="hold">
                            <p:stCondLst>
                              <p:cond delay="1000"/>
                            </p:stCondLst>
                            <p:childTnLst>
                              <p:par>
                                <p:cTn id="38" presetID="10"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500"/>
                                        <p:tgtEl>
                                          <p:spTgt spid="37"/>
                                        </p:tgtEl>
                                      </p:cBhvr>
                                    </p:animEffect>
                                  </p:childTnLst>
                                </p:cTn>
                              </p:par>
                            </p:childTnLst>
                          </p:cTn>
                        </p:par>
                        <p:par>
                          <p:cTn id="41" fill="hold">
                            <p:stCondLst>
                              <p:cond delay="1500"/>
                            </p:stCondLst>
                            <p:childTnLst>
                              <p:par>
                                <p:cTn id="42" presetID="10" presetClass="entr" presetSubtype="0"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childTnLst>
                          </p:cTn>
                        </p:par>
                        <p:par>
                          <p:cTn id="45" fill="hold">
                            <p:stCondLst>
                              <p:cond delay="2000"/>
                            </p:stCondLst>
                            <p:childTnLst>
                              <p:par>
                                <p:cTn id="46" presetID="22" presetClass="entr" presetSubtype="2" fill="hold" nodeType="afterEffect">
                                  <p:stCondLst>
                                    <p:cond delay="0"/>
                                  </p:stCondLst>
                                  <p:childTnLst>
                                    <p:set>
                                      <p:cBhvr>
                                        <p:cTn id="47" dur="1" fill="hold">
                                          <p:stCondLst>
                                            <p:cond delay="0"/>
                                          </p:stCondLst>
                                        </p:cTn>
                                        <p:tgtEl>
                                          <p:spTgt spid="51"/>
                                        </p:tgtEl>
                                        <p:attrNameLst>
                                          <p:attrName>style.visibility</p:attrName>
                                        </p:attrNameLst>
                                      </p:cBhvr>
                                      <p:to>
                                        <p:strVal val="visible"/>
                                      </p:to>
                                    </p:set>
                                    <p:animEffect transition="in" filter="wipe(right)">
                                      <p:cBhvr>
                                        <p:cTn id="48" dur="500"/>
                                        <p:tgtEl>
                                          <p:spTgt spid="51"/>
                                        </p:tgtEl>
                                      </p:cBhvr>
                                    </p:animEffect>
                                  </p:childTnLst>
                                </p:cTn>
                              </p:par>
                            </p:childTnLst>
                          </p:cTn>
                        </p:par>
                        <p:par>
                          <p:cTn id="49" fill="hold">
                            <p:stCondLst>
                              <p:cond delay="2500"/>
                            </p:stCondLst>
                            <p:childTnLst>
                              <p:par>
                                <p:cTn id="50" presetID="10"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childTnLst>
                          </p:cTn>
                        </p:par>
                        <p:par>
                          <p:cTn id="53" fill="hold">
                            <p:stCondLst>
                              <p:cond delay="3000"/>
                            </p:stCondLst>
                            <p:childTnLst>
                              <p:par>
                                <p:cTn id="54" presetID="10" presetClass="entr" presetSubtype="0"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500"/>
                                        <p:tgtEl>
                                          <p:spTgt spid="3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wipe(left)">
                                      <p:cBhvr>
                                        <p:cTn id="61" dur="500"/>
                                        <p:tgtEl>
                                          <p:spTgt spid="52"/>
                                        </p:tgtEl>
                                      </p:cBhvr>
                                    </p:animEffect>
                                  </p:childTnLst>
                                </p:cTn>
                              </p:par>
                            </p:childTnLst>
                          </p:cTn>
                        </p:par>
                        <p:par>
                          <p:cTn id="62" fill="hold">
                            <p:stCondLst>
                              <p:cond delay="500"/>
                            </p:stCondLst>
                            <p:childTnLst>
                              <p:par>
                                <p:cTn id="63" presetID="10"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500"/>
                                        <p:tgtEl>
                                          <p:spTgt spid="34"/>
                                        </p:tgtEl>
                                      </p:cBhvr>
                                    </p:animEffect>
                                  </p:childTnLst>
                                </p:cTn>
                              </p:par>
                            </p:childTnLst>
                          </p:cTn>
                        </p:par>
                        <p:par>
                          <p:cTn id="66" fill="hold">
                            <p:stCondLst>
                              <p:cond delay="1000"/>
                            </p:stCondLst>
                            <p:childTnLst>
                              <p:par>
                                <p:cTn id="67" presetID="10" presetClass="entr" presetSubtype="0"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Effect transition="in" filter="fade">
                                      <p:cBhvr>
                                        <p:cTn id="69" dur="500"/>
                                        <p:tgtEl>
                                          <p:spTgt spid="38"/>
                                        </p:tgtEl>
                                      </p:cBhvr>
                                    </p:animEffect>
                                  </p:childTnLst>
                                </p:cTn>
                              </p:par>
                            </p:childTnLst>
                          </p:cTn>
                        </p:par>
                        <p:par>
                          <p:cTn id="70" fill="hold">
                            <p:stCondLst>
                              <p:cond delay="1500"/>
                            </p:stCondLst>
                            <p:childTnLst>
                              <p:par>
                                <p:cTn id="71" presetID="10"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500"/>
                                        <p:tgtEl>
                                          <p:spTgt spid="18"/>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fade">
                                      <p:cBhvr>
                                        <p:cTn id="78" dur="500"/>
                                        <p:tgtEl>
                                          <p:spTgt spid="28"/>
                                        </p:tgtEl>
                                      </p:cBhvr>
                                    </p:animEffect>
                                  </p:childTnLst>
                                </p:cTn>
                              </p:par>
                            </p:childTnLst>
                          </p:cTn>
                        </p:par>
                        <p:par>
                          <p:cTn id="79" fill="hold">
                            <p:stCondLst>
                              <p:cond delay="500"/>
                            </p:stCondLst>
                            <p:childTnLst>
                              <p:par>
                                <p:cTn id="80" presetID="10" presetClass="entr" presetSubtype="0" fill="hold" grpId="0"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fade">
                                      <p:cBhvr>
                                        <p:cTn id="82" dur="500"/>
                                        <p:tgtEl>
                                          <p:spTgt spid="29"/>
                                        </p:tgtEl>
                                      </p:cBhvr>
                                    </p:animEffect>
                                  </p:childTnLst>
                                </p:cTn>
                              </p:par>
                            </p:childTnLst>
                          </p:cTn>
                        </p:par>
                        <p:par>
                          <p:cTn id="83" fill="hold">
                            <p:stCondLst>
                              <p:cond delay="1000"/>
                            </p:stCondLst>
                            <p:childTnLst>
                              <p:par>
                                <p:cTn id="84" presetID="10"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5" grpId="0" animBg="1"/>
      <p:bldP spid="26" grpId="0" animBg="1"/>
      <p:bldP spid="27" grpId="0" animBg="1"/>
      <p:bldP spid="28" grpId="0" animBg="1"/>
      <p:bldP spid="29" grpId="0" animBg="1"/>
      <p:bldP spid="32" grpId="0" animBg="1"/>
      <p:bldP spid="34" grpId="0" animBg="1"/>
      <p:bldP spid="35" grpId="0" animBg="1"/>
      <p:bldP spid="36" grpId="0" animBg="1"/>
      <p:bldP spid="37" grpId="0" animBg="1"/>
      <p:bldP spid="38" grpId="0" animBg="1"/>
      <p:bldP spid="18" grpId="0" animBg="1"/>
      <p:bldP spid="1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3E1D4-7AB9-8539-ABDE-1FF6FA92FB8A}"/>
              </a:ext>
            </a:extLst>
          </p:cNvPr>
          <p:cNvSpPr>
            <a:spLocks noGrp="1"/>
          </p:cNvSpPr>
          <p:nvPr>
            <p:ph type="title"/>
          </p:nvPr>
        </p:nvSpPr>
        <p:spPr>
          <a:xfrm>
            <a:off x="838200" y="365125"/>
            <a:ext cx="9650506" cy="298264"/>
          </a:xfrm>
        </p:spPr>
        <p:txBody>
          <a:bodyPr/>
          <a:lstStyle/>
          <a:p>
            <a:r>
              <a:rPr lang="en-US" sz="2700" dirty="0"/>
              <a:t>AF in the setting of Acute Medical Illness or Surgery</a:t>
            </a:r>
          </a:p>
        </p:txBody>
      </p:sp>
      <p:sp>
        <p:nvSpPr>
          <p:cNvPr id="20" name="TextBox 19">
            <a:extLst>
              <a:ext uri="{FF2B5EF4-FFF2-40B4-BE49-F238E27FC236}">
                <a16:creationId xmlns:a16="http://schemas.microsoft.com/office/drawing/2014/main" id="{9651659D-5727-674A-0452-02B988F6A81D}"/>
              </a:ext>
              <a:ext uri="{C183D7F6-B498-43B3-948B-1728B52AA6E4}">
                <adec:decorative xmlns:adec="http://schemas.microsoft.com/office/drawing/2017/decorative" val="1"/>
              </a:ext>
            </a:extLst>
          </p:cNvPr>
          <p:cNvSpPr txBox="1"/>
          <p:nvPr/>
        </p:nvSpPr>
        <p:spPr>
          <a:xfrm>
            <a:off x="3147358" y="2024059"/>
            <a:ext cx="5239739" cy="376483"/>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latin typeface="Lub Dub Condensed" panose="020B0506030403020204" pitchFamily="34" charset="0"/>
              </a:rPr>
              <a:t>AF in acute medical illness or surgery</a:t>
            </a:r>
          </a:p>
        </p:txBody>
      </p:sp>
      <p:sp>
        <p:nvSpPr>
          <p:cNvPr id="21" name="Round Same Side Corner Rectangle 60">
            <a:extLst>
              <a:ext uri="{FF2B5EF4-FFF2-40B4-BE49-F238E27FC236}">
                <a16:creationId xmlns:a16="http://schemas.microsoft.com/office/drawing/2014/main" id="{CEA6843F-225F-A4CB-A2E0-E19A3D82EC4A}"/>
              </a:ext>
              <a:ext uri="{C183D7F6-B498-43B3-948B-1728B52AA6E4}">
                <adec:decorative xmlns:adec="http://schemas.microsoft.com/office/drawing/2017/decorative" val="1"/>
              </a:ext>
            </a:extLst>
          </p:cNvPr>
          <p:cNvSpPr/>
          <p:nvPr/>
        </p:nvSpPr>
        <p:spPr>
          <a:xfrm>
            <a:off x="2763748" y="2938410"/>
            <a:ext cx="1250787" cy="1147314"/>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Lub Dub Condensed" panose="020B0506030403020204"/>
              </a:rPr>
              <a:t>Counseling regarding risk of recurrent AF (Class 1) </a:t>
            </a:r>
          </a:p>
        </p:txBody>
      </p:sp>
      <p:sp>
        <p:nvSpPr>
          <p:cNvPr id="22" name="Round Same Side Corner Rectangle 60">
            <a:extLst>
              <a:ext uri="{FF2B5EF4-FFF2-40B4-BE49-F238E27FC236}">
                <a16:creationId xmlns:a16="http://schemas.microsoft.com/office/drawing/2014/main" id="{B7CBAA38-17A1-A665-A1E3-4F382698C24C}"/>
              </a:ext>
              <a:ext uri="{C183D7F6-B498-43B3-948B-1728B52AA6E4}">
                <adec:decorative xmlns:adec="http://schemas.microsoft.com/office/drawing/2017/decorative" val="1"/>
              </a:ext>
            </a:extLst>
          </p:cNvPr>
          <p:cNvSpPr/>
          <p:nvPr/>
        </p:nvSpPr>
        <p:spPr>
          <a:xfrm>
            <a:off x="4462666" y="2940190"/>
            <a:ext cx="2616227" cy="1159199"/>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Lub Dub Condensed" panose="020B0506030403020204"/>
              </a:rPr>
              <a:t>Outpatient follow-up:</a:t>
            </a:r>
          </a:p>
          <a:p>
            <a:pPr algn="ctr"/>
            <a:r>
              <a:rPr lang="en-US" sz="1400" dirty="0">
                <a:solidFill>
                  <a:schemeClr val="tx1"/>
                </a:solidFill>
                <a:latin typeface="Lub Dub Condensed" panose="020B0506030403020204"/>
              </a:rPr>
              <a:t>Thromboembolic risk stratification and decision making on OAC initiation/ continuation AF surveillance (Class 2a)</a:t>
            </a:r>
          </a:p>
        </p:txBody>
      </p:sp>
      <p:sp>
        <p:nvSpPr>
          <p:cNvPr id="23" name="Round Same Side Corner Rectangle 60">
            <a:extLst>
              <a:ext uri="{FF2B5EF4-FFF2-40B4-BE49-F238E27FC236}">
                <a16:creationId xmlns:a16="http://schemas.microsoft.com/office/drawing/2014/main" id="{1C0E5D94-881F-50CD-1601-B27E403670C1}"/>
              </a:ext>
              <a:ext uri="{C183D7F6-B498-43B3-948B-1728B52AA6E4}">
                <adec:decorative xmlns:adec="http://schemas.microsoft.com/office/drawing/2017/decorative" val="1"/>
              </a:ext>
            </a:extLst>
          </p:cNvPr>
          <p:cNvSpPr/>
          <p:nvPr/>
        </p:nvSpPr>
        <p:spPr>
          <a:xfrm>
            <a:off x="7479464" y="2937871"/>
            <a:ext cx="1746731" cy="1161518"/>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Lub Dub Condensed" panose="020B0506030403020204"/>
              </a:rPr>
              <a:t>Anticoagulation in the setting of sepsis: </a:t>
            </a:r>
            <a:r>
              <a:rPr lang="en-US" sz="1400" dirty="0">
                <a:solidFill>
                  <a:schemeClr val="tx1"/>
                </a:solidFill>
                <a:latin typeface="Lub Dub Condensed" panose="020B0506030403020204"/>
              </a:rPr>
              <a:t>uncertain benefits (Class 2b)</a:t>
            </a:r>
          </a:p>
        </p:txBody>
      </p:sp>
      <p:cxnSp>
        <p:nvCxnSpPr>
          <p:cNvPr id="24" name="Straight Arrow Connector 23">
            <a:extLst>
              <a:ext uri="{FF2B5EF4-FFF2-40B4-BE49-F238E27FC236}">
                <a16:creationId xmlns:a16="http://schemas.microsoft.com/office/drawing/2014/main" id="{32CC26D3-4B68-FB37-37D9-E274795616E4}"/>
              </a:ext>
              <a:ext uri="{C183D7F6-B498-43B3-948B-1728B52AA6E4}">
                <adec:decorative xmlns:adec="http://schemas.microsoft.com/office/drawing/2017/decorative" val="1"/>
              </a:ext>
            </a:extLst>
          </p:cNvPr>
          <p:cNvCxnSpPr>
            <a:cxnSpLocks/>
            <a:stCxn id="20" idx="2"/>
          </p:cNvCxnSpPr>
          <p:nvPr/>
        </p:nvCxnSpPr>
        <p:spPr>
          <a:xfrm>
            <a:off x="5767228" y="2400542"/>
            <a:ext cx="0" cy="50704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82">
            <a:extLst>
              <a:ext uri="{FF2B5EF4-FFF2-40B4-BE49-F238E27FC236}">
                <a16:creationId xmlns:a16="http://schemas.microsoft.com/office/drawing/2014/main" id="{BC2DD1A1-2C5B-9D78-4BE8-B2886DA2FD5C}"/>
              </a:ext>
              <a:ext uri="{C183D7F6-B498-43B3-948B-1728B52AA6E4}">
                <adec:decorative xmlns:adec="http://schemas.microsoft.com/office/drawing/2017/decorative" val="1"/>
              </a:ext>
            </a:extLst>
          </p:cNvPr>
          <p:cNvCxnSpPr>
            <a:cxnSpLocks/>
            <a:stCxn id="20" idx="2"/>
            <a:endCxn id="21" idx="0"/>
          </p:cNvCxnSpPr>
          <p:nvPr/>
        </p:nvCxnSpPr>
        <p:spPr>
          <a:xfrm rot="5400000">
            <a:off x="4309251" y="1480433"/>
            <a:ext cx="537868" cy="2378086"/>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Elbow Connector 82">
            <a:extLst>
              <a:ext uri="{FF2B5EF4-FFF2-40B4-BE49-F238E27FC236}">
                <a16:creationId xmlns:a16="http://schemas.microsoft.com/office/drawing/2014/main" id="{E9E3F263-5F21-9376-C193-7AFD741F5A7D}"/>
              </a:ext>
              <a:ext uri="{C183D7F6-B498-43B3-948B-1728B52AA6E4}">
                <adec:decorative xmlns:adec="http://schemas.microsoft.com/office/drawing/2017/decorative" val="1"/>
              </a:ext>
            </a:extLst>
          </p:cNvPr>
          <p:cNvCxnSpPr>
            <a:cxnSpLocks/>
            <a:stCxn id="20" idx="2"/>
            <a:endCxn id="23" idx="0"/>
          </p:cNvCxnSpPr>
          <p:nvPr/>
        </p:nvCxnSpPr>
        <p:spPr>
          <a:xfrm rot="16200000" flipH="1">
            <a:off x="6791365" y="1376405"/>
            <a:ext cx="537329" cy="2585602"/>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 name="Rectangle 2" descr="Flow chart for guideline based management for treatment of atrial fibrillation in patients experiencing acute medical illness or surgery.">
            <a:extLst>
              <a:ext uri="{FF2B5EF4-FFF2-40B4-BE49-F238E27FC236}">
                <a16:creationId xmlns:a16="http://schemas.microsoft.com/office/drawing/2014/main" id="{8D2E56A5-F4FC-2D84-C7F9-7C058B04845A}"/>
              </a:ext>
            </a:extLst>
          </p:cNvPr>
          <p:cNvSpPr/>
          <p:nvPr/>
        </p:nvSpPr>
        <p:spPr>
          <a:xfrm>
            <a:off x="996593" y="1438382"/>
            <a:ext cx="9462499" cy="3318553"/>
          </a:xfrm>
          <a:prstGeom prst="rect">
            <a:avLst/>
          </a:prstGeom>
          <a:no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6">
            <a:extLst>
              <a:ext uri="{FF2B5EF4-FFF2-40B4-BE49-F238E27FC236}">
                <a16:creationId xmlns:a16="http://schemas.microsoft.com/office/drawing/2014/main" id="{23543E4C-33A5-A569-9E6E-A15D1FED2D34}"/>
              </a:ext>
            </a:extLst>
          </p:cNvPr>
          <p:cNvSpPr>
            <a:spLocks noGrp="1"/>
          </p:cNvSpPr>
          <p:nvPr>
            <p:ph type="body" sz="quarter" idx="13"/>
          </p:nvPr>
        </p:nvSpPr>
        <p:spPr>
          <a:xfrm>
            <a:off x="1601261" y="6006353"/>
            <a:ext cx="8989479" cy="199237"/>
          </a:xfrm>
        </p:spPr>
        <p:txBody>
          <a:bodyPr/>
          <a:lstStyle/>
          <a:p>
            <a:pPr marL="0" indent="0" algn="ctr"/>
            <a:r>
              <a:rPr lang="en-US" b="1" dirty="0"/>
              <a:t>Abbreviations: </a:t>
            </a:r>
            <a:r>
              <a:rPr lang="en-US" dirty="0"/>
              <a:t>AF indicates atrial fibrillation and OAC, oral anticoagulation.</a:t>
            </a:r>
          </a:p>
        </p:txBody>
      </p:sp>
      <p:sp>
        <p:nvSpPr>
          <p:cNvPr id="4" name="Slide Number Placeholder 3">
            <a:extLst>
              <a:ext uri="{FF2B5EF4-FFF2-40B4-BE49-F238E27FC236}">
                <a16:creationId xmlns:a16="http://schemas.microsoft.com/office/drawing/2014/main" id="{C6E9555B-7BCE-54A3-0BD8-DACC0C93A0C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44</a:t>
            </a:fld>
            <a:endParaRPr lang="en-US" sz="900" dirty="0"/>
          </a:p>
        </p:txBody>
      </p:sp>
    </p:spTree>
    <p:extLst>
      <p:ext uri="{BB962C8B-B14F-4D97-AF65-F5344CB8AC3E}">
        <p14:creationId xmlns:p14="http://schemas.microsoft.com/office/powerpoint/2010/main" val="4186239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35">
            <a:extLst>
              <a:ext uri="{FF2B5EF4-FFF2-40B4-BE49-F238E27FC236}">
                <a16:creationId xmlns:a16="http://schemas.microsoft.com/office/drawing/2014/main" id="{EA1FA873-2763-4DDA-DD89-D3061A677584}"/>
              </a:ext>
            </a:extLst>
          </p:cNvPr>
          <p:cNvSpPr>
            <a:spLocks noGrp="1"/>
          </p:cNvSpPr>
          <p:nvPr>
            <p:ph type="title"/>
          </p:nvPr>
        </p:nvSpPr>
        <p:spPr/>
        <p:txBody>
          <a:bodyPr/>
          <a:lstStyle/>
          <a:p>
            <a:r>
              <a:rPr lang="en-US" sz="3200" dirty="0"/>
              <a:t>Future Research Needs</a:t>
            </a:r>
            <a:endParaRPr lang="en-US" dirty="0"/>
          </a:p>
        </p:txBody>
      </p:sp>
      <p:sp>
        <p:nvSpPr>
          <p:cNvPr id="4" name="Slide Number Placeholder 3">
            <a:extLst>
              <a:ext uri="{FF2B5EF4-FFF2-40B4-BE49-F238E27FC236}">
                <a16:creationId xmlns:a16="http://schemas.microsoft.com/office/drawing/2014/main" id="{C6E9555B-7BCE-54A3-0BD8-DACC0C93A0CF}"/>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45</a:t>
            </a:fld>
            <a:endParaRPr lang="en-US" dirty="0"/>
          </a:p>
        </p:txBody>
      </p:sp>
      <p:sp>
        <p:nvSpPr>
          <p:cNvPr id="6" name="Rectangle 5">
            <a:extLst>
              <a:ext uri="{FF2B5EF4-FFF2-40B4-BE49-F238E27FC236}">
                <a16:creationId xmlns:a16="http://schemas.microsoft.com/office/drawing/2014/main" id="{129059EE-B6A0-4ED6-5B42-428DA14A8FC5}"/>
              </a:ext>
              <a:ext uri="{C183D7F6-B498-43B3-948B-1728B52AA6E4}">
                <adec:decorative xmlns:adec="http://schemas.microsoft.com/office/drawing/2017/decorative" val="1"/>
              </a:ext>
            </a:extLst>
          </p:cNvPr>
          <p:cNvSpPr/>
          <p:nvPr/>
        </p:nvSpPr>
        <p:spPr>
          <a:xfrm>
            <a:off x="6553199" y="1438274"/>
            <a:ext cx="4656639" cy="4095751"/>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D5D5C696-7CC8-FF10-251F-4BD9DAF6EE49}"/>
              </a:ext>
              <a:ext uri="{C183D7F6-B498-43B3-948B-1728B52AA6E4}">
                <adec:decorative xmlns:adec="http://schemas.microsoft.com/office/drawing/2017/decorative" val="1"/>
              </a:ext>
            </a:extLst>
          </p:cNvPr>
          <p:cNvSpPr/>
          <p:nvPr/>
        </p:nvSpPr>
        <p:spPr>
          <a:xfrm>
            <a:off x="1000125" y="1438274"/>
            <a:ext cx="4438650" cy="4095751"/>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EE2E538D-0451-E72B-5D6B-336CC53BE58F}"/>
              </a:ext>
            </a:extLst>
          </p:cNvPr>
          <p:cNvSpPr txBox="1"/>
          <p:nvPr/>
        </p:nvSpPr>
        <p:spPr>
          <a:xfrm>
            <a:off x="1164290" y="1516583"/>
            <a:ext cx="4103035" cy="3924151"/>
          </a:xfrm>
          <a:prstGeom prst="rect">
            <a:avLst/>
          </a:prstGeom>
          <a:noFill/>
        </p:spPr>
        <p:txBody>
          <a:bodyPr wrap="square">
            <a:spAutoFit/>
          </a:bodyPr>
          <a:lstStyle/>
          <a:p>
            <a:pPr marL="571500">
              <a:spcAft>
                <a:spcPts val="1200"/>
              </a:spcAft>
            </a:pPr>
            <a:r>
              <a:rPr lang="en-US" sz="1800" dirty="0">
                <a:solidFill>
                  <a:srgbClr val="CF2429"/>
                </a:solidFill>
                <a:latin typeface="Lub Dub Bold" panose="020B0803030403020204" pitchFamily="34" charset="0"/>
                <a:cs typeface="Arial" panose="020B0604020202020204" pitchFamily="34" charset="0"/>
              </a:rPr>
              <a:t>Evaluation of the AF Patient:</a:t>
            </a:r>
          </a:p>
          <a:p>
            <a:pPr marL="285750" indent="-285750" algn="l" rtl="0" eaLnBrk="1" fontAlgn="t" latinLnBrk="0" hangingPunct="1">
              <a:spcBef>
                <a:spcPts val="0"/>
              </a:spcBef>
              <a:spcAft>
                <a:spcPts val="600"/>
              </a:spcAft>
              <a:buFont typeface="Arial" panose="020B0604020202020204" pitchFamily="34" charset="0"/>
              <a:buChar char="•"/>
            </a:pPr>
            <a:r>
              <a:rPr lang="en-US" sz="1600" dirty="0">
                <a:latin typeface="Lub Dub Medium" panose="020B0603030403020204" pitchFamily="34" charset="0"/>
                <a:cs typeface="Arial" panose="020B0604020202020204" pitchFamily="34" charset="0"/>
              </a:rPr>
              <a:t>AF as a disease continuum </a:t>
            </a:r>
          </a:p>
          <a:p>
            <a:pPr marL="285750" indent="-285750" algn="l" rtl="0" eaLnBrk="1" fontAlgn="t" latinLnBrk="0" hangingPunct="1">
              <a:spcBef>
                <a:spcPts val="0"/>
              </a:spcBef>
              <a:spcAft>
                <a:spcPts val="600"/>
              </a:spcAft>
              <a:buFont typeface="Arial" panose="020B0604020202020204" pitchFamily="34" charset="0"/>
              <a:buChar char="•"/>
            </a:pPr>
            <a:r>
              <a:rPr lang="en-US" sz="1600" dirty="0">
                <a:latin typeface="Lub Dub Medium" panose="020B0603030403020204" pitchFamily="34" charset="0"/>
                <a:cs typeface="Arial" panose="020B0604020202020204" pitchFamily="34" charset="0"/>
              </a:rPr>
              <a:t>Individualization of AF </a:t>
            </a:r>
            <a:br>
              <a:rPr lang="en-US" sz="1600" dirty="0">
                <a:latin typeface="Lub Dub Medium" panose="020B0603030403020204" pitchFamily="34" charset="0"/>
                <a:cs typeface="Arial" panose="020B0604020202020204" pitchFamily="34" charset="0"/>
              </a:rPr>
            </a:br>
            <a:r>
              <a:rPr lang="en-US" sz="1600" dirty="0">
                <a:latin typeface="Lub Dub Medium" panose="020B0603030403020204" pitchFamily="34" charset="0"/>
                <a:cs typeface="Arial" panose="020B0604020202020204" pitchFamily="34" charset="0"/>
              </a:rPr>
              <a:t>and stroke risk</a:t>
            </a:r>
          </a:p>
          <a:p>
            <a:pPr marL="285750" indent="-285750" algn="l" rtl="0" eaLnBrk="1" fontAlgn="t" latinLnBrk="0" hangingPunct="1">
              <a:spcBef>
                <a:spcPts val="0"/>
              </a:spcBef>
              <a:spcAft>
                <a:spcPts val="600"/>
              </a:spcAft>
              <a:buFont typeface="Arial" panose="020B0604020202020204" pitchFamily="34" charset="0"/>
              <a:buChar char="•"/>
            </a:pPr>
            <a:r>
              <a:rPr lang="en-US" sz="1600" dirty="0">
                <a:latin typeface="Lub Dub Medium" panose="020B0603030403020204" pitchFamily="34" charset="0"/>
                <a:cs typeface="Arial" panose="020B0604020202020204" pitchFamily="34" charset="0"/>
              </a:rPr>
              <a:t>Race, gender and sex differences</a:t>
            </a:r>
          </a:p>
          <a:p>
            <a:pPr marL="285750" indent="-285750" algn="l" rtl="0" eaLnBrk="1" fontAlgn="t" latinLnBrk="0" hangingPunct="1">
              <a:spcBef>
                <a:spcPts val="0"/>
              </a:spcBef>
              <a:spcAft>
                <a:spcPts val="600"/>
              </a:spcAft>
              <a:buFont typeface="Arial" panose="020B0604020202020204" pitchFamily="34" charset="0"/>
              <a:buChar char="•"/>
            </a:pPr>
            <a:r>
              <a:rPr lang="en-US" sz="1600" dirty="0">
                <a:latin typeface="Lub Dub Medium" panose="020B0603030403020204" pitchFamily="34" charset="0"/>
                <a:cs typeface="Arial" panose="020B0604020202020204" pitchFamily="34" charset="0"/>
              </a:rPr>
              <a:t>Incorporating other stroke risk scores</a:t>
            </a:r>
          </a:p>
          <a:p>
            <a:pPr marL="285750" indent="-285750" algn="l" rtl="0" eaLnBrk="1" fontAlgn="t" latinLnBrk="0" hangingPunct="1">
              <a:spcBef>
                <a:spcPts val="0"/>
              </a:spcBef>
              <a:spcAft>
                <a:spcPts val="600"/>
              </a:spcAft>
              <a:buFont typeface="Arial" panose="020B0604020202020204" pitchFamily="34" charset="0"/>
              <a:buChar char="•"/>
            </a:pPr>
            <a:r>
              <a:rPr lang="en-US" sz="1600" dirty="0">
                <a:latin typeface="Lub Dub Medium" panose="020B0603030403020204" pitchFamily="34" charset="0"/>
                <a:cs typeface="Arial" panose="020B0604020202020204" pitchFamily="34" charset="0"/>
              </a:rPr>
              <a:t>Standardized measures</a:t>
            </a:r>
          </a:p>
          <a:p>
            <a:pPr marL="285750" indent="-285750" algn="l" rtl="0" eaLnBrk="1" fontAlgn="t" latinLnBrk="0" hangingPunct="1">
              <a:spcBef>
                <a:spcPts val="0"/>
              </a:spcBef>
              <a:spcAft>
                <a:spcPts val="600"/>
              </a:spcAft>
              <a:buFont typeface="Arial" panose="020B0604020202020204" pitchFamily="34" charset="0"/>
              <a:buChar char="•"/>
            </a:pPr>
            <a:r>
              <a:rPr lang="en-US" sz="1600" dirty="0">
                <a:latin typeface="Lub Dub Medium" panose="020B0603030403020204" pitchFamily="34" charset="0"/>
                <a:cs typeface="Arial" panose="020B0604020202020204" pitchFamily="34" charset="0"/>
              </a:rPr>
              <a:t>Social determinants of health</a:t>
            </a:r>
          </a:p>
          <a:p>
            <a:pPr marL="285750" indent="-285750" algn="l" rtl="0" eaLnBrk="1" fontAlgn="t" latinLnBrk="0" hangingPunct="1">
              <a:spcBef>
                <a:spcPts val="0"/>
              </a:spcBef>
              <a:spcAft>
                <a:spcPts val="600"/>
              </a:spcAft>
              <a:buFont typeface="Arial" panose="020B0604020202020204" pitchFamily="34" charset="0"/>
              <a:buChar char="•"/>
            </a:pPr>
            <a:r>
              <a:rPr lang="en-US" sz="1600" dirty="0">
                <a:latin typeface="Lub Dub Medium" panose="020B0603030403020204" pitchFamily="34" charset="0"/>
                <a:cs typeface="Arial" panose="020B0604020202020204" pitchFamily="34" charset="0"/>
              </a:rPr>
              <a:t>Genetic testing</a:t>
            </a:r>
          </a:p>
          <a:p>
            <a:pPr marL="285750" indent="-285750" algn="l" rtl="0" eaLnBrk="1" fontAlgn="t" latinLnBrk="0" hangingPunct="1">
              <a:spcBef>
                <a:spcPts val="0"/>
              </a:spcBef>
              <a:spcAft>
                <a:spcPts val="600"/>
              </a:spcAft>
              <a:buFont typeface="Arial" panose="020B0604020202020204" pitchFamily="34" charset="0"/>
              <a:buChar char="•"/>
            </a:pPr>
            <a:r>
              <a:rPr lang="en-US" sz="1600" dirty="0">
                <a:latin typeface="Lub Dub Medium" panose="020B0603030403020204" pitchFamily="34" charset="0"/>
                <a:cs typeface="Arial" panose="020B0604020202020204" pitchFamily="34" charset="0"/>
              </a:rPr>
              <a:t>Subclinical AF</a:t>
            </a:r>
          </a:p>
          <a:p>
            <a:pPr marL="285750" indent="-285750" algn="l" rtl="0" eaLnBrk="1" fontAlgn="t" latinLnBrk="0" hangingPunct="1">
              <a:spcBef>
                <a:spcPts val="0"/>
              </a:spcBef>
              <a:spcAft>
                <a:spcPts val="600"/>
              </a:spcAft>
              <a:buFont typeface="Arial" panose="020B0604020202020204" pitchFamily="34" charset="0"/>
              <a:buChar char="•"/>
            </a:pPr>
            <a:r>
              <a:rPr lang="en-US" sz="1600" dirty="0">
                <a:latin typeface="Lub Dub Medium" panose="020B0603030403020204" pitchFamily="34" charset="0"/>
                <a:cs typeface="Arial" panose="020B0604020202020204" pitchFamily="34" charset="0"/>
              </a:rPr>
              <a:t>Sleep</a:t>
            </a:r>
          </a:p>
          <a:p>
            <a:pPr marL="285750" indent="-285750" algn="l" rtl="0" eaLnBrk="1" fontAlgn="t" latinLnBrk="0" hangingPunct="1">
              <a:spcBef>
                <a:spcPts val="0"/>
              </a:spcBef>
              <a:spcAft>
                <a:spcPts val="600"/>
              </a:spcAft>
              <a:buFont typeface="Arial" panose="020B0604020202020204" pitchFamily="34" charset="0"/>
              <a:buChar char="•"/>
            </a:pPr>
            <a:endParaRPr lang="en-US" sz="1600" dirty="0">
              <a:latin typeface="Lub Dub Medium" panose="020B0603030403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CB7C856-FC6D-F8B7-30E5-03E2DC95D272}"/>
              </a:ext>
            </a:extLst>
          </p:cNvPr>
          <p:cNvSpPr txBox="1"/>
          <p:nvPr/>
        </p:nvSpPr>
        <p:spPr>
          <a:xfrm>
            <a:off x="6717364" y="1516583"/>
            <a:ext cx="4541185" cy="3924151"/>
          </a:xfrm>
          <a:prstGeom prst="rect">
            <a:avLst/>
          </a:prstGeom>
          <a:noFill/>
        </p:spPr>
        <p:txBody>
          <a:bodyPr wrap="square">
            <a:spAutoFit/>
          </a:bodyPr>
          <a:lstStyle/>
          <a:p>
            <a:pPr marL="571500">
              <a:spcAft>
                <a:spcPts val="1200"/>
              </a:spcAft>
            </a:pPr>
            <a:r>
              <a:rPr lang="en-US" sz="1800" dirty="0">
                <a:solidFill>
                  <a:srgbClr val="CF2429"/>
                </a:solidFill>
                <a:latin typeface="Lub Dub Bold" panose="020B0803030403020204" pitchFamily="34" charset="0"/>
                <a:cs typeface="Arial" panose="020B0604020202020204" pitchFamily="34" charset="0"/>
              </a:rPr>
              <a:t>Management of the AF Patient:</a:t>
            </a:r>
          </a:p>
          <a:p>
            <a:pPr marL="285750" indent="-285750" algn="l" rtl="0" eaLnBrk="1" fontAlgn="t" latinLnBrk="0" hangingPunct="1">
              <a:spcBef>
                <a:spcPts val="0"/>
              </a:spcBef>
              <a:spcAft>
                <a:spcPts val="600"/>
              </a:spcAft>
              <a:buFont typeface="Arial" panose="020B0604020202020204" pitchFamily="34" charset="0"/>
              <a:buChar char="•"/>
            </a:pPr>
            <a:r>
              <a:rPr lang="en-US" sz="1600" dirty="0">
                <a:latin typeface="Lub Dub Medium" panose="020B0603030403020204" pitchFamily="34" charset="0"/>
                <a:cs typeface="Arial" panose="020B0604020202020204" pitchFamily="34" charset="0"/>
              </a:rPr>
              <a:t>Wearable heart monitoring devices</a:t>
            </a:r>
          </a:p>
          <a:p>
            <a:pPr marL="285750" indent="-285750" algn="l" rtl="0" eaLnBrk="1" fontAlgn="t" latinLnBrk="0" hangingPunct="1">
              <a:spcBef>
                <a:spcPts val="0"/>
              </a:spcBef>
              <a:spcAft>
                <a:spcPts val="600"/>
              </a:spcAft>
              <a:buFont typeface="Arial" panose="020B0604020202020204" pitchFamily="34" charset="0"/>
              <a:buChar char="•"/>
            </a:pPr>
            <a:r>
              <a:rPr lang="en-US" sz="1600" dirty="0">
                <a:latin typeface="Lub Dub Medium" panose="020B0603030403020204" pitchFamily="34" charset="0"/>
                <a:cs typeface="Arial" panose="020B0604020202020204" pitchFamily="34" charset="0"/>
              </a:rPr>
              <a:t>Strategies for anticoagulation</a:t>
            </a:r>
          </a:p>
          <a:p>
            <a:pPr marL="285750" indent="-285750" algn="l" rtl="0" eaLnBrk="1" fontAlgn="t" latinLnBrk="0" hangingPunct="1">
              <a:spcBef>
                <a:spcPts val="0"/>
              </a:spcBef>
              <a:spcAft>
                <a:spcPts val="600"/>
              </a:spcAft>
              <a:buFont typeface="Arial" panose="020B0604020202020204" pitchFamily="34" charset="0"/>
              <a:buChar char="•"/>
            </a:pPr>
            <a:r>
              <a:rPr lang="en-US" sz="1600" dirty="0">
                <a:latin typeface="Lub Dub Medium" panose="020B0603030403020204" pitchFamily="34" charset="0"/>
                <a:cs typeface="Arial" panose="020B0604020202020204" pitchFamily="34" charset="0"/>
              </a:rPr>
              <a:t>Downstream consequences of AF </a:t>
            </a:r>
          </a:p>
          <a:p>
            <a:pPr marL="285750" indent="-285750" algn="l" rtl="0" eaLnBrk="1" fontAlgn="t" latinLnBrk="0" hangingPunct="1">
              <a:spcBef>
                <a:spcPts val="0"/>
              </a:spcBef>
              <a:spcAft>
                <a:spcPts val="600"/>
              </a:spcAft>
              <a:buFont typeface="Arial" panose="020B0604020202020204" pitchFamily="34" charset="0"/>
              <a:buChar char="•"/>
            </a:pPr>
            <a:r>
              <a:rPr lang="en-US" sz="1600" dirty="0">
                <a:latin typeface="Lub Dub Medium" panose="020B0603030403020204" pitchFamily="34" charset="0"/>
                <a:cs typeface="Arial" panose="020B0604020202020204" pitchFamily="34" charset="0"/>
              </a:rPr>
              <a:t>Standardization of ablation procedures</a:t>
            </a:r>
          </a:p>
          <a:p>
            <a:pPr marL="285750" indent="-285750" algn="l" rtl="0" eaLnBrk="1" fontAlgn="t" latinLnBrk="0" hangingPunct="1">
              <a:spcBef>
                <a:spcPts val="0"/>
              </a:spcBef>
              <a:spcAft>
                <a:spcPts val="600"/>
              </a:spcAft>
              <a:buFont typeface="Arial" panose="020B0604020202020204" pitchFamily="34" charset="0"/>
              <a:buChar char="•"/>
            </a:pPr>
            <a:r>
              <a:rPr lang="en-US" sz="1600" dirty="0">
                <a:latin typeface="Lub Dub Medium" panose="020B0603030403020204" pitchFamily="34" charset="0"/>
                <a:cs typeface="Arial" panose="020B0604020202020204" pitchFamily="34" charset="0"/>
              </a:rPr>
              <a:t>Surgical exclusion and occlusion of LAA</a:t>
            </a:r>
          </a:p>
          <a:p>
            <a:pPr marL="285750" indent="-285750" algn="l" rtl="0" eaLnBrk="1" fontAlgn="t" latinLnBrk="0" hangingPunct="1">
              <a:spcBef>
                <a:spcPts val="0"/>
              </a:spcBef>
              <a:spcAft>
                <a:spcPts val="600"/>
              </a:spcAft>
              <a:buFont typeface="Arial" panose="020B0604020202020204" pitchFamily="34" charset="0"/>
              <a:buChar char="•"/>
            </a:pPr>
            <a:r>
              <a:rPr lang="en-US" sz="1600" dirty="0">
                <a:latin typeface="Lub Dub Medium" panose="020B0603030403020204" pitchFamily="34" charset="0"/>
                <a:cs typeface="Arial" panose="020B0604020202020204" pitchFamily="34" charset="0"/>
              </a:rPr>
              <a:t>Candidates for ablation</a:t>
            </a:r>
          </a:p>
          <a:p>
            <a:pPr marL="285750" indent="-285750" algn="l" rtl="0" eaLnBrk="1" fontAlgn="t" latinLnBrk="0" hangingPunct="1">
              <a:spcBef>
                <a:spcPts val="0"/>
              </a:spcBef>
              <a:spcAft>
                <a:spcPts val="600"/>
              </a:spcAft>
              <a:buFont typeface="Arial" panose="020B0604020202020204" pitchFamily="34" charset="0"/>
              <a:buChar char="•"/>
            </a:pPr>
            <a:r>
              <a:rPr lang="en-US" sz="1600" dirty="0">
                <a:latin typeface="Lub Dub Medium" panose="020B0603030403020204" pitchFamily="34" charset="0"/>
                <a:cs typeface="Arial" panose="020B0604020202020204" pitchFamily="34" charset="0"/>
              </a:rPr>
              <a:t>Role of risk modifiers in AF stroke prevention</a:t>
            </a:r>
          </a:p>
          <a:p>
            <a:pPr marL="285750" indent="-285750" algn="l" rtl="0" eaLnBrk="1" fontAlgn="t" latinLnBrk="0" hangingPunct="1">
              <a:spcBef>
                <a:spcPts val="0"/>
              </a:spcBef>
              <a:spcAft>
                <a:spcPts val="600"/>
              </a:spcAft>
              <a:buFont typeface="Arial" panose="020B0604020202020204" pitchFamily="34" charset="0"/>
              <a:buChar char="•"/>
            </a:pPr>
            <a:r>
              <a:rPr lang="en-US" sz="1600" dirty="0">
                <a:latin typeface="Lub Dub Medium" panose="020B0603030403020204" pitchFamily="34" charset="0"/>
                <a:cs typeface="Arial" panose="020B0604020202020204" pitchFamily="34" charset="0"/>
              </a:rPr>
              <a:t>Shared decision making</a:t>
            </a:r>
          </a:p>
          <a:p>
            <a:pPr marL="285750" indent="-285750" algn="l" rtl="0" eaLnBrk="1" fontAlgn="t" latinLnBrk="0" hangingPunct="1">
              <a:spcBef>
                <a:spcPts val="0"/>
              </a:spcBef>
              <a:spcAft>
                <a:spcPts val="600"/>
              </a:spcAft>
              <a:buFont typeface="Arial" panose="020B0604020202020204" pitchFamily="34" charset="0"/>
              <a:buChar char="•"/>
            </a:pPr>
            <a:r>
              <a:rPr lang="en-US" sz="1600" dirty="0">
                <a:latin typeface="Lub Dub Medium" panose="020B0603030403020204" pitchFamily="34" charset="0"/>
                <a:cs typeface="Arial" panose="020B0604020202020204" pitchFamily="34" charset="0"/>
              </a:rPr>
              <a:t>AI for AF management</a:t>
            </a:r>
          </a:p>
          <a:p>
            <a:pPr marL="285750" indent="-285750" algn="l" rtl="0" eaLnBrk="1" fontAlgn="t" latinLnBrk="0" hangingPunct="1">
              <a:spcBef>
                <a:spcPts val="0"/>
              </a:spcBef>
              <a:spcAft>
                <a:spcPts val="600"/>
              </a:spcAft>
              <a:buFont typeface="Arial" panose="020B0604020202020204" pitchFamily="34" charset="0"/>
              <a:buChar char="•"/>
            </a:pPr>
            <a:r>
              <a:rPr lang="en-US" sz="1600" dirty="0">
                <a:latin typeface="Lub Dub Medium" panose="020B0603030403020204" pitchFamily="34" charset="0"/>
                <a:cs typeface="Arial" panose="020B0604020202020204" pitchFamily="34" charset="0"/>
              </a:rPr>
              <a:t>Better goal and outcome definition  </a:t>
            </a:r>
          </a:p>
        </p:txBody>
      </p:sp>
      <p:sp>
        <p:nvSpPr>
          <p:cNvPr id="8" name="Oval 7">
            <a:extLst>
              <a:ext uri="{FF2B5EF4-FFF2-40B4-BE49-F238E27FC236}">
                <a16:creationId xmlns:a16="http://schemas.microsoft.com/office/drawing/2014/main" id="{F0E07B90-9734-E238-7BFF-3FE15BE983B5}"/>
              </a:ext>
              <a:ext uri="{C183D7F6-B498-43B3-948B-1728B52AA6E4}">
                <adec:decorative xmlns:adec="http://schemas.microsoft.com/office/drawing/2017/decorative" val="1"/>
              </a:ext>
            </a:extLst>
          </p:cNvPr>
          <p:cNvSpPr/>
          <p:nvPr/>
        </p:nvSpPr>
        <p:spPr>
          <a:xfrm>
            <a:off x="6524626" y="1123951"/>
            <a:ext cx="800100" cy="800100"/>
          </a:xfrm>
          <a:prstGeom prst="ellipse">
            <a:avLst/>
          </a:prstGeom>
          <a:solidFill>
            <a:srgbClr val="CF24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15855E80-DC8D-EF03-AE92-65B408BAA9C0}"/>
              </a:ext>
              <a:ext uri="{C183D7F6-B498-43B3-948B-1728B52AA6E4}">
                <adec:decorative xmlns:adec="http://schemas.microsoft.com/office/drawing/2017/decorative" val="1"/>
              </a:ext>
            </a:extLst>
          </p:cNvPr>
          <p:cNvSpPr/>
          <p:nvPr/>
        </p:nvSpPr>
        <p:spPr>
          <a:xfrm>
            <a:off x="971551" y="1123951"/>
            <a:ext cx="800100" cy="800100"/>
          </a:xfrm>
          <a:prstGeom prst="ellipse">
            <a:avLst/>
          </a:prstGeom>
          <a:solidFill>
            <a:srgbClr val="CF24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189567F3-C688-AF43-D503-7109DE2BDCA7}"/>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1131094" y="1195180"/>
            <a:ext cx="459582" cy="641145"/>
          </a:xfrm>
          <a:prstGeom prst="rect">
            <a:avLst/>
          </a:prstGeom>
        </p:spPr>
      </p:pic>
      <p:pic>
        <p:nvPicPr>
          <p:cNvPr id="39" name="Picture 38">
            <a:extLst>
              <a:ext uri="{FF2B5EF4-FFF2-40B4-BE49-F238E27FC236}">
                <a16:creationId xmlns:a16="http://schemas.microsoft.com/office/drawing/2014/main" id="{3240EF28-F65E-4D1D-FCD4-B7E419BD6984}"/>
              </a:ext>
              <a:ext uri="{C183D7F6-B498-43B3-948B-1728B52AA6E4}">
                <adec:decorative xmlns:adec="http://schemas.microsoft.com/office/drawing/2017/decorative" val="1"/>
              </a:ext>
            </a:extLst>
          </p:cNvPr>
          <p:cNvPicPr>
            <a:picLocks noChangeAspect="1"/>
          </p:cNvPicPr>
          <p:nvPr/>
        </p:nvPicPr>
        <p:blipFill>
          <a:blip r:embed="rId5">
            <a:lum bright="70000" contrast="-70000"/>
          </a:blip>
          <a:stretch>
            <a:fillRect/>
          </a:stretch>
        </p:blipFill>
        <p:spPr>
          <a:xfrm>
            <a:off x="6597904" y="1189052"/>
            <a:ext cx="650621" cy="611584"/>
          </a:xfrm>
          <a:prstGeom prst="rect">
            <a:avLst/>
          </a:prstGeom>
        </p:spPr>
      </p:pic>
      <p:sp>
        <p:nvSpPr>
          <p:cNvPr id="12" name="Text Placeholder 6">
            <a:extLst>
              <a:ext uri="{FF2B5EF4-FFF2-40B4-BE49-F238E27FC236}">
                <a16:creationId xmlns:a16="http://schemas.microsoft.com/office/drawing/2014/main" id="{3897EE7B-A0E8-5690-08FA-45239E1824F0}"/>
              </a:ext>
            </a:extLst>
          </p:cNvPr>
          <p:cNvSpPr>
            <a:spLocks noGrp="1"/>
          </p:cNvSpPr>
          <p:nvPr>
            <p:ph type="body" sz="quarter" idx="13"/>
          </p:nvPr>
        </p:nvSpPr>
        <p:spPr>
          <a:xfrm>
            <a:off x="838200" y="6069013"/>
            <a:ext cx="10515600" cy="271462"/>
          </a:xfrm>
        </p:spPr>
        <p:txBody>
          <a:bodyPr/>
          <a:lstStyle/>
          <a:p>
            <a:pPr algn="ctr"/>
            <a:r>
              <a:rPr lang="en-US" sz="1100" b="1" dirty="0"/>
              <a:t>Abbreviations: </a:t>
            </a:r>
            <a:r>
              <a:rPr lang="en-US" sz="1100" dirty="0"/>
              <a:t>AF indicates atrial fibrillation; AI, artificial intelligence; and LAA, left atrial appendage.</a:t>
            </a:r>
          </a:p>
        </p:txBody>
      </p:sp>
    </p:spTree>
    <p:extLst>
      <p:ext uri="{BB962C8B-B14F-4D97-AF65-F5344CB8AC3E}">
        <p14:creationId xmlns:p14="http://schemas.microsoft.com/office/powerpoint/2010/main" val="5836485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48E2F6-410F-3C90-3FB7-7F719D017F9D}"/>
              </a:ext>
            </a:extLst>
          </p:cNvPr>
          <p:cNvSpPr>
            <a:spLocks noGrp="1"/>
          </p:cNvSpPr>
          <p:nvPr>
            <p:ph type="title"/>
          </p:nvPr>
        </p:nvSpPr>
        <p:spPr/>
        <p:txBody>
          <a:bodyPr/>
          <a:lstStyle/>
          <a:p>
            <a:r>
              <a:rPr lang="en-US" dirty="0"/>
              <a:t>Acknowledgments</a:t>
            </a:r>
          </a:p>
        </p:txBody>
      </p:sp>
      <p:sp>
        <p:nvSpPr>
          <p:cNvPr id="6" name="Content Placeholder 5">
            <a:extLst>
              <a:ext uri="{FF2B5EF4-FFF2-40B4-BE49-F238E27FC236}">
                <a16:creationId xmlns:a16="http://schemas.microsoft.com/office/drawing/2014/main" id="{98371956-81F8-49E7-CCD2-C49A7A8DB4BB}"/>
              </a:ext>
            </a:extLst>
          </p:cNvPr>
          <p:cNvSpPr>
            <a:spLocks noGrp="1"/>
          </p:cNvSpPr>
          <p:nvPr>
            <p:ph idx="1"/>
          </p:nvPr>
        </p:nvSpPr>
        <p:spPr>
          <a:xfrm>
            <a:off x="765772" y="1086193"/>
            <a:ext cx="9908263" cy="3835357"/>
          </a:xfrm>
        </p:spPr>
        <p:txBody>
          <a:bodyPr>
            <a:normAutofit/>
          </a:bodyPr>
          <a:lstStyle/>
          <a:p>
            <a:pPr marL="0" indent="0">
              <a:lnSpc>
                <a:spcPct val="100000"/>
              </a:lnSpc>
              <a:buNone/>
            </a:pPr>
            <a:r>
              <a:rPr lang="en-US" sz="2000" dirty="0"/>
              <a:t>Many thanks to our Guideline Ambassadors who were guided by Dr. Elliott Antman in developing this translational learning product in support of the Joglar, J. A. et al., 2023 ACC/AHA/ACCP/HRS Guideline for the Diagnosis and Management of Atrial Fibrillation.</a:t>
            </a:r>
          </a:p>
          <a:p>
            <a:pPr marL="0" indent="0">
              <a:lnSpc>
                <a:spcPct val="100000"/>
              </a:lnSpc>
              <a:buNone/>
            </a:pPr>
            <a:endParaRPr lang="en-US" sz="2000" dirty="0"/>
          </a:p>
        </p:txBody>
      </p:sp>
      <p:sp>
        <p:nvSpPr>
          <p:cNvPr id="8" name="TextBox 7">
            <a:extLst>
              <a:ext uri="{FF2B5EF4-FFF2-40B4-BE49-F238E27FC236}">
                <a16:creationId xmlns:a16="http://schemas.microsoft.com/office/drawing/2014/main" id="{C809FE08-8957-56B3-622C-633C17B75F70}"/>
              </a:ext>
            </a:extLst>
          </p:cNvPr>
          <p:cNvSpPr txBox="1"/>
          <p:nvPr/>
        </p:nvSpPr>
        <p:spPr>
          <a:xfrm>
            <a:off x="887128" y="2589899"/>
            <a:ext cx="9245600" cy="1298769"/>
          </a:xfrm>
          <a:prstGeom prst="rect">
            <a:avLst/>
          </a:prstGeom>
          <a:noFill/>
        </p:spPr>
        <p:txBody>
          <a:bodyPr wrap="square" numCol="2" spcCol="18288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prstClr val="black"/>
                </a:solidFill>
                <a:effectLst/>
                <a:uLnTx/>
                <a:uFillTx/>
                <a:latin typeface="Lub Dub Bold" panose="020B0803030403020204" pitchFamily="34" charset="0"/>
              </a:rPr>
              <a:t>Dr. Henrietta Afari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prstClr val="black"/>
                </a:solidFill>
                <a:effectLst/>
                <a:uLnTx/>
                <a:uFillTx/>
                <a:latin typeface="Lub Dub Bold" panose="020B0803030403020204" pitchFamily="34" charset="0"/>
              </a:rPr>
              <a:t>Dr. Pradnya Brijmohan Bhattad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prstClr val="black"/>
                </a:solidFill>
                <a:effectLst/>
                <a:uLnTx/>
                <a:uFillTx/>
                <a:latin typeface="Lub Dub Bold" panose="020B0803030403020204" pitchFamily="34" charset="0"/>
              </a:rPr>
              <a:t>Dr. Balaram Krishna Hanumanthu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prstClr val="black"/>
                </a:solidFill>
                <a:effectLst/>
                <a:uLnTx/>
                <a:uFillTx/>
                <a:latin typeface="Lub Dub Bold" panose="020B0803030403020204" pitchFamily="34" charset="0"/>
              </a:rPr>
              <a:t>Dr. Evan Harmon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prstClr val="black"/>
                </a:solidFill>
                <a:effectLst/>
                <a:uLnTx/>
                <a:uFillTx/>
                <a:latin typeface="Lub Dub Bold" panose="020B0803030403020204" pitchFamily="34" charset="0"/>
              </a:rPr>
              <a:t>Dr. Mary-Jo Obeid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prstClr val="black"/>
                </a:solidFill>
                <a:effectLst/>
                <a:uLnTx/>
                <a:uFillTx/>
                <a:latin typeface="Lub Dub Bold" panose="020B0803030403020204" pitchFamily="34" charset="0"/>
              </a:rPr>
              <a:t>Dr. Justice Oranefo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prstClr val="black"/>
                </a:solidFill>
                <a:effectLst/>
                <a:uLnTx/>
                <a:uFillTx/>
                <a:latin typeface="Lub Dub Bold" panose="020B0803030403020204" pitchFamily="34" charset="0"/>
              </a:rPr>
              <a:t>Dr. Iqra Qamar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prstClr val="black"/>
                </a:solidFill>
                <a:effectLst/>
                <a:uLnTx/>
                <a:uFillTx/>
                <a:latin typeface="Lub Dub Bold" panose="020B0803030403020204" pitchFamily="34" charset="0"/>
              </a:rPr>
              <a:t>Dr. Ozan Unku</a:t>
            </a:r>
          </a:p>
        </p:txBody>
      </p:sp>
      <p:sp>
        <p:nvSpPr>
          <p:cNvPr id="9" name="Text Placeholder 4">
            <a:extLst>
              <a:ext uri="{FF2B5EF4-FFF2-40B4-BE49-F238E27FC236}">
                <a16:creationId xmlns:a16="http://schemas.microsoft.com/office/drawing/2014/main" id="{8EDF807D-F0E6-DF23-E1F1-77343594D6F0}"/>
              </a:ext>
              <a:ext uri="{C183D7F6-B498-43B3-948B-1728B52AA6E4}">
                <adec:decorative xmlns:adec="http://schemas.microsoft.com/office/drawing/2017/decorative" val="0"/>
              </a:ext>
            </a:extLst>
          </p:cNvPr>
          <p:cNvSpPr txBox="1">
            <a:spLocks/>
          </p:cNvSpPr>
          <p:nvPr/>
        </p:nvSpPr>
        <p:spPr>
          <a:xfrm>
            <a:off x="838200" y="4272184"/>
            <a:ext cx="10251844" cy="1385454"/>
          </a:xfrm>
          <a:prstGeom prst="rect">
            <a:avLst/>
          </a:prstGeom>
        </p:spPr>
        <p:txBody>
          <a:bodyPr lIns="0"/>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The American Heart Association requests this electronic slide deck be cited as follows: </a:t>
            </a:r>
          </a:p>
          <a:p>
            <a:pPr marL="0" indent="0">
              <a:lnSpc>
                <a:spcPct val="100000"/>
              </a:lnSpc>
              <a:spcBef>
                <a:spcPts val="0"/>
              </a:spcBef>
              <a:buNone/>
              <a:defRPr/>
            </a:pPr>
            <a:r>
              <a:rPr kumimoji="0" lang="en-US" sz="18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Afari, H., Bhattad, P.B., Hanumanthu, B.K., Harmon, E., Obeid, M., Onanefo, J., Qamar, I., Unku, O., Reyna, G., Bezanson, J. L., &amp; Antman, E. M. (2023).  AHA Clinical Update; Adapted from: [PowerPoint slides]. Retrieved from the </a:t>
            </a:r>
            <a:r>
              <a:rPr kumimoji="0" lang="en-US" sz="1800" b="0" i="0" u="none" strike="noStrike" kern="1200" cap="none" spc="0" normalizeH="0" baseline="0" noProof="0" dirty="0">
                <a:ln>
                  <a:noFill/>
                </a:ln>
                <a:solidFill>
                  <a:schemeClr val="tx1"/>
                </a:solidFill>
                <a:effectLst/>
                <a:uLnTx/>
                <a:uFillTx/>
                <a:latin typeface="Lub Dub Condensed" panose="020B0506030403020204" pitchFamily="34" charset="0"/>
                <a:ea typeface="+mn-ea"/>
                <a:cs typeface="+mn-cs"/>
              </a:rPr>
              <a:t>2023 ACC/AHA/ACCP/HRS Guideline for the Diagnosis and Management of Atrial Fibrillation. </a:t>
            </a:r>
            <a:r>
              <a:rPr kumimoji="0" lang="en-US" sz="1800" b="0" i="1" u="none" strike="noStrike" kern="1200" cap="none" spc="0" normalizeH="0" baseline="0" noProof="0" dirty="0">
                <a:ln>
                  <a:noFill/>
                </a:ln>
                <a:solidFill>
                  <a:schemeClr val="tx1"/>
                </a:solidFill>
                <a:effectLst/>
                <a:uLnTx/>
                <a:uFillTx/>
                <a:latin typeface="Lub Dub Condensed" panose="020B0506030403020204" pitchFamily="34" charset="0"/>
                <a:ea typeface="+mn-ea"/>
                <a:cs typeface="+mn-cs"/>
              </a:rPr>
              <a:t>Circulation.</a:t>
            </a:r>
            <a:endParaRPr lang="en-US" sz="1800" i="1" kern="0" dirty="0">
              <a:solidFill>
                <a:schemeClr val="tx1"/>
              </a:solidFill>
              <a:latin typeface="Lub Dub Condensed" panose="020B0506030403020204" pitchFamily="34" charset="0"/>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hlinkClick r:id="rId3"/>
              </a:rPr>
              <a:t>https://professional.heart.org/en/science-news</a:t>
            </a:r>
            <a:r>
              <a:rPr kumimoji="0" lang="en-US" sz="18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mn-cs"/>
            </a:endParaRPr>
          </a:p>
        </p:txBody>
      </p:sp>
      <p:sp>
        <p:nvSpPr>
          <p:cNvPr id="2" name="Slide Number Placeholder 1">
            <a:extLst>
              <a:ext uri="{FF2B5EF4-FFF2-40B4-BE49-F238E27FC236}">
                <a16:creationId xmlns:a16="http://schemas.microsoft.com/office/drawing/2014/main" id="{0F8604CC-9C8B-DBCA-EE33-DA994C5514CA}"/>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46</a:t>
            </a:fld>
            <a:endParaRPr lang="en-US" sz="900" dirty="0"/>
          </a:p>
        </p:txBody>
      </p:sp>
    </p:spTree>
    <p:extLst>
      <p:ext uri="{BB962C8B-B14F-4D97-AF65-F5344CB8AC3E}">
        <p14:creationId xmlns:p14="http://schemas.microsoft.com/office/powerpoint/2010/main" val="675889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3E1D4-7AB9-8539-ABDE-1FF6FA92FB8A}"/>
              </a:ext>
            </a:extLst>
          </p:cNvPr>
          <p:cNvSpPr>
            <a:spLocks noGrp="1"/>
          </p:cNvSpPr>
          <p:nvPr>
            <p:ph type="title"/>
          </p:nvPr>
        </p:nvSpPr>
        <p:spPr/>
        <p:txBody>
          <a:bodyPr/>
          <a:lstStyle/>
          <a:p>
            <a:r>
              <a:rPr lang="en-US" sz="3000" dirty="0"/>
              <a:t>AF Stages: </a:t>
            </a:r>
            <a:r>
              <a:rPr lang="en-US" sz="3000" dirty="0">
                <a:solidFill>
                  <a:srgbClr val="CF2429"/>
                </a:solidFill>
                <a:latin typeface="Lub Dub Medium" panose="020B0603030403020204" pitchFamily="34" charset="0"/>
              </a:rPr>
              <a:t>Evolution of Atrial Arrhythmia Progression</a:t>
            </a:r>
          </a:p>
        </p:txBody>
      </p:sp>
      <p:sp>
        <p:nvSpPr>
          <p:cNvPr id="4" name="Slide Number Placeholder 3">
            <a:extLst>
              <a:ext uri="{FF2B5EF4-FFF2-40B4-BE49-F238E27FC236}">
                <a16:creationId xmlns:a16="http://schemas.microsoft.com/office/drawing/2014/main" id="{C6E9555B-7BCE-54A3-0BD8-DACC0C93A0C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5</a:t>
            </a:fld>
            <a:endParaRPr lang="en-US" sz="900" dirty="0"/>
          </a:p>
        </p:txBody>
      </p:sp>
      <p:sp>
        <p:nvSpPr>
          <p:cNvPr id="9" name="Rectangle 8" descr="This diagram outlines a new proposed classification schema using stages of atrial fibrillation to correct the deficiencies of the previous classification of atrial fibrillation duration by recognizing AF as a progressive disease that requires different strategies at the different stages, from prevention to screening, to rate and rhythm control therapies. ">
            <a:extLst>
              <a:ext uri="{FF2B5EF4-FFF2-40B4-BE49-F238E27FC236}">
                <a16:creationId xmlns:a16="http://schemas.microsoft.com/office/drawing/2014/main" id="{488E4D48-E0EF-FA31-E1A2-64B48B65124F}"/>
              </a:ext>
            </a:extLst>
          </p:cNvPr>
          <p:cNvSpPr/>
          <p:nvPr/>
        </p:nvSpPr>
        <p:spPr>
          <a:xfrm>
            <a:off x="318499" y="996592"/>
            <a:ext cx="11753636" cy="4756935"/>
          </a:xfrm>
          <a:prstGeom prst="rect">
            <a:avLst/>
          </a:prstGeom>
          <a:no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FC31DF11-8BA2-AD98-B877-F1925CF15E11}"/>
              </a:ext>
              <a:ext uri="{C183D7F6-B498-43B3-948B-1728B52AA6E4}">
                <adec:decorative xmlns:adec="http://schemas.microsoft.com/office/drawing/2017/decorative" val="1"/>
              </a:ext>
            </a:extLst>
          </p:cNvPr>
          <p:cNvGrpSpPr/>
          <p:nvPr/>
        </p:nvGrpSpPr>
        <p:grpSpPr>
          <a:xfrm>
            <a:off x="435934" y="1114279"/>
            <a:ext cx="11483164" cy="4521257"/>
            <a:chOff x="435934" y="1114279"/>
            <a:chExt cx="11483164" cy="4521257"/>
          </a:xfrm>
        </p:grpSpPr>
        <p:sp>
          <p:nvSpPr>
            <p:cNvPr id="19" name="Rectangle 18">
              <a:extLst>
                <a:ext uri="{FF2B5EF4-FFF2-40B4-BE49-F238E27FC236}">
                  <a16:creationId xmlns:a16="http://schemas.microsoft.com/office/drawing/2014/main" id="{7C48D8ED-C099-CB64-5BCE-6C5E97260986}"/>
                </a:ext>
              </a:extLst>
            </p:cNvPr>
            <p:cNvSpPr/>
            <p:nvPr/>
          </p:nvSpPr>
          <p:spPr>
            <a:xfrm>
              <a:off x="435935" y="1456660"/>
              <a:ext cx="2211572" cy="4175051"/>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AC2E9628-2881-7F40-0252-C0D0EC2FF3C7}"/>
                </a:ext>
              </a:extLst>
            </p:cNvPr>
            <p:cNvSpPr/>
            <p:nvPr/>
          </p:nvSpPr>
          <p:spPr>
            <a:xfrm>
              <a:off x="437607" y="1127051"/>
              <a:ext cx="2208228" cy="329608"/>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Rectangle 9">
              <a:extLst>
                <a:ext uri="{FF2B5EF4-FFF2-40B4-BE49-F238E27FC236}">
                  <a16:creationId xmlns:a16="http://schemas.microsoft.com/office/drawing/2014/main" id="{8D1D21C9-9750-E2D8-F5BF-4111F23D912F}"/>
                </a:ext>
              </a:extLst>
            </p:cNvPr>
            <p:cNvSpPr/>
            <p:nvPr/>
          </p:nvSpPr>
          <p:spPr>
            <a:xfrm>
              <a:off x="2755004" y="1127051"/>
              <a:ext cx="2212173" cy="329608"/>
            </a:xfrm>
            <a:prstGeom prst="rect">
              <a:avLst/>
            </a:prstGeom>
            <a:solidFill>
              <a:srgbClr val="2F5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Rectangle 10">
              <a:extLst>
                <a:ext uri="{FF2B5EF4-FFF2-40B4-BE49-F238E27FC236}">
                  <a16:creationId xmlns:a16="http://schemas.microsoft.com/office/drawing/2014/main" id="{5EFA4130-1C15-86B6-BC30-DFE4A1646A42}"/>
                </a:ext>
              </a:extLst>
            </p:cNvPr>
            <p:cNvSpPr/>
            <p:nvPr/>
          </p:nvSpPr>
          <p:spPr>
            <a:xfrm>
              <a:off x="5050465" y="1127051"/>
              <a:ext cx="4922725" cy="329608"/>
            </a:xfrm>
            <a:prstGeom prst="rect">
              <a:avLst/>
            </a:prstGeom>
            <a:solidFill>
              <a:srgbClr val="2F5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Rectangle 11">
              <a:extLst>
                <a:ext uri="{FF2B5EF4-FFF2-40B4-BE49-F238E27FC236}">
                  <a16:creationId xmlns:a16="http://schemas.microsoft.com/office/drawing/2014/main" id="{78307B82-0B9D-3A6E-968F-BC11BBD7D599}"/>
                </a:ext>
              </a:extLst>
            </p:cNvPr>
            <p:cNvSpPr/>
            <p:nvPr/>
          </p:nvSpPr>
          <p:spPr>
            <a:xfrm>
              <a:off x="10069033" y="1127051"/>
              <a:ext cx="1850065" cy="329608"/>
            </a:xfrm>
            <a:prstGeom prst="rect">
              <a:avLst/>
            </a:prstGeom>
            <a:solidFill>
              <a:srgbClr val="2F5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TextBox 14">
              <a:extLst>
                <a:ext uri="{FF2B5EF4-FFF2-40B4-BE49-F238E27FC236}">
                  <a16:creationId xmlns:a16="http://schemas.microsoft.com/office/drawing/2014/main" id="{1C085D4B-B6CC-9D08-B42B-1DA8E1592DFE}"/>
                </a:ext>
              </a:extLst>
            </p:cNvPr>
            <p:cNvSpPr txBox="1"/>
            <p:nvPr/>
          </p:nvSpPr>
          <p:spPr>
            <a:xfrm>
              <a:off x="727002" y="1114279"/>
              <a:ext cx="1629439" cy="338554"/>
            </a:xfrm>
            <a:prstGeom prst="rect">
              <a:avLst/>
            </a:prstGeom>
            <a:noFill/>
          </p:spPr>
          <p:txBody>
            <a:bodyPr wrap="square">
              <a:spAutoFit/>
            </a:bodyPr>
            <a:lstStyle/>
            <a:p>
              <a:pPr algn="ctr"/>
              <a:r>
                <a:rPr lang="en-US" sz="1600" b="1" dirty="0">
                  <a:solidFill>
                    <a:schemeClr val="bg1"/>
                  </a:solidFill>
                  <a:latin typeface="Lub Dub Condensed" panose="020B0506030403020204" pitchFamily="34" charset="0"/>
                </a:rPr>
                <a:t>At Risk for AF</a:t>
              </a:r>
            </a:p>
          </p:txBody>
        </p:sp>
        <p:sp>
          <p:nvSpPr>
            <p:cNvPr id="16" name="TextBox 15">
              <a:extLst>
                <a:ext uri="{FF2B5EF4-FFF2-40B4-BE49-F238E27FC236}">
                  <a16:creationId xmlns:a16="http://schemas.microsoft.com/office/drawing/2014/main" id="{4283D2BB-1ED8-E8B1-7332-F3207D751B75}"/>
                </a:ext>
              </a:extLst>
            </p:cNvPr>
            <p:cNvSpPr txBox="1"/>
            <p:nvPr/>
          </p:nvSpPr>
          <p:spPr>
            <a:xfrm>
              <a:off x="3046371" y="1114279"/>
              <a:ext cx="1629439" cy="338554"/>
            </a:xfrm>
            <a:prstGeom prst="rect">
              <a:avLst/>
            </a:prstGeom>
            <a:noFill/>
          </p:spPr>
          <p:txBody>
            <a:bodyPr wrap="square">
              <a:spAutoFit/>
            </a:bodyPr>
            <a:lstStyle/>
            <a:p>
              <a:pPr algn="ctr"/>
              <a:r>
                <a:rPr lang="en-US" sz="1600" b="1" dirty="0">
                  <a:solidFill>
                    <a:schemeClr val="bg1"/>
                  </a:solidFill>
                  <a:latin typeface="Lub Dub Condensed" panose="020B0506030403020204" pitchFamily="34" charset="0"/>
                </a:rPr>
                <a:t>Pre-AF</a:t>
              </a:r>
            </a:p>
          </p:txBody>
        </p:sp>
        <p:sp>
          <p:nvSpPr>
            <p:cNvPr id="17" name="TextBox 16">
              <a:extLst>
                <a:ext uri="{FF2B5EF4-FFF2-40B4-BE49-F238E27FC236}">
                  <a16:creationId xmlns:a16="http://schemas.microsoft.com/office/drawing/2014/main" id="{5BF10963-ACC1-C37C-F1CB-DF0FDBC35000}"/>
                </a:ext>
              </a:extLst>
            </p:cNvPr>
            <p:cNvSpPr txBox="1"/>
            <p:nvPr/>
          </p:nvSpPr>
          <p:spPr>
            <a:xfrm>
              <a:off x="6649781" y="1114279"/>
              <a:ext cx="1629439" cy="338554"/>
            </a:xfrm>
            <a:prstGeom prst="rect">
              <a:avLst/>
            </a:prstGeom>
            <a:noFill/>
          </p:spPr>
          <p:txBody>
            <a:bodyPr wrap="square">
              <a:spAutoFit/>
            </a:bodyPr>
            <a:lstStyle/>
            <a:p>
              <a:pPr algn="ctr"/>
              <a:r>
                <a:rPr lang="en-US" sz="1600" b="1" dirty="0">
                  <a:solidFill>
                    <a:schemeClr val="bg1"/>
                  </a:solidFill>
                  <a:latin typeface="Lub Dub Condensed" panose="020B0506030403020204" pitchFamily="34" charset="0"/>
                </a:rPr>
                <a:t>AF</a:t>
              </a:r>
            </a:p>
          </p:txBody>
        </p:sp>
        <p:sp>
          <p:nvSpPr>
            <p:cNvPr id="18" name="TextBox 17">
              <a:extLst>
                <a:ext uri="{FF2B5EF4-FFF2-40B4-BE49-F238E27FC236}">
                  <a16:creationId xmlns:a16="http://schemas.microsoft.com/office/drawing/2014/main" id="{208AC460-9E53-FCC6-47E8-1AAE715259DF}"/>
                </a:ext>
              </a:extLst>
            </p:cNvPr>
            <p:cNvSpPr txBox="1"/>
            <p:nvPr/>
          </p:nvSpPr>
          <p:spPr>
            <a:xfrm>
              <a:off x="10183334" y="1114279"/>
              <a:ext cx="1629439" cy="338554"/>
            </a:xfrm>
            <a:prstGeom prst="rect">
              <a:avLst/>
            </a:prstGeom>
            <a:noFill/>
          </p:spPr>
          <p:txBody>
            <a:bodyPr wrap="square">
              <a:spAutoFit/>
            </a:bodyPr>
            <a:lstStyle/>
            <a:p>
              <a:pPr algn="ctr"/>
              <a:r>
                <a:rPr lang="en-US" sz="1600" b="1" dirty="0">
                  <a:solidFill>
                    <a:schemeClr val="bg1"/>
                  </a:solidFill>
                  <a:latin typeface="Lub Dub Condensed" panose="020B0506030403020204" pitchFamily="34" charset="0"/>
                </a:rPr>
                <a:t>Permanent AF</a:t>
              </a:r>
            </a:p>
          </p:txBody>
        </p:sp>
        <p:sp>
          <p:nvSpPr>
            <p:cNvPr id="20" name="Rectangle 19">
              <a:extLst>
                <a:ext uri="{FF2B5EF4-FFF2-40B4-BE49-F238E27FC236}">
                  <a16:creationId xmlns:a16="http://schemas.microsoft.com/office/drawing/2014/main" id="{9F5DCB8B-7E2F-231F-4D50-645FD4ACDDD9}"/>
                </a:ext>
              </a:extLst>
            </p:cNvPr>
            <p:cNvSpPr/>
            <p:nvPr/>
          </p:nvSpPr>
          <p:spPr>
            <a:xfrm>
              <a:off x="2755304" y="1460204"/>
              <a:ext cx="2211572" cy="4175051"/>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980DA135-6AEB-4DDC-C109-F130859176D4}"/>
                </a:ext>
              </a:extLst>
            </p:cNvPr>
            <p:cNvSpPr/>
            <p:nvPr/>
          </p:nvSpPr>
          <p:spPr>
            <a:xfrm>
              <a:off x="5054010" y="1460204"/>
              <a:ext cx="1191810" cy="4175051"/>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20CDDDA2-BDBA-286A-93CE-BE1542D3FD67}"/>
                </a:ext>
              </a:extLst>
            </p:cNvPr>
            <p:cNvSpPr/>
            <p:nvPr/>
          </p:nvSpPr>
          <p:spPr>
            <a:xfrm>
              <a:off x="6290065" y="1460204"/>
              <a:ext cx="1191810" cy="4175051"/>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F5AFA05F-4E1C-761C-7ABC-B1D5E3FF6455}"/>
                </a:ext>
              </a:extLst>
            </p:cNvPr>
            <p:cNvSpPr/>
            <p:nvPr/>
          </p:nvSpPr>
          <p:spPr>
            <a:xfrm>
              <a:off x="7545475" y="1453116"/>
              <a:ext cx="1191810" cy="418242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B04EAED5-7DD3-1125-17BD-77672CD30275}"/>
                </a:ext>
              </a:extLst>
            </p:cNvPr>
            <p:cNvSpPr/>
            <p:nvPr/>
          </p:nvSpPr>
          <p:spPr>
            <a:xfrm>
              <a:off x="8781530" y="1453116"/>
              <a:ext cx="1191810" cy="418242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1F265210-13F7-BD21-8C3C-C7AA36D902DD}"/>
                </a:ext>
              </a:extLst>
            </p:cNvPr>
            <p:cNvSpPr/>
            <p:nvPr/>
          </p:nvSpPr>
          <p:spPr>
            <a:xfrm>
              <a:off x="10069033" y="1453114"/>
              <a:ext cx="1839431" cy="4182421"/>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961AD063-B3A8-EF43-FD8D-7B182B6E02C6}"/>
                </a:ext>
              </a:extLst>
            </p:cNvPr>
            <p:cNvSpPr txBox="1"/>
            <p:nvPr/>
          </p:nvSpPr>
          <p:spPr>
            <a:xfrm>
              <a:off x="454542" y="1460618"/>
              <a:ext cx="2182332" cy="1061829"/>
            </a:xfrm>
            <a:prstGeom prst="rect">
              <a:avLst/>
            </a:prstGeom>
            <a:noFill/>
          </p:spPr>
          <p:txBody>
            <a:bodyPr wrap="square">
              <a:spAutoFit/>
            </a:bodyPr>
            <a:lstStyle/>
            <a:p>
              <a:pPr marL="0" indent="0">
                <a:buFont typeface="Arial" panose="020B0604020202020204" pitchFamily="34" charset="0"/>
                <a:buNone/>
              </a:pPr>
              <a:r>
                <a:rPr lang="en-US" sz="1100" b="0" dirty="0">
                  <a:latin typeface="Lub Dub Condensed" panose="020B0506030403020204" pitchFamily="34" charset="0"/>
                </a:rPr>
                <a:t>Presence of modifiable and nonmodifiable risk factors associated with AF. </a:t>
              </a:r>
            </a:p>
            <a:p>
              <a:pPr marL="0" indent="0">
                <a:buFont typeface="Arial" panose="020B0604020202020204" pitchFamily="34" charset="0"/>
                <a:buNone/>
              </a:pPr>
              <a:endParaRPr lang="en-US" sz="800" dirty="0">
                <a:latin typeface="Lub Dub Condensed" panose="020B0506030403020204" pitchFamily="34" charset="0"/>
              </a:endParaRPr>
            </a:p>
            <a:p>
              <a:r>
                <a:rPr lang="en-US" sz="1100" dirty="0">
                  <a:latin typeface="Lub Dub Condensed" panose="020B0506030403020204" pitchFamily="34" charset="0"/>
                </a:rPr>
                <a:t>Modifiable risk factors: </a:t>
              </a:r>
            </a:p>
            <a:p>
              <a:pPr marL="0" indent="0">
                <a:buFont typeface="Arial" panose="020B0604020202020204" pitchFamily="34" charset="0"/>
                <a:buNone/>
              </a:pPr>
              <a:endParaRPr lang="en-US" sz="1100" b="0" dirty="0">
                <a:latin typeface="Lub Dub Condensed" panose="020B0506030403020204" pitchFamily="34" charset="0"/>
              </a:endParaRPr>
            </a:p>
          </p:txBody>
        </p:sp>
        <p:sp>
          <p:nvSpPr>
            <p:cNvPr id="30" name="TextBox 29">
              <a:extLst>
                <a:ext uri="{FF2B5EF4-FFF2-40B4-BE49-F238E27FC236}">
                  <a16:creationId xmlns:a16="http://schemas.microsoft.com/office/drawing/2014/main" id="{9B57A7E9-5722-CA40-A37F-FD653ECD8C77}"/>
                </a:ext>
              </a:extLst>
            </p:cNvPr>
            <p:cNvSpPr txBox="1"/>
            <p:nvPr/>
          </p:nvSpPr>
          <p:spPr>
            <a:xfrm>
              <a:off x="451884" y="2854603"/>
              <a:ext cx="2163725" cy="261610"/>
            </a:xfrm>
            <a:prstGeom prst="rect">
              <a:avLst/>
            </a:prstGeom>
            <a:noFill/>
          </p:spPr>
          <p:txBody>
            <a:bodyPr wrap="square">
              <a:spAutoFit/>
            </a:bodyPr>
            <a:lstStyle/>
            <a:p>
              <a:r>
                <a:rPr lang="en-US" sz="1100" dirty="0">
                  <a:latin typeface="Lub Dub Condensed" panose="020B0506030403020204" pitchFamily="34" charset="0"/>
                </a:rPr>
                <a:t>Nonmodifiable risk factors: </a:t>
              </a:r>
            </a:p>
          </p:txBody>
        </p:sp>
        <p:sp>
          <p:nvSpPr>
            <p:cNvPr id="34" name="TextBox 33">
              <a:extLst>
                <a:ext uri="{FF2B5EF4-FFF2-40B4-BE49-F238E27FC236}">
                  <a16:creationId xmlns:a16="http://schemas.microsoft.com/office/drawing/2014/main" id="{1F6840BE-68DE-89AB-2C31-AE9B792358E7}"/>
                </a:ext>
              </a:extLst>
            </p:cNvPr>
            <p:cNvSpPr txBox="1"/>
            <p:nvPr/>
          </p:nvSpPr>
          <p:spPr>
            <a:xfrm>
              <a:off x="435934" y="2274262"/>
              <a:ext cx="2445489" cy="553998"/>
            </a:xfrm>
            <a:prstGeom prst="rect">
              <a:avLst/>
            </a:prstGeom>
            <a:noFill/>
          </p:spPr>
          <p:txBody>
            <a:bodyPr wrap="square" numCol="2">
              <a:spAutoFit/>
            </a:bodyPr>
            <a:lstStyle/>
            <a:p>
              <a:pPr marL="2333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Obesity </a:t>
              </a:r>
            </a:p>
            <a:p>
              <a:pPr marL="2333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Lack of fitness</a:t>
              </a:r>
            </a:p>
            <a:p>
              <a:pPr marL="2333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Hypertension</a:t>
              </a:r>
            </a:p>
            <a:p>
              <a:pPr marL="2333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Sleep apnea</a:t>
              </a:r>
            </a:p>
            <a:p>
              <a:pPr marL="2333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Alcohol</a:t>
              </a:r>
            </a:p>
            <a:p>
              <a:pPr marL="2333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Diabetes</a:t>
              </a:r>
            </a:p>
          </p:txBody>
        </p:sp>
        <p:sp>
          <p:nvSpPr>
            <p:cNvPr id="37" name="TextBox 36">
              <a:extLst>
                <a:ext uri="{FF2B5EF4-FFF2-40B4-BE49-F238E27FC236}">
                  <a16:creationId xmlns:a16="http://schemas.microsoft.com/office/drawing/2014/main" id="{CC79FC8F-2F7D-80F6-A3CB-DC917204C7EF}"/>
                </a:ext>
              </a:extLst>
            </p:cNvPr>
            <p:cNvSpPr txBox="1"/>
            <p:nvPr/>
          </p:nvSpPr>
          <p:spPr>
            <a:xfrm>
              <a:off x="439478" y="3043351"/>
              <a:ext cx="2445489" cy="365760"/>
            </a:xfrm>
            <a:prstGeom prst="rect">
              <a:avLst/>
            </a:prstGeom>
            <a:noFill/>
          </p:spPr>
          <p:txBody>
            <a:bodyPr wrap="square" numCol="2">
              <a:spAutoFit/>
            </a:bodyPr>
            <a:lstStyle/>
            <a:p>
              <a:pPr marL="233363" indent="-171450" algn="l" defTabSz="914400" rtl="0" eaLnBrk="1" latinLnBrk="0" hangingPunct="1">
                <a:buFont typeface="Arial" panose="020B0604020202020204" pitchFamily="34" charset="0"/>
                <a:buChar char="•"/>
              </a:pPr>
              <a:r>
                <a:rPr lang="en-US" sz="1000" kern="1200" dirty="0">
                  <a:solidFill>
                    <a:schemeClr val="dk1"/>
                  </a:solidFill>
                  <a:latin typeface="Lub Dub Condensed" panose="020B0506030403020204" pitchFamily="34" charset="0"/>
                  <a:ea typeface="+mn-ea"/>
                  <a:cs typeface="+mn-cs"/>
                </a:rPr>
                <a:t>Genetics </a:t>
              </a:r>
            </a:p>
            <a:p>
              <a:pPr marL="233363" indent="-171450" algn="l" defTabSz="914400" rtl="0" eaLnBrk="1" latinLnBrk="0" hangingPunct="1">
                <a:buFont typeface="Arial" panose="020B0604020202020204" pitchFamily="34" charset="0"/>
                <a:buChar char="•"/>
              </a:pPr>
              <a:r>
                <a:rPr lang="en-US" sz="1000" kern="1200" dirty="0">
                  <a:solidFill>
                    <a:schemeClr val="dk1"/>
                  </a:solidFill>
                  <a:latin typeface="Lub Dub Condensed" panose="020B0506030403020204" pitchFamily="34" charset="0"/>
                  <a:ea typeface="+mn-ea"/>
                  <a:cs typeface="+mn-cs"/>
                </a:rPr>
                <a:t>Male sex</a:t>
              </a:r>
            </a:p>
            <a:p>
              <a:pPr marL="233363" indent="-171450" algn="l" defTabSz="914400" rtl="0" eaLnBrk="1" latinLnBrk="0" hangingPunct="1">
                <a:buFont typeface="Arial" panose="020B0604020202020204" pitchFamily="34" charset="0"/>
                <a:buChar char="•"/>
              </a:pPr>
              <a:r>
                <a:rPr lang="en-US" sz="1000" kern="1200" dirty="0">
                  <a:solidFill>
                    <a:schemeClr val="dk1"/>
                  </a:solidFill>
                  <a:latin typeface="Lub Dub Condensed" panose="020B0506030403020204" pitchFamily="34" charset="0"/>
                  <a:ea typeface="+mn-ea"/>
                  <a:cs typeface="+mn-cs"/>
                </a:rPr>
                <a:t>Age</a:t>
              </a:r>
            </a:p>
          </p:txBody>
        </p:sp>
        <p:sp>
          <p:nvSpPr>
            <p:cNvPr id="39" name="TextBox 38">
              <a:extLst>
                <a:ext uri="{FF2B5EF4-FFF2-40B4-BE49-F238E27FC236}">
                  <a16:creationId xmlns:a16="http://schemas.microsoft.com/office/drawing/2014/main" id="{96F89CF6-F739-F635-2646-686726C0204D}"/>
                </a:ext>
              </a:extLst>
            </p:cNvPr>
            <p:cNvSpPr txBox="1"/>
            <p:nvPr/>
          </p:nvSpPr>
          <p:spPr>
            <a:xfrm>
              <a:off x="2759150" y="1460618"/>
              <a:ext cx="2163724" cy="1369606"/>
            </a:xfrm>
            <a:prstGeom prst="rect">
              <a:avLst/>
            </a:prstGeom>
            <a:noFill/>
          </p:spPr>
          <p:txBody>
            <a:bodyPr wrap="square">
              <a:spAutoFit/>
            </a:bodyPr>
            <a:lstStyle/>
            <a:p>
              <a:r>
                <a:rPr lang="en-US" sz="1100" dirty="0">
                  <a:latin typeface="Lub Dub Condensed" panose="020B0506030403020204" pitchFamily="34" charset="0"/>
                </a:rPr>
                <a:t>Evidence of structural or electrical findings further predisposing a patient to AF:</a:t>
              </a:r>
            </a:p>
            <a:p>
              <a:pPr marL="233363" indent="-171450">
                <a:buFont typeface="Arial" panose="020B0604020202020204" pitchFamily="34" charset="0"/>
                <a:buChar char="•"/>
              </a:pPr>
              <a:r>
                <a:rPr lang="en-US" sz="1000" dirty="0">
                  <a:solidFill>
                    <a:prstClr val="black"/>
                  </a:solidFill>
                  <a:latin typeface="Lub Dub Condensed" panose="020B0506030403020204" pitchFamily="34" charset="0"/>
                </a:rPr>
                <a:t>Atrial enlargement</a:t>
              </a:r>
            </a:p>
            <a:p>
              <a:pPr marL="233363" indent="-171450">
                <a:buFont typeface="Arial" panose="020B0604020202020204" pitchFamily="34" charset="0"/>
                <a:buChar char="•"/>
              </a:pPr>
              <a:r>
                <a:rPr lang="en-US" sz="1000" dirty="0">
                  <a:solidFill>
                    <a:prstClr val="black"/>
                  </a:solidFill>
                  <a:latin typeface="Lub Dub Condensed" panose="020B0506030403020204" pitchFamily="34" charset="0"/>
                </a:rPr>
                <a:t>Frequent atrial ectopy</a:t>
              </a:r>
            </a:p>
            <a:p>
              <a:pPr marL="233363" indent="-171450">
                <a:buFont typeface="Arial" panose="020B0604020202020204" pitchFamily="34" charset="0"/>
                <a:buChar char="•"/>
              </a:pPr>
              <a:r>
                <a:rPr lang="en-US" sz="1000" dirty="0">
                  <a:solidFill>
                    <a:prstClr val="black"/>
                  </a:solidFill>
                  <a:latin typeface="Lub Dub Condensed" panose="020B0506030403020204" pitchFamily="34" charset="0"/>
                </a:rPr>
                <a:t>Short bursts of atrial tachycardia</a:t>
              </a:r>
            </a:p>
            <a:p>
              <a:pPr marL="233363" indent="-171450">
                <a:buFont typeface="Arial" panose="020B0604020202020204" pitchFamily="34" charset="0"/>
                <a:buChar char="•"/>
              </a:pPr>
              <a:r>
                <a:rPr lang="en-US" sz="1000" dirty="0">
                  <a:solidFill>
                    <a:prstClr val="black"/>
                  </a:solidFill>
                  <a:latin typeface="Lub Dub Condensed" panose="020B0506030403020204" pitchFamily="34" charset="0"/>
                </a:rPr>
                <a:t>Atrial Flutter </a:t>
              </a:r>
            </a:p>
            <a:p>
              <a:pPr marL="233363" indent="-171450">
                <a:buFont typeface="Arial" panose="020B0604020202020204" pitchFamily="34" charset="0"/>
                <a:buChar char="•"/>
              </a:pPr>
              <a:r>
                <a:rPr lang="en-US" sz="1000" dirty="0">
                  <a:solidFill>
                    <a:prstClr val="black"/>
                  </a:solidFill>
                  <a:latin typeface="Lub Dub Condensed" panose="020B0506030403020204" pitchFamily="34" charset="0"/>
                </a:rPr>
                <a:t>Other high AF risk scenarios*</a:t>
              </a:r>
            </a:p>
          </p:txBody>
        </p:sp>
        <p:sp>
          <p:nvSpPr>
            <p:cNvPr id="43" name="TextBox 42">
              <a:extLst>
                <a:ext uri="{FF2B5EF4-FFF2-40B4-BE49-F238E27FC236}">
                  <a16:creationId xmlns:a16="http://schemas.microsoft.com/office/drawing/2014/main" id="{11689747-622A-C606-F6F0-36A0FFCD1EE4}"/>
                </a:ext>
              </a:extLst>
            </p:cNvPr>
            <p:cNvSpPr txBox="1"/>
            <p:nvPr/>
          </p:nvSpPr>
          <p:spPr>
            <a:xfrm>
              <a:off x="5029200" y="1694535"/>
              <a:ext cx="1275907"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Paroxysmal AF (3A)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AF that is intermittent and terminates within 7 d of onset</a:t>
              </a:r>
            </a:p>
          </p:txBody>
        </p:sp>
        <p:sp>
          <p:nvSpPr>
            <p:cNvPr id="47" name="TextBox 46">
              <a:extLst>
                <a:ext uri="{FF2B5EF4-FFF2-40B4-BE49-F238E27FC236}">
                  <a16:creationId xmlns:a16="http://schemas.microsoft.com/office/drawing/2014/main" id="{8C3622ED-0D8F-E47C-F204-6E6828C7F273}"/>
                </a:ext>
              </a:extLst>
            </p:cNvPr>
            <p:cNvSpPr txBox="1"/>
            <p:nvPr/>
          </p:nvSpPr>
          <p:spPr>
            <a:xfrm>
              <a:off x="6273210" y="1694535"/>
              <a:ext cx="1201478"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Persistent AF (3B)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AF that is continuous and sustains for &gt;7d and requires intervention</a:t>
              </a:r>
            </a:p>
          </p:txBody>
        </p:sp>
        <p:sp>
          <p:nvSpPr>
            <p:cNvPr id="51" name="TextBox 50">
              <a:extLst>
                <a:ext uri="{FF2B5EF4-FFF2-40B4-BE49-F238E27FC236}">
                  <a16:creationId xmlns:a16="http://schemas.microsoft.com/office/drawing/2014/main" id="{440269C8-5EF5-F878-D74A-0A96C09AED4A}"/>
                </a:ext>
              </a:extLst>
            </p:cNvPr>
            <p:cNvSpPr txBox="1"/>
            <p:nvPr/>
          </p:nvSpPr>
          <p:spPr>
            <a:xfrm>
              <a:off x="7490638" y="1694535"/>
              <a:ext cx="1281222"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Long-standing persistent AF (3C)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AF that is continuous for &gt;12mo in duration</a:t>
              </a:r>
            </a:p>
          </p:txBody>
        </p:sp>
        <p:sp>
          <p:nvSpPr>
            <p:cNvPr id="55" name="TextBox 54">
              <a:extLst>
                <a:ext uri="{FF2B5EF4-FFF2-40B4-BE49-F238E27FC236}">
                  <a16:creationId xmlns:a16="http://schemas.microsoft.com/office/drawing/2014/main" id="{2D4F813C-8875-49FF-E889-111A41AEBF28}"/>
                </a:ext>
              </a:extLst>
            </p:cNvPr>
            <p:cNvSpPr txBox="1"/>
            <p:nvPr/>
          </p:nvSpPr>
          <p:spPr>
            <a:xfrm>
              <a:off x="8724012" y="1704291"/>
              <a:ext cx="1366285"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Successful </a:t>
              </a:r>
              <a:br>
                <a:rPr kumimoji="0" lang="en-US" sz="12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br>
              <a:r>
                <a:rPr kumimoji="0" lang="en-US" sz="12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AF ablation</a:t>
              </a:r>
              <a:br>
                <a:rPr lang="en-US" sz="1200" b="1" dirty="0">
                  <a:solidFill>
                    <a:prstClr val="black"/>
                  </a:solidFill>
                  <a:latin typeface="Lub Dub Condensed" panose="020B0506030403020204" pitchFamily="34" charset="0"/>
                </a:rPr>
              </a:br>
              <a:r>
                <a:rPr kumimoji="0" lang="en-US" sz="12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(3D)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No AF identified after percutaneous or surgical intervention to eliminate AF</a:t>
              </a:r>
            </a:p>
          </p:txBody>
        </p:sp>
        <p:sp>
          <p:nvSpPr>
            <p:cNvPr id="59" name="TextBox 58">
              <a:extLst>
                <a:ext uri="{FF2B5EF4-FFF2-40B4-BE49-F238E27FC236}">
                  <a16:creationId xmlns:a16="http://schemas.microsoft.com/office/drawing/2014/main" id="{C96ED6D8-CA97-65D6-8CC1-B57918149C39}"/>
                </a:ext>
              </a:extLst>
            </p:cNvPr>
            <p:cNvSpPr txBox="1"/>
            <p:nvPr/>
          </p:nvSpPr>
          <p:spPr>
            <a:xfrm>
              <a:off x="10045108" y="1488282"/>
              <a:ext cx="182082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No further attempts at rhythm control after discussion between patient and clinician</a:t>
              </a:r>
            </a:p>
          </p:txBody>
        </p:sp>
        <p:sp>
          <p:nvSpPr>
            <p:cNvPr id="60" name="Arrow: Left-Right 59">
              <a:extLst>
                <a:ext uri="{FF2B5EF4-FFF2-40B4-BE49-F238E27FC236}">
                  <a16:creationId xmlns:a16="http://schemas.microsoft.com/office/drawing/2014/main" id="{FC3F61EB-725F-4D39-D5B4-5A874EA5642C}"/>
                </a:ext>
              </a:extLst>
            </p:cNvPr>
            <p:cNvSpPr/>
            <p:nvPr/>
          </p:nvSpPr>
          <p:spPr>
            <a:xfrm>
              <a:off x="5305646" y="1307805"/>
              <a:ext cx="4380614" cy="404036"/>
            </a:xfrm>
            <a:prstGeom prst="leftRightArrow">
              <a:avLst/>
            </a:prstGeom>
            <a:solidFill>
              <a:schemeClr val="tx1">
                <a:lumMod val="95000"/>
                <a:lumOff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985A8E66-D97A-3D35-952A-C878244C7DED}"/>
                </a:ext>
              </a:extLst>
            </p:cNvPr>
            <p:cNvSpPr txBox="1"/>
            <p:nvPr/>
          </p:nvSpPr>
          <p:spPr>
            <a:xfrm>
              <a:off x="5547538" y="1366006"/>
              <a:ext cx="3787848" cy="276999"/>
            </a:xfrm>
            <a:prstGeom prst="rect">
              <a:avLst/>
            </a:prstGeom>
            <a:noFill/>
          </p:spPr>
          <p:txBody>
            <a:bodyPr wrap="square">
              <a:spAutoFit/>
            </a:bodyPr>
            <a:lstStyle/>
            <a:p>
              <a:r>
                <a:rPr kumimoji="0" lang="en-US" sz="1200" b="1" i="0" u="none" strike="noStrike" kern="1200" cap="none" spc="0" normalizeH="0" baseline="0" noProof="0" dirty="0">
                  <a:ln>
                    <a:noFill/>
                  </a:ln>
                  <a:solidFill>
                    <a:schemeClr val="bg1"/>
                  </a:solidFill>
                  <a:effectLst/>
                  <a:uLnTx/>
                  <a:uFillTx/>
                  <a:latin typeface="Lub Dub Condensed" panose="020B0506030403020204" pitchFamily="34" charset="0"/>
                  <a:ea typeface="+mn-ea"/>
                  <a:cs typeface="+mn-cs"/>
                </a:rPr>
                <a:t>Patients may transition among different substages of AF</a:t>
              </a:r>
              <a:endParaRPr lang="en-US" dirty="0">
                <a:solidFill>
                  <a:schemeClr val="bg1"/>
                </a:solidFill>
              </a:endParaRPr>
            </a:p>
          </p:txBody>
        </p:sp>
        <p:sp>
          <p:nvSpPr>
            <p:cNvPr id="67" name="Arrow: Pentagon 66">
              <a:extLst>
                <a:ext uri="{FF2B5EF4-FFF2-40B4-BE49-F238E27FC236}">
                  <a16:creationId xmlns:a16="http://schemas.microsoft.com/office/drawing/2014/main" id="{8AA8D5C4-20B1-0931-65BB-AC03C765B265}"/>
                </a:ext>
              </a:extLst>
            </p:cNvPr>
            <p:cNvSpPr/>
            <p:nvPr/>
          </p:nvSpPr>
          <p:spPr>
            <a:xfrm>
              <a:off x="1040158" y="3625701"/>
              <a:ext cx="10066206" cy="303327"/>
            </a:xfrm>
            <a:prstGeom prst="homePlate">
              <a:avLst/>
            </a:prstGeom>
            <a:solidFill>
              <a:srgbClr val="4040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95959"/>
                </a:solidFill>
              </a:endParaRPr>
            </a:p>
          </p:txBody>
        </p:sp>
        <p:sp>
          <p:nvSpPr>
            <p:cNvPr id="68" name="Arrow: Pentagon 67">
              <a:extLst>
                <a:ext uri="{FF2B5EF4-FFF2-40B4-BE49-F238E27FC236}">
                  <a16:creationId xmlns:a16="http://schemas.microsoft.com/office/drawing/2014/main" id="{CEACC3BD-4285-6C85-7656-B670285B8EF3}"/>
                </a:ext>
              </a:extLst>
            </p:cNvPr>
            <p:cNvSpPr/>
            <p:nvPr/>
          </p:nvSpPr>
          <p:spPr>
            <a:xfrm>
              <a:off x="5147352" y="4021092"/>
              <a:ext cx="5957299" cy="303327"/>
            </a:xfrm>
            <a:prstGeom prst="homePlate">
              <a:avLst/>
            </a:prstGeom>
            <a:solidFill>
              <a:srgbClr val="4040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95959"/>
                </a:solidFill>
              </a:endParaRPr>
            </a:p>
          </p:txBody>
        </p:sp>
        <p:sp>
          <p:nvSpPr>
            <p:cNvPr id="73" name="Arrow: Pentagon 72">
              <a:extLst>
                <a:ext uri="{FF2B5EF4-FFF2-40B4-BE49-F238E27FC236}">
                  <a16:creationId xmlns:a16="http://schemas.microsoft.com/office/drawing/2014/main" id="{7B02BCC8-4C7B-81F3-4F05-E885184CF5BD}"/>
                </a:ext>
              </a:extLst>
            </p:cNvPr>
            <p:cNvSpPr/>
            <p:nvPr/>
          </p:nvSpPr>
          <p:spPr>
            <a:xfrm>
              <a:off x="5147352" y="4405852"/>
              <a:ext cx="5957299" cy="303327"/>
            </a:xfrm>
            <a:prstGeom prst="homePlate">
              <a:avLst/>
            </a:prstGeom>
            <a:solidFill>
              <a:srgbClr val="4040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95959"/>
                </a:solidFill>
              </a:endParaRPr>
            </a:p>
          </p:txBody>
        </p:sp>
        <p:sp>
          <p:nvSpPr>
            <p:cNvPr id="74" name="Arrow: Pentagon 73">
              <a:extLst>
                <a:ext uri="{FF2B5EF4-FFF2-40B4-BE49-F238E27FC236}">
                  <a16:creationId xmlns:a16="http://schemas.microsoft.com/office/drawing/2014/main" id="{5083540D-77C2-47A7-B71F-67320768B936}"/>
                </a:ext>
              </a:extLst>
            </p:cNvPr>
            <p:cNvSpPr/>
            <p:nvPr/>
          </p:nvSpPr>
          <p:spPr>
            <a:xfrm>
              <a:off x="5147352" y="4782770"/>
              <a:ext cx="5957299" cy="303327"/>
            </a:xfrm>
            <a:prstGeom prst="homePlate">
              <a:avLst/>
            </a:prstGeom>
            <a:solidFill>
              <a:srgbClr val="4040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95959"/>
                </a:solidFill>
              </a:endParaRPr>
            </a:p>
          </p:txBody>
        </p:sp>
        <p:sp>
          <p:nvSpPr>
            <p:cNvPr id="75" name="Arrow: Pentagon 74">
              <a:extLst>
                <a:ext uri="{FF2B5EF4-FFF2-40B4-BE49-F238E27FC236}">
                  <a16:creationId xmlns:a16="http://schemas.microsoft.com/office/drawing/2014/main" id="{41A8AF6C-B2A4-963B-943A-D35206325E36}"/>
                </a:ext>
              </a:extLst>
            </p:cNvPr>
            <p:cNvSpPr/>
            <p:nvPr/>
          </p:nvSpPr>
          <p:spPr>
            <a:xfrm>
              <a:off x="5147352" y="5169600"/>
              <a:ext cx="5957299" cy="303327"/>
            </a:xfrm>
            <a:prstGeom prst="homePlate">
              <a:avLst/>
            </a:prstGeom>
            <a:solidFill>
              <a:srgbClr val="4040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95959"/>
                </a:solidFill>
              </a:endParaRPr>
            </a:p>
          </p:txBody>
        </p:sp>
        <p:sp>
          <p:nvSpPr>
            <p:cNvPr id="76" name="TextBox 75">
              <a:extLst>
                <a:ext uri="{FF2B5EF4-FFF2-40B4-BE49-F238E27FC236}">
                  <a16:creationId xmlns:a16="http://schemas.microsoft.com/office/drawing/2014/main" id="{96641057-D0F6-671F-559D-920A80EE0A77}"/>
                </a:ext>
              </a:extLst>
            </p:cNvPr>
            <p:cNvSpPr txBox="1"/>
            <p:nvPr/>
          </p:nvSpPr>
          <p:spPr>
            <a:xfrm>
              <a:off x="3963605" y="3642767"/>
              <a:ext cx="3787848" cy="276999"/>
            </a:xfrm>
            <a:prstGeom prst="rect">
              <a:avLst/>
            </a:prstGeom>
            <a:noFill/>
          </p:spPr>
          <p:txBody>
            <a:bodyPr wrap="square">
              <a:spAutoFit/>
            </a:bodyPr>
            <a:lstStyle/>
            <a:p>
              <a:pPr algn="ctr"/>
              <a:r>
                <a:rPr kumimoji="0" lang="en-US" sz="1200" b="1" i="0" u="none" strike="noStrike" kern="1200" cap="none" spc="0" normalizeH="0" baseline="0" noProof="0" dirty="0">
                  <a:ln>
                    <a:noFill/>
                  </a:ln>
                  <a:solidFill>
                    <a:schemeClr val="bg1"/>
                  </a:solidFill>
                  <a:effectLst/>
                  <a:uLnTx/>
                  <a:uFillTx/>
                  <a:latin typeface="Lub Dub Condensed" panose="020B0506030403020204" pitchFamily="34" charset="0"/>
                  <a:ea typeface="+mn-ea"/>
                  <a:cs typeface="+mn-cs"/>
                </a:rPr>
                <a:t>Treat Modifiable Risk Factors</a:t>
              </a:r>
              <a:endParaRPr lang="en-US" dirty="0">
                <a:solidFill>
                  <a:schemeClr val="bg1"/>
                </a:solidFill>
              </a:endParaRPr>
            </a:p>
          </p:txBody>
        </p:sp>
        <p:sp>
          <p:nvSpPr>
            <p:cNvPr id="77" name="TextBox 76">
              <a:extLst>
                <a:ext uri="{FF2B5EF4-FFF2-40B4-BE49-F238E27FC236}">
                  <a16:creationId xmlns:a16="http://schemas.microsoft.com/office/drawing/2014/main" id="{D6C42735-B593-4CF5-5ED6-A52CF00CF378}"/>
                </a:ext>
              </a:extLst>
            </p:cNvPr>
            <p:cNvSpPr txBox="1"/>
            <p:nvPr/>
          </p:nvSpPr>
          <p:spPr>
            <a:xfrm>
              <a:off x="5749476" y="4016893"/>
              <a:ext cx="4308923" cy="276999"/>
            </a:xfrm>
            <a:prstGeom prst="rect">
              <a:avLst/>
            </a:prstGeom>
            <a:noFill/>
          </p:spPr>
          <p:txBody>
            <a:bodyPr wrap="square">
              <a:spAutoFit/>
            </a:bodyPr>
            <a:lstStyle/>
            <a:p>
              <a:pPr algn="ctr"/>
              <a:r>
                <a:rPr lang="en-US" sz="1200" b="1" dirty="0">
                  <a:solidFill>
                    <a:schemeClr val="bg1"/>
                  </a:solidFill>
                  <a:latin typeface="Lub Dub Condensed" panose="020B0506030403020204" pitchFamily="34" charset="0"/>
                </a:rPr>
                <a:t>Ongoing monitoring as clinically appropriate for AF burden</a:t>
              </a:r>
              <a:endParaRPr lang="en-US" dirty="0">
                <a:solidFill>
                  <a:schemeClr val="bg1"/>
                </a:solidFill>
              </a:endParaRPr>
            </a:p>
          </p:txBody>
        </p:sp>
        <p:sp>
          <p:nvSpPr>
            <p:cNvPr id="78" name="TextBox 77">
              <a:extLst>
                <a:ext uri="{FF2B5EF4-FFF2-40B4-BE49-F238E27FC236}">
                  <a16:creationId xmlns:a16="http://schemas.microsoft.com/office/drawing/2014/main" id="{DB368510-62E7-28F6-7C0B-56BB4E68550D}"/>
                </a:ext>
              </a:extLst>
            </p:cNvPr>
            <p:cNvSpPr txBox="1"/>
            <p:nvPr/>
          </p:nvSpPr>
          <p:spPr>
            <a:xfrm>
              <a:off x="5753020" y="4424471"/>
              <a:ext cx="4308923" cy="276999"/>
            </a:xfrm>
            <a:prstGeom prst="rect">
              <a:avLst/>
            </a:prstGeom>
            <a:noFill/>
          </p:spPr>
          <p:txBody>
            <a:bodyPr wrap="square">
              <a:spAutoFit/>
            </a:bodyPr>
            <a:lstStyle/>
            <a:p>
              <a:pPr algn="ctr"/>
              <a:r>
                <a:rPr lang="en-US" sz="1200" b="1" dirty="0">
                  <a:solidFill>
                    <a:schemeClr val="bg1"/>
                  </a:solidFill>
                  <a:latin typeface="Lub Dub Condensed" panose="020B0506030403020204" pitchFamily="34" charset="0"/>
                </a:rPr>
                <a:t>Is AF associated with pathophysiological changes</a:t>
              </a:r>
              <a:endParaRPr lang="en-US" dirty="0">
                <a:solidFill>
                  <a:schemeClr val="bg1"/>
                </a:solidFill>
              </a:endParaRPr>
            </a:p>
          </p:txBody>
        </p:sp>
        <p:sp>
          <p:nvSpPr>
            <p:cNvPr id="79" name="TextBox 78">
              <a:extLst>
                <a:ext uri="{FF2B5EF4-FFF2-40B4-BE49-F238E27FC236}">
                  <a16:creationId xmlns:a16="http://schemas.microsoft.com/office/drawing/2014/main" id="{F02A9A6D-D396-3EB1-AB8D-7129861C1337}"/>
                </a:ext>
              </a:extLst>
            </p:cNvPr>
            <p:cNvSpPr txBox="1"/>
            <p:nvPr/>
          </p:nvSpPr>
          <p:spPr>
            <a:xfrm>
              <a:off x="5714034" y="4789522"/>
              <a:ext cx="4308923" cy="276999"/>
            </a:xfrm>
            <a:prstGeom prst="rect">
              <a:avLst/>
            </a:prstGeom>
            <a:noFill/>
          </p:spPr>
          <p:txBody>
            <a:bodyPr wrap="square">
              <a:spAutoFit/>
            </a:bodyPr>
            <a:lstStyle/>
            <a:p>
              <a:pPr algn="ctr"/>
              <a:r>
                <a:rPr lang="en-US" sz="1200" b="1" dirty="0">
                  <a:solidFill>
                    <a:schemeClr val="bg1"/>
                  </a:solidFill>
                  <a:latin typeface="Lub Dub Condensed" panose="020B0506030403020204" pitchFamily="34" charset="0"/>
                </a:rPr>
                <a:t>Stroke risk assessment and therapy if appropriate</a:t>
              </a:r>
              <a:endParaRPr lang="en-US" dirty="0">
                <a:solidFill>
                  <a:schemeClr val="bg1"/>
                </a:solidFill>
              </a:endParaRPr>
            </a:p>
          </p:txBody>
        </p:sp>
        <p:sp>
          <p:nvSpPr>
            <p:cNvPr id="80" name="TextBox 79">
              <a:extLst>
                <a:ext uri="{FF2B5EF4-FFF2-40B4-BE49-F238E27FC236}">
                  <a16:creationId xmlns:a16="http://schemas.microsoft.com/office/drawing/2014/main" id="{19FEC69A-0E23-ACE6-B4EA-11892BC7E55F}"/>
                </a:ext>
              </a:extLst>
            </p:cNvPr>
            <p:cNvSpPr txBox="1"/>
            <p:nvPr/>
          </p:nvSpPr>
          <p:spPr>
            <a:xfrm>
              <a:off x="5728210" y="5175834"/>
              <a:ext cx="4308923" cy="276999"/>
            </a:xfrm>
            <a:prstGeom prst="rect">
              <a:avLst/>
            </a:prstGeom>
            <a:noFill/>
          </p:spPr>
          <p:txBody>
            <a:bodyPr wrap="square">
              <a:spAutoFit/>
            </a:bodyPr>
            <a:lstStyle/>
            <a:p>
              <a:pPr algn="ctr"/>
              <a:r>
                <a:rPr lang="en-US" sz="1200" b="1" dirty="0">
                  <a:solidFill>
                    <a:schemeClr val="bg1"/>
                  </a:solidFill>
                  <a:latin typeface="Lub Dub Condensed" panose="020B0506030403020204" pitchFamily="34" charset="0"/>
                </a:rPr>
                <a:t>Treat symptoms</a:t>
              </a:r>
              <a:endParaRPr lang="en-US" dirty="0">
                <a:solidFill>
                  <a:schemeClr val="bg1"/>
                </a:solidFill>
              </a:endParaRPr>
            </a:p>
          </p:txBody>
        </p:sp>
        <p:sp>
          <p:nvSpPr>
            <p:cNvPr id="81" name="TextBox 80">
              <a:extLst>
                <a:ext uri="{FF2B5EF4-FFF2-40B4-BE49-F238E27FC236}">
                  <a16:creationId xmlns:a16="http://schemas.microsoft.com/office/drawing/2014/main" id="{24C75996-25F4-3007-C57E-EA65DA1E59AD}"/>
                </a:ext>
              </a:extLst>
            </p:cNvPr>
            <p:cNvSpPr txBox="1"/>
            <p:nvPr/>
          </p:nvSpPr>
          <p:spPr>
            <a:xfrm>
              <a:off x="2627049" y="4041709"/>
              <a:ext cx="2444682" cy="276999"/>
            </a:xfrm>
            <a:prstGeom prst="rect">
              <a:avLst/>
            </a:prstGeom>
            <a:noFill/>
          </p:spPr>
          <p:txBody>
            <a:bodyPr wrap="square">
              <a:spAutoFit/>
            </a:bodyPr>
            <a:lstStyle/>
            <a:p>
              <a:pPr algn="ctr"/>
              <a:r>
                <a:rPr lang="en-US" sz="1200" b="1" dirty="0">
                  <a:latin typeface="Lub Dub Condensed" panose="020B0506030403020204" pitchFamily="34" charset="0"/>
                </a:rPr>
                <a:t>Consider heightened surveillance</a:t>
              </a:r>
              <a:endParaRPr lang="en-US" dirty="0"/>
            </a:p>
          </p:txBody>
        </p:sp>
      </p:grpSp>
      <p:sp>
        <p:nvSpPr>
          <p:cNvPr id="7" name="TextBox 6">
            <a:extLst>
              <a:ext uri="{FF2B5EF4-FFF2-40B4-BE49-F238E27FC236}">
                <a16:creationId xmlns:a16="http://schemas.microsoft.com/office/drawing/2014/main" id="{62434F60-A37A-4F8F-F36C-DADDD1E6DA94}"/>
              </a:ext>
            </a:extLst>
          </p:cNvPr>
          <p:cNvSpPr txBox="1"/>
          <p:nvPr/>
        </p:nvSpPr>
        <p:spPr>
          <a:xfrm>
            <a:off x="1938819" y="5764472"/>
            <a:ext cx="8314362" cy="276999"/>
          </a:xfrm>
          <a:prstGeom prst="rect">
            <a:avLst/>
          </a:prstGeom>
          <a:noFill/>
        </p:spPr>
        <p:txBody>
          <a:bodyPr wrap="square">
            <a:spAutoFit/>
          </a:bodyPr>
          <a:lstStyle/>
          <a:p>
            <a:pPr algn="ctr"/>
            <a:r>
              <a:rPr lang="en-US" sz="1200" b="1" dirty="0">
                <a:latin typeface="Lub Dub Condensed" panose="020B0506030403020204" pitchFamily="34" charset="0"/>
              </a:rPr>
              <a:t>Note: </a:t>
            </a:r>
            <a:r>
              <a:rPr lang="en-US" sz="1200" dirty="0">
                <a:latin typeface="Lub Dub Condensed" panose="020B0506030403020204" pitchFamily="34" charset="0"/>
              </a:rPr>
              <a:t>*Heart failure, valve disease, coronary artery disease, hypertrophic cardiomyopathy, neuromuscular disorders, thyroid disease.</a:t>
            </a:r>
          </a:p>
        </p:txBody>
      </p:sp>
      <p:sp>
        <p:nvSpPr>
          <p:cNvPr id="5" name="Text Placeholder 4">
            <a:extLst>
              <a:ext uri="{FF2B5EF4-FFF2-40B4-BE49-F238E27FC236}">
                <a16:creationId xmlns:a16="http://schemas.microsoft.com/office/drawing/2014/main" id="{4035EE8B-32E9-8133-F599-A88196ABDE81}"/>
              </a:ext>
            </a:extLst>
          </p:cNvPr>
          <p:cNvSpPr>
            <a:spLocks noGrp="1"/>
          </p:cNvSpPr>
          <p:nvPr>
            <p:ph type="body" sz="quarter" idx="13"/>
          </p:nvPr>
        </p:nvSpPr>
        <p:spPr>
          <a:xfrm>
            <a:off x="1727557" y="6082300"/>
            <a:ext cx="8736886" cy="215758"/>
          </a:xfrm>
        </p:spPr>
        <p:txBody>
          <a:bodyPr/>
          <a:lstStyle/>
          <a:p>
            <a:pPr marL="0" indent="0" algn="ctr"/>
            <a:r>
              <a:rPr lang="en-US" b="1" dirty="0"/>
              <a:t>Abbreviations: </a:t>
            </a:r>
            <a:r>
              <a:rPr lang="en-US" dirty="0"/>
              <a:t>AF indicates atrial fibrillation, d, day; and mo, month. </a:t>
            </a:r>
          </a:p>
        </p:txBody>
      </p:sp>
    </p:spTree>
    <p:extLst>
      <p:ext uri="{BB962C8B-B14F-4D97-AF65-F5344CB8AC3E}">
        <p14:creationId xmlns:p14="http://schemas.microsoft.com/office/powerpoint/2010/main" val="2133507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2B4995C-7A41-EA75-BA19-F1AA7F71D2B2}"/>
              </a:ext>
              <a:ext uri="{C183D7F6-B498-43B3-948B-1728B52AA6E4}">
                <adec:decorative xmlns:adec="http://schemas.microsoft.com/office/drawing/2017/decorative" val="1"/>
              </a:ext>
            </a:extLst>
          </p:cNvPr>
          <p:cNvGrpSpPr/>
          <p:nvPr/>
        </p:nvGrpSpPr>
        <p:grpSpPr>
          <a:xfrm>
            <a:off x="2776756" y="1261960"/>
            <a:ext cx="6333001" cy="4993013"/>
            <a:chOff x="2776756" y="1261960"/>
            <a:chExt cx="6333001" cy="4993013"/>
          </a:xfrm>
        </p:grpSpPr>
        <p:pic>
          <p:nvPicPr>
            <p:cNvPr id="6" name="Picture 5" descr="A diagram of a disease&#10;&#10;Description automatically generated">
              <a:extLst>
                <a:ext uri="{FF2B5EF4-FFF2-40B4-BE49-F238E27FC236}">
                  <a16:creationId xmlns:a16="http://schemas.microsoft.com/office/drawing/2014/main" id="{68AAF4DF-5035-E1E2-4637-FED29198F246}"/>
                </a:ext>
              </a:extLst>
            </p:cNvPr>
            <p:cNvPicPr>
              <a:picLocks noChangeAspect="1"/>
            </p:cNvPicPr>
            <p:nvPr/>
          </p:nvPicPr>
          <p:blipFill>
            <a:blip r:embed="rId2"/>
            <a:stretch>
              <a:fillRect/>
            </a:stretch>
          </p:blipFill>
          <p:spPr>
            <a:xfrm>
              <a:off x="2776756" y="1261960"/>
              <a:ext cx="6309360" cy="4573905"/>
            </a:xfrm>
            <a:prstGeom prst="rect">
              <a:avLst/>
            </a:prstGeom>
          </p:spPr>
        </p:pic>
        <p:pic>
          <p:nvPicPr>
            <p:cNvPr id="11" name="Picture 10">
              <a:extLst>
                <a:ext uri="{FF2B5EF4-FFF2-40B4-BE49-F238E27FC236}">
                  <a16:creationId xmlns:a16="http://schemas.microsoft.com/office/drawing/2014/main" id="{83BE1FC2-975E-6B41-5CA6-9388A4FA770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558909" y="4925930"/>
              <a:ext cx="1560711" cy="1329043"/>
            </a:xfrm>
            <a:prstGeom prst="rect">
              <a:avLst/>
            </a:prstGeom>
          </p:spPr>
        </p:pic>
        <p:sp>
          <p:nvSpPr>
            <p:cNvPr id="7" name="Rectangle 6">
              <a:extLst>
                <a:ext uri="{FF2B5EF4-FFF2-40B4-BE49-F238E27FC236}">
                  <a16:creationId xmlns:a16="http://schemas.microsoft.com/office/drawing/2014/main" id="{BB0B6903-2689-568F-4C28-595012509DD8}"/>
                </a:ext>
              </a:extLst>
            </p:cNvPr>
            <p:cNvSpPr/>
            <p:nvPr/>
          </p:nvSpPr>
          <p:spPr>
            <a:xfrm>
              <a:off x="2899844" y="1273992"/>
              <a:ext cx="1464815" cy="881736"/>
            </a:xfrm>
            <a:prstGeom prst="rect">
              <a:avLst/>
            </a:prstGeom>
            <a:noFill/>
            <a:ln w="571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FC183D-38FF-BB5E-C7DD-EF6B36E65DA0}"/>
                </a:ext>
              </a:extLst>
            </p:cNvPr>
            <p:cNvSpPr/>
            <p:nvPr/>
          </p:nvSpPr>
          <p:spPr>
            <a:xfrm>
              <a:off x="6073109" y="1273992"/>
              <a:ext cx="1464815" cy="881736"/>
            </a:xfrm>
            <a:prstGeom prst="rect">
              <a:avLst/>
            </a:prstGeom>
            <a:noFill/>
            <a:ln w="571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
          <p:nvSpPr>
            <p:cNvPr id="9" name="Rectangle 8">
              <a:extLst>
                <a:ext uri="{FF2B5EF4-FFF2-40B4-BE49-F238E27FC236}">
                  <a16:creationId xmlns:a16="http://schemas.microsoft.com/office/drawing/2014/main" id="{9A826E9F-167E-1E41-E4D7-4172CF8DD800}"/>
                </a:ext>
              </a:extLst>
            </p:cNvPr>
            <p:cNvSpPr/>
            <p:nvPr/>
          </p:nvSpPr>
          <p:spPr>
            <a:xfrm>
              <a:off x="4499779" y="1273992"/>
              <a:ext cx="1464815" cy="881736"/>
            </a:xfrm>
            <a:prstGeom prst="rect">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ECB0A80-7F37-ED1C-68E9-CB7CBAE85325}"/>
                </a:ext>
              </a:extLst>
            </p:cNvPr>
            <p:cNvSpPr/>
            <p:nvPr/>
          </p:nvSpPr>
          <p:spPr>
            <a:xfrm>
              <a:off x="7646441" y="1273992"/>
              <a:ext cx="1463316" cy="884590"/>
            </a:xfrm>
            <a:prstGeom prst="rect">
              <a:avLst/>
            </a:prstGeom>
            <a:no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7EE3E1D4-7AB9-8539-ABDE-1FF6FA92FB8A}"/>
              </a:ext>
            </a:extLst>
          </p:cNvPr>
          <p:cNvSpPr>
            <a:spLocks noGrp="1"/>
          </p:cNvSpPr>
          <p:nvPr>
            <p:ph type="title"/>
          </p:nvPr>
        </p:nvSpPr>
        <p:spPr/>
        <p:txBody>
          <a:bodyPr/>
          <a:lstStyle/>
          <a:p>
            <a:r>
              <a:rPr lang="en-US" sz="3000" dirty="0"/>
              <a:t>Mechanisms and Pathways Leading to AF</a:t>
            </a:r>
          </a:p>
        </p:txBody>
      </p:sp>
      <p:sp>
        <p:nvSpPr>
          <p:cNvPr id="12" name="Rectangle 11" descr="This figure depicts pathways that contribute to the development of AF create a substrate for reentry and provide triggers that can initiate arrhythmic activity. ">
            <a:extLst>
              <a:ext uri="{FF2B5EF4-FFF2-40B4-BE49-F238E27FC236}">
                <a16:creationId xmlns:a16="http://schemas.microsoft.com/office/drawing/2014/main" id="{8BA6BA3B-16E7-209D-738F-5D75F3920D80}"/>
              </a:ext>
            </a:extLst>
          </p:cNvPr>
          <p:cNvSpPr/>
          <p:nvPr/>
        </p:nvSpPr>
        <p:spPr>
          <a:xfrm>
            <a:off x="2393879" y="996592"/>
            <a:ext cx="6986427" cy="4756935"/>
          </a:xfrm>
          <a:prstGeom prst="rect">
            <a:avLst/>
          </a:prstGeom>
          <a:no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4035EE8B-32E9-8133-F599-A88196ABDE81}"/>
              </a:ext>
            </a:extLst>
          </p:cNvPr>
          <p:cNvSpPr>
            <a:spLocks noGrp="1"/>
          </p:cNvSpPr>
          <p:nvPr>
            <p:ph type="body" sz="quarter" idx="13"/>
          </p:nvPr>
        </p:nvSpPr>
        <p:spPr>
          <a:xfrm>
            <a:off x="1421459" y="6084621"/>
            <a:ext cx="9303300" cy="244591"/>
          </a:xfrm>
        </p:spPr>
        <p:txBody>
          <a:bodyPr/>
          <a:lstStyle/>
          <a:p>
            <a:pPr marL="0" indent="0" algn="ctr"/>
            <a:r>
              <a:rPr lang="en-US" b="1" dirty="0"/>
              <a:t>Abbreviations: </a:t>
            </a:r>
            <a:r>
              <a:rPr lang="en-US" dirty="0"/>
              <a:t>AF indicates atrial fibrillation; Ca</a:t>
            </a:r>
            <a:r>
              <a:rPr lang="en-US" baseline="30000" dirty="0"/>
              <a:t>2+</a:t>
            </a:r>
            <a:r>
              <a:rPr lang="en-US" dirty="0"/>
              <a:t>, calcium cation, PACs, premature atrial contractions; and RAAS, renin-angiotensin-aldosterone system.</a:t>
            </a:r>
          </a:p>
        </p:txBody>
      </p:sp>
      <p:sp>
        <p:nvSpPr>
          <p:cNvPr id="4" name="Slide Number Placeholder 3">
            <a:extLst>
              <a:ext uri="{FF2B5EF4-FFF2-40B4-BE49-F238E27FC236}">
                <a16:creationId xmlns:a16="http://schemas.microsoft.com/office/drawing/2014/main" id="{C6E9555B-7BCE-54A3-0BD8-DACC0C93A0C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6</a:t>
            </a:fld>
            <a:endParaRPr lang="en-US" sz="900" dirty="0"/>
          </a:p>
        </p:txBody>
      </p:sp>
    </p:spTree>
    <p:extLst>
      <p:ext uri="{BB962C8B-B14F-4D97-AF65-F5344CB8AC3E}">
        <p14:creationId xmlns:p14="http://schemas.microsoft.com/office/powerpoint/2010/main" val="2304863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3E1D4-7AB9-8539-ABDE-1FF6FA92FB8A}"/>
              </a:ext>
            </a:extLst>
          </p:cNvPr>
          <p:cNvSpPr>
            <a:spLocks noGrp="1"/>
          </p:cNvSpPr>
          <p:nvPr>
            <p:ph type="title"/>
          </p:nvPr>
        </p:nvSpPr>
        <p:spPr>
          <a:xfrm>
            <a:off x="838200" y="365125"/>
            <a:ext cx="9281845" cy="660111"/>
          </a:xfrm>
        </p:spPr>
        <p:txBody>
          <a:bodyPr/>
          <a:lstStyle/>
          <a:p>
            <a:r>
              <a:rPr lang="en-US" sz="3000" dirty="0"/>
              <a:t>Contemporary Summary of the Role of the Autonomic Nervous System in AF</a:t>
            </a:r>
          </a:p>
        </p:txBody>
      </p:sp>
      <p:pic>
        <p:nvPicPr>
          <p:cNvPr id="6" name="Picture 5" descr="This diagram depicts in detail the important roles of the autonomic nervous system (ANS) as both a trigger and a substrate.&#10;&#10;ANS triggers AF&#10;The ANS as AF trigger has been described in several reviews. Sympathetic efferent stimulation releases noradrenaline, stimulating G-coupled β-adrenergic receptors, enhancing L-type calcium channels, and increasing inward current (automaticity/early afterdepolarization). Delayed afterdepolarization occurs via calcium overload and ryanodine-2 receptor dysfunction. Parasympathetic stimulation shortens atrial effective refractory period by increasing IKACh (acetyl-choline receptor mediated inward rectifying potassium channel) activity. Atrial effective refractory period heterogeneity follows the pattern of autonomic innervation. Sympathetic and parasympathetic activity, alone or combined, can trigger AF. &#10;&#10;ANS maintains AF&#10;As described in the literature, atrial sympathetic and parasympathetic hyperinnervation and spatial heterogeneity, coupled with electrical fractionation and altered atrial electrophysiology, contribute to substrate. Modifiable AF risk factors promote ANS dysfunction. AF produces autonomic afferent reflex deficiencies elicited by decreased cardiac volume and increases sympathetic activity. Afferent abnormalities disrupt blood volume and pressure homeostasis. Similar abnormalities to AF were identified in HF. Afferent ANS dysfunction could link autonomic with anatomic remodeling, contributing to AF self-perpetuation. &#10;&#10;&#10;&#10;&#10;&#10;">
            <a:extLst>
              <a:ext uri="{FF2B5EF4-FFF2-40B4-BE49-F238E27FC236}">
                <a16:creationId xmlns:a16="http://schemas.microsoft.com/office/drawing/2014/main" id="{3B2C02E6-36C5-AE2E-EE41-10932CC61815}"/>
              </a:ext>
            </a:extLst>
          </p:cNvPr>
          <p:cNvPicPr>
            <a:picLocks noChangeAspect="1"/>
          </p:cNvPicPr>
          <p:nvPr/>
        </p:nvPicPr>
        <p:blipFill>
          <a:blip r:embed="rId2"/>
          <a:stretch>
            <a:fillRect/>
          </a:stretch>
        </p:blipFill>
        <p:spPr>
          <a:xfrm>
            <a:off x="2057256" y="1289363"/>
            <a:ext cx="8077489" cy="4635777"/>
          </a:xfrm>
          <a:prstGeom prst="rect">
            <a:avLst/>
          </a:prstGeom>
          <a:ln w="38100">
            <a:noFill/>
          </a:ln>
        </p:spPr>
      </p:pic>
      <p:sp>
        <p:nvSpPr>
          <p:cNvPr id="5" name="Text Placeholder 4">
            <a:extLst>
              <a:ext uri="{FF2B5EF4-FFF2-40B4-BE49-F238E27FC236}">
                <a16:creationId xmlns:a16="http://schemas.microsoft.com/office/drawing/2014/main" id="{4035EE8B-32E9-8133-F599-A88196ABDE81}"/>
              </a:ext>
            </a:extLst>
          </p:cNvPr>
          <p:cNvSpPr>
            <a:spLocks noGrp="1"/>
          </p:cNvSpPr>
          <p:nvPr>
            <p:ph type="body" sz="quarter" idx="13"/>
          </p:nvPr>
        </p:nvSpPr>
        <p:spPr>
          <a:xfrm>
            <a:off x="1727557" y="6081388"/>
            <a:ext cx="8736886" cy="215758"/>
          </a:xfrm>
        </p:spPr>
        <p:txBody>
          <a:bodyPr/>
          <a:lstStyle/>
          <a:p>
            <a:pPr marL="0" indent="0" algn="ctr"/>
            <a:r>
              <a:rPr lang="en-US" b="1" dirty="0"/>
              <a:t>Abbreviations: </a:t>
            </a:r>
            <a:r>
              <a:rPr lang="en-US" dirty="0"/>
              <a:t>AF indicates atrial fibrillation; Ca</a:t>
            </a:r>
            <a:r>
              <a:rPr lang="en-US" baseline="30000" dirty="0"/>
              <a:t>2+ </a:t>
            </a:r>
            <a:r>
              <a:rPr lang="en-US" dirty="0"/>
              <a:t>, calcium cation; HRV, heart rate variability; and LA, left atrium. </a:t>
            </a:r>
          </a:p>
        </p:txBody>
      </p:sp>
      <p:sp>
        <p:nvSpPr>
          <p:cNvPr id="4" name="Slide Number Placeholder 3">
            <a:extLst>
              <a:ext uri="{FF2B5EF4-FFF2-40B4-BE49-F238E27FC236}">
                <a16:creationId xmlns:a16="http://schemas.microsoft.com/office/drawing/2014/main" id="{C6E9555B-7BCE-54A3-0BD8-DACC0C93A0C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7</a:t>
            </a:fld>
            <a:endParaRPr lang="en-US" sz="900" dirty="0"/>
          </a:p>
        </p:txBody>
      </p:sp>
    </p:spTree>
    <p:extLst>
      <p:ext uri="{BB962C8B-B14F-4D97-AF65-F5344CB8AC3E}">
        <p14:creationId xmlns:p14="http://schemas.microsoft.com/office/powerpoint/2010/main" val="2357145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97347D4-EEE0-8AC1-4730-9CCCE09C63BB}"/>
              </a:ext>
              <a:ext uri="{C183D7F6-B498-43B3-948B-1728B52AA6E4}">
                <adec:decorative xmlns:adec="http://schemas.microsoft.com/office/drawing/2017/decorative" val="1"/>
              </a:ext>
            </a:extLst>
          </p:cNvPr>
          <p:cNvGrpSpPr/>
          <p:nvPr/>
        </p:nvGrpSpPr>
        <p:grpSpPr>
          <a:xfrm>
            <a:off x="3164442" y="226032"/>
            <a:ext cx="5887092" cy="5718990"/>
            <a:chOff x="3164442" y="226032"/>
            <a:chExt cx="5887092" cy="5718990"/>
          </a:xfrm>
        </p:grpSpPr>
        <p:grpSp>
          <p:nvGrpSpPr>
            <p:cNvPr id="6" name="Group 25">
              <a:extLst>
                <a:ext uri="{FF2B5EF4-FFF2-40B4-BE49-F238E27FC236}">
                  <a16:creationId xmlns:a16="http://schemas.microsoft.com/office/drawing/2014/main" id="{3F247267-09BB-47AD-AA50-506C405CA6B9}"/>
                </a:ext>
              </a:extLst>
            </p:cNvPr>
            <p:cNvGrpSpPr>
              <a:grpSpLocks/>
            </p:cNvGrpSpPr>
            <p:nvPr/>
          </p:nvGrpSpPr>
          <p:grpSpPr bwMode="auto">
            <a:xfrm>
              <a:off x="3164442" y="226032"/>
              <a:ext cx="5887092" cy="5718990"/>
              <a:chOff x="1889125" y="1104900"/>
              <a:chExt cx="5392738" cy="5238750"/>
            </a:xfrm>
          </p:grpSpPr>
          <p:sp>
            <p:nvSpPr>
              <p:cNvPr id="7" name="Oval 11">
                <a:extLst>
                  <a:ext uri="{FF2B5EF4-FFF2-40B4-BE49-F238E27FC236}">
                    <a16:creationId xmlns:a16="http://schemas.microsoft.com/office/drawing/2014/main" id="{0D77C87D-B7CE-8402-66FD-8B88021158B4}"/>
                  </a:ext>
                </a:extLst>
              </p:cNvPr>
              <p:cNvSpPr>
                <a:spLocks noChangeArrowheads="1"/>
              </p:cNvSpPr>
              <p:nvPr/>
            </p:nvSpPr>
            <p:spPr bwMode="auto">
              <a:xfrm>
                <a:off x="3394075" y="1104900"/>
                <a:ext cx="2384425" cy="2384425"/>
              </a:xfrm>
              <a:prstGeom prst="ellipse">
                <a:avLst/>
              </a:prstGeom>
              <a:solidFill>
                <a:srgbClr val="08A7EE">
                  <a:alpha val="90000"/>
                </a:srgbClr>
              </a:solidFill>
              <a:ln w="9525" cap="flat" cmpd="sng" algn="ctr">
                <a:solidFill>
                  <a:srgbClr val="0195F9"/>
                </a:solidFill>
                <a:prstDash val="solid"/>
                <a:round/>
                <a:headEnd type="none" w="med" len="med"/>
                <a:tailEnd type="none" w="med" len="med"/>
              </a:ln>
              <a:effectLst>
                <a:outerShdw blurRad="38100" dist="25400" dir="5400000" algn="t" rotWithShape="0">
                  <a:srgbClr val="000000">
                    <a:alpha val="26667"/>
                  </a:srgbClr>
                </a:outerShdw>
              </a:effectLst>
            </p:spPr>
            <p:txBody>
              <a:bodyPr lIns="82124" tIns="41061" rIns="82124" bIns="41061" anchor="ctr"/>
              <a:lstStyle/>
              <a:p>
                <a:pPr algn="ctr" defTabSz="814388">
                  <a:defRPr/>
                </a:pPr>
                <a:endParaRPr lang="en-US" sz="2400" dirty="0">
                  <a:latin typeface="Arial" charset="0"/>
                  <a:cs typeface="+mn-cs"/>
                </a:endParaRPr>
              </a:p>
            </p:txBody>
          </p:sp>
          <p:sp>
            <p:nvSpPr>
              <p:cNvPr id="8" name="Oval 12">
                <a:extLst>
                  <a:ext uri="{FF2B5EF4-FFF2-40B4-BE49-F238E27FC236}">
                    <a16:creationId xmlns:a16="http://schemas.microsoft.com/office/drawing/2014/main" id="{9BCA6218-E15C-A4B3-DF17-29533F93587A}"/>
                  </a:ext>
                </a:extLst>
              </p:cNvPr>
              <p:cNvSpPr>
                <a:spLocks noChangeArrowheads="1"/>
              </p:cNvSpPr>
              <p:nvPr/>
            </p:nvSpPr>
            <p:spPr bwMode="auto">
              <a:xfrm>
                <a:off x="4897438" y="2189162"/>
                <a:ext cx="2384425" cy="2387600"/>
              </a:xfrm>
              <a:prstGeom prst="ellipse">
                <a:avLst/>
              </a:prstGeom>
              <a:solidFill>
                <a:srgbClr val="0560B3">
                  <a:alpha val="90000"/>
                </a:srgbClr>
              </a:solidFill>
              <a:ln w="9525" cap="flat" cmpd="sng" algn="ctr">
                <a:solidFill>
                  <a:srgbClr val="01568F"/>
                </a:solid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defRPr/>
                </a:pPr>
                <a:endParaRPr lang="en-US" sz="2400" dirty="0">
                  <a:latin typeface="Arial" charset="0"/>
                  <a:cs typeface="+mn-cs"/>
                </a:endParaRPr>
              </a:p>
            </p:txBody>
          </p:sp>
          <p:sp>
            <p:nvSpPr>
              <p:cNvPr id="9" name="Oval 16">
                <a:extLst>
                  <a:ext uri="{FF2B5EF4-FFF2-40B4-BE49-F238E27FC236}">
                    <a16:creationId xmlns:a16="http://schemas.microsoft.com/office/drawing/2014/main" id="{F3D949E2-F29D-8885-49C8-8F7BC313D2EF}"/>
                  </a:ext>
                </a:extLst>
              </p:cNvPr>
              <p:cNvSpPr>
                <a:spLocks noChangeArrowheads="1"/>
              </p:cNvSpPr>
              <p:nvPr/>
            </p:nvSpPr>
            <p:spPr bwMode="auto">
              <a:xfrm>
                <a:off x="4330700" y="3959225"/>
                <a:ext cx="2389187" cy="2384425"/>
              </a:xfrm>
              <a:prstGeom prst="ellipse">
                <a:avLst/>
              </a:prstGeom>
              <a:solidFill>
                <a:srgbClr val="093667">
                  <a:alpha val="90000"/>
                </a:srgbClr>
              </a:solidFill>
              <a:ln w="9525" cap="flat" cmpd="sng" algn="ctr">
                <a:solidFill>
                  <a:srgbClr val="013253"/>
                </a:solid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defRPr/>
                </a:pPr>
                <a:endParaRPr lang="en-US" sz="2400" dirty="0">
                  <a:latin typeface="Arial" charset="0"/>
                  <a:cs typeface="+mn-cs"/>
                </a:endParaRPr>
              </a:p>
            </p:txBody>
          </p:sp>
          <p:sp>
            <p:nvSpPr>
              <p:cNvPr id="10" name="Oval 14">
                <a:extLst>
                  <a:ext uri="{FF2B5EF4-FFF2-40B4-BE49-F238E27FC236}">
                    <a16:creationId xmlns:a16="http://schemas.microsoft.com/office/drawing/2014/main" id="{1DAD0003-1207-38A9-A10C-F97004887093}"/>
                  </a:ext>
                </a:extLst>
              </p:cNvPr>
              <p:cNvSpPr>
                <a:spLocks noChangeArrowheads="1"/>
              </p:cNvSpPr>
              <p:nvPr/>
            </p:nvSpPr>
            <p:spPr bwMode="auto">
              <a:xfrm>
                <a:off x="2455862" y="3959225"/>
                <a:ext cx="2389188" cy="2384425"/>
              </a:xfrm>
              <a:prstGeom prst="ellipse">
                <a:avLst/>
              </a:prstGeom>
              <a:solidFill>
                <a:srgbClr val="025663">
                  <a:alpha val="90000"/>
                </a:srgbClr>
              </a:solidFill>
              <a:ln w="9525" cap="flat" cmpd="sng" algn="ctr">
                <a:solidFill>
                  <a:srgbClr val="034543"/>
                </a:solid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defRPr/>
                </a:pPr>
                <a:endParaRPr lang="en-US" sz="2400" dirty="0">
                  <a:latin typeface="Arial" charset="0"/>
                  <a:cs typeface="+mn-cs"/>
                </a:endParaRPr>
              </a:p>
            </p:txBody>
          </p:sp>
          <p:sp>
            <p:nvSpPr>
              <p:cNvPr id="11" name="Oval 13">
                <a:extLst>
                  <a:ext uri="{FF2B5EF4-FFF2-40B4-BE49-F238E27FC236}">
                    <a16:creationId xmlns:a16="http://schemas.microsoft.com/office/drawing/2014/main" id="{D7C9D907-AADB-B779-9132-843D35548A86}"/>
                  </a:ext>
                </a:extLst>
              </p:cNvPr>
              <p:cNvSpPr>
                <a:spLocks noChangeArrowheads="1"/>
              </p:cNvSpPr>
              <p:nvPr/>
            </p:nvSpPr>
            <p:spPr bwMode="auto">
              <a:xfrm>
                <a:off x="1889125" y="2189162"/>
                <a:ext cx="2389187" cy="2387600"/>
              </a:xfrm>
              <a:prstGeom prst="ellipse">
                <a:avLst/>
              </a:prstGeom>
              <a:solidFill>
                <a:srgbClr val="0199A1">
                  <a:alpha val="90000"/>
                </a:srgbClr>
              </a:solidFill>
              <a:ln w="9525" cap="flat" cmpd="sng" algn="ctr">
                <a:solidFill>
                  <a:srgbClr val="048C89"/>
                </a:solid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defRPr/>
                </a:pPr>
                <a:endParaRPr lang="en-US" sz="2400" dirty="0">
                  <a:latin typeface="Arial" charset="0"/>
                  <a:cs typeface="+mn-cs"/>
                </a:endParaRPr>
              </a:p>
            </p:txBody>
          </p:sp>
        </p:grpSp>
        <p:sp>
          <p:nvSpPr>
            <p:cNvPr id="19" name="Oval 18">
              <a:extLst>
                <a:ext uri="{FF2B5EF4-FFF2-40B4-BE49-F238E27FC236}">
                  <a16:creationId xmlns:a16="http://schemas.microsoft.com/office/drawing/2014/main" id="{23D47DA9-C682-AECB-5C8B-07B8AA358ACC}"/>
                </a:ext>
              </a:extLst>
            </p:cNvPr>
            <p:cNvSpPr/>
            <p:nvPr/>
          </p:nvSpPr>
          <p:spPr>
            <a:xfrm>
              <a:off x="5363109" y="2445249"/>
              <a:ext cx="1530850" cy="1530850"/>
            </a:xfrm>
            <a:prstGeom prst="ellipse">
              <a:avLst/>
            </a:prstGeom>
            <a:solidFill>
              <a:schemeClr val="bg1">
                <a:lumMod val="65000"/>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Graphic 17" descr="DNA with solid fill">
              <a:extLst>
                <a:ext uri="{FF2B5EF4-FFF2-40B4-BE49-F238E27FC236}">
                  <a16:creationId xmlns:a16="http://schemas.microsoft.com/office/drawing/2014/main" id="{C0C6705D-39E9-A922-38C2-ACE37D816CB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74253" y="2563982"/>
              <a:ext cx="1319649" cy="1319649"/>
            </a:xfrm>
            <a:prstGeom prst="rect">
              <a:avLst/>
            </a:prstGeom>
          </p:spPr>
        </p:pic>
      </p:grpSp>
      <p:sp>
        <p:nvSpPr>
          <p:cNvPr id="2" name="Title 1">
            <a:extLst>
              <a:ext uri="{FF2B5EF4-FFF2-40B4-BE49-F238E27FC236}">
                <a16:creationId xmlns:a16="http://schemas.microsoft.com/office/drawing/2014/main" id="{7EE3E1D4-7AB9-8539-ABDE-1FF6FA92FB8A}"/>
              </a:ext>
            </a:extLst>
          </p:cNvPr>
          <p:cNvSpPr>
            <a:spLocks noGrp="1"/>
          </p:cNvSpPr>
          <p:nvPr>
            <p:ph type="title"/>
          </p:nvPr>
        </p:nvSpPr>
        <p:spPr>
          <a:xfrm>
            <a:off x="838200" y="365125"/>
            <a:ext cx="9281845" cy="660111"/>
          </a:xfrm>
        </p:spPr>
        <p:txBody>
          <a:bodyPr/>
          <a:lstStyle/>
          <a:p>
            <a:r>
              <a:rPr lang="en-US" sz="3000" dirty="0"/>
              <a:t>Genetics of AF</a:t>
            </a:r>
          </a:p>
        </p:txBody>
      </p:sp>
      <p:sp>
        <p:nvSpPr>
          <p:cNvPr id="14" name="TextBox 13">
            <a:extLst>
              <a:ext uri="{FF2B5EF4-FFF2-40B4-BE49-F238E27FC236}">
                <a16:creationId xmlns:a16="http://schemas.microsoft.com/office/drawing/2014/main" id="{C139E6A5-6C1D-A46E-62B4-D01F8869D2FD}"/>
              </a:ext>
            </a:extLst>
          </p:cNvPr>
          <p:cNvSpPr txBox="1"/>
          <p:nvPr/>
        </p:nvSpPr>
        <p:spPr>
          <a:xfrm>
            <a:off x="5042899" y="738700"/>
            <a:ext cx="2169560" cy="1077218"/>
          </a:xfrm>
          <a:prstGeom prst="rect">
            <a:avLst/>
          </a:prstGeom>
          <a:noFill/>
        </p:spPr>
        <p:txBody>
          <a:bodyPr wrap="square">
            <a:spAutoFit/>
          </a:bodyPr>
          <a:lstStyle/>
          <a:p>
            <a:pPr lvl="0" algn="ctr" rtl="0"/>
            <a:r>
              <a:rPr lang="en-US" sz="1600" b="1" dirty="0">
                <a:solidFill>
                  <a:schemeClr val="bg1"/>
                </a:solidFill>
                <a:latin typeface="Lub Dub Condensed" panose="020B0506030403020204" pitchFamily="34" charset="0"/>
              </a:rPr>
              <a:t>Common and familial AF forms are heritable. Over 100 genetic loci are specific for AF. </a:t>
            </a:r>
          </a:p>
        </p:txBody>
      </p:sp>
      <p:sp>
        <p:nvSpPr>
          <p:cNvPr id="15" name="TextBox 14">
            <a:extLst>
              <a:ext uri="{FF2B5EF4-FFF2-40B4-BE49-F238E27FC236}">
                <a16:creationId xmlns:a16="http://schemas.microsoft.com/office/drawing/2014/main" id="{090E775E-F503-8654-11B6-B2A7F0C0C2D5}"/>
              </a:ext>
            </a:extLst>
          </p:cNvPr>
          <p:cNvSpPr txBox="1"/>
          <p:nvPr/>
        </p:nvSpPr>
        <p:spPr>
          <a:xfrm>
            <a:off x="6777520" y="2237015"/>
            <a:ext cx="1955514" cy="830997"/>
          </a:xfrm>
          <a:prstGeom prst="rect">
            <a:avLst/>
          </a:prstGeom>
          <a:noFill/>
        </p:spPr>
        <p:txBody>
          <a:bodyPr wrap="square">
            <a:spAutoFit/>
          </a:bodyPr>
          <a:lstStyle/>
          <a:p>
            <a:pPr lvl="0" algn="ctr" rtl="0"/>
            <a:r>
              <a:rPr lang="en-US" sz="1600" b="1" dirty="0">
                <a:solidFill>
                  <a:schemeClr val="bg1"/>
                </a:solidFill>
                <a:latin typeface="Lub Dub Condensed" panose="020B0506030403020204" pitchFamily="34" charset="0"/>
              </a:rPr>
              <a:t>TTN loss of function variants are associated with AF.</a:t>
            </a:r>
          </a:p>
        </p:txBody>
      </p:sp>
      <p:sp>
        <p:nvSpPr>
          <p:cNvPr id="16" name="TextBox 15">
            <a:extLst>
              <a:ext uri="{FF2B5EF4-FFF2-40B4-BE49-F238E27FC236}">
                <a16:creationId xmlns:a16="http://schemas.microsoft.com/office/drawing/2014/main" id="{0CAAC04D-7ACC-0427-544B-A4456CA8C54F}"/>
              </a:ext>
            </a:extLst>
          </p:cNvPr>
          <p:cNvSpPr txBox="1"/>
          <p:nvPr/>
        </p:nvSpPr>
        <p:spPr>
          <a:xfrm>
            <a:off x="6077165" y="3909987"/>
            <a:ext cx="2169560" cy="1815882"/>
          </a:xfrm>
          <a:prstGeom prst="rect">
            <a:avLst/>
          </a:prstGeom>
          <a:noFill/>
        </p:spPr>
        <p:txBody>
          <a:bodyPr wrap="square">
            <a:spAutoFit/>
          </a:bodyPr>
          <a:lstStyle/>
          <a:p>
            <a:pPr lvl="0" algn="ctr" rtl="0"/>
            <a:r>
              <a:rPr lang="en-US" sz="1600" b="1" dirty="0">
                <a:solidFill>
                  <a:schemeClr val="bg1"/>
                </a:solidFill>
                <a:latin typeface="Lub Dub Condensed" panose="020B0506030403020204" pitchFamily="34" charset="0"/>
              </a:rPr>
              <a:t>Disease-associated genetic variants in genes with inherited cardiomyopathy or arrhythmias include TTN, MYH7, MYH6, LMNA, and KCNQ1. </a:t>
            </a:r>
          </a:p>
        </p:txBody>
      </p:sp>
      <p:sp>
        <p:nvSpPr>
          <p:cNvPr id="17" name="TextBox 16">
            <a:extLst>
              <a:ext uri="{FF2B5EF4-FFF2-40B4-BE49-F238E27FC236}">
                <a16:creationId xmlns:a16="http://schemas.microsoft.com/office/drawing/2014/main" id="{840A0C52-6969-945F-87BD-C132FC0DE0B8}"/>
              </a:ext>
            </a:extLst>
          </p:cNvPr>
          <p:cNvSpPr txBox="1"/>
          <p:nvPr/>
        </p:nvSpPr>
        <p:spPr>
          <a:xfrm>
            <a:off x="4164460" y="4247322"/>
            <a:ext cx="1804826" cy="1323439"/>
          </a:xfrm>
          <a:prstGeom prst="rect">
            <a:avLst/>
          </a:prstGeom>
          <a:noFill/>
        </p:spPr>
        <p:txBody>
          <a:bodyPr wrap="square">
            <a:spAutoFit/>
          </a:bodyPr>
          <a:lstStyle/>
          <a:p>
            <a:pPr lvl="0" algn="ctr" rtl="0"/>
            <a:r>
              <a:rPr lang="en-US" sz="1600" b="1" dirty="0">
                <a:solidFill>
                  <a:schemeClr val="bg1"/>
                </a:solidFill>
                <a:latin typeface="Lub Dub Condensed" panose="020B0506030403020204" pitchFamily="34" charset="0"/>
              </a:rPr>
              <a:t>Disease-associated genetic variants are more prevalent at younger age of AF onset. </a:t>
            </a:r>
          </a:p>
        </p:txBody>
      </p:sp>
      <p:sp>
        <p:nvSpPr>
          <p:cNvPr id="13" name="TextBox 12">
            <a:extLst>
              <a:ext uri="{FF2B5EF4-FFF2-40B4-BE49-F238E27FC236}">
                <a16:creationId xmlns:a16="http://schemas.microsoft.com/office/drawing/2014/main" id="{4B81929F-E455-737B-4EC7-2821E74E2129}"/>
              </a:ext>
            </a:extLst>
          </p:cNvPr>
          <p:cNvSpPr txBox="1"/>
          <p:nvPr/>
        </p:nvSpPr>
        <p:spPr>
          <a:xfrm>
            <a:off x="3524037" y="1685633"/>
            <a:ext cx="1869896" cy="2062103"/>
          </a:xfrm>
          <a:prstGeom prst="rect">
            <a:avLst/>
          </a:prstGeom>
          <a:noFill/>
        </p:spPr>
        <p:txBody>
          <a:bodyPr wrap="square">
            <a:spAutoFit/>
          </a:bodyPr>
          <a:lstStyle/>
          <a:p>
            <a:pPr lvl="0" algn="ctr" rtl="0"/>
            <a:r>
              <a:rPr lang="en-US" sz="1600" b="1" dirty="0">
                <a:solidFill>
                  <a:schemeClr val="bg1"/>
                </a:solidFill>
                <a:latin typeface="Lub Dub Condensed" panose="020B0506030403020204" pitchFamily="34" charset="0"/>
              </a:rPr>
              <a:t>Rare pathogenic genetic variants in myocardial structural proteins and ion channels may play a role in AF onset at a younger age. </a:t>
            </a:r>
          </a:p>
        </p:txBody>
      </p:sp>
      <p:sp>
        <p:nvSpPr>
          <p:cNvPr id="5" name="Text Placeholder 4">
            <a:extLst>
              <a:ext uri="{FF2B5EF4-FFF2-40B4-BE49-F238E27FC236}">
                <a16:creationId xmlns:a16="http://schemas.microsoft.com/office/drawing/2014/main" id="{4035EE8B-32E9-8133-F599-A88196ABDE81}"/>
              </a:ext>
            </a:extLst>
          </p:cNvPr>
          <p:cNvSpPr>
            <a:spLocks noGrp="1"/>
          </p:cNvSpPr>
          <p:nvPr>
            <p:ph type="body" sz="quarter" idx="13"/>
          </p:nvPr>
        </p:nvSpPr>
        <p:spPr>
          <a:xfrm>
            <a:off x="3822736" y="6072027"/>
            <a:ext cx="4546528" cy="215758"/>
          </a:xfrm>
        </p:spPr>
        <p:txBody>
          <a:bodyPr/>
          <a:lstStyle/>
          <a:p>
            <a:pPr marL="0" indent="0" algn="ctr"/>
            <a:r>
              <a:rPr lang="en-US" b="1" dirty="0"/>
              <a:t>Abbreviation: </a:t>
            </a:r>
            <a:r>
              <a:rPr lang="en-US" dirty="0"/>
              <a:t>AF indicates atrial fibrillation. </a:t>
            </a:r>
          </a:p>
        </p:txBody>
      </p:sp>
      <p:sp>
        <p:nvSpPr>
          <p:cNvPr id="4" name="Slide Number Placeholder 3">
            <a:extLst>
              <a:ext uri="{FF2B5EF4-FFF2-40B4-BE49-F238E27FC236}">
                <a16:creationId xmlns:a16="http://schemas.microsoft.com/office/drawing/2014/main" id="{C6E9555B-7BCE-54A3-0BD8-DACC0C93A0C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8</a:t>
            </a:fld>
            <a:endParaRPr lang="en-US" sz="900" dirty="0"/>
          </a:p>
        </p:txBody>
      </p:sp>
    </p:spTree>
    <p:extLst>
      <p:ext uri="{BB962C8B-B14F-4D97-AF65-F5344CB8AC3E}">
        <p14:creationId xmlns:p14="http://schemas.microsoft.com/office/powerpoint/2010/main" val="206615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3E1D4-7AB9-8539-ABDE-1FF6FA92FB8A}"/>
              </a:ext>
            </a:extLst>
          </p:cNvPr>
          <p:cNvSpPr>
            <a:spLocks noGrp="1"/>
          </p:cNvSpPr>
          <p:nvPr>
            <p:ph type="title"/>
          </p:nvPr>
        </p:nvSpPr>
        <p:spPr>
          <a:xfrm>
            <a:off x="838200" y="365125"/>
            <a:ext cx="9281845" cy="660111"/>
          </a:xfrm>
        </p:spPr>
        <p:txBody>
          <a:bodyPr/>
          <a:lstStyle/>
          <a:p>
            <a:r>
              <a:rPr lang="en-US" sz="3000" dirty="0"/>
              <a:t>Health Inequities and Barriers to AF Management</a:t>
            </a:r>
          </a:p>
        </p:txBody>
      </p:sp>
      <p:sp>
        <p:nvSpPr>
          <p:cNvPr id="6" name="Round Same Side Corner Rectangle 60">
            <a:extLst>
              <a:ext uri="{FF2B5EF4-FFF2-40B4-BE49-F238E27FC236}">
                <a16:creationId xmlns:a16="http://schemas.microsoft.com/office/drawing/2014/main" id="{DFC5B594-0737-C6A0-A3F6-DA15D9985D87}"/>
              </a:ext>
              <a:ext uri="{C183D7F6-B498-43B3-948B-1728B52AA6E4}">
                <adec:decorative xmlns:adec="http://schemas.microsoft.com/office/drawing/2017/decorative" val="1"/>
              </a:ext>
            </a:extLst>
          </p:cNvPr>
          <p:cNvSpPr/>
          <p:nvPr/>
        </p:nvSpPr>
        <p:spPr>
          <a:xfrm>
            <a:off x="1548830" y="1175300"/>
            <a:ext cx="9094341" cy="945457"/>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sz="1600" b="1" i="0" u="none" strike="noStrike" kern="1200" cap="none" spc="0" normalizeH="0" baseline="0" noProof="0" dirty="0">
              <a:ln>
                <a:noFill/>
              </a:ln>
              <a:solidFill>
                <a:schemeClr val="tx1"/>
              </a:solidFill>
              <a:effectLst/>
              <a:uLnTx/>
              <a:uFillTx/>
              <a:latin typeface="Lub Dub Condensed" panose="020B0506030403020204"/>
            </a:endParaRPr>
          </a:p>
        </p:txBody>
      </p:sp>
      <p:sp>
        <p:nvSpPr>
          <p:cNvPr id="8" name="Round Same Side Corner Rectangle 60">
            <a:extLst>
              <a:ext uri="{FF2B5EF4-FFF2-40B4-BE49-F238E27FC236}">
                <a16:creationId xmlns:a16="http://schemas.microsoft.com/office/drawing/2014/main" id="{9318D6DB-6C77-E7B2-CBC5-75C28359F7B4}"/>
              </a:ext>
              <a:ext uri="{C183D7F6-B498-43B3-948B-1728B52AA6E4}">
                <adec:decorative xmlns:adec="http://schemas.microsoft.com/office/drawing/2017/decorative" val="0"/>
              </a:ext>
            </a:extLst>
          </p:cNvPr>
          <p:cNvSpPr/>
          <p:nvPr/>
        </p:nvSpPr>
        <p:spPr>
          <a:xfrm>
            <a:off x="1548830" y="1175300"/>
            <a:ext cx="9094341" cy="9454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Lub Dub Condensed" panose="020B0506030403020204"/>
              </a:rPr>
              <a:t>Patients with AF, regardless of sex and gender diversity, race and ethnicity, or adverse SDOH, should be equitably offered guideline-directed stroke risk reduction therapies as well as rate or rhythm control strategies and LRFM as indicated to improve QOL and prevent adverse outcomes.  (Class 1)</a:t>
            </a:r>
            <a:endParaRPr kumimoji="0" lang="en-US" sz="1600" b="1" i="0" u="none" strike="noStrike" kern="1200" cap="none" spc="0" normalizeH="0" baseline="0" noProof="0" dirty="0">
              <a:ln>
                <a:noFill/>
              </a:ln>
              <a:solidFill>
                <a:schemeClr val="tx1"/>
              </a:solidFill>
              <a:effectLst/>
              <a:uLnTx/>
              <a:uFillTx/>
              <a:latin typeface="Lub Dub Condensed" panose="020B0506030403020204"/>
            </a:endParaRPr>
          </a:p>
        </p:txBody>
      </p:sp>
      <p:sp>
        <p:nvSpPr>
          <p:cNvPr id="10" name="Rectangle 9">
            <a:extLst>
              <a:ext uri="{FF2B5EF4-FFF2-40B4-BE49-F238E27FC236}">
                <a16:creationId xmlns:a16="http://schemas.microsoft.com/office/drawing/2014/main" id="{39A055F0-FF13-3D67-6DEF-FA0D072B863C}"/>
              </a:ext>
              <a:ext uri="{C183D7F6-B498-43B3-948B-1728B52AA6E4}">
                <adec:decorative xmlns:adec="http://schemas.microsoft.com/office/drawing/2017/decorative" val="1"/>
              </a:ext>
            </a:extLst>
          </p:cNvPr>
          <p:cNvSpPr/>
          <p:nvPr/>
        </p:nvSpPr>
        <p:spPr>
          <a:xfrm>
            <a:off x="7407667" y="2256286"/>
            <a:ext cx="4784332" cy="3558887"/>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52">
            <a:extLst>
              <a:ext uri="{FF2B5EF4-FFF2-40B4-BE49-F238E27FC236}">
                <a16:creationId xmlns:a16="http://schemas.microsoft.com/office/drawing/2014/main" id="{D9449D05-E267-30F9-116B-78AF7CFC086B}"/>
              </a:ext>
            </a:extLst>
          </p:cNvPr>
          <p:cNvSpPr txBox="1">
            <a:spLocks noChangeArrowheads="1"/>
          </p:cNvSpPr>
          <p:nvPr/>
        </p:nvSpPr>
        <p:spPr bwMode="auto">
          <a:xfrm>
            <a:off x="2906605" y="3777255"/>
            <a:ext cx="2261295" cy="49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a:solidFill>
                  <a:schemeClr val="tx1"/>
                </a:solidFill>
                <a:latin typeface="HelveticaNeueLT Std" panose="020B0604020202020204" pitchFamily="34" charset="0"/>
                <a:cs typeface="Arial" panose="020B0604020202020204" pitchFamily="34" charset="0"/>
              </a:defRPr>
            </a:lvl1pPr>
            <a:lvl2pPr marL="742950" indent="-285750">
              <a:defRPr>
                <a:solidFill>
                  <a:schemeClr val="tx1"/>
                </a:solidFill>
                <a:latin typeface="HelveticaNeueLT Std" panose="020B0604020202020204" pitchFamily="34" charset="0"/>
                <a:cs typeface="Arial" panose="020B0604020202020204" pitchFamily="34" charset="0"/>
              </a:defRPr>
            </a:lvl2pPr>
            <a:lvl3pPr marL="1143000" indent="-228600">
              <a:defRPr>
                <a:solidFill>
                  <a:schemeClr val="tx1"/>
                </a:solidFill>
                <a:latin typeface="HelveticaNeueLT Std" panose="020B0604020202020204" pitchFamily="34" charset="0"/>
                <a:cs typeface="Arial" panose="020B0604020202020204" pitchFamily="34" charset="0"/>
              </a:defRPr>
            </a:lvl3pPr>
            <a:lvl4pPr marL="1600200" indent="-228600">
              <a:defRPr>
                <a:solidFill>
                  <a:schemeClr val="tx1"/>
                </a:solidFill>
                <a:latin typeface="HelveticaNeueLT Std" panose="020B0604020202020204" pitchFamily="34" charset="0"/>
                <a:cs typeface="Arial" panose="020B0604020202020204" pitchFamily="34" charset="0"/>
              </a:defRPr>
            </a:lvl4pPr>
            <a:lvl5pPr marL="2057400" indent="-228600">
              <a:defRPr>
                <a:solidFill>
                  <a:schemeClr val="tx1"/>
                </a:solidFill>
                <a:latin typeface="HelveticaNeueLT Std"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HelveticaNeueLT Std" panose="020B0604020202020204" pitchFamily="34" charset="0"/>
                <a:cs typeface="Arial" panose="020B0604020202020204" pitchFamily="34" charset="0"/>
              </a:defRPr>
            </a:lvl9pPr>
          </a:lstStyle>
          <a:p>
            <a:pPr algn="ctr" eaLnBrk="1" hangingPunct="1">
              <a:lnSpc>
                <a:spcPct val="80000"/>
              </a:lnSpc>
            </a:pPr>
            <a:r>
              <a:rPr lang="en-US" altLang="en-US" sz="2000" dirty="0">
                <a:solidFill>
                  <a:srgbClr val="CF2429"/>
                </a:solidFill>
                <a:latin typeface="Lub Dub Bold" panose="020B0803030403020204" pitchFamily="34" charset="0"/>
              </a:rPr>
              <a:t>Inequities in AF care &amp; outcomes </a:t>
            </a:r>
          </a:p>
        </p:txBody>
      </p:sp>
      <p:sp>
        <p:nvSpPr>
          <p:cNvPr id="25" name="TextBox 24">
            <a:extLst>
              <a:ext uri="{FF2B5EF4-FFF2-40B4-BE49-F238E27FC236}">
                <a16:creationId xmlns:a16="http://schemas.microsoft.com/office/drawing/2014/main" id="{F5E8B5AB-0F3D-9061-2828-BBB57FFDF4D2}"/>
              </a:ext>
            </a:extLst>
          </p:cNvPr>
          <p:cNvSpPr txBox="1"/>
          <p:nvPr/>
        </p:nvSpPr>
        <p:spPr>
          <a:xfrm>
            <a:off x="5903361" y="2680112"/>
            <a:ext cx="1163548" cy="584775"/>
          </a:xfrm>
          <a:prstGeom prst="rect">
            <a:avLst/>
          </a:prstGeom>
          <a:noFill/>
        </p:spPr>
        <p:txBody>
          <a:bodyPr wrap="square">
            <a:spAutoFit/>
          </a:bodyPr>
          <a:lstStyle/>
          <a:p>
            <a:pPr lvl="0"/>
            <a:r>
              <a:rPr lang="en-US" sz="1600" b="1" dirty="0">
                <a:latin typeface="Lub Dub Condensed" panose="020B0506030403020204" pitchFamily="34" charset="0"/>
                <a:cs typeface="Arial" panose="020B0604020202020204" pitchFamily="34" charset="0"/>
              </a:rPr>
              <a:t>Less Educated</a:t>
            </a:r>
          </a:p>
        </p:txBody>
      </p:sp>
      <p:sp>
        <p:nvSpPr>
          <p:cNvPr id="26" name="TextBox 25">
            <a:extLst>
              <a:ext uri="{FF2B5EF4-FFF2-40B4-BE49-F238E27FC236}">
                <a16:creationId xmlns:a16="http://schemas.microsoft.com/office/drawing/2014/main" id="{22DD2EAF-A815-6695-A7A0-60D9A00F6BED}"/>
              </a:ext>
            </a:extLst>
          </p:cNvPr>
          <p:cNvSpPr txBox="1"/>
          <p:nvPr/>
        </p:nvSpPr>
        <p:spPr>
          <a:xfrm>
            <a:off x="5903361" y="5041455"/>
            <a:ext cx="1163548" cy="338554"/>
          </a:xfrm>
          <a:prstGeom prst="rect">
            <a:avLst/>
          </a:prstGeom>
          <a:noFill/>
        </p:spPr>
        <p:txBody>
          <a:bodyPr wrap="square">
            <a:spAutoFit/>
          </a:bodyPr>
          <a:lstStyle/>
          <a:p>
            <a:pPr lvl="0"/>
            <a:r>
              <a:rPr lang="en-US" sz="1600" b="1" dirty="0">
                <a:latin typeface="Lub Dub Condensed" panose="020B0506030403020204" pitchFamily="34" charset="0"/>
                <a:cs typeface="Arial" panose="020B0604020202020204" pitchFamily="34" charset="0"/>
              </a:rPr>
              <a:t>UREG</a:t>
            </a:r>
          </a:p>
        </p:txBody>
      </p:sp>
      <p:sp>
        <p:nvSpPr>
          <p:cNvPr id="24" name="TextBox 23">
            <a:extLst>
              <a:ext uri="{FF2B5EF4-FFF2-40B4-BE49-F238E27FC236}">
                <a16:creationId xmlns:a16="http://schemas.microsoft.com/office/drawing/2014/main" id="{4B0284A0-98D9-5B6F-AC2D-391381F1DDEE}"/>
              </a:ext>
            </a:extLst>
          </p:cNvPr>
          <p:cNvSpPr txBox="1"/>
          <p:nvPr/>
        </p:nvSpPr>
        <p:spPr>
          <a:xfrm>
            <a:off x="983752" y="5043167"/>
            <a:ext cx="1163548" cy="338554"/>
          </a:xfrm>
          <a:prstGeom prst="rect">
            <a:avLst/>
          </a:prstGeom>
          <a:noFill/>
        </p:spPr>
        <p:txBody>
          <a:bodyPr wrap="square">
            <a:spAutoFit/>
          </a:bodyPr>
          <a:lstStyle/>
          <a:p>
            <a:pPr lvl="0" algn="r"/>
            <a:r>
              <a:rPr lang="en-US" sz="1600" b="1" dirty="0">
                <a:latin typeface="Lub Dub Condensed" panose="020B0506030403020204" pitchFamily="34" charset="0"/>
                <a:cs typeface="Arial" panose="020B0604020202020204" pitchFamily="34" charset="0"/>
              </a:rPr>
              <a:t>Women</a:t>
            </a:r>
          </a:p>
        </p:txBody>
      </p:sp>
      <p:sp>
        <p:nvSpPr>
          <p:cNvPr id="23" name="TextBox 22">
            <a:extLst>
              <a:ext uri="{FF2B5EF4-FFF2-40B4-BE49-F238E27FC236}">
                <a16:creationId xmlns:a16="http://schemas.microsoft.com/office/drawing/2014/main" id="{CD272A6C-0E1F-C6FA-0132-FB39299C5C98}"/>
              </a:ext>
            </a:extLst>
          </p:cNvPr>
          <p:cNvSpPr txBox="1"/>
          <p:nvPr/>
        </p:nvSpPr>
        <p:spPr>
          <a:xfrm>
            <a:off x="983752" y="2681824"/>
            <a:ext cx="1163548" cy="338554"/>
          </a:xfrm>
          <a:prstGeom prst="rect">
            <a:avLst/>
          </a:prstGeom>
          <a:noFill/>
        </p:spPr>
        <p:txBody>
          <a:bodyPr wrap="square">
            <a:spAutoFit/>
          </a:bodyPr>
          <a:lstStyle/>
          <a:p>
            <a:pPr lvl="0" algn="r"/>
            <a:r>
              <a:rPr lang="en-US" sz="1600" b="1" dirty="0">
                <a:latin typeface="Lub Dub Condensed" panose="020B0506030403020204" pitchFamily="34" charset="0"/>
                <a:cs typeface="Arial" panose="020B0604020202020204" pitchFamily="34" charset="0"/>
              </a:rPr>
              <a:t>Low income</a:t>
            </a:r>
          </a:p>
        </p:txBody>
      </p:sp>
      <p:sp>
        <p:nvSpPr>
          <p:cNvPr id="11" name="TextBox 10">
            <a:extLst>
              <a:ext uri="{FF2B5EF4-FFF2-40B4-BE49-F238E27FC236}">
                <a16:creationId xmlns:a16="http://schemas.microsoft.com/office/drawing/2014/main" id="{D66DBA8D-5338-8B1B-EA9B-236061954BFD}"/>
              </a:ext>
            </a:extLst>
          </p:cNvPr>
          <p:cNvSpPr txBox="1"/>
          <p:nvPr/>
        </p:nvSpPr>
        <p:spPr>
          <a:xfrm>
            <a:off x="7654346" y="2358744"/>
            <a:ext cx="4222579" cy="3431709"/>
          </a:xfrm>
          <a:prstGeom prst="rect">
            <a:avLst/>
          </a:prstGeom>
          <a:noFill/>
        </p:spPr>
        <p:txBody>
          <a:bodyPr wrap="square">
            <a:spAutoFit/>
          </a:bodyPr>
          <a:lstStyle/>
          <a:p>
            <a:pPr>
              <a:spcAft>
                <a:spcPts val="600"/>
              </a:spcAft>
            </a:pPr>
            <a:r>
              <a:rPr lang="en-US" sz="1800" dirty="0">
                <a:solidFill>
                  <a:srgbClr val="CF2429"/>
                </a:solidFill>
                <a:latin typeface="Lub Dub Bold" panose="020B0803030403020204" pitchFamily="34" charset="0"/>
                <a:cs typeface="Arial" panose="020B0604020202020204" pitchFamily="34" charset="0"/>
              </a:rPr>
              <a:t>Barriers include:</a:t>
            </a:r>
          </a:p>
          <a:p>
            <a:pPr marL="285750" indent="-285750">
              <a:spcAft>
                <a:spcPts val="600"/>
              </a:spcAft>
              <a:buClr>
                <a:srgbClr val="CF2429"/>
              </a:buClr>
              <a:buFont typeface="Arial" panose="020B0604020202020204" pitchFamily="34" charset="0"/>
              <a:buChar char="•"/>
            </a:pPr>
            <a:r>
              <a:rPr lang="en-US" sz="1400" dirty="0">
                <a:latin typeface="Lub Dub Medium" panose="020B0603030403020204" pitchFamily="34" charset="0"/>
                <a:cs typeface="Arial" panose="020B0604020202020204" pitchFamily="34" charset="0"/>
              </a:rPr>
              <a:t>Referral for ablation later in disease course</a:t>
            </a:r>
          </a:p>
          <a:p>
            <a:pPr marL="285750" indent="-285750">
              <a:spcAft>
                <a:spcPts val="600"/>
              </a:spcAft>
              <a:buClr>
                <a:srgbClr val="CF2429"/>
              </a:buClr>
              <a:buFont typeface="Arial" panose="020B0604020202020204" pitchFamily="34" charset="0"/>
              <a:buChar char="•"/>
            </a:pPr>
            <a:r>
              <a:rPr lang="en-US" sz="1400" dirty="0">
                <a:latin typeface="Lub Dub Medium" panose="020B0603030403020204" pitchFamily="34" charset="0"/>
                <a:cs typeface="Arial" panose="020B0604020202020204" pitchFamily="34" charset="0"/>
              </a:rPr>
              <a:t>Less likely to be treated with stroke risk reduction therapies</a:t>
            </a:r>
          </a:p>
          <a:p>
            <a:pPr marL="285750" indent="-285750">
              <a:spcAft>
                <a:spcPts val="600"/>
              </a:spcAft>
              <a:buClr>
                <a:srgbClr val="CF2429"/>
              </a:buClr>
              <a:buFont typeface="Arial" panose="020B0604020202020204" pitchFamily="34" charset="0"/>
              <a:buChar char="•"/>
            </a:pPr>
            <a:r>
              <a:rPr lang="en-US" sz="1400" dirty="0">
                <a:latin typeface="Lub Dub Medium" panose="020B0603030403020204" pitchFamily="34" charset="0"/>
                <a:cs typeface="Arial" panose="020B0604020202020204" pitchFamily="34" charset="0"/>
              </a:rPr>
              <a:t>More symptomatic and with worse QOL, yet less likely to be referred to EP specialist</a:t>
            </a:r>
          </a:p>
          <a:p>
            <a:pPr marL="285750" indent="-285750">
              <a:spcAft>
                <a:spcPts val="600"/>
              </a:spcAft>
              <a:buClr>
                <a:srgbClr val="CF2429"/>
              </a:buClr>
              <a:buFont typeface="Arial" panose="020B0604020202020204" pitchFamily="34" charset="0"/>
              <a:buChar char="•"/>
            </a:pPr>
            <a:r>
              <a:rPr lang="en-US" sz="1400" dirty="0">
                <a:latin typeface="Lub Dub Medium" panose="020B0603030403020204" pitchFamily="34" charset="0"/>
                <a:cs typeface="Arial" panose="020B0604020202020204" pitchFamily="34" charset="0"/>
              </a:rPr>
              <a:t>Less likely to receive catheter ablation </a:t>
            </a:r>
          </a:p>
          <a:p>
            <a:pPr marL="285750" indent="-285750">
              <a:spcAft>
                <a:spcPts val="600"/>
              </a:spcAft>
              <a:buClr>
                <a:srgbClr val="CF2429"/>
              </a:buClr>
              <a:buFont typeface="Arial" panose="020B0604020202020204" pitchFamily="34" charset="0"/>
              <a:buChar char="•"/>
            </a:pPr>
            <a:r>
              <a:rPr lang="en-US" sz="1400" dirty="0">
                <a:latin typeface="Lub Dub Medium" panose="020B0603030403020204" pitchFamily="34" charset="0"/>
                <a:cs typeface="Arial" panose="020B0604020202020204" pitchFamily="34" charset="0"/>
              </a:rPr>
              <a:t>Lower oral anticoagulation rates</a:t>
            </a:r>
          </a:p>
          <a:p>
            <a:pPr marL="285750" indent="-285750">
              <a:spcAft>
                <a:spcPts val="600"/>
              </a:spcAft>
              <a:buClr>
                <a:srgbClr val="CF2429"/>
              </a:buClr>
              <a:buFont typeface="Arial" panose="020B0604020202020204" pitchFamily="34" charset="0"/>
              <a:buChar char="•"/>
            </a:pPr>
            <a:r>
              <a:rPr lang="en-US" sz="1400" dirty="0">
                <a:latin typeface="Lub Dub Medium" panose="020B0603030403020204" pitchFamily="34" charset="0"/>
                <a:cs typeface="Arial" panose="020B0604020202020204" pitchFamily="34" charset="0"/>
              </a:rPr>
              <a:t>Lower DOAC adherence rates</a:t>
            </a:r>
          </a:p>
          <a:p>
            <a:pPr marL="285750" indent="-285750">
              <a:spcAft>
                <a:spcPts val="600"/>
              </a:spcAft>
              <a:buClr>
                <a:srgbClr val="CF2429"/>
              </a:buClr>
              <a:buFont typeface="Arial" panose="020B0604020202020204" pitchFamily="34" charset="0"/>
              <a:buChar char="•"/>
            </a:pPr>
            <a:r>
              <a:rPr lang="en-US" sz="1400" dirty="0">
                <a:latin typeface="Lub Dub Medium" panose="020B0603030403020204" pitchFamily="34" charset="0"/>
                <a:cs typeface="Arial" panose="020B0604020202020204" pitchFamily="34" charset="0"/>
              </a:rPr>
              <a:t>Less use of cardioversion </a:t>
            </a:r>
          </a:p>
          <a:p>
            <a:pPr marL="285750" indent="-285750">
              <a:spcAft>
                <a:spcPts val="600"/>
              </a:spcAft>
              <a:buClr>
                <a:srgbClr val="CF2429"/>
              </a:buClr>
              <a:buFont typeface="Arial" panose="020B0604020202020204" pitchFamily="34" charset="0"/>
              <a:buChar char="•"/>
            </a:pPr>
            <a:r>
              <a:rPr lang="en-US" sz="1400" dirty="0">
                <a:latin typeface="Lub Dub Medium" panose="020B0603030403020204" pitchFamily="34" charset="0"/>
                <a:cs typeface="Arial" panose="020B0604020202020204" pitchFamily="34" charset="0"/>
              </a:rPr>
              <a:t>Increased risk of hospitalization, stroke, HF and death</a:t>
            </a:r>
          </a:p>
        </p:txBody>
      </p:sp>
      <p:grpSp>
        <p:nvGrpSpPr>
          <p:cNvPr id="43" name="Group 42">
            <a:extLst>
              <a:ext uri="{FF2B5EF4-FFF2-40B4-BE49-F238E27FC236}">
                <a16:creationId xmlns:a16="http://schemas.microsoft.com/office/drawing/2014/main" id="{3FA4DDF5-E332-F66C-5646-035BCE9DE26F}"/>
              </a:ext>
              <a:ext uri="{C183D7F6-B498-43B3-948B-1728B52AA6E4}">
                <adec:decorative xmlns:adec="http://schemas.microsoft.com/office/drawing/2017/decorative" val="1"/>
              </a:ext>
            </a:extLst>
          </p:cNvPr>
          <p:cNvGrpSpPr/>
          <p:nvPr/>
        </p:nvGrpSpPr>
        <p:grpSpPr>
          <a:xfrm>
            <a:off x="1820767" y="1675305"/>
            <a:ext cx="4398473" cy="4642542"/>
            <a:chOff x="1820767" y="1675305"/>
            <a:chExt cx="4398473" cy="4642542"/>
          </a:xfrm>
        </p:grpSpPr>
        <p:grpSp>
          <p:nvGrpSpPr>
            <p:cNvPr id="22" name="Group 21">
              <a:extLst>
                <a:ext uri="{FF2B5EF4-FFF2-40B4-BE49-F238E27FC236}">
                  <a16:creationId xmlns:a16="http://schemas.microsoft.com/office/drawing/2014/main" id="{61802C95-0C20-A3D0-F35F-38BB6ECE3B9C}"/>
                </a:ext>
              </a:extLst>
            </p:cNvPr>
            <p:cNvGrpSpPr/>
            <p:nvPr/>
          </p:nvGrpSpPr>
          <p:grpSpPr>
            <a:xfrm>
              <a:off x="3190144" y="3443069"/>
              <a:ext cx="1671260" cy="1120783"/>
              <a:chOff x="3190144" y="3443069"/>
              <a:chExt cx="1671260" cy="1120783"/>
            </a:xfrm>
          </p:grpSpPr>
          <p:sp>
            <p:nvSpPr>
              <p:cNvPr id="17" name="Arrow: Right 16">
                <a:extLst>
                  <a:ext uri="{FF2B5EF4-FFF2-40B4-BE49-F238E27FC236}">
                    <a16:creationId xmlns:a16="http://schemas.microsoft.com/office/drawing/2014/main" id="{0ECF617B-605A-17C4-53C2-071761684290}"/>
                  </a:ext>
                </a:extLst>
              </p:cNvPr>
              <p:cNvSpPr/>
              <p:nvPr/>
            </p:nvSpPr>
            <p:spPr>
              <a:xfrm rot="3403306">
                <a:off x="3219660" y="3417320"/>
                <a:ext cx="249192" cy="308224"/>
              </a:xfrm>
              <a:prstGeom prst="rightArrow">
                <a:avLst>
                  <a:gd name="adj1" fmla="val 50000"/>
                  <a:gd name="adj2" fmla="val 69497"/>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Arrow: Right 17">
                <a:extLst>
                  <a:ext uri="{FF2B5EF4-FFF2-40B4-BE49-F238E27FC236}">
                    <a16:creationId xmlns:a16="http://schemas.microsoft.com/office/drawing/2014/main" id="{75E36BD9-8E14-AA4D-724A-554EA6FF98F7}"/>
                  </a:ext>
                </a:extLst>
              </p:cNvPr>
              <p:cNvSpPr/>
              <p:nvPr/>
            </p:nvSpPr>
            <p:spPr>
              <a:xfrm rot="7200000">
                <a:off x="4481667" y="3413553"/>
                <a:ext cx="249192" cy="308224"/>
              </a:xfrm>
              <a:prstGeom prst="rightArrow">
                <a:avLst>
                  <a:gd name="adj1" fmla="val 50000"/>
                  <a:gd name="adj2" fmla="val 69497"/>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36052F29-FA51-B808-FA6B-40A1C16BDACB}"/>
                  </a:ext>
                </a:extLst>
              </p:cNvPr>
              <p:cNvGrpSpPr/>
              <p:nvPr/>
            </p:nvGrpSpPr>
            <p:grpSpPr>
              <a:xfrm rot="10800000">
                <a:off x="3239803" y="4297879"/>
                <a:ext cx="1621601" cy="265973"/>
                <a:chOff x="3342544" y="3599236"/>
                <a:chExt cx="1621601" cy="265973"/>
              </a:xfrm>
            </p:grpSpPr>
            <p:sp>
              <p:nvSpPr>
                <p:cNvPr id="19" name="Arrow: Right 18">
                  <a:extLst>
                    <a:ext uri="{FF2B5EF4-FFF2-40B4-BE49-F238E27FC236}">
                      <a16:creationId xmlns:a16="http://schemas.microsoft.com/office/drawing/2014/main" id="{E6D6CD7A-AD44-A0F7-F94B-3690FA9C9149}"/>
                    </a:ext>
                  </a:extLst>
                </p:cNvPr>
                <p:cNvSpPr/>
                <p:nvPr/>
              </p:nvSpPr>
              <p:spPr>
                <a:xfrm rot="3403306">
                  <a:off x="3372060" y="3569720"/>
                  <a:ext cx="249192" cy="308224"/>
                </a:xfrm>
                <a:prstGeom prst="rightArrow">
                  <a:avLst>
                    <a:gd name="adj1" fmla="val 50000"/>
                    <a:gd name="adj2" fmla="val 69497"/>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Arrow: Right 19">
                  <a:extLst>
                    <a:ext uri="{FF2B5EF4-FFF2-40B4-BE49-F238E27FC236}">
                      <a16:creationId xmlns:a16="http://schemas.microsoft.com/office/drawing/2014/main" id="{968C8B45-F046-234C-7765-CF8716EA2C09}"/>
                    </a:ext>
                  </a:extLst>
                </p:cNvPr>
                <p:cNvSpPr/>
                <p:nvPr/>
              </p:nvSpPr>
              <p:spPr>
                <a:xfrm rot="7200000">
                  <a:off x="4685437" y="3586501"/>
                  <a:ext cx="249192" cy="308224"/>
                </a:xfrm>
                <a:prstGeom prst="rightArrow">
                  <a:avLst>
                    <a:gd name="adj1" fmla="val 50000"/>
                    <a:gd name="adj2" fmla="val 69497"/>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5" name="Group 14">
              <a:extLst>
                <a:ext uri="{FF2B5EF4-FFF2-40B4-BE49-F238E27FC236}">
                  <a16:creationId xmlns:a16="http://schemas.microsoft.com/office/drawing/2014/main" id="{B2D92CA4-E8C8-ABEC-A1BC-A5121AA0B17C}"/>
                </a:ext>
              </a:extLst>
            </p:cNvPr>
            <p:cNvGrpSpPr/>
            <p:nvPr/>
          </p:nvGrpSpPr>
          <p:grpSpPr>
            <a:xfrm rot="2700000">
              <a:off x="1698733" y="1797339"/>
              <a:ext cx="4642542" cy="4398473"/>
              <a:chOff x="1716088" y="1057275"/>
              <a:chExt cx="5646737" cy="5349875"/>
            </a:xfrm>
          </p:grpSpPr>
          <p:sp>
            <p:nvSpPr>
              <p:cNvPr id="3" name="Freeform 6">
                <a:extLst>
                  <a:ext uri="{FF2B5EF4-FFF2-40B4-BE49-F238E27FC236}">
                    <a16:creationId xmlns:a16="http://schemas.microsoft.com/office/drawing/2014/main" id="{0BC63EC2-8A57-4656-0C44-795062A99CB7}"/>
                  </a:ext>
                </a:extLst>
              </p:cNvPr>
              <p:cNvSpPr>
                <a:spLocks noEditPoints="1"/>
              </p:cNvSpPr>
              <p:nvPr/>
            </p:nvSpPr>
            <p:spPr bwMode="auto">
              <a:xfrm>
                <a:off x="2446338" y="1593850"/>
                <a:ext cx="4252912" cy="4249738"/>
              </a:xfrm>
              <a:custGeom>
                <a:avLst/>
                <a:gdLst/>
                <a:ahLst/>
                <a:cxnLst>
                  <a:cxn ang="0">
                    <a:pos x="567" y="1133"/>
                  </a:cxn>
                  <a:cxn ang="0">
                    <a:pos x="0" y="566"/>
                  </a:cxn>
                  <a:cxn ang="0">
                    <a:pos x="567" y="0"/>
                  </a:cxn>
                  <a:cxn ang="0">
                    <a:pos x="1134" y="566"/>
                  </a:cxn>
                  <a:cxn ang="0">
                    <a:pos x="567" y="1133"/>
                  </a:cxn>
                  <a:cxn ang="0">
                    <a:pos x="567" y="80"/>
                  </a:cxn>
                  <a:cxn ang="0">
                    <a:pos x="80" y="566"/>
                  </a:cxn>
                  <a:cxn ang="0">
                    <a:pos x="567" y="1053"/>
                  </a:cxn>
                  <a:cxn ang="0">
                    <a:pos x="1054" y="566"/>
                  </a:cxn>
                  <a:cxn ang="0">
                    <a:pos x="567" y="80"/>
                  </a:cxn>
                </a:cxnLst>
                <a:rect l="0" t="0" r="r" b="b"/>
                <a:pathLst>
                  <a:path w="1134" h="1133">
                    <a:moveTo>
                      <a:pt x="567" y="1133"/>
                    </a:moveTo>
                    <a:cubicBezTo>
                      <a:pt x="254" y="1133"/>
                      <a:pt x="0" y="879"/>
                      <a:pt x="0" y="566"/>
                    </a:cubicBezTo>
                    <a:cubicBezTo>
                      <a:pt x="0" y="254"/>
                      <a:pt x="254" y="0"/>
                      <a:pt x="567" y="0"/>
                    </a:cubicBezTo>
                    <a:cubicBezTo>
                      <a:pt x="880" y="0"/>
                      <a:pt x="1134" y="254"/>
                      <a:pt x="1134" y="566"/>
                    </a:cubicBezTo>
                    <a:cubicBezTo>
                      <a:pt x="1134" y="879"/>
                      <a:pt x="880" y="1133"/>
                      <a:pt x="567" y="1133"/>
                    </a:cubicBezTo>
                    <a:close/>
                    <a:moveTo>
                      <a:pt x="567" y="80"/>
                    </a:moveTo>
                    <a:cubicBezTo>
                      <a:pt x="298" y="80"/>
                      <a:pt x="80" y="298"/>
                      <a:pt x="80" y="566"/>
                    </a:cubicBezTo>
                    <a:cubicBezTo>
                      <a:pt x="80" y="835"/>
                      <a:pt x="298" y="1053"/>
                      <a:pt x="567" y="1053"/>
                    </a:cubicBezTo>
                    <a:cubicBezTo>
                      <a:pt x="835" y="1053"/>
                      <a:pt x="1054" y="835"/>
                      <a:pt x="1054" y="566"/>
                    </a:cubicBezTo>
                    <a:cubicBezTo>
                      <a:pt x="1054" y="298"/>
                      <a:pt x="835" y="80"/>
                      <a:pt x="567" y="80"/>
                    </a:cubicBezTo>
                    <a:close/>
                  </a:path>
                </a:pathLst>
              </a:custGeom>
              <a:solidFill>
                <a:schemeClr val="bg1">
                  <a:lumMod val="85000"/>
                </a:schemeClr>
              </a:solidFill>
              <a:ln w="9525" cap="flat" cmpd="sng" algn="ctr">
                <a:noFill/>
                <a:prstDash val="solid"/>
                <a:round/>
                <a:headEnd type="none" w="med" len="med"/>
                <a:tailEnd type="none" w="med" len="med"/>
              </a:ln>
              <a:effectLst>
                <a:outerShdw blurRad="50800" dist="25400" dir="5400000" algn="ctr" rotWithShape="0">
                  <a:schemeClr val="tx2">
                    <a:alpha val="27000"/>
                  </a:schemeClr>
                </a:outerShdw>
              </a:effectLst>
            </p:spPr>
            <p:txBody>
              <a:bodyPr lIns="82124" tIns="41061" rIns="82124" bIns="41061" anchor="ctr"/>
              <a:lstStyle/>
              <a:p>
                <a:pPr algn="ctr" defTabSz="814388">
                  <a:lnSpc>
                    <a:spcPct val="90000"/>
                  </a:lnSpc>
                  <a:defRPr/>
                </a:pPr>
                <a:endParaRPr lang="en-US" dirty="0">
                  <a:latin typeface="+mn-lt"/>
                  <a:cs typeface="+mn-cs"/>
                </a:endParaRPr>
              </a:p>
            </p:txBody>
          </p:sp>
          <p:sp>
            <p:nvSpPr>
              <p:cNvPr id="7" name="Freeform 7">
                <a:extLst>
                  <a:ext uri="{FF2B5EF4-FFF2-40B4-BE49-F238E27FC236}">
                    <a16:creationId xmlns:a16="http://schemas.microsoft.com/office/drawing/2014/main" id="{6665B0BA-0FAE-756D-B6E5-6366BA765C5C}"/>
                  </a:ext>
                </a:extLst>
              </p:cNvPr>
              <p:cNvSpPr>
                <a:spLocks/>
              </p:cNvSpPr>
              <p:nvPr/>
            </p:nvSpPr>
            <p:spPr bwMode="auto">
              <a:xfrm>
                <a:off x="5532438" y="2843213"/>
                <a:ext cx="1830387" cy="1830387"/>
              </a:xfrm>
              <a:custGeom>
                <a:avLst/>
                <a:gdLst/>
                <a:ahLst/>
                <a:cxnLst>
                  <a:cxn ang="0">
                    <a:pos x="401" y="401"/>
                  </a:cxn>
                  <a:cxn ang="0">
                    <a:pos x="401" y="87"/>
                  </a:cxn>
                  <a:cxn ang="0">
                    <a:pos x="87" y="87"/>
                  </a:cxn>
                  <a:cxn ang="0">
                    <a:pos x="87" y="401"/>
                  </a:cxn>
                  <a:cxn ang="0">
                    <a:pos x="401" y="401"/>
                  </a:cxn>
                </a:cxnLst>
                <a:rect l="0" t="0" r="r" b="b"/>
                <a:pathLst>
                  <a:path w="488" h="488">
                    <a:moveTo>
                      <a:pt x="401" y="401"/>
                    </a:moveTo>
                    <a:cubicBezTo>
                      <a:pt x="488" y="314"/>
                      <a:pt x="488" y="174"/>
                      <a:pt x="401" y="87"/>
                    </a:cubicBezTo>
                    <a:cubicBezTo>
                      <a:pt x="314" y="0"/>
                      <a:pt x="174" y="0"/>
                      <a:pt x="87" y="87"/>
                    </a:cubicBezTo>
                    <a:cubicBezTo>
                      <a:pt x="0" y="174"/>
                      <a:pt x="0" y="314"/>
                      <a:pt x="87" y="401"/>
                    </a:cubicBezTo>
                    <a:cubicBezTo>
                      <a:pt x="174" y="488"/>
                      <a:pt x="314" y="488"/>
                      <a:pt x="401" y="401"/>
                    </a:cubicBezTo>
                    <a:close/>
                  </a:path>
                </a:pathLst>
              </a:custGeom>
              <a:solidFill>
                <a:srgbClr val="0560B3"/>
              </a:solidFill>
              <a:ln w="9525" cap="flat" cmpd="sng" algn="ctr">
                <a:solidFill>
                  <a:srgbClr val="01568F"/>
                </a:solid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dirty="0">
                  <a:latin typeface="Arial" charset="0"/>
                  <a:cs typeface="+mn-cs"/>
                </a:endParaRPr>
              </a:p>
            </p:txBody>
          </p:sp>
          <p:sp>
            <p:nvSpPr>
              <p:cNvPr id="9" name="Freeform 9">
                <a:extLst>
                  <a:ext uri="{FF2B5EF4-FFF2-40B4-BE49-F238E27FC236}">
                    <a16:creationId xmlns:a16="http://schemas.microsoft.com/office/drawing/2014/main" id="{9E6ED0EE-3A77-EC8E-D6EB-3D4835101CD0}"/>
                  </a:ext>
                </a:extLst>
              </p:cNvPr>
              <p:cNvSpPr>
                <a:spLocks/>
              </p:cNvSpPr>
              <p:nvPr/>
            </p:nvSpPr>
            <p:spPr bwMode="auto">
              <a:xfrm>
                <a:off x="1716088" y="2843213"/>
                <a:ext cx="1827212" cy="1825625"/>
              </a:xfrm>
              <a:custGeom>
                <a:avLst/>
                <a:gdLst/>
                <a:ahLst/>
                <a:cxnLst>
                  <a:cxn ang="0">
                    <a:pos x="401" y="400"/>
                  </a:cxn>
                  <a:cxn ang="0">
                    <a:pos x="401" y="86"/>
                  </a:cxn>
                  <a:cxn ang="0">
                    <a:pos x="87" y="86"/>
                  </a:cxn>
                  <a:cxn ang="0">
                    <a:pos x="87" y="400"/>
                  </a:cxn>
                  <a:cxn ang="0">
                    <a:pos x="401" y="400"/>
                  </a:cxn>
                </a:cxnLst>
                <a:rect l="0" t="0" r="r" b="b"/>
                <a:pathLst>
                  <a:path w="487" h="487">
                    <a:moveTo>
                      <a:pt x="401" y="400"/>
                    </a:moveTo>
                    <a:cubicBezTo>
                      <a:pt x="487" y="314"/>
                      <a:pt x="487" y="173"/>
                      <a:pt x="401" y="86"/>
                    </a:cubicBezTo>
                    <a:cubicBezTo>
                      <a:pt x="314" y="0"/>
                      <a:pt x="173" y="0"/>
                      <a:pt x="87" y="86"/>
                    </a:cubicBezTo>
                    <a:cubicBezTo>
                      <a:pt x="0" y="173"/>
                      <a:pt x="0" y="314"/>
                      <a:pt x="87" y="400"/>
                    </a:cubicBezTo>
                    <a:cubicBezTo>
                      <a:pt x="173" y="487"/>
                      <a:pt x="314" y="487"/>
                      <a:pt x="401" y="400"/>
                    </a:cubicBezTo>
                    <a:close/>
                  </a:path>
                </a:pathLst>
              </a:custGeom>
              <a:solidFill>
                <a:srgbClr val="0199A1"/>
              </a:solidFill>
              <a:ln w="9525" cap="flat" cmpd="sng" algn="ctr">
                <a:solidFill>
                  <a:srgbClr val="048C89"/>
                </a:solidFill>
                <a:prstDash val="solid"/>
                <a:round/>
                <a:headEnd type="none" w="med" len="med"/>
                <a:tailEnd type="none" w="med" len="med"/>
              </a:ln>
              <a:effectLst>
                <a:outerShdw blurRad="25400" dist="25400" dir="5400000" algn="t" rotWithShape="0">
                  <a:prstClr val="black">
                    <a:alpha val="13000"/>
                  </a:prstClr>
                </a:outerShdw>
              </a:effectLst>
            </p:spPr>
            <p:txBody>
              <a:bodyPr lIns="82124" tIns="41061" rIns="82124" bIns="41061" anchor="ctr"/>
              <a:lstStyle/>
              <a:p>
                <a:pPr algn="ctr" defTabSz="814388">
                  <a:lnSpc>
                    <a:spcPct val="90000"/>
                  </a:lnSpc>
                  <a:defRPr/>
                </a:pPr>
                <a:endParaRPr lang="en-US" sz="2400" dirty="0">
                  <a:latin typeface="Arial" charset="0"/>
                  <a:cs typeface="+mn-cs"/>
                </a:endParaRPr>
              </a:p>
            </p:txBody>
          </p:sp>
          <p:sp>
            <p:nvSpPr>
              <p:cNvPr id="13" name="Oval 9">
                <a:extLst>
                  <a:ext uri="{FF2B5EF4-FFF2-40B4-BE49-F238E27FC236}">
                    <a16:creationId xmlns:a16="http://schemas.microsoft.com/office/drawing/2014/main" id="{8928E670-50ED-CAB6-6651-3C93DFDD1F74}"/>
                  </a:ext>
                </a:extLst>
              </p:cNvPr>
              <p:cNvSpPr>
                <a:spLocks noChangeArrowheads="1"/>
              </p:cNvSpPr>
              <p:nvPr/>
            </p:nvSpPr>
            <p:spPr bwMode="auto">
              <a:xfrm>
                <a:off x="3738563" y="1057275"/>
                <a:ext cx="1666875" cy="1663700"/>
              </a:xfrm>
              <a:prstGeom prst="ellipse">
                <a:avLst/>
              </a:prstGeom>
              <a:solidFill>
                <a:srgbClr val="08A7EE"/>
              </a:solidFill>
              <a:ln w="9525" cap="flat" cmpd="sng" algn="ctr">
                <a:solidFill>
                  <a:srgbClr val="0195F9"/>
                </a:solid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dirty="0">
                  <a:latin typeface="Arial" charset="0"/>
                  <a:cs typeface="+mn-cs"/>
                </a:endParaRPr>
              </a:p>
            </p:txBody>
          </p:sp>
          <p:sp>
            <p:nvSpPr>
              <p:cNvPr id="14" name="Oval 9">
                <a:extLst>
                  <a:ext uri="{FF2B5EF4-FFF2-40B4-BE49-F238E27FC236}">
                    <a16:creationId xmlns:a16="http://schemas.microsoft.com/office/drawing/2014/main" id="{974DD5E9-B745-4B69-5E39-AACF5C898F92}"/>
                  </a:ext>
                </a:extLst>
              </p:cNvPr>
              <p:cNvSpPr>
                <a:spLocks noChangeArrowheads="1"/>
              </p:cNvSpPr>
              <p:nvPr/>
            </p:nvSpPr>
            <p:spPr bwMode="auto">
              <a:xfrm>
                <a:off x="3738563" y="4743450"/>
                <a:ext cx="1666875" cy="1663700"/>
              </a:xfrm>
              <a:prstGeom prst="ellipse">
                <a:avLst/>
              </a:prstGeom>
              <a:solidFill>
                <a:srgbClr val="093667"/>
              </a:solidFill>
              <a:ln w="9525" cap="flat" cmpd="sng" algn="ctr">
                <a:solidFill>
                  <a:srgbClr val="013253"/>
                </a:solid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dirty="0">
                  <a:latin typeface="Arial" charset="0"/>
                  <a:cs typeface="+mn-cs"/>
                </a:endParaRPr>
              </a:p>
            </p:txBody>
          </p:sp>
        </p:grpSp>
        <p:pic>
          <p:nvPicPr>
            <p:cNvPr id="29" name="Graphic 28" descr="Money with solid fill">
              <a:extLst>
                <a:ext uri="{FF2B5EF4-FFF2-40B4-BE49-F238E27FC236}">
                  <a16:creationId xmlns:a16="http://schemas.microsoft.com/office/drawing/2014/main" id="{B9D373DF-C345-555A-82AC-648102F9705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406981" y="2380560"/>
              <a:ext cx="952668" cy="952668"/>
            </a:xfrm>
            <a:prstGeom prst="rect">
              <a:avLst/>
            </a:prstGeom>
          </p:spPr>
        </p:pic>
        <p:pic>
          <p:nvPicPr>
            <p:cNvPr id="34" name="Graphic 33" descr="Woman with solid fill">
              <a:extLst>
                <a:ext uri="{FF2B5EF4-FFF2-40B4-BE49-F238E27FC236}">
                  <a16:creationId xmlns:a16="http://schemas.microsoft.com/office/drawing/2014/main" id="{9EB2A0E0-E249-4A25-5E3F-306237D1FBB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08603" y="4541178"/>
              <a:ext cx="1066968" cy="1066968"/>
            </a:xfrm>
            <a:prstGeom prst="rect">
              <a:avLst/>
            </a:prstGeom>
          </p:spPr>
        </p:pic>
        <p:pic>
          <p:nvPicPr>
            <p:cNvPr id="36" name="Graphic 35" descr="Graduation cap with solid fill">
              <a:extLst>
                <a:ext uri="{FF2B5EF4-FFF2-40B4-BE49-F238E27FC236}">
                  <a16:creationId xmlns:a16="http://schemas.microsoft.com/office/drawing/2014/main" id="{7441F3A3-09BF-B167-B58B-16902778501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572000" y="2347466"/>
              <a:ext cx="1130156" cy="1130156"/>
            </a:xfrm>
            <a:prstGeom prst="rect">
              <a:avLst/>
            </a:prstGeom>
          </p:spPr>
        </p:pic>
        <p:pic>
          <p:nvPicPr>
            <p:cNvPr id="42" name="Graphic 41">
              <a:extLst>
                <a:ext uri="{FF2B5EF4-FFF2-40B4-BE49-F238E27FC236}">
                  <a16:creationId xmlns:a16="http://schemas.microsoft.com/office/drawing/2014/main" id="{21243B8F-3BD4-E23E-BA01-CB73E3BA914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53712" y="4649965"/>
              <a:ext cx="904607" cy="952639"/>
            </a:xfrm>
            <a:prstGeom prst="rect">
              <a:avLst/>
            </a:prstGeom>
          </p:spPr>
        </p:pic>
      </p:grpSp>
      <p:sp>
        <p:nvSpPr>
          <p:cNvPr id="5" name="Text Placeholder 4">
            <a:extLst>
              <a:ext uri="{FF2B5EF4-FFF2-40B4-BE49-F238E27FC236}">
                <a16:creationId xmlns:a16="http://schemas.microsoft.com/office/drawing/2014/main" id="{4035EE8B-32E9-8133-F599-A88196ABDE81}"/>
              </a:ext>
            </a:extLst>
          </p:cNvPr>
          <p:cNvSpPr>
            <a:spLocks noGrp="1"/>
          </p:cNvSpPr>
          <p:nvPr>
            <p:ph type="body" sz="quarter" idx="13"/>
          </p:nvPr>
        </p:nvSpPr>
        <p:spPr>
          <a:xfrm>
            <a:off x="2110597" y="5937706"/>
            <a:ext cx="8505713" cy="369869"/>
          </a:xfrm>
        </p:spPr>
        <p:txBody>
          <a:bodyPr/>
          <a:lstStyle/>
          <a:p>
            <a:pPr marL="0" indent="0" algn="ctr"/>
            <a:r>
              <a:rPr lang="en-US" b="1" dirty="0"/>
              <a:t>Abbreviations: </a:t>
            </a:r>
            <a:r>
              <a:rPr lang="en-US" dirty="0"/>
              <a:t>AF indicates atrial fibrillation</a:t>
            </a:r>
            <a:r>
              <a:rPr lang="en-US" b="1" dirty="0"/>
              <a:t>; </a:t>
            </a:r>
            <a:r>
              <a:rPr lang="en-US" dirty="0"/>
              <a:t>DOAC, direct oral anticoagulant; EP, electrophysiology; HF, heart failure; LFRM, lifestyle and risk factor modification; QOL, quality of life; SDOH, social determinates of health; and UREG, underrepresented racial and ethnic groups. </a:t>
            </a:r>
          </a:p>
          <a:p>
            <a:pPr marL="0" indent="0" algn="ctr"/>
            <a:endParaRPr lang="en-US" dirty="0"/>
          </a:p>
        </p:txBody>
      </p:sp>
      <p:sp>
        <p:nvSpPr>
          <p:cNvPr id="4" name="Slide Number Placeholder 3">
            <a:extLst>
              <a:ext uri="{FF2B5EF4-FFF2-40B4-BE49-F238E27FC236}">
                <a16:creationId xmlns:a16="http://schemas.microsoft.com/office/drawing/2014/main" id="{C6E9555B-7BCE-54A3-0BD8-DACC0C93A0C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9</a:t>
            </a:fld>
            <a:endParaRPr lang="en-US" sz="900" dirty="0"/>
          </a:p>
        </p:txBody>
      </p:sp>
    </p:spTree>
    <p:extLst>
      <p:ext uri="{BB962C8B-B14F-4D97-AF65-F5344CB8AC3E}">
        <p14:creationId xmlns:p14="http://schemas.microsoft.com/office/powerpoint/2010/main" val="3982498159"/>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B0E433B9E103C4492A93F37BAB6E962" ma:contentTypeVersion="7" ma:contentTypeDescription="Create a new document." ma:contentTypeScope="" ma:versionID="bfb9c436a5ceb9e7c3aa8c095b435c28">
  <xsd:schema xmlns:xsd="http://www.w3.org/2001/XMLSchema" xmlns:xs="http://www.w3.org/2001/XMLSchema" xmlns:p="http://schemas.microsoft.com/office/2006/metadata/properties" xmlns:ns3="292e6601-2771-43db-a7cc-8f168ee05178" targetNamespace="http://schemas.microsoft.com/office/2006/metadata/properties" ma:root="true" ma:fieldsID="bd37d2f694029b663802a6450382577b" ns3:_="">
    <xsd:import namespace="292e6601-2771-43db-a7cc-8f168ee0517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2e6601-2771-43db-a7cc-8f168ee051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55DA03-3874-4E63-AD72-36EA0429E26E}">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292e6601-2771-43db-a7cc-8f168ee05178"/>
    <ds:schemaRef ds:uri="http://www.w3.org/XML/1998/namespace"/>
    <ds:schemaRef ds:uri="http://purl.org/dc/dcmitype/"/>
  </ds:schemaRefs>
</ds:datastoreItem>
</file>

<file path=customXml/itemProps2.xml><?xml version="1.0" encoding="utf-8"?>
<ds:datastoreItem xmlns:ds="http://schemas.openxmlformats.org/officeDocument/2006/customXml" ds:itemID="{8791034C-CD83-40A7-8A0E-85EF59FF4023}">
  <ds:schemaRefs>
    <ds:schemaRef ds:uri="http://schemas.microsoft.com/sharepoint/v3/contenttype/forms"/>
  </ds:schemaRefs>
</ds:datastoreItem>
</file>

<file path=customXml/itemProps3.xml><?xml version="1.0" encoding="utf-8"?>
<ds:datastoreItem xmlns:ds="http://schemas.openxmlformats.org/officeDocument/2006/customXml" ds:itemID="{7E0A0DAB-25DB-4D86-A0F2-CD6D97CD76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2e6601-2771-43db-a7cc-8f168ee051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50024</TotalTime>
  <Words>8980</Words>
  <Application>Microsoft Office PowerPoint</Application>
  <PresentationFormat>Widescreen</PresentationFormat>
  <Paragraphs>1041</Paragraphs>
  <Slides>46</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Cambria Math</vt:lpstr>
      <vt:lpstr>Lub Dub Bold</vt:lpstr>
      <vt:lpstr>Lub Dub Condensed</vt:lpstr>
      <vt:lpstr>Lub Dub Light</vt:lpstr>
      <vt:lpstr>Lub Dub Medium</vt:lpstr>
      <vt:lpstr>2_Office Theme</vt:lpstr>
      <vt:lpstr>Clinical Update</vt:lpstr>
      <vt:lpstr>Table 1.  Applying Class of Recommendation and Level of Evidence to Clinical Strategies, Interventions, Treatments, or Diagnostic Testing in Patient Care </vt:lpstr>
      <vt:lpstr>Prevalence, Incidence, Morbidity and Mortality of AF</vt:lpstr>
      <vt:lpstr>Risk Factors for Diagnosed Atrial Fibrillation</vt:lpstr>
      <vt:lpstr>AF Stages: Evolution of Atrial Arrhythmia Progression</vt:lpstr>
      <vt:lpstr>Mechanisms and Pathways Leading to AF</vt:lpstr>
      <vt:lpstr>Contemporary Summary of the Role of the Autonomic Nervous System in AF</vt:lpstr>
      <vt:lpstr>Genetics of AF</vt:lpstr>
      <vt:lpstr>Health Inequities and Barriers to AF Management</vt:lpstr>
      <vt:lpstr>Shared Decision Making and Quality of Life in the Management of AF</vt:lpstr>
      <vt:lpstr>Rhythm Monitoring Tools and Methods</vt:lpstr>
      <vt:lpstr>Primary Prevention of Atrial Fibrillation</vt:lpstr>
      <vt:lpstr>Secondary prevention: Lifestyle Factors</vt:lpstr>
      <vt:lpstr>Secondary prevention: Dietary Factors</vt:lpstr>
      <vt:lpstr>Secondary prevention: Medical Conditions</vt:lpstr>
      <vt:lpstr>Risk Stratiﬁcation Schemes to  Prevent Thromboembolic Events in AF</vt:lpstr>
      <vt:lpstr>Recommendations for Antithrombotic Therapy in AF</vt:lpstr>
      <vt:lpstr>Oral Anticoagulation for Device-Detected Atrial High-Rate Episodes Among Patients Without a Previous Diagnosis of AF</vt:lpstr>
      <vt:lpstr>Percutaneous Approaches to Occlude the LAA in AF</vt:lpstr>
      <vt:lpstr>Cardiac Surgery | LAA Exclusion/Excision in AF Patients</vt:lpstr>
      <vt:lpstr>Active Bleeding on Anticoagulant Therapy and Reversal Drugs</vt:lpstr>
      <vt:lpstr>Timing of Discontinuation of OACs in AF Pts Scheduled to Undergo an Invasive Procedure or Surgery in Whom Anticoagulation is to be Interrupted </vt:lpstr>
      <vt:lpstr>Management of Periprocedural Anticoagulation in Patients with AF</vt:lpstr>
      <vt:lpstr>Anticoagulation in AF Specific Populations </vt:lpstr>
      <vt:lpstr>Anticoagulation in AF Specific Populations </vt:lpstr>
      <vt:lpstr>Treatment: Rate Control in AF</vt:lpstr>
      <vt:lpstr>Pharmacological Agents for Rate Control in AF</vt:lpstr>
      <vt:lpstr>Approach to Acute Rate Control in AF with Rapid Ventricular Response</vt:lpstr>
      <vt:lpstr>Approach to Long Term Rate Control of AF</vt:lpstr>
      <vt:lpstr>Recommendations for Atrioventricular Nodal Ablation</vt:lpstr>
      <vt:lpstr>Goals of Rhythm Control Therapy in AF </vt:lpstr>
      <vt:lpstr>Electrical and Pharmacological Cardioversion of AF</vt:lpstr>
      <vt:lpstr>Antiarrhythmic Drugs for Maintenance of Sinus Rhythm</vt:lpstr>
      <vt:lpstr>Antiarrhythmic Drug Initiation in Facility</vt:lpstr>
      <vt:lpstr>Antiarrhythmic Drug Follow-up</vt:lpstr>
      <vt:lpstr>Anticoagulation Management Strategy  Before &amp; After AF Ablation</vt:lpstr>
      <vt:lpstr>AF Management in Patients with HF </vt:lpstr>
      <vt:lpstr>AF Management in Patients with HF </vt:lpstr>
      <vt:lpstr>Management of Early Onset AF, Athletes, Obesity,  Hyperthyroidism, Pulmonary disease</vt:lpstr>
      <vt:lpstr>Management of AF in Cardio-Oncology, Liver disease, and CKD</vt:lpstr>
      <vt:lpstr>Pregnancy and the AF Patient</vt:lpstr>
      <vt:lpstr>Prevention and Treatment of AF After Cardiac Surgery</vt:lpstr>
      <vt:lpstr>Wolff-Parkinson-White and Pre-Excitation syndromes, ACHD, and HCM</vt:lpstr>
      <vt:lpstr>AF in the setting of Acute Medical Illness or Surgery</vt:lpstr>
      <vt:lpstr>Future Research Needs</vt:lpstr>
      <vt:lpstr>Acknowledgments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ADAPTED FROM: 2023 ACC/AHA/ACCP/HRS</dc:title>
  <dc:creator>Gwendolyn Reyna</dc:creator>
  <cp:lastModifiedBy>Judy Bezanson</cp:lastModifiedBy>
  <cp:revision>39</cp:revision>
  <dcterms:created xsi:type="dcterms:W3CDTF">2023-03-14T11:56:10Z</dcterms:created>
  <dcterms:modified xsi:type="dcterms:W3CDTF">2023-12-06T18:36:52Z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0x0101006B0E433B9E103C4492A93F37BAB6E962</vt:lpwstr>
  </property>
</Properties>
</file>