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sldIdLst>
    <p:sldId id="308" r:id="rId5"/>
    <p:sldId id="347" r:id="rId6"/>
    <p:sldId id="358" r:id="rId7"/>
    <p:sldId id="304" r:id="rId8"/>
    <p:sldId id="258" r:id="rId9"/>
    <p:sldId id="259" r:id="rId10"/>
    <p:sldId id="306" r:id="rId11"/>
    <p:sldId id="256" r:id="rId12"/>
    <p:sldId id="346" r:id="rId13"/>
    <p:sldId id="349" r:id="rId14"/>
    <p:sldId id="352" r:id="rId15"/>
    <p:sldId id="353" r:id="rId16"/>
    <p:sldId id="354" r:id="rId17"/>
    <p:sldId id="355" r:id="rId18"/>
    <p:sldId id="343" r:id="rId19"/>
    <p:sldId id="342" r:id="rId20"/>
    <p:sldId id="313" r:id="rId21"/>
    <p:sldId id="269" r:id="rId22"/>
    <p:sldId id="357" r:id="rId23"/>
    <p:sldId id="315" r:id="rId24"/>
    <p:sldId id="316" r:id="rId25"/>
    <p:sldId id="317" r:id="rId26"/>
    <p:sldId id="319" r:id="rId27"/>
    <p:sldId id="320" r:id="rId28"/>
    <p:sldId id="321" r:id="rId29"/>
    <p:sldId id="322" r:id="rId30"/>
    <p:sldId id="348" r:id="rId31"/>
    <p:sldId id="323" r:id="rId32"/>
    <p:sldId id="324" r:id="rId33"/>
    <p:sldId id="325" r:id="rId34"/>
    <p:sldId id="326" r:id="rId35"/>
    <p:sldId id="260" r:id="rId36"/>
    <p:sldId id="327" r:id="rId37"/>
    <p:sldId id="328" r:id="rId38"/>
    <p:sldId id="329" r:id="rId39"/>
    <p:sldId id="331" r:id="rId40"/>
    <p:sldId id="333" r:id="rId41"/>
    <p:sldId id="335" r:id="rId42"/>
    <p:sldId id="356" r:id="rId43"/>
    <p:sldId id="338" r:id="rId44"/>
    <p:sldId id="264" r:id="rId45"/>
    <p:sldId id="301" r:id="rId46"/>
    <p:sldId id="34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cher, Charles (kirchecs)" initials="KC(" lastIdx="4" clrIdx="0">
    <p:extLst>
      <p:ext uri="{19B8F6BF-5375-455C-9EA6-DF929625EA0E}">
        <p15:presenceInfo xmlns:p15="http://schemas.microsoft.com/office/powerpoint/2012/main" userId="S::kirchecs@ucmail.uc.edu::cba54d73-402a-44d7-a67d-ba3d1071d5cc" providerId="AD"/>
      </p:ext>
    </p:extLst>
  </p:cmAuthor>
  <p:cmAuthor id="2" name="Judy Bezanson" initials="JB" lastIdx="26" clrIdx="1">
    <p:extLst>
      <p:ext uri="{19B8F6BF-5375-455C-9EA6-DF929625EA0E}">
        <p15:presenceInfo xmlns:p15="http://schemas.microsoft.com/office/powerpoint/2012/main" userId="S::Judy.Bezanson@heart.org::a9a0b41a-9471-4322-8d94-ab5dd5ccad72" providerId="AD"/>
      </p:ext>
    </p:extLst>
  </p:cmAuthor>
  <p:cmAuthor id="3" name="Ashley Hall" initials="AH" lastIdx="25" clrIdx="2">
    <p:extLst>
      <p:ext uri="{19B8F6BF-5375-455C-9EA6-DF929625EA0E}">
        <p15:presenceInfo xmlns:p15="http://schemas.microsoft.com/office/powerpoint/2012/main" userId="S::Ashley.Hall@heart.org::2a66d3b0-1297-473c-987b-4bc851ac6b50" providerId="AD"/>
      </p:ext>
    </p:extLst>
  </p:cmAuthor>
  <p:cmAuthor id="4" name="Dawn Kleindorfer" initials="DK" lastIdx="5" clrIdx="3">
    <p:extLst>
      <p:ext uri="{19B8F6BF-5375-455C-9EA6-DF929625EA0E}">
        <p15:presenceInfo xmlns:p15="http://schemas.microsoft.com/office/powerpoint/2012/main" userId="359fad92be7e8a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B1D"/>
    <a:srgbClr val="F57121"/>
    <a:srgbClr val="F0DB10"/>
    <a:srgbClr val="F47320"/>
    <a:srgbClr val="46A547"/>
    <a:srgbClr val="CF2429"/>
    <a:srgbClr val="D9D9D9"/>
    <a:srgbClr val="00669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5" autoAdjust="0"/>
    <p:restoredTop sz="93792" autoAdjust="0"/>
  </p:normalViewPr>
  <p:slideViewPr>
    <p:cSldViewPr snapToGrid="0" snapToObjects="1">
      <p:cViewPr varScale="1">
        <p:scale>
          <a:sx n="68" d="100"/>
          <a:sy n="68" d="100"/>
        </p:scale>
        <p:origin x="78" y="102"/>
      </p:cViewPr>
      <p:guideLst/>
    </p:cSldViewPr>
  </p:slideViewPr>
  <p:outlineViewPr>
    <p:cViewPr>
      <p:scale>
        <a:sx n="33" d="100"/>
        <a:sy n="33" d="100"/>
      </p:scale>
      <p:origin x="0" y="-730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y Bezanson" userId="a9a0b41a-9471-4322-8d94-ab5dd5ccad72" providerId="ADAL" clId="{EFEC8441-33E1-4743-AF62-5C0DCBC88509}"/>
    <pc:docChg chg="custSel modSld">
      <pc:chgData name="Judy Bezanson" userId="a9a0b41a-9471-4322-8d94-ab5dd5ccad72" providerId="ADAL" clId="{EFEC8441-33E1-4743-AF62-5C0DCBC88509}" dt="2021-07-09T13:05:38.512" v="11" actId="1076"/>
      <pc:docMkLst>
        <pc:docMk/>
      </pc:docMkLst>
      <pc:sldChg chg="addSp delSp modSp mod">
        <pc:chgData name="Judy Bezanson" userId="a9a0b41a-9471-4322-8d94-ab5dd5ccad72" providerId="ADAL" clId="{EFEC8441-33E1-4743-AF62-5C0DCBC88509}" dt="2021-07-09T13:05:38.512" v="11" actId="1076"/>
        <pc:sldMkLst>
          <pc:docMk/>
          <pc:sldMk cId="4274911819" sldId="256"/>
        </pc:sldMkLst>
        <pc:spChg chg="del mod">
          <ac:chgData name="Judy Bezanson" userId="a9a0b41a-9471-4322-8d94-ab5dd5ccad72" providerId="ADAL" clId="{EFEC8441-33E1-4743-AF62-5C0DCBC88509}" dt="2021-07-09T13:04:46.180" v="1" actId="478"/>
          <ac:spMkLst>
            <pc:docMk/>
            <pc:sldMk cId="4274911819" sldId="256"/>
            <ac:spMk id="6" creationId="{76D2EA20-CE6D-46DD-B52F-0047530C74A8}"/>
          </ac:spMkLst>
        </pc:spChg>
        <pc:spChg chg="add del mod">
          <ac:chgData name="Judy Bezanson" userId="a9a0b41a-9471-4322-8d94-ab5dd5ccad72" providerId="ADAL" clId="{EFEC8441-33E1-4743-AF62-5C0DCBC88509}" dt="2021-07-09T13:04:51.356" v="2" actId="478"/>
          <ac:spMkLst>
            <pc:docMk/>
            <pc:sldMk cId="4274911819" sldId="256"/>
            <ac:spMk id="9" creationId="{BD0E9906-5791-4560-8DA4-7374A5459FA8}"/>
          </ac:spMkLst>
        </pc:spChg>
        <pc:spChg chg="mod">
          <ac:chgData name="Judy Bezanson" userId="a9a0b41a-9471-4322-8d94-ab5dd5ccad72" providerId="ADAL" clId="{EFEC8441-33E1-4743-AF62-5C0DCBC88509}" dt="2021-07-09T13:05:38.512" v="11" actId="1076"/>
          <ac:spMkLst>
            <pc:docMk/>
            <pc:sldMk cId="4274911819" sldId="256"/>
            <ac:spMk id="34" creationId="{538EC5F3-50C5-4DED-BF4C-FBA264B7BB96}"/>
          </ac:spMkLst>
        </pc:spChg>
        <pc:spChg chg="mod">
          <ac:chgData name="Judy Bezanson" userId="a9a0b41a-9471-4322-8d94-ab5dd5ccad72" providerId="ADAL" clId="{EFEC8441-33E1-4743-AF62-5C0DCBC88509}" dt="2021-07-09T13:04:59.923" v="10" actId="20577"/>
          <ac:spMkLst>
            <pc:docMk/>
            <pc:sldMk cId="4274911819" sldId="256"/>
            <ac:spMk id="40" creationId="{A0BF7058-E613-4083-ADFC-F28465BA9A91}"/>
          </ac:spMkLst>
        </pc:spChg>
      </pc:sldChg>
      <pc:sldChg chg="modSp mod">
        <pc:chgData name="Judy Bezanson" userId="a9a0b41a-9471-4322-8d94-ab5dd5ccad72" providerId="ADAL" clId="{EFEC8441-33E1-4743-AF62-5C0DCBC88509}" dt="2021-07-09T13:04:55.023" v="5" actId="27636"/>
        <pc:sldMkLst>
          <pc:docMk/>
          <pc:sldMk cId="900528900" sldId="259"/>
        </pc:sldMkLst>
        <pc:spChg chg="mod">
          <ac:chgData name="Judy Bezanson" userId="a9a0b41a-9471-4322-8d94-ab5dd5ccad72" providerId="ADAL" clId="{EFEC8441-33E1-4743-AF62-5C0DCBC88509}" dt="2021-07-09T13:04:55.023" v="5" actId="27636"/>
          <ac:spMkLst>
            <pc:docMk/>
            <pc:sldMk cId="900528900" sldId="259"/>
            <ac:spMk id="2" creationId="{6AC6A5CB-4853-C344-9862-3BEF75FAB0B6}"/>
          </ac:spMkLst>
        </pc:spChg>
      </pc:sldChg>
      <pc:sldChg chg="modSp mod">
        <pc:chgData name="Judy Bezanson" userId="a9a0b41a-9471-4322-8d94-ab5dd5ccad72" providerId="ADAL" clId="{EFEC8441-33E1-4743-AF62-5C0DCBC88509}" dt="2021-07-09T13:04:55.008" v="4" actId="27636"/>
        <pc:sldMkLst>
          <pc:docMk/>
          <pc:sldMk cId="1265692725" sldId="324"/>
        </pc:sldMkLst>
        <pc:spChg chg="mod">
          <ac:chgData name="Judy Bezanson" userId="a9a0b41a-9471-4322-8d94-ab5dd5ccad72" providerId="ADAL" clId="{EFEC8441-33E1-4743-AF62-5C0DCBC88509}" dt="2021-07-09T13:04:55.008" v="4" actId="27636"/>
          <ac:spMkLst>
            <pc:docMk/>
            <pc:sldMk cId="1265692725" sldId="324"/>
            <ac:spMk id="2" creationId="{7A15DF72-B70C-4267-99B5-5D2F1A4BEA87}"/>
          </ac:spMkLst>
        </pc:spChg>
      </pc:sldChg>
    </pc:docChg>
  </pc:docChgLst>
  <pc:docChgLst>
    <pc:chgData name="Judy Bezanson" userId="a9a0b41a-9471-4322-8d94-ab5dd5ccad72" providerId="ADAL" clId="{1F4B248D-9767-498B-906D-2E699DE7F132}"/>
    <pc:docChg chg="modSld">
      <pc:chgData name="Judy Bezanson" userId="a9a0b41a-9471-4322-8d94-ab5dd5ccad72" providerId="ADAL" clId="{1F4B248D-9767-498B-906D-2E699DE7F132}" dt="2021-08-10T13:56:27.625" v="1" actId="14734"/>
      <pc:docMkLst>
        <pc:docMk/>
      </pc:docMkLst>
      <pc:sldChg chg="modSp mod">
        <pc:chgData name="Judy Bezanson" userId="a9a0b41a-9471-4322-8d94-ab5dd5ccad72" providerId="ADAL" clId="{1F4B248D-9767-498B-906D-2E699DE7F132}" dt="2021-08-10T13:56:27.625" v="1" actId="14734"/>
        <pc:sldMkLst>
          <pc:docMk/>
          <pc:sldMk cId="1296836552" sldId="269"/>
        </pc:sldMkLst>
        <pc:graphicFrameChg chg="modGraphic">
          <ac:chgData name="Judy Bezanson" userId="a9a0b41a-9471-4322-8d94-ab5dd5ccad72" providerId="ADAL" clId="{1F4B248D-9767-498B-906D-2E699DE7F132}" dt="2021-08-10T13:56:27.625" v="1" actId="14734"/>
          <ac:graphicFrameMkLst>
            <pc:docMk/>
            <pc:sldMk cId="1296836552" sldId="269"/>
            <ac:graphicFrameMk id="33" creationId="{1CA74FB7-91EE-447D-8209-99CE4D46F07E}"/>
          </ac:graphicFrameMkLst>
        </pc:graphicFrameChg>
      </pc:sldChg>
    </pc:docChg>
  </pc:docChgLst>
  <pc:docChgLst>
    <pc:chgData name="Judy Bezanson" userId="a9a0b41a-9471-4322-8d94-ab5dd5ccad72" providerId="ADAL" clId="{63213755-02B3-4A37-9DE0-6F09399916F5}"/>
    <pc:docChg chg="custSel modSld">
      <pc:chgData name="Judy Bezanson" userId="a9a0b41a-9471-4322-8d94-ab5dd5ccad72" providerId="ADAL" clId="{63213755-02B3-4A37-9DE0-6F09399916F5}" dt="2021-07-20T14:24:37.684" v="6" actId="1592"/>
      <pc:docMkLst>
        <pc:docMk/>
      </pc:docMkLst>
      <pc:sldChg chg="delCm">
        <pc:chgData name="Judy Bezanson" userId="a9a0b41a-9471-4322-8d94-ab5dd5ccad72" providerId="ADAL" clId="{63213755-02B3-4A37-9DE0-6F09399916F5}" dt="2021-07-20T14:23:35.851" v="5" actId="1592"/>
        <pc:sldMkLst>
          <pc:docMk/>
          <pc:sldMk cId="4274911819" sldId="256"/>
        </pc:sldMkLst>
      </pc:sldChg>
      <pc:sldChg chg="modSp mod">
        <pc:chgData name="Judy Bezanson" userId="a9a0b41a-9471-4322-8d94-ab5dd5ccad72" providerId="ADAL" clId="{63213755-02B3-4A37-9DE0-6F09399916F5}" dt="2021-07-20T14:21:12.639" v="1" actId="2"/>
        <pc:sldMkLst>
          <pc:docMk/>
          <pc:sldMk cId="900528900" sldId="259"/>
        </pc:sldMkLst>
        <pc:spChg chg="mod">
          <ac:chgData name="Judy Bezanson" userId="a9a0b41a-9471-4322-8d94-ab5dd5ccad72" providerId="ADAL" clId="{63213755-02B3-4A37-9DE0-6F09399916F5}" dt="2021-07-20T14:21:12.639" v="1" actId="2"/>
          <ac:spMkLst>
            <pc:docMk/>
            <pc:sldMk cId="900528900" sldId="259"/>
            <ac:spMk id="32" creationId="{DB641E6A-E679-4199-ADEE-2BEB323F83DF}"/>
          </ac:spMkLst>
        </pc:spChg>
      </pc:sldChg>
      <pc:sldChg chg="delCm">
        <pc:chgData name="Judy Bezanson" userId="a9a0b41a-9471-4322-8d94-ab5dd5ccad72" providerId="ADAL" clId="{63213755-02B3-4A37-9DE0-6F09399916F5}" dt="2021-07-20T14:23:10.479" v="3" actId="1592"/>
        <pc:sldMkLst>
          <pc:docMk/>
          <pc:sldMk cId="2694368874" sldId="260"/>
        </pc:sldMkLst>
      </pc:sldChg>
      <pc:sldChg chg="delCm">
        <pc:chgData name="Judy Bezanson" userId="a9a0b41a-9471-4322-8d94-ab5dd5ccad72" providerId="ADAL" clId="{63213755-02B3-4A37-9DE0-6F09399916F5}" dt="2021-07-20T14:24:37.684" v="6" actId="1592"/>
        <pc:sldMkLst>
          <pc:docMk/>
          <pc:sldMk cId="1296836552" sldId="269"/>
        </pc:sldMkLst>
      </pc:sldChg>
      <pc:sldChg chg="delCm">
        <pc:chgData name="Judy Bezanson" userId="a9a0b41a-9471-4322-8d94-ab5dd5ccad72" providerId="ADAL" clId="{63213755-02B3-4A37-9DE0-6F09399916F5}" dt="2021-07-20T14:23:26.293" v="4" actId="1592"/>
        <pc:sldMkLst>
          <pc:docMk/>
          <pc:sldMk cId="268390109" sldId="306"/>
        </pc:sldMkLst>
      </pc:sldChg>
      <pc:sldChg chg="modSp mod">
        <pc:chgData name="Judy Bezanson" userId="a9a0b41a-9471-4322-8d94-ab5dd5ccad72" providerId="ADAL" clId="{63213755-02B3-4A37-9DE0-6F09399916F5}" dt="2021-07-20T14:21:43.275" v="2" actId="2"/>
        <pc:sldMkLst>
          <pc:docMk/>
          <pc:sldMk cId="3061502124" sldId="357"/>
        </pc:sldMkLst>
        <pc:graphicFrameChg chg="modGraphic">
          <ac:chgData name="Judy Bezanson" userId="a9a0b41a-9471-4322-8d94-ab5dd5ccad72" providerId="ADAL" clId="{63213755-02B3-4A37-9DE0-6F09399916F5}" dt="2021-07-20T14:21:43.275" v="2" actId="2"/>
          <ac:graphicFrameMkLst>
            <pc:docMk/>
            <pc:sldMk cId="3061502124" sldId="357"/>
            <ac:graphicFrameMk id="7" creationId="{C3708D38-159F-49DD-A583-9EE2BAF5AA5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82296610189615E-2"/>
          <c:y val="8.1533097370374188E-2"/>
          <c:w val="0.95576408673975466"/>
          <c:h val="0.85887803946376173"/>
        </c:manualLayout>
      </c:layout>
      <c:pieChart>
        <c:varyColors val="1"/>
        <c:ser>
          <c:idx val="0"/>
          <c:order val="0"/>
          <c:tx>
            <c:strRef>
              <c:f>Sheet1!$B$1</c:f>
              <c:strCache>
                <c:ptCount val="1"/>
                <c:pt idx="0">
                  <c:v>Events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670-4B99-B0BD-0D84F13BEB3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670-4B99-B0BD-0D84F13BEB3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670-4B99-B0BD-0D84F13BEB3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670-4B99-B0BD-0D84F13BEB3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2670-4B99-B0BD-0D84F13BEB3E}"/>
              </c:ext>
            </c:extLst>
          </c:dPt>
          <c:cat>
            <c:strRef>
              <c:f>Sheet1!$A$2:$A$5</c:f>
              <c:strCache>
                <c:ptCount val="2"/>
                <c:pt idx="0">
                  <c:v>Ischemic</c:v>
                </c:pt>
                <c:pt idx="1">
                  <c:v>Recurrent Strokes</c:v>
                </c:pt>
              </c:strCache>
            </c:strRef>
          </c:cat>
          <c:val>
            <c:numRef>
              <c:f>Sheet1!$B$2:$B$5</c:f>
              <c:numCache>
                <c:formatCode>General</c:formatCode>
                <c:ptCount val="4"/>
                <c:pt idx="0">
                  <c:v>6900000</c:v>
                </c:pt>
                <c:pt idx="1">
                  <c:v>185000</c:v>
                </c:pt>
              </c:numCache>
            </c:numRef>
          </c:val>
          <c:extLst>
            <c:ext xmlns:c16="http://schemas.microsoft.com/office/drawing/2014/chart" uri="{C3380CC4-5D6E-409C-BE32-E72D297353CC}">
              <c16:uniqueId val="{00000000-823A-654B-B931-CD46464605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73694-1420-F54C-9475-352D99163549}" type="datetimeFigureOut">
              <a:rPr lang="en-US" smtClean="0"/>
              <a:t>8/10/2021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DC05B-93B6-5C47-BC34-E25DB4B03F6B}" type="slidenum">
              <a:rPr lang="en-US" smtClean="0"/>
              <a:t>‹#›</a:t>
            </a:fld>
            <a:endParaRPr lang="en-US" dirty="0"/>
          </a:p>
        </p:txBody>
      </p:sp>
    </p:spTree>
    <p:extLst>
      <p:ext uri="{BB962C8B-B14F-4D97-AF65-F5344CB8AC3E}">
        <p14:creationId xmlns:p14="http://schemas.microsoft.com/office/powerpoint/2010/main" val="224916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61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74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801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35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10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20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17</a:t>
            </a:fld>
            <a:endParaRPr lang="en-US" dirty="0"/>
          </a:p>
        </p:txBody>
      </p:sp>
    </p:spTree>
    <p:extLst>
      <p:ext uri="{BB962C8B-B14F-4D97-AF65-F5344CB8AC3E}">
        <p14:creationId xmlns:p14="http://schemas.microsoft.com/office/powerpoint/2010/main" val="2569386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18</a:t>
            </a:fld>
            <a:endParaRPr lang="en-US" dirty="0"/>
          </a:p>
        </p:txBody>
      </p:sp>
    </p:spTree>
    <p:extLst>
      <p:ext uri="{BB962C8B-B14F-4D97-AF65-F5344CB8AC3E}">
        <p14:creationId xmlns:p14="http://schemas.microsoft.com/office/powerpoint/2010/main" val="756039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432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26</a:t>
            </a:fld>
            <a:endParaRPr lang="en-US" dirty="0"/>
          </a:p>
        </p:txBody>
      </p:sp>
    </p:spTree>
    <p:extLst>
      <p:ext uri="{BB962C8B-B14F-4D97-AF65-F5344CB8AC3E}">
        <p14:creationId xmlns:p14="http://schemas.microsoft.com/office/powerpoint/2010/main" val="123942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2</a:t>
            </a:fld>
            <a:endParaRPr lang="en-US" dirty="0"/>
          </a:p>
        </p:txBody>
      </p:sp>
    </p:spTree>
    <p:extLst>
      <p:ext uri="{BB962C8B-B14F-4D97-AF65-F5344CB8AC3E}">
        <p14:creationId xmlns:p14="http://schemas.microsoft.com/office/powerpoint/2010/main" val="360845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29</a:t>
            </a:fld>
            <a:endParaRPr lang="en-US" dirty="0"/>
          </a:p>
        </p:txBody>
      </p:sp>
    </p:spTree>
    <p:extLst>
      <p:ext uri="{BB962C8B-B14F-4D97-AF65-F5344CB8AC3E}">
        <p14:creationId xmlns:p14="http://schemas.microsoft.com/office/powerpoint/2010/main" val="1363737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271DA-4E35-4207-9398-088FFD21C6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55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32</a:t>
            </a:fld>
            <a:endParaRPr lang="en-US" dirty="0"/>
          </a:p>
        </p:txBody>
      </p:sp>
    </p:spTree>
    <p:extLst>
      <p:ext uri="{BB962C8B-B14F-4D97-AF65-F5344CB8AC3E}">
        <p14:creationId xmlns:p14="http://schemas.microsoft.com/office/powerpoint/2010/main" val="3097933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b="0" i="0" u="none" strike="noStrike" baseline="0" dirty="0">
              <a:latin typeface="Times New Roman" panose="02020603050405020304" pitchFamily="18" charset="0"/>
            </a:endParaRPr>
          </a:p>
          <a:p>
            <a:r>
              <a:rPr lang="en-CA" sz="1800" b="0" i="0" u="none" strike="noStrike" baseline="0" dirty="0">
                <a:solidFill>
                  <a:srgbClr val="000000"/>
                </a:solidFill>
                <a:latin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613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b="0" i="0" u="none" strike="noStrike" baseline="0" dirty="0">
              <a:latin typeface="Times New Roman" panose="02020603050405020304" pitchFamily="18" charset="0"/>
            </a:endParaRPr>
          </a:p>
          <a:p>
            <a:r>
              <a:rPr lang="en-CA" sz="1800" b="0" i="0" u="none" strike="noStrike" baseline="0" dirty="0">
                <a:solidFill>
                  <a:srgbClr val="000000"/>
                </a:solidFill>
                <a:latin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825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40</a:t>
            </a:fld>
            <a:endParaRPr lang="en-US" dirty="0"/>
          </a:p>
        </p:txBody>
      </p:sp>
    </p:spTree>
    <p:extLst>
      <p:ext uri="{BB962C8B-B14F-4D97-AF65-F5344CB8AC3E}">
        <p14:creationId xmlns:p14="http://schemas.microsoft.com/office/powerpoint/2010/main" val="3850024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41</a:t>
            </a:fld>
            <a:endParaRPr lang="en-US" dirty="0"/>
          </a:p>
        </p:txBody>
      </p:sp>
    </p:spTree>
    <p:extLst>
      <p:ext uri="{BB962C8B-B14F-4D97-AF65-F5344CB8AC3E}">
        <p14:creationId xmlns:p14="http://schemas.microsoft.com/office/powerpoint/2010/main" val="2477715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43</a:t>
            </a:fld>
            <a:endParaRPr lang="en-US" dirty="0"/>
          </a:p>
        </p:txBody>
      </p:sp>
    </p:spTree>
    <p:extLst>
      <p:ext uri="{BB962C8B-B14F-4D97-AF65-F5344CB8AC3E}">
        <p14:creationId xmlns:p14="http://schemas.microsoft.com/office/powerpoint/2010/main" val="271313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DC05B-93B6-5C47-BC34-E25DB4B03F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19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5</a:t>
            </a:fld>
            <a:endParaRPr lang="en-US" dirty="0"/>
          </a:p>
        </p:txBody>
      </p:sp>
    </p:spTree>
    <p:extLst>
      <p:ext uri="{BB962C8B-B14F-4D97-AF65-F5344CB8AC3E}">
        <p14:creationId xmlns:p14="http://schemas.microsoft.com/office/powerpoint/2010/main" val="15427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6</a:t>
            </a:fld>
            <a:endParaRPr lang="en-US" dirty="0"/>
          </a:p>
        </p:txBody>
      </p:sp>
    </p:spTree>
    <p:extLst>
      <p:ext uri="{BB962C8B-B14F-4D97-AF65-F5344CB8AC3E}">
        <p14:creationId xmlns:p14="http://schemas.microsoft.com/office/powerpoint/2010/main" val="5335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59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90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B871C-6DFB-A34F-92F9-324BD7C2C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6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DC05B-93B6-5C47-BC34-E25DB4B03F6B}" type="slidenum">
              <a:rPr lang="en-US" smtClean="0"/>
              <a:t>10</a:t>
            </a:fld>
            <a:endParaRPr lang="en-US" dirty="0"/>
          </a:p>
        </p:txBody>
      </p:sp>
    </p:spTree>
    <p:extLst>
      <p:ext uri="{BB962C8B-B14F-4D97-AF65-F5344CB8AC3E}">
        <p14:creationId xmlns:p14="http://schemas.microsoft.com/office/powerpoint/2010/main" val="1844850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733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309044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Kleindorfer, D. O., et al. (2021).  2021 AHA/ASA Guideline for the Prevention of Stroke in Patients With Stroke and Transient Ischemic Attack.  </a:t>
            </a:r>
            <a:r>
              <a:rPr kumimoji="0" lang="en-US" sz="900" b="0" i="1"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Stroke.</a:t>
            </a:r>
          </a:p>
        </p:txBody>
      </p:sp>
    </p:spTree>
    <p:extLst>
      <p:ext uri="{BB962C8B-B14F-4D97-AF65-F5344CB8AC3E}">
        <p14:creationId xmlns:p14="http://schemas.microsoft.com/office/powerpoint/2010/main" val="333969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5969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05841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61F86-BA5B-B645-848A-7E02FA93A04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FA40BCD-8F7A-784D-B066-51AEF5CB43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DFCF47C-F9FF-DC4D-8060-454E13BD5EB9}"/>
              </a:ext>
            </a:extLst>
          </p:cNvPr>
          <p:cNvSpPr>
            <a:spLocks noGrp="1"/>
          </p:cNvSpPr>
          <p:nvPr>
            <p:ph type="sldNum" sz="quarter" idx="12"/>
          </p:nvPr>
        </p:nvSpPr>
        <p:spPr/>
        <p:txBody>
          <a:bodyPr/>
          <a:lstStyle/>
          <a:p>
            <a:fld id="{D807E1DE-6EDE-0B42-BA20-CCD4E6742100}" type="slidenum">
              <a:rPr lang="en-US" smtClean="0"/>
              <a:t>‹#›</a:t>
            </a:fld>
            <a:endParaRPr lang="en-US" dirty="0"/>
          </a:p>
        </p:txBody>
      </p:sp>
    </p:spTree>
    <p:extLst>
      <p:ext uri="{BB962C8B-B14F-4D97-AF65-F5344CB8AC3E}">
        <p14:creationId xmlns:p14="http://schemas.microsoft.com/office/powerpoint/2010/main" val="64695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6097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193191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8" r:id="rId4"/>
    <p:sldLayoutId id="2147483669" r:id="rId5"/>
    <p:sldLayoutId id="2147483683" r:id="rId6"/>
    <p:sldLayoutId id="2147483682" r:id="rId7"/>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386859" y="3357419"/>
            <a:ext cx="6789882" cy="2713182"/>
          </a:xfrm>
        </p:spPr>
        <p:txBody>
          <a:bodyPr>
            <a:normAutofit/>
          </a:bodyPr>
          <a:lstStyle/>
          <a:p>
            <a:r>
              <a:rPr lang="en-US" sz="2800" dirty="0">
                <a:latin typeface="Lub Dub Light" panose="020B0303030403020204" pitchFamily="34" charset="0"/>
              </a:rPr>
              <a:t>ADAPTED FROM:</a:t>
            </a:r>
            <a:br>
              <a:rPr lang="en-US" sz="2800"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2021 AHA/ASA Guideline for the Prevention of Stroke in Patients With Stroke and Transient Ischemic Attack</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D1F7-09E6-40D2-B344-6E6DA6812858}"/>
              </a:ext>
            </a:extLst>
          </p:cNvPr>
          <p:cNvSpPr>
            <a:spLocks noGrp="1"/>
          </p:cNvSpPr>
          <p:nvPr>
            <p:ph type="title"/>
          </p:nvPr>
        </p:nvSpPr>
        <p:spPr/>
        <p:txBody>
          <a:bodyPr/>
          <a:lstStyle/>
          <a:p>
            <a:r>
              <a:rPr lang="en-US" sz="2800" dirty="0"/>
              <a:t>Vascular Risk Factor Management: </a:t>
            </a:r>
            <a:br>
              <a:rPr lang="en-US" sz="2800" dirty="0"/>
            </a:br>
            <a:r>
              <a:rPr lang="en-US" sz="2800" dirty="0">
                <a:latin typeface="Lub Dub Medium" panose="020B0603030403020204" pitchFamily="34" charset="0"/>
              </a:rPr>
              <a:t>Smoking Cessation and Substance Use</a:t>
            </a:r>
            <a:endParaRPr lang="en-US" sz="2800" dirty="0"/>
          </a:p>
        </p:txBody>
      </p:sp>
      <p:sp>
        <p:nvSpPr>
          <p:cNvPr id="3" name="Rectangle 2" descr="This flowchart describes how best to improve the health of the vascular system and reduce recurrent stroke risk due to the following: discontinuing to smoke tobacco and reducing evironmental exposure to second-hand smoke; cessation or decreasing alcoholic beverage intake; cessation of stimulant use; and managing dependency in substance use.">
            <a:extLst>
              <a:ext uri="{FF2B5EF4-FFF2-40B4-BE49-F238E27FC236}">
                <a16:creationId xmlns:a16="http://schemas.microsoft.com/office/drawing/2014/main" id="{4FEB38CC-5F26-490B-8FAB-684520008B93}"/>
              </a:ext>
            </a:extLst>
          </p:cNvPr>
          <p:cNvSpPr/>
          <p:nvPr/>
        </p:nvSpPr>
        <p:spPr>
          <a:xfrm>
            <a:off x="455544" y="1307295"/>
            <a:ext cx="11280912" cy="4703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75CDEE6-75FB-4E53-9D69-FADCC17CB6F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5" name="Text Placeholder 4">
            <a:extLst>
              <a:ext uri="{FF2B5EF4-FFF2-40B4-BE49-F238E27FC236}">
                <a16:creationId xmlns:a16="http://schemas.microsoft.com/office/drawing/2014/main" id="{917973FB-62BE-4ECB-8A4E-5857EDF7AA4C}"/>
              </a:ext>
              <a:ext uri="{C183D7F6-B498-43B3-948B-1728B52AA6E4}">
                <adec:decorative xmlns:adec="http://schemas.microsoft.com/office/drawing/2017/decorative" val="1"/>
              </a:ext>
            </a:extLst>
          </p:cNvPr>
          <p:cNvSpPr>
            <a:spLocks noGrp="1"/>
          </p:cNvSpPr>
          <p:nvPr>
            <p:ph type="body" sz="quarter" idx="13"/>
          </p:nvPr>
        </p:nvSpPr>
        <p:spPr>
          <a:xfrm>
            <a:off x="1102067" y="5135804"/>
            <a:ext cx="2951747" cy="271939"/>
          </a:xfrm>
        </p:spPr>
        <p:txBody>
          <a:bodyPr/>
          <a:lstStyle/>
          <a:p>
            <a:r>
              <a:rPr lang="en-US" dirty="0"/>
              <a:t>*Nicotine replacement, bupropion, varenicline</a:t>
            </a:r>
          </a:p>
        </p:txBody>
      </p:sp>
      <p:sp>
        <p:nvSpPr>
          <p:cNvPr id="7" name="Rectangle Container">
            <a:extLst>
              <a:ext uri="{FF2B5EF4-FFF2-40B4-BE49-F238E27FC236}">
                <a16:creationId xmlns:a16="http://schemas.microsoft.com/office/drawing/2014/main" id="{E820B9F2-6945-45D1-BF91-7A2B849DD915}"/>
              </a:ext>
              <a:ext uri="{C183D7F6-B498-43B3-948B-1728B52AA6E4}">
                <adec:decorative xmlns:adec="http://schemas.microsoft.com/office/drawing/2017/decorative" val="1"/>
              </a:ext>
            </a:extLst>
          </p:cNvPr>
          <p:cNvSpPr/>
          <p:nvPr/>
        </p:nvSpPr>
        <p:spPr>
          <a:xfrm>
            <a:off x="1462752" y="1367390"/>
            <a:ext cx="1942158" cy="397442"/>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1" i="0" u="sng" strike="noStrike" kern="1200" cap="none" spc="0" normalizeH="0" baseline="0" noProof="0" dirty="0">
                <a:ln>
                  <a:noFill/>
                </a:ln>
                <a:effectLst/>
                <a:uLnTx/>
                <a:uFillTx/>
                <a:latin typeface="Lub Dub Bold" panose="020B0803030403020204" pitchFamily="34" charset="0"/>
                <a:ea typeface="+mn-ea"/>
                <a:cs typeface="+mn-cs"/>
              </a:rPr>
              <a:t>Tobacco</a:t>
            </a:r>
          </a:p>
        </p:txBody>
      </p:sp>
      <p:sp>
        <p:nvSpPr>
          <p:cNvPr id="10" name="TextBox 9">
            <a:extLst>
              <a:ext uri="{FF2B5EF4-FFF2-40B4-BE49-F238E27FC236}">
                <a16:creationId xmlns:a16="http://schemas.microsoft.com/office/drawing/2014/main" id="{42ADBF21-3D24-45A2-896F-832E0EDDBF92}"/>
              </a:ext>
              <a:ext uri="{C183D7F6-B498-43B3-948B-1728B52AA6E4}">
                <adec:decorative xmlns:adec="http://schemas.microsoft.com/office/drawing/2017/decorative" val="1"/>
              </a:ext>
            </a:extLst>
          </p:cNvPr>
          <p:cNvSpPr txBox="1"/>
          <p:nvPr/>
        </p:nvSpPr>
        <p:spPr>
          <a:xfrm>
            <a:off x="765426" y="1902474"/>
            <a:ext cx="1508536" cy="481791"/>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Lub Dub Bold" panose="020B0803030403020204" pitchFamily="34" charset="0"/>
              </a:defRPr>
            </a:lvl1pPr>
          </a:lstStyle>
          <a:p>
            <a:r>
              <a:rPr lang="en-US" sz="1400" dirty="0"/>
              <a:t>Current smoker</a:t>
            </a:r>
          </a:p>
        </p:txBody>
      </p:sp>
      <p:sp>
        <p:nvSpPr>
          <p:cNvPr id="11" name="TextBox 10">
            <a:extLst>
              <a:ext uri="{FF2B5EF4-FFF2-40B4-BE49-F238E27FC236}">
                <a16:creationId xmlns:a16="http://schemas.microsoft.com/office/drawing/2014/main" id="{A547A887-84F2-4F82-8AEA-372E9983E263}"/>
              </a:ext>
              <a:ext uri="{C183D7F6-B498-43B3-948B-1728B52AA6E4}">
                <adec:decorative xmlns:adec="http://schemas.microsoft.com/office/drawing/2017/decorative" val="1"/>
              </a:ext>
            </a:extLst>
          </p:cNvPr>
          <p:cNvSpPr txBox="1"/>
          <p:nvPr/>
        </p:nvSpPr>
        <p:spPr>
          <a:xfrm>
            <a:off x="2577941" y="1904134"/>
            <a:ext cx="1524295" cy="742312"/>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Lub Dub Bold" panose="020B0803030403020204" pitchFamily="34" charset="0"/>
              </a:defRPr>
            </a:lvl1pPr>
          </a:lstStyle>
          <a:p>
            <a:r>
              <a:rPr lang="en-US" dirty="0"/>
              <a:t>Environmental (passive) exposure</a:t>
            </a:r>
          </a:p>
        </p:txBody>
      </p:sp>
      <p:sp>
        <p:nvSpPr>
          <p:cNvPr id="12" name="TextBox 11">
            <a:extLst>
              <a:ext uri="{FF2B5EF4-FFF2-40B4-BE49-F238E27FC236}">
                <a16:creationId xmlns:a16="http://schemas.microsoft.com/office/drawing/2014/main" id="{CAA55D04-D088-41CA-9051-121D4498A369}"/>
              </a:ext>
              <a:ext uri="{C183D7F6-B498-43B3-948B-1728B52AA6E4}">
                <adec:decorative xmlns:adec="http://schemas.microsoft.com/office/drawing/2017/decorative" val="1"/>
              </a:ext>
            </a:extLst>
          </p:cNvPr>
          <p:cNvSpPr txBox="1"/>
          <p:nvPr/>
        </p:nvSpPr>
        <p:spPr>
          <a:xfrm>
            <a:off x="765426" y="3002464"/>
            <a:ext cx="1508536" cy="1169066"/>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Counsel stop smoking ± drug therapy*</a:t>
            </a:r>
          </a:p>
          <a:p>
            <a:r>
              <a:rPr lang="en-US" dirty="0"/>
              <a:t>(or reduce use if unable to)</a:t>
            </a:r>
          </a:p>
          <a:p>
            <a:r>
              <a:rPr lang="en-US" dirty="0"/>
              <a:t>(Class 1)</a:t>
            </a:r>
          </a:p>
        </p:txBody>
      </p:sp>
      <p:sp>
        <p:nvSpPr>
          <p:cNvPr id="13" name="TextBox 12">
            <a:extLst>
              <a:ext uri="{FF2B5EF4-FFF2-40B4-BE49-F238E27FC236}">
                <a16:creationId xmlns:a16="http://schemas.microsoft.com/office/drawing/2014/main" id="{9FFF186F-8E85-4AE9-8418-8AE101F2E4EF}"/>
              </a:ext>
              <a:ext uri="{C183D7F6-B498-43B3-948B-1728B52AA6E4}">
                <adec:decorative xmlns:adec="http://schemas.microsoft.com/office/drawing/2017/decorative" val="1"/>
              </a:ext>
            </a:extLst>
          </p:cNvPr>
          <p:cNvSpPr txBox="1"/>
          <p:nvPr/>
        </p:nvSpPr>
        <p:spPr>
          <a:xfrm>
            <a:off x="2577941" y="3351824"/>
            <a:ext cx="1524295" cy="540397"/>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Avoid exposure</a:t>
            </a:r>
          </a:p>
          <a:p>
            <a:r>
              <a:rPr lang="en-US" dirty="0"/>
              <a:t>(Class 1)</a:t>
            </a:r>
          </a:p>
        </p:txBody>
      </p:sp>
      <p:sp>
        <p:nvSpPr>
          <p:cNvPr id="14" name="TextBox 13">
            <a:extLst>
              <a:ext uri="{FF2B5EF4-FFF2-40B4-BE49-F238E27FC236}">
                <a16:creationId xmlns:a16="http://schemas.microsoft.com/office/drawing/2014/main" id="{051A7116-21DE-41FD-A6EC-C2AD2A7D0324}"/>
              </a:ext>
              <a:ext uri="{C183D7F6-B498-43B3-948B-1728B52AA6E4}">
                <adec:decorative xmlns:adec="http://schemas.microsoft.com/office/drawing/2017/decorative" val="1"/>
              </a:ext>
            </a:extLst>
          </p:cNvPr>
          <p:cNvSpPr txBox="1"/>
          <p:nvPr/>
        </p:nvSpPr>
        <p:spPr>
          <a:xfrm>
            <a:off x="765426" y="4620211"/>
            <a:ext cx="3336810" cy="32041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Reduces risk of recurrent stroke</a:t>
            </a:r>
          </a:p>
        </p:txBody>
      </p:sp>
      <p:cxnSp>
        <p:nvCxnSpPr>
          <p:cNvPr id="28" name="Straight Arrow Connector 27">
            <a:extLst>
              <a:ext uri="{FF2B5EF4-FFF2-40B4-BE49-F238E27FC236}">
                <a16:creationId xmlns:a16="http://schemas.microsoft.com/office/drawing/2014/main" id="{5CBEC61B-F50C-4AA3-9B1B-DF7A8624F287}"/>
              </a:ext>
              <a:ext uri="{C183D7F6-B498-43B3-948B-1728B52AA6E4}">
                <adec:decorative xmlns:adec="http://schemas.microsoft.com/office/drawing/2017/decorative" val="1"/>
              </a:ext>
            </a:extLst>
          </p:cNvPr>
          <p:cNvCxnSpPr>
            <a:cxnSpLocks/>
            <a:stCxn id="10" idx="2"/>
            <a:endCxn id="12" idx="0"/>
          </p:cNvCxnSpPr>
          <p:nvPr/>
        </p:nvCxnSpPr>
        <p:spPr>
          <a:xfrm>
            <a:off x="1519694" y="2384265"/>
            <a:ext cx="0" cy="6181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2BC8875-9AA4-42D4-87A0-4619065ADE87}"/>
              </a:ext>
              <a:ext uri="{C183D7F6-B498-43B3-948B-1728B52AA6E4}">
                <adec:decorative xmlns:adec="http://schemas.microsoft.com/office/drawing/2017/decorative" val="1"/>
              </a:ext>
            </a:extLst>
          </p:cNvPr>
          <p:cNvCxnSpPr>
            <a:cxnSpLocks/>
            <a:stCxn id="11" idx="2"/>
            <a:endCxn id="13" idx="0"/>
          </p:cNvCxnSpPr>
          <p:nvPr/>
        </p:nvCxnSpPr>
        <p:spPr>
          <a:xfrm>
            <a:off x="3340089" y="2646446"/>
            <a:ext cx="0" cy="7053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B6BDD-00E2-43CB-B47A-419B8DB08F24}"/>
              </a:ext>
              <a:ext uri="{C183D7F6-B498-43B3-948B-1728B52AA6E4}">
                <adec:decorative xmlns:adec="http://schemas.microsoft.com/office/drawing/2017/decorative" val="1"/>
              </a:ext>
            </a:extLst>
          </p:cNvPr>
          <p:cNvCxnSpPr>
            <a:cxnSpLocks/>
            <a:stCxn id="12" idx="2"/>
          </p:cNvCxnSpPr>
          <p:nvPr/>
        </p:nvCxnSpPr>
        <p:spPr>
          <a:xfrm>
            <a:off x="1519694" y="4171530"/>
            <a:ext cx="8318" cy="4375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A1F4B8B-0AE8-4C67-8A8F-D017BC6DF751}"/>
              </a:ext>
              <a:ext uri="{C183D7F6-B498-43B3-948B-1728B52AA6E4}">
                <adec:decorative xmlns:adec="http://schemas.microsoft.com/office/drawing/2017/decorative" val="1"/>
              </a:ext>
            </a:extLst>
          </p:cNvPr>
          <p:cNvCxnSpPr>
            <a:cxnSpLocks/>
            <a:stCxn id="13" idx="2"/>
          </p:cNvCxnSpPr>
          <p:nvPr/>
        </p:nvCxnSpPr>
        <p:spPr>
          <a:xfrm>
            <a:off x="3340089" y="3892221"/>
            <a:ext cx="0" cy="7279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DDB67B-361C-4533-A0A0-A903F7E42619}"/>
              </a:ext>
              <a:ext uri="{C183D7F6-B498-43B3-948B-1728B52AA6E4}">
                <adec:decorative xmlns:adec="http://schemas.microsoft.com/office/drawing/2017/decorative" val="1"/>
              </a:ext>
            </a:extLst>
          </p:cNvPr>
          <p:cNvCxnSpPr>
            <a:cxnSpLocks/>
          </p:cNvCxnSpPr>
          <p:nvPr/>
        </p:nvCxnSpPr>
        <p:spPr>
          <a:xfrm>
            <a:off x="4523873" y="1307295"/>
            <a:ext cx="0" cy="465622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AE6504E-837E-44B6-8172-74A268708F4A}"/>
              </a:ext>
              <a:ext uri="{C183D7F6-B498-43B3-948B-1728B52AA6E4}">
                <adec:decorative xmlns:adec="http://schemas.microsoft.com/office/drawing/2017/decorative" val="1"/>
              </a:ext>
            </a:extLst>
          </p:cNvPr>
          <p:cNvSpPr txBox="1"/>
          <p:nvPr/>
        </p:nvSpPr>
        <p:spPr>
          <a:xfrm>
            <a:off x="7595828" y="1362656"/>
            <a:ext cx="11546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latin typeface="Lub Dub Bold" panose="020B0803030403020204" pitchFamily="34" charset="0"/>
              </a:rPr>
              <a:t>Alcohol</a:t>
            </a:r>
          </a:p>
        </p:txBody>
      </p:sp>
      <p:sp>
        <p:nvSpPr>
          <p:cNvPr id="52" name="TextBox 51">
            <a:extLst>
              <a:ext uri="{FF2B5EF4-FFF2-40B4-BE49-F238E27FC236}">
                <a16:creationId xmlns:a16="http://schemas.microsoft.com/office/drawing/2014/main" id="{6B3FC83D-6363-46D4-B69B-AE72CFB17B72}"/>
              </a:ext>
              <a:ext uri="{C183D7F6-B498-43B3-948B-1728B52AA6E4}">
                <adec:decorative xmlns:adec="http://schemas.microsoft.com/office/drawing/2017/decorative" val="1"/>
              </a:ext>
            </a:extLst>
          </p:cNvPr>
          <p:cNvSpPr txBox="1"/>
          <p:nvPr/>
        </p:nvSpPr>
        <p:spPr>
          <a:xfrm>
            <a:off x="4787860" y="1870110"/>
            <a:ext cx="3303007" cy="674031"/>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Lub Dub Bold" panose="020B0803030403020204" pitchFamily="34" charset="0"/>
              </a:defRPr>
            </a:lvl1pPr>
          </a:lstStyle>
          <a:p>
            <a:r>
              <a:rPr lang="en-US" dirty="0"/>
              <a:t>If consumption:</a:t>
            </a:r>
          </a:p>
          <a:p>
            <a:r>
              <a:rPr lang="en-US" dirty="0"/>
              <a:t>Men: &gt;2 alcoholic drinks per day</a:t>
            </a:r>
          </a:p>
          <a:p>
            <a:r>
              <a:rPr lang="en-US" dirty="0"/>
              <a:t>Women: &gt;1 alcoholic drink per day</a:t>
            </a:r>
          </a:p>
        </p:txBody>
      </p:sp>
      <p:sp>
        <p:nvSpPr>
          <p:cNvPr id="53" name="TextBox 52">
            <a:extLst>
              <a:ext uri="{FF2B5EF4-FFF2-40B4-BE49-F238E27FC236}">
                <a16:creationId xmlns:a16="http://schemas.microsoft.com/office/drawing/2014/main" id="{75E9305A-3D42-4C3F-A319-4FF3B78AA94A}"/>
              </a:ext>
              <a:ext uri="{C183D7F6-B498-43B3-948B-1728B52AA6E4}">
                <adec:decorative xmlns:adec="http://schemas.microsoft.com/office/drawing/2017/decorative" val="1"/>
              </a:ext>
            </a:extLst>
          </p:cNvPr>
          <p:cNvSpPr txBox="1"/>
          <p:nvPr/>
        </p:nvSpPr>
        <p:spPr>
          <a:xfrm>
            <a:off x="8732206" y="1870110"/>
            <a:ext cx="2642210" cy="659330"/>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Counsel eliminate or reduce consumption of alcohol to reduce stroke risk (Class 1)</a:t>
            </a:r>
          </a:p>
        </p:txBody>
      </p:sp>
      <p:cxnSp>
        <p:nvCxnSpPr>
          <p:cNvPr id="57" name="Straight Arrow Connector 56">
            <a:extLst>
              <a:ext uri="{FF2B5EF4-FFF2-40B4-BE49-F238E27FC236}">
                <a16:creationId xmlns:a16="http://schemas.microsoft.com/office/drawing/2014/main" id="{C4653D94-5D38-4754-BFAB-E9C607CA5059}"/>
              </a:ext>
              <a:ext uri="{C183D7F6-B498-43B3-948B-1728B52AA6E4}">
                <adec:decorative xmlns:adec="http://schemas.microsoft.com/office/drawing/2017/decorative" val="1"/>
              </a:ext>
            </a:extLst>
          </p:cNvPr>
          <p:cNvCxnSpPr>
            <a:cxnSpLocks/>
            <a:stCxn id="52" idx="3"/>
            <a:endCxn id="53" idx="1"/>
          </p:cNvCxnSpPr>
          <p:nvPr/>
        </p:nvCxnSpPr>
        <p:spPr>
          <a:xfrm flipV="1">
            <a:off x="8090867" y="2199775"/>
            <a:ext cx="641339" cy="73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9FB4988-E8A1-4F4C-923B-C8E284C3E3F9}"/>
              </a:ext>
              <a:ext uri="{C183D7F6-B498-43B3-948B-1728B52AA6E4}">
                <adec:decorative xmlns:adec="http://schemas.microsoft.com/office/drawing/2017/decorative" val="1"/>
              </a:ext>
            </a:extLst>
          </p:cNvPr>
          <p:cNvSpPr/>
          <p:nvPr/>
        </p:nvSpPr>
        <p:spPr>
          <a:xfrm>
            <a:off x="6439363" y="4156799"/>
            <a:ext cx="414841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Lub Dub Condensed" panose="020B0506030403020204" pitchFamily="34" charset="0"/>
              </a:rPr>
              <a:t>†</a:t>
            </a:r>
            <a:r>
              <a:rPr lang="en-US" sz="1200" dirty="0">
                <a:latin typeface="Lub Dub Condensed" panose="020B0506030403020204" pitchFamily="34" charset="0"/>
              </a:rPr>
              <a:t>i.e., amphetamines, amphetamine derivatives, cocaine, or khat </a:t>
            </a:r>
          </a:p>
        </p:txBody>
      </p:sp>
      <p:cxnSp>
        <p:nvCxnSpPr>
          <p:cNvPr id="65" name="Straight Connector 64">
            <a:extLst>
              <a:ext uri="{FF2B5EF4-FFF2-40B4-BE49-F238E27FC236}">
                <a16:creationId xmlns:a16="http://schemas.microsoft.com/office/drawing/2014/main" id="{A4F40FEF-EB1A-4295-BC43-D3C1734774D5}"/>
              </a:ext>
              <a:ext uri="{C183D7F6-B498-43B3-948B-1728B52AA6E4}">
                <adec:decorative xmlns:adec="http://schemas.microsoft.com/office/drawing/2017/decorative" val="1"/>
              </a:ext>
            </a:extLst>
          </p:cNvPr>
          <p:cNvCxnSpPr>
            <a:cxnSpLocks/>
          </p:cNvCxnSpPr>
          <p:nvPr/>
        </p:nvCxnSpPr>
        <p:spPr>
          <a:xfrm flipH="1">
            <a:off x="4674160" y="2803097"/>
            <a:ext cx="67919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C409DCF-F98A-4CD2-83BE-61D34C6FAA82}"/>
              </a:ext>
              <a:ext uri="{C183D7F6-B498-43B3-948B-1728B52AA6E4}">
                <adec:decorative xmlns:adec="http://schemas.microsoft.com/office/drawing/2017/decorative" val="1"/>
              </a:ext>
            </a:extLst>
          </p:cNvPr>
          <p:cNvCxnSpPr>
            <a:cxnSpLocks/>
          </p:cNvCxnSpPr>
          <p:nvPr/>
        </p:nvCxnSpPr>
        <p:spPr>
          <a:xfrm flipH="1">
            <a:off x="4710532" y="4609048"/>
            <a:ext cx="67919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07B399D2-9F38-4503-8784-5054633E6D4A}"/>
              </a:ext>
              <a:ext uri="{C183D7F6-B498-43B3-948B-1728B52AA6E4}">
                <adec:decorative xmlns:adec="http://schemas.microsoft.com/office/drawing/2017/decorative" val="1"/>
              </a:ext>
            </a:extLst>
          </p:cNvPr>
          <p:cNvSpPr txBox="1"/>
          <p:nvPr/>
        </p:nvSpPr>
        <p:spPr>
          <a:xfrm>
            <a:off x="7318058" y="2913384"/>
            <a:ext cx="19999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latin typeface="Lub Dub Bold" panose="020B0803030403020204" pitchFamily="34" charset="0"/>
              </a:rPr>
              <a:t>Stimulant use</a:t>
            </a:r>
          </a:p>
        </p:txBody>
      </p:sp>
      <p:sp>
        <p:nvSpPr>
          <p:cNvPr id="72" name="TextBox 71">
            <a:extLst>
              <a:ext uri="{FF2B5EF4-FFF2-40B4-BE49-F238E27FC236}">
                <a16:creationId xmlns:a16="http://schemas.microsoft.com/office/drawing/2014/main" id="{0D6194A7-9635-45C1-9BC8-64E62890C1BF}"/>
              </a:ext>
              <a:ext uri="{C183D7F6-B498-43B3-948B-1728B52AA6E4}">
                <adec:decorative xmlns:adec="http://schemas.microsoft.com/office/drawing/2017/decorative" val="1"/>
              </a:ext>
            </a:extLst>
          </p:cNvPr>
          <p:cNvSpPr txBox="1"/>
          <p:nvPr/>
        </p:nvSpPr>
        <p:spPr>
          <a:xfrm>
            <a:off x="4806107" y="3420838"/>
            <a:ext cx="3303007" cy="674031"/>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Lub Dub Bold" panose="020B0803030403020204" pitchFamily="34" charset="0"/>
              </a:defRPr>
            </a:lvl1pPr>
          </a:lstStyle>
          <a:p>
            <a:r>
              <a:rPr lang="en-US" dirty="0"/>
              <a:t>Stimulant use</a:t>
            </a:r>
            <a:r>
              <a:rPr lang="en-US" baseline="30000" dirty="0"/>
              <a:t>†</a:t>
            </a:r>
            <a:r>
              <a:rPr lang="en-US" dirty="0"/>
              <a:t> or </a:t>
            </a:r>
            <a:br>
              <a:rPr lang="en-US" dirty="0"/>
            </a:br>
            <a:r>
              <a:rPr lang="en-US" dirty="0"/>
              <a:t>patients with infective endocarditis </a:t>
            </a:r>
            <a:br>
              <a:rPr lang="en-US" dirty="0"/>
            </a:br>
            <a:r>
              <a:rPr lang="en-US" dirty="0"/>
              <a:t>(with intravenous drug use)</a:t>
            </a:r>
          </a:p>
        </p:txBody>
      </p:sp>
      <p:sp>
        <p:nvSpPr>
          <p:cNvPr id="73" name="TextBox 72">
            <a:extLst>
              <a:ext uri="{FF2B5EF4-FFF2-40B4-BE49-F238E27FC236}">
                <a16:creationId xmlns:a16="http://schemas.microsoft.com/office/drawing/2014/main" id="{4CCB08C2-41C4-420A-8BE5-55655AF9ED1B}"/>
              </a:ext>
              <a:ext uri="{C183D7F6-B498-43B3-948B-1728B52AA6E4}">
                <adec:decorative xmlns:adec="http://schemas.microsoft.com/office/drawing/2017/decorative" val="1"/>
              </a:ext>
            </a:extLst>
          </p:cNvPr>
          <p:cNvSpPr txBox="1"/>
          <p:nvPr/>
        </p:nvSpPr>
        <p:spPr>
          <a:xfrm>
            <a:off x="8750453" y="3420838"/>
            <a:ext cx="2642210" cy="659330"/>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Counsel behavior is health risk and to stop use (Class 1)</a:t>
            </a:r>
          </a:p>
        </p:txBody>
      </p:sp>
      <p:cxnSp>
        <p:nvCxnSpPr>
          <p:cNvPr id="74" name="Straight Arrow Connector 73">
            <a:extLst>
              <a:ext uri="{FF2B5EF4-FFF2-40B4-BE49-F238E27FC236}">
                <a16:creationId xmlns:a16="http://schemas.microsoft.com/office/drawing/2014/main" id="{D62EF226-5C8E-4C41-AD86-846B58C5E601}"/>
              </a:ext>
              <a:ext uri="{C183D7F6-B498-43B3-948B-1728B52AA6E4}">
                <adec:decorative xmlns:adec="http://schemas.microsoft.com/office/drawing/2017/decorative" val="1"/>
              </a:ext>
            </a:extLst>
          </p:cNvPr>
          <p:cNvCxnSpPr>
            <a:cxnSpLocks/>
            <a:stCxn id="72" idx="3"/>
            <a:endCxn id="73" idx="1"/>
          </p:cNvCxnSpPr>
          <p:nvPr/>
        </p:nvCxnSpPr>
        <p:spPr>
          <a:xfrm flipV="1">
            <a:off x="8109114" y="3750503"/>
            <a:ext cx="641339" cy="73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0148877-CC36-4A01-A087-5FCD6B4F8E9B}"/>
              </a:ext>
              <a:ext uri="{C183D7F6-B498-43B3-948B-1728B52AA6E4}">
                <adec:decorative xmlns:adec="http://schemas.microsoft.com/office/drawing/2017/decorative" val="1"/>
              </a:ext>
            </a:extLst>
          </p:cNvPr>
          <p:cNvSpPr txBox="1"/>
          <p:nvPr/>
        </p:nvSpPr>
        <p:spPr>
          <a:xfrm>
            <a:off x="7290757" y="4829705"/>
            <a:ext cx="19999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latin typeface="Lub Dub Bold" panose="020B0803030403020204" pitchFamily="34" charset="0"/>
              </a:rPr>
              <a:t>Substance use</a:t>
            </a:r>
          </a:p>
        </p:txBody>
      </p:sp>
      <p:sp>
        <p:nvSpPr>
          <p:cNvPr id="77" name="TextBox 76">
            <a:extLst>
              <a:ext uri="{FF2B5EF4-FFF2-40B4-BE49-F238E27FC236}">
                <a16:creationId xmlns:a16="http://schemas.microsoft.com/office/drawing/2014/main" id="{67C0BE5C-0726-43C3-A832-82224DC27BFD}"/>
              </a:ext>
              <a:ext uri="{C183D7F6-B498-43B3-948B-1728B52AA6E4}">
                <adec:decorative xmlns:adec="http://schemas.microsoft.com/office/drawing/2017/decorative" val="1"/>
              </a:ext>
            </a:extLst>
          </p:cNvPr>
          <p:cNvSpPr txBox="1"/>
          <p:nvPr/>
        </p:nvSpPr>
        <p:spPr>
          <a:xfrm>
            <a:off x="4778806" y="5337159"/>
            <a:ext cx="3303007" cy="674031"/>
          </a:xfrm>
          <a:prstGeom prst="rect">
            <a:avLst/>
          </a:prstGeom>
          <a:solidFill>
            <a:schemeClr val="accent1">
              <a:lumMod val="75000"/>
            </a:schemeClr>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Lub Dub Bold" panose="020B0803030403020204" pitchFamily="34" charset="0"/>
              </a:defRPr>
            </a:lvl1pPr>
          </a:lstStyle>
          <a:p>
            <a:r>
              <a:rPr lang="en-US" dirty="0"/>
              <a:t>Substance use disorders </a:t>
            </a:r>
            <a:br>
              <a:rPr lang="en-US" dirty="0"/>
            </a:br>
            <a:r>
              <a:rPr lang="en-US" dirty="0"/>
              <a:t>(drugs and/or alcohol)</a:t>
            </a:r>
          </a:p>
        </p:txBody>
      </p:sp>
      <p:sp>
        <p:nvSpPr>
          <p:cNvPr id="78" name="TextBox 77">
            <a:extLst>
              <a:ext uri="{FF2B5EF4-FFF2-40B4-BE49-F238E27FC236}">
                <a16:creationId xmlns:a16="http://schemas.microsoft.com/office/drawing/2014/main" id="{EF939667-9305-4CFE-BED4-AFED4472751E}"/>
              </a:ext>
              <a:ext uri="{C183D7F6-B498-43B3-948B-1728B52AA6E4}">
                <adec:decorative xmlns:adec="http://schemas.microsoft.com/office/drawing/2017/decorative" val="1"/>
              </a:ext>
            </a:extLst>
          </p:cNvPr>
          <p:cNvSpPr txBox="1"/>
          <p:nvPr/>
        </p:nvSpPr>
        <p:spPr>
          <a:xfrm>
            <a:off x="8723152" y="5337159"/>
            <a:ext cx="2742946" cy="659330"/>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dirty="0"/>
              <a:t>Specialized services to help manage dependency (Class 1)</a:t>
            </a:r>
          </a:p>
        </p:txBody>
      </p:sp>
      <p:cxnSp>
        <p:nvCxnSpPr>
          <p:cNvPr id="79" name="Straight Arrow Connector 78">
            <a:extLst>
              <a:ext uri="{FF2B5EF4-FFF2-40B4-BE49-F238E27FC236}">
                <a16:creationId xmlns:a16="http://schemas.microsoft.com/office/drawing/2014/main" id="{6B8A208D-2DAC-43BE-A86B-6FF11A2F41A5}"/>
              </a:ext>
              <a:ext uri="{C183D7F6-B498-43B3-948B-1728B52AA6E4}">
                <adec:decorative xmlns:adec="http://schemas.microsoft.com/office/drawing/2017/decorative" val="1"/>
              </a:ext>
            </a:extLst>
          </p:cNvPr>
          <p:cNvCxnSpPr>
            <a:cxnSpLocks/>
            <a:stCxn id="77" idx="3"/>
            <a:endCxn id="78" idx="1"/>
          </p:cNvCxnSpPr>
          <p:nvPr/>
        </p:nvCxnSpPr>
        <p:spPr>
          <a:xfrm flipV="1">
            <a:off x="8081813" y="5666824"/>
            <a:ext cx="641339" cy="73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15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fade">
                                      <p:cBhvr>
                                        <p:cTn id="46" dur="500"/>
                                        <p:tgtEl>
                                          <p:spTgt spid="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500"/>
                                        <p:tgtEl>
                                          <p:spTgt spid="57"/>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childTnLst>
                          </p:cTn>
                        </p:par>
                        <p:par>
                          <p:cTn id="79" fill="hold">
                            <p:stCondLst>
                              <p:cond delay="1000"/>
                            </p:stCondLst>
                            <p:childTnLst>
                              <p:par>
                                <p:cTn id="80" presetID="22" presetClass="entr" presetSubtype="8" fill="hold"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left)">
                                      <p:cBhvr>
                                        <p:cTn id="82" dur="500"/>
                                        <p:tgtEl>
                                          <p:spTgt spid="74"/>
                                        </p:tgtEl>
                                      </p:cBhvr>
                                    </p:animEffect>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500"/>
                                        <p:tgtEl>
                                          <p:spTgt spid="77"/>
                                        </p:tgtEl>
                                      </p:cBhvr>
                                    </p:animEffect>
                                  </p:childTnLst>
                                </p:cTn>
                              </p:par>
                            </p:childTnLst>
                          </p:cTn>
                        </p:par>
                        <p:par>
                          <p:cTn id="103" fill="hold">
                            <p:stCondLst>
                              <p:cond delay="1000"/>
                            </p:stCondLst>
                            <p:childTnLst>
                              <p:par>
                                <p:cTn id="104" presetID="22" presetClass="entr" presetSubtype="8"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wipe(left)">
                                      <p:cBhvr>
                                        <p:cTn id="106" dur="500"/>
                                        <p:tgtEl>
                                          <p:spTgt spid="79"/>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78"/>
                                        </p:tgtEl>
                                        <p:attrNameLst>
                                          <p:attrName>style.visibility</p:attrName>
                                        </p:attrNameLst>
                                      </p:cBhvr>
                                      <p:to>
                                        <p:strVal val="visible"/>
                                      </p:to>
                                    </p:set>
                                    <p:animEffect transition="in" filter="fade">
                                      <p:cBhvr>
                                        <p:cTn id="11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10" grpId="0" animBg="1"/>
      <p:bldP spid="11" grpId="0" animBg="1"/>
      <p:bldP spid="12" grpId="0" animBg="1"/>
      <p:bldP spid="13" grpId="0" animBg="1"/>
      <p:bldP spid="14" grpId="0" animBg="1"/>
      <p:bldP spid="51" grpId="0"/>
      <p:bldP spid="52" grpId="0" animBg="1"/>
      <p:bldP spid="53" grpId="0" animBg="1"/>
      <p:bldP spid="62" grpId="0"/>
      <p:bldP spid="71" grpId="0"/>
      <p:bldP spid="72" grpId="0" animBg="1"/>
      <p:bldP spid="73" grpId="0" animBg="1"/>
      <p:bldP spid="76" grpId="0"/>
      <p:bldP spid="77" grpId="0" animBg="1"/>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F3825E-8FBF-4024-A70F-7FAE556508FE}"/>
              </a:ext>
            </a:extLst>
          </p:cNvPr>
          <p:cNvSpPr>
            <a:spLocks noGrp="1"/>
          </p:cNvSpPr>
          <p:nvPr>
            <p:ph type="title"/>
          </p:nvPr>
        </p:nvSpPr>
        <p:spPr>
          <a:xfrm>
            <a:off x="751573" y="124493"/>
            <a:ext cx="10515600" cy="660111"/>
          </a:xfrm>
        </p:spPr>
        <p:txBody>
          <a:bodyPr/>
          <a:lstStyle/>
          <a:p>
            <a:r>
              <a:rPr lang="en-US" dirty="0"/>
              <a:t>Vascular Risk Factor Management: </a:t>
            </a:r>
            <a:r>
              <a:rPr lang="en-US" dirty="0">
                <a:latin typeface="Lub Dub Medium" panose="020B0603030403020204" pitchFamily="34" charset="0"/>
              </a:rPr>
              <a:t>Hypertension</a:t>
            </a:r>
          </a:p>
        </p:txBody>
      </p:sp>
      <p:sp>
        <p:nvSpPr>
          <p:cNvPr id="22" name="Rectangle 21" descr="This flowchart describes how best to improve the health of the vascular system and reduce recurrent stroke risk in patients who have and have not had a history of hypertension.">
            <a:extLst>
              <a:ext uri="{FF2B5EF4-FFF2-40B4-BE49-F238E27FC236}">
                <a16:creationId xmlns:a16="http://schemas.microsoft.com/office/drawing/2014/main" id="{FB678268-D39C-4100-A424-639CE14AC68B}"/>
              </a:ext>
            </a:extLst>
          </p:cNvPr>
          <p:cNvSpPr/>
          <p:nvPr/>
        </p:nvSpPr>
        <p:spPr>
          <a:xfrm>
            <a:off x="455544" y="1307295"/>
            <a:ext cx="11280912" cy="4703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6" name="Straight Arrow Connector 65">
            <a:extLst>
              <a:ext uri="{FF2B5EF4-FFF2-40B4-BE49-F238E27FC236}">
                <a16:creationId xmlns:a16="http://schemas.microsoft.com/office/drawing/2014/main" id="{A6D2CAB0-853A-4A07-9DCD-087BF6C66063}"/>
              </a:ext>
              <a:ext uri="{C183D7F6-B498-43B3-948B-1728B52AA6E4}">
                <adec:decorative xmlns:adec="http://schemas.microsoft.com/office/drawing/2017/decorative" val="1"/>
              </a:ext>
            </a:extLst>
          </p:cNvPr>
          <p:cNvCxnSpPr>
            <a:cxnSpLocks/>
          </p:cNvCxnSpPr>
          <p:nvPr/>
        </p:nvCxnSpPr>
        <p:spPr>
          <a:xfrm>
            <a:off x="6606429" y="1255747"/>
            <a:ext cx="0" cy="3534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ectangle 2">
            <a:extLst>
              <a:ext uri="{FF2B5EF4-FFF2-40B4-BE49-F238E27FC236}">
                <a16:creationId xmlns:a16="http://schemas.microsoft.com/office/drawing/2014/main" id="{8FC3A85A-BC73-4A8C-B51F-3DD7D7B3CE09}"/>
              </a:ext>
              <a:ext uri="{C183D7F6-B498-43B3-948B-1728B52AA6E4}">
                <adec:decorative xmlns:adec="http://schemas.microsoft.com/office/drawing/2017/decorative" val="1"/>
              </a:ext>
            </a:extLst>
          </p:cNvPr>
          <p:cNvSpPr/>
          <p:nvPr/>
        </p:nvSpPr>
        <p:spPr>
          <a:xfrm>
            <a:off x="1143000" y="2181732"/>
            <a:ext cx="4438931" cy="56967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tangle 2">
            <a:extLst>
              <a:ext uri="{FF2B5EF4-FFF2-40B4-BE49-F238E27FC236}">
                <a16:creationId xmlns:a16="http://schemas.microsoft.com/office/drawing/2014/main" id="{94B2B26A-1F7E-43BB-83FA-DE9D88CE162E}"/>
              </a:ext>
              <a:ext uri="{C183D7F6-B498-43B3-948B-1728B52AA6E4}">
                <adec:decorative xmlns:adec="http://schemas.microsoft.com/office/drawing/2017/decorative" val="1"/>
              </a:ext>
            </a:extLst>
          </p:cNvPr>
          <p:cNvSpPr/>
          <p:nvPr/>
        </p:nvSpPr>
        <p:spPr>
          <a:xfrm flipH="1">
            <a:off x="7643020" y="2176560"/>
            <a:ext cx="1587718" cy="44534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lide Number Placeholder 11">
            <a:extLst>
              <a:ext uri="{FF2B5EF4-FFF2-40B4-BE49-F238E27FC236}">
                <a16:creationId xmlns:a16="http://schemas.microsoft.com/office/drawing/2014/main" id="{FC8E51DF-E853-4B91-9451-1D90172E288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
        <p:nvSpPr>
          <p:cNvPr id="43" name="Rectangle Container">
            <a:extLst>
              <a:ext uri="{FF2B5EF4-FFF2-40B4-BE49-F238E27FC236}">
                <a16:creationId xmlns:a16="http://schemas.microsoft.com/office/drawing/2014/main" id="{8F1DAE22-1A9A-4764-B5FD-6AD8BA31FB44}"/>
              </a:ext>
              <a:ext uri="{C183D7F6-B498-43B3-948B-1728B52AA6E4}">
                <adec:decorative xmlns:adec="http://schemas.microsoft.com/office/drawing/2017/decorative" val="1"/>
              </a:ext>
            </a:extLst>
          </p:cNvPr>
          <p:cNvSpPr/>
          <p:nvPr/>
        </p:nvSpPr>
        <p:spPr>
          <a:xfrm>
            <a:off x="4467756" y="784604"/>
            <a:ext cx="4309432" cy="471143"/>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Stroke or transient ischemic attack</a:t>
            </a:r>
          </a:p>
        </p:txBody>
      </p:sp>
      <p:sp>
        <p:nvSpPr>
          <p:cNvPr id="48" name="Rectangle Container">
            <a:extLst>
              <a:ext uri="{FF2B5EF4-FFF2-40B4-BE49-F238E27FC236}">
                <a16:creationId xmlns:a16="http://schemas.microsoft.com/office/drawing/2014/main" id="{BD305A17-9622-4EA4-B51D-7EB8C34B40C6}"/>
              </a:ext>
              <a:ext uri="{C183D7F6-B498-43B3-948B-1728B52AA6E4}">
                <adec:decorative xmlns:adec="http://schemas.microsoft.com/office/drawing/2017/decorative" val="1"/>
              </a:ext>
            </a:extLst>
          </p:cNvPr>
          <p:cNvSpPr/>
          <p:nvPr/>
        </p:nvSpPr>
        <p:spPr>
          <a:xfrm>
            <a:off x="5569837" y="1609224"/>
            <a:ext cx="2073183" cy="1142183"/>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History of</a:t>
            </a:r>
            <a:br>
              <a:rPr kumimoji="0" lang="en-US" sz="16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6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 hypertension?</a:t>
            </a:r>
          </a:p>
        </p:txBody>
      </p:sp>
      <p:sp>
        <p:nvSpPr>
          <p:cNvPr id="49" name="TextBox 48">
            <a:extLst>
              <a:ext uri="{FF2B5EF4-FFF2-40B4-BE49-F238E27FC236}">
                <a16:creationId xmlns:a16="http://schemas.microsoft.com/office/drawing/2014/main" id="{BA479DBC-CF92-465A-AF0F-A234E41245CE}"/>
              </a:ext>
              <a:ext uri="{C183D7F6-B498-43B3-948B-1728B52AA6E4}">
                <adec:decorative xmlns:adec="http://schemas.microsoft.com/office/drawing/2017/decorative" val="1"/>
              </a:ext>
            </a:extLst>
          </p:cNvPr>
          <p:cNvSpPr txBox="1"/>
          <p:nvPr/>
        </p:nvSpPr>
        <p:spPr>
          <a:xfrm>
            <a:off x="455544" y="2744811"/>
            <a:ext cx="1641324" cy="2368209"/>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2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dirty="0"/>
              <a:t> In patients with hypertension who experience a stroke or TIA, treatment with a thiazide diuretic, angiotensin-converting enzyme inhibitor, or angiotensin II receptor blockers is useful for lowering BP and reducing recurrent stroke risk</a:t>
            </a:r>
          </a:p>
          <a:p>
            <a:pPr lvl="0">
              <a:defRPr/>
            </a:pPr>
            <a:r>
              <a:rPr kumimoji="0" lang="en-US" b="0" i="0" u="none" strike="noStrike" kern="1200" cap="none" spc="0" normalizeH="0" baseline="0" noProof="0" dirty="0">
                <a:ln>
                  <a:noFill/>
                </a:ln>
                <a:solidFill>
                  <a:srgbClr val="292929"/>
                </a:solidFill>
                <a:effectLst/>
                <a:uLnTx/>
                <a:uFillTx/>
              </a:rPr>
              <a:t>(Class 1)</a:t>
            </a:r>
          </a:p>
        </p:txBody>
      </p:sp>
      <p:sp>
        <p:nvSpPr>
          <p:cNvPr id="50" name="TextBox 49">
            <a:extLst>
              <a:ext uri="{FF2B5EF4-FFF2-40B4-BE49-F238E27FC236}">
                <a16:creationId xmlns:a16="http://schemas.microsoft.com/office/drawing/2014/main" id="{CB5C78D4-5F25-473E-B09C-2A21CE0B3A09}"/>
              </a:ext>
              <a:ext uri="{C183D7F6-B498-43B3-948B-1728B52AA6E4}">
                <adec:decorative xmlns:adec="http://schemas.microsoft.com/office/drawing/2017/decorative" val="1"/>
              </a:ext>
            </a:extLst>
          </p:cNvPr>
          <p:cNvSpPr txBox="1"/>
          <p:nvPr/>
        </p:nvSpPr>
        <p:spPr>
          <a:xfrm>
            <a:off x="4187597" y="2777099"/>
            <a:ext cx="1995488" cy="2046361"/>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2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dirty="0"/>
              <a:t>In patients with hypertension who experience a stroke or TIA, individualized drug regimens that take into account patient comorbidities, agent pharmacological class, and patient preference are recommended to maximize drug efficacy</a:t>
            </a:r>
          </a:p>
          <a:p>
            <a:pPr lvl="0">
              <a:defRPr/>
            </a:pPr>
            <a:r>
              <a:rPr kumimoji="0" lang="en-US" b="0" i="0" u="none" strike="noStrike" kern="1200" cap="none" spc="0" normalizeH="0" baseline="0" noProof="0" dirty="0">
                <a:ln>
                  <a:noFill/>
                </a:ln>
                <a:solidFill>
                  <a:srgbClr val="292929"/>
                </a:solidFill>
                <a:effectLst/>
                <a:uLnTx/>
                <a:uFillTx/>
              </a:rPr>
              <a:t>(Class 1)</a:t>
            </a:r>
          </a:p>
        </p:txBody>
      </p:sp>
      <p:sp>
        <p:nvSpPr>
          <p:cNvPr id="51" name="TextBox 50">
            <a:extLst>
              <a:ext uri="{FF2B5EF4-FFF2-40B4-BE49-F238E27FC236}">
                <a16:creationId xmlns:a16="http://schemas.microsoft.com/office/drawing/2014/main" id="{2F530054-7C08-4C90-866C-87C22FA87DC8}"/>
              </a:ext>
              <a:ext uri="{C183D7F6-B498-43B3-948B-1728B52AA6E4}">
                <adec:decorative xmlns:adec="http://schemas.microsoft.com/office/drawing/2017/decorative" val="1"/>
              </a:ext>
            </a:extLst>
          </p:cNvPr>
          <p:cNvSpPr txBox="1"/>
          <p:nvPr/>
        </p:nvSpPr>
        <p:spPr>
          <a:xfrm>
            <a:off x="2264895" y="2751407"/>
            <a:ext cx="1828133" cy="1683433"/>
          </a:xfrm>
          <a:prstGeom prst="rect">
            <a:avLst/>
          </a:prstGeom>
          <a:solidFill>
            <a:srgbClr val="46A547"/>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2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dirty="0"/>
              <a:t>In patients with hypertension who experience a stroke or TIA, an office BP goal of  &lt;130/80 mmHg is recommended for most patients to reduce the risk of recurrent events and vascular stroke </a:t>
            </a:r>
          </a:p>
          <a:p>
            <a:pPr lvl="0">
              <a:defRPr/>
            </a:pPr>
            <a:r>
              <a:rPr kumimoji="0" lang="en-US" b="0" i="0" u="none" strike="noStrike" kern="1200" cap="none" spc="0" normalizeH="0" baseline="0" noProof="0" dirty="0">
                <a:ln>
                  <a:noFill/>
                </a:ln>
                <a:solidFill>
                  <a:srgbClr val="292929"/>
                </a:solidFill>
                <a:effectLst/>
                <a:uLnTx/>
                <a:uFillTx/>
              </a:rPr>
              <a:t>(Class 1)</a:t>
            </a:r>
          </a:p>
        </p:txBody>
      </p:sp>
      <p:sp>
        <p:nvSpPr>
          <p:cNvPr id="54" name="TextBox 53">
            <a:extLst>
              <a:ext uri="{FF2B5EF4-FFF2-40B4-BE49-F238E27FC236}">
                <a16:creationId xmlns:a16="http://schemas.microsoft.com/office/drawing/2014/main" id="{736E65C4-8629-44F0-A9A3-31724314E985}"/>
              </a:ext>
              <a:ext uri="{C183D7F6-B498-43B3-948B-1728B52AA6E4}">
                <adec:decorative xmlns:adec="http://schemas.microsoft.com/office/drawing/2017/decorative" val="1"/>
              </a:ext>
            </a:extLst>
          </p:cNvPr>
          <p:cNvSpPr txBox="1"/>
          <p:nvPr/>
        </p:nvSpPr>
        <p:spPr>
          <a:xfrm>
            <a:off x="8239015" y="2621907"/>
            <a:ext cx="1983446" cy="1995814"/>
          </a:xfrm>
          <a:prstGeom prst="rect">
            <a:avLst/>
          </a:prstGeom>
          <a:solidFill>
            <a:srgbClr val="F0DB10"/>
          </a:solidFill>
          <a:ln w="25400">
            <a:solidFill>
              <a:srgbClr val="D9D9D9"/>
            </a:solid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200" b="0" i="0" u="none" strike="noStrike" cap="none" spc="0" normalizeH="0" baseline="0">
                <a:ln>
                  <a:noFill/>
                </a:ln>
                <a:solidFill>
                  <a:srgbClr val="292929"/>
                </a:solidFill>
                <a:effectLst/>
                <a:uLnTx/>
                <a:uFillTx/>
                <a:latin typeface="Lub Dub Bold" panose="020B0803030403020204" pitchFamily="34" charset="0"/>
                <a:cs typeface="Lato"/>
              </a:defRPr>
            </a:lvl1pPr>
          </a:lstStyle>
          <a:p>
            <a:pPr lvl="0">
              <a:defRPr/>
            </a:pPr>
            <a:r>
              <a:rPr lang="en-US" sz="1400" dirty="0"/>
              <a:t> </a:t>
            </a:r>
            <a:r>
              <a:rPr lang="en-US" dirty="0"/>
              <a:t>In patients with no history of hypertension who experience a stroke or TIA and have an average office BP of ≥130/80 mmHg, antihypertensive medication treatment can be beneficial to reduce the risk of recurrent stroke, ICH, and other vascular events </a:t>
            </a:r>
          </a:p>
          <a:p>
            <a:pPr lvl="0">
              <a:defRPr/>
            </a:pPr>
            <a:r>
              <a:rPr kumimoji="0" lang="en-US" b="0" i="0" u="none" strike="noStrike" kern="1200" cap="none" spc="0" normalizeH="0" baseline="0" noProof="0" dirty="0">
                <a:ln>
                  <a:noFill/>
                </a:ln>
                <a:solidFill>
                  <a:srgbClr val="292929"/>
                </a:solidFill>
                <a:effectLst/>
                <a:uLnTx/>
                <a:uFillTx/>
              </a:rPr>
              <a:t>(Class 2a)</a:t>
            </a:r>
          </a:p>
        </p:txBody>
      </p:sp>
      <p:cxnSp>
        <p:nvCxnSpPr>
          <p:cNvPr id="58" name="Straight Arrow Connector 57">
            <a:extLst>
              <a:ext uri="{FF2B5EF4-FFF2-40B4-BE49-F238E27FC236}">
                <a16:creationId xmlns:a16="http://schemas.microsoft.com/office/drawing/2014/main" id="{441286F8-03C9-40B9-903B-1436B9EE7FA8}"/>
              </a:ext>
              <a:ext uri="{C183D7F6-B498-43B3-948B-1728B52AA6E4}">
                <adec:decorative xmlns:adec="http://schemas.microsoft.com/office/drawing/2017/decorative" val="1"/>
              </a:ext>
            </a:extLst>
          </p:cNvPr>
          <p:cNvCxnSpPr>
            <a:cxnSpLocks/>
          </p:cNvCxnSpPr>
          <p:nvPr/>
        </p:nvCxnSpPr>
        <p:spPr>
          <a:xfrm>
            <a:off x="4868531" y="2176560"/>
            <a:ext cx="0" cy="6005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2B4B90B-8FD3-418A-9AC8-A04362B902C6}"/>
              </a:ext>
              <a:ext uri="{C183D7F6-B498-43B3-948B-1728B52AA6E4}">
                <adec:decorative xmlns:adec="http://schemas.microsoft.com/office/drawing/2017/decorative" val="1"/>
              </a:ext>
            </a:extLst>
          </p:cNvPr>
          <p:cNvCxnSpPr>
            <a:cxnSpLocks/>
          </p:cNvCxnSpPr>
          <p:nvPr/>
        </p:nvCxnSpPr>
        <p:spPr>
          <a:xfrm>
            <a:off x="3038464" y="2176560"/>
            <a:ext cx="0" cy="5748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Container">
            <a:extLst>
              <a:ext uri="{FF2B5EF4-FFF2-40B4-BE49-F238E27FC236}">
                <a16:creationId xmlns:a16="http://schemas.microsoft.com/office/drawing/2014/main" id="{6882FE5C-417A-4DBD-AEB8-65338FB35923}"/>
              </a:ext>
              <a:ext uri="{C183D7F6-B498-43B3-948B-1728B52AA6E4}">
                <adec:decorative xmlns:adec="http://schemas.microsoft.com/office/drawing/2017/decorative" val="1"/>
              </a:ext>
            </a:extLst>
          </p:cNvPr>
          <p:cNvSpPr/>
          <p:nvPr/>
        </p:nvSpPr>
        <p:spPr>
          <a:xfrm>
            <a:off x="4955158" y="2077668"/>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69" name="Rectangle Container">
            <a:extLst>
              <a:ext uri="{FF2B5EF4-FFF2-40B4-BE49-F238E27FC236}">
                <a16:creationId xmlns:a16="http://schemas.microsoft.com/office/drawing/2014/main" id="{4D0BB47D-9007-41B9-8FDD-745C1D45F45D}"/>
              </a:ext>
              <a:ext uri="{C183D7F6-B498-43B3-948B-1728B52AA6E4}">
                <adec:decorative xmlns:adec="http://schemas.microsoft.com/office/drawing/2017/decorative" val="1"/>
              </a:ext>
            </a:extLst>
          </p:cNvPr>
          <p:cNvSpPr/>
          <p:nvPr/>
        </p:nvSpPr>
        <p:spPr>
          <a:xfrm>
            <a:off x="7933974" y="2077668"/>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20" name="Text Placeholder 4">
            <a:extLst>
              <a:ext uri="{FF2B5EF4-FFF2-40B4-BE49-F238E27FC236}">
                <a16:creationId xmlns:a16="http://schemas.microsoft.com/office/drawing/2014/main" id="{3C1F9175-F1A2-446D-8AA4-642EF1F28FD1}"/>
              </a:ext>
            </a:extLst>
          </p:cNvPr>
          <p:cNvSpPr>
            <a:spLocks noGrp="1"/>
          </p:cNvSpPr>
          <p:nvPr>
            <p:ph type="body" sz="quarter" idx="13"/>
          </p:nvPr>
        </p:nvSpPr>
        <p:spPr>
          <a:xfrm>
            <a:off x="2501763" y="5789220"/>
            <a:ext cx="6553715" cy="221970"/>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BP indicates blood pressure</a:t>
            </a: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ICH; intracranial hemorrhage; mm/Hg; millimeters of mercury; and TIA, transient ischemic attack. </a:t>
            </a:r>
          </a:p>
        </p:txBody>
      </p:sp>
    </p:spTree>
    <p:extLst>
      <p:ext uri="{BB962C8B-B14F-4D97-AF65-F5344CB8AC3E}">
        <p14:creationId xmlns:p14="http://schemas.microsoft.com/office/powerpoint/2010/main" val="5597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500"/>
                                        <p:tgtEl>
                                          <p:spTgt spid="6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500"/>
                                        <p:tgtEl>
                                          <p:spTgt spid="65"/>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par>
                          <p:cTn id="23" fill="hold">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par>
                          <p:cTn id="27" fill="hold">
                            <p:stCondLst>
                              <p:cond delay="2750"/>
                            </p:stCondLst>
                            <p:childTnLst>
                              <p:par>
                                <p:cTn id="28" presetID="22" presetClass="entr" presetSubtype="1"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up)">
                                      <p:cBhvr>
                                        <p:cTn id="30" dur="500"/>
                                        <p:tgtEl>
                                          <p:spTgt spid="61"/>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par>
                          <p:cTn id="35" fill="hold">
                            <p:stCondLst>
                              <p:cond delay="3750"/>
                            </p:stCondLst>
                            <p:childTnLst>
                              <p:par>
                                <p:cTn id="36" presetID="22" presetClass="entr" presetSubtype="8"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childTnLst>
                          </p:cTn>
                        </p:par>
                        <p:par>
                          <p:cTn id="39" fill="hold">
                            <p:stCondLst>
                              <p:cond delay="4250"/>
                            </p:stCondLst>
                            <p:childTnLst>
                              <p:par>
                                <p:cTn id="40" presetID="10"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childTnLst>
                          </p:cTn>
                        </p:par>
                        <p:par>
                          <p:cTn id="51" fill="hold">
                            <p:stCondLst>
                              <p:cond delay="750"/>
                            </p:stCondLst>
                            <p:childTnLst>
                              <p:par>
                                <p:cTn id="52" presetID="10" presetClass="entr" presetSubtype="0"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55" grpId="0" animBg="1"/>
      <p:bldP spid="43" grpId="0" animBg="1"/>
      <p:bldP spid="48" grpId="0" animBg="1"/>
      <p:bldP spid="49" grpId="0" animBg="1"/>
      <p:bldP spid="50" grpId="0" animBg="1"/>
      <p:bldP spid="51" grpId="0" animBg="1"/>
      <p:bldP spid="54" grpId="0" animBg="1"/>
      <p:bldP spid="68"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p:txBody>
          <a:bodyPr/>
          <a:lstStyle/>
          <a:p>
            <a:r>
              <a:rPr lang="en-US" dirty="0"/>
              <a:t>Vascular Risk Factor Management: </a:t>
            </a:r>
            <a:br>
              <a:rPr lang="en-US" dirty="0"/>
            </a:br>
            <a:r>
              <a:rPr lang="en-US" dirty="0">
                <a:latin typeface="Lub Dub Medium" panose="020B0603030403020204" pitchFamily="34" charset="0"/>
              </a:rPr>
              <a:t>Hyperlipidemia and Hypertriglyceridemia</a:t>
            </a:r>
          </a:p>
        </p:txBody>
      </p:sp>
      <p:sp>
        <p:nvSpPr>
          <p:cNvPr id="43" name="TextBox 42">
            <a:extLst>
              <a:ext uri="{FF2B5EF4-FFF2-40B4-BE49-F238E27FC236}">
                <a16:creationId xmlns:a16="http://schemas.microsoft.com/office/drawing/2014/main" id="{22AC1146-5953-4780-B6D2-D3026F345DD1}"/>
              </a:ext>
            </a:extLst>
          </p:cNvPr>
          <p:cNvSpPr txBox="1"/>
          <p:nvPr/>
        </p:nvSpPr>
        <p:spPr>
          <a:xfrm>
            <a:off x="3471666" y="1228869"/>
            <a:ext cx="49145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HYPERLIPIDEMIA</a:t>
            </a:r>
          </a:p>
        </p:txBody>
      </p:sp>
      <p:graphicFrame>
        <p:nvGraphicFramePr>
          <p:cNvPr id="42" name="Content Placeholder 5">
            <a:extLst>
              <a:ext uri="{FF2B5EF4-FFF2-40B4-BE49-F238E27FC236}">
                <a16:creationId xmlns:a16="http://schemas.microsoft.com/office/drawing/2014/main" id="{13635247-FAF6-4EE1-B830-9DAC7B41298D}"/>
              </a:ext>
              <a:ext uri="{C183D7F6-B498-43B3-948B-1728B52AA6E4}">
                <adec:decorative xmlns:adec="http://schemas.microsoft.com/office/drawing/2017/decorative" val="0"/>
              </a:ext>
            </a:extLst>
          </p:cNvPr>
          <p:cNvGraphicFramePr>
            <a:graphicFrameLocks noGrp="1"/>
          </p:cNvGraphicFramePr>
          <p:nvPr>
            <p:ph idx="1"/>
          </p:nvPr>
        </p:nvGraphicFramePr>
        <p:xfrm>
          <a:off x="1130530" y="1628230"/>
          <a:ext cx="9709265" cy="2649473"/>
        </p:xfrm>
        <a:graphic>
          <a:graphicData uri="http://schemas.openxmlformats.org/drawingml/2006/table">
            <a:tbl>
              <a:tblPr firstRow="1" bandRow="1">
                <a:tableStyleId>{5C22544A-7EE6-4342-B048-85BDC9FD1C3A}</a:tableStyleId>
              </a:tblPr>
              <a:tblGrid>
                <a:gridCol w="1141171">
                  <a:extLst>
                    <a:ext uri="{9D8B030D-6E8A-4147-A177-3AD203B41FA5}">
                      <a16:colId xmlns:a16="http://schemas.microsoft.com/office/drawing/2014/main" val="2649235253"/>
                    </a:ext>
                  </a:extLst>
                </a:gridCol>
                <a:gridCol w="8568094">
                  <a:extLst>
                    <a:ext uri="{9D8B030D-6E8A-4147-A177-3AD203B41FA5}">
                      <a16:colId xmlns:a16="http://schemas.microsoft.com/office/drawing/2014/main" val="3265590656"/>
                    </a:ext>
                  </a:extLst>
                </a:gridCol>
              </a:tblGrid>
              <a:tr h="31803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2018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with no known coronary heart disease, no major cardiac sources of embolism, and LDL cholesterol (LDL-C) &gt;100 mg/dL, atorvastatin 80 mg daily is indicated to reduce risk of stroke recurrence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5157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TIA and atherosclerotic disease (intracranial, carotid, aortic, or coronary), lipid-lowering therapy with a statin and also ezetimibe, if needed, to a goal LDL-C of &lt;70 mg/dL is recommended to reduce the risk of major cardiovascular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59676">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who are very high risk (defined as stroke plus another major ASCVD or stroke plus multiple high-risk conditions), are taking maximally tolerated statin and ezetimibe therapy and still have an LDL-C &gt;70 mg/dL, it is reasonable to treat with PCSK9 inhibitor therapy to prevent ASCVD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46" name="TextBox 45">
            <a:extLst>
              <a:ext uri="{FF2B5EF4-FFF2-40B4-BE49-F238E27FC236}">
                <a16:creationId xmlns:a16="http://schemas.microsoft.com/office/drawing/2014/main" id="{8FD3B366-CDC2-4194-B638-779E8AD30BD5}"/>
              </a:ext>
            </a:extLst>
          </p:cNvPr>
          <p:cNvSpPr txBox="1"/>
          <p:nvPr/>
        </p:nvSpPr>
        <p:spPr>
          <a:xfrm>
            <a:off x="1898469" y="4383281"/>
            <a:ext cx="806092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rPr>
              <a:t>*Stroke plus another major ASCVD or stroke plus multiple high-risk conditions</a:t>
            </a:r>
          </a:p>
        </p:txBody>
      </p:sp>
      <p:graphicFrame>
        <p:nvGraphicFramePr>
          <p:cNvPr id="47" name="Content Placeholder 5">
            <a:extLst>
              <a:ext uri="{FF2B5EF4-FFF2-40B4-BE49-F238E27FC236}">
                <a16:creationId xmlns:a16="http://schemas.microsoft.com/office/drawing/2014/main" id="{90F8F7F1-FE1A-465A-A155-093DF341AE31}"/>
              </a:ext>
              <a:ext uri="{C183D7F6-B498-43B3-948B-1728B52AA6E4}">
                <adec:decorative xmlns:adec="http://schemas.microsoft.com/office/drawing/2017/decorative" val="0"/>
              </a:ext>
            </a:extLst>
          </p:cNvPr>
          <p:cNvGraphicFramePr>
            <a:graphicFrameLocks/>
          </p:cNvGraphicFramePr>
          <p:nvPr/>
        </p:nvGraphicFramePr>
        <p:xfrm>
          <a:off x="1130530" y="4846077"/>
          <a:ext cx="9709266" cy="944880"/>
        </p:xfrm>
        <a:graphic>
          <a:graphicData uri="http://schemas.openxmlformats.org/drawingml/2006/table">
            <a:tbl>
              <a:tblPr firstRow="1" bandRow="1">
                <a:tableStyleId>{5C22544A-7EE6-4342-B048-85BDC9FD1C3A}</a:tableStyleId>
              </a:tblPr>
              <a:tblGrid>
                <a:gridCol w="1141171">
                  <a:extLst>
                    <a:ext uri="{9D8B030D-6E8A-4147-A177-3AD203B41FA5}">
                      <a16:colId xmlns:a16="http://schemas.microsoft.com/office/drawing/2014/main" val="2649235253"/>
                    </a:ext>
                  </a:extLst>
                </a:gridCol>
                <a:gridCol w="1136517">
                  <a:extLst>
                    <a:ext uri="{9D8B030D-6E8A-4147-A177-3AD203B41FA5}">
                      <a16:colId xmlns:a16="http://schemas.microsoft.com/office/drawing/2014/main" val="3265590656"/>
                    </a:ext>
                  </a:extLst>
                </a:gridCol>
                <a:gridCol w="7431578">
                  <a:extLst>
                    <a:ext uri="{9D8B030D-6E8A-4147-A177-3AD203B41FA5}">
                      <a16:colId xmlns:a16="http://schemas.microsoft.com/office/drawing/2014/main" val="3287117557"/>
                    </a:ext>
                  </a:extLst>
                </a:gridCol>
              </a:tblGrid>
              <a:tr h="74446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600" b="1" i="0" u="none" strike="noStrike" kern="1200" baseline="0" dirty="0">
                          <a:solidFill>
                            <a:schemeClr val="dk1"/>
                          </a:solidFill>
                          <a:latin typeface="Lub Dub Condensed" panose="020B0506030403020204" pitchFamily="34" charset="0"/>
                          <a:ea typeface="+mn-ea"/>
                          <a:cs typeface="+mn-cs"/>
                        </a:rPr>
                        <a:t>Monitoring</a:t>
                      </a:r>
                      <a:endParaRPr lang="en-US" sz="1400" b="1"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stroke or TIA and hyperlipidemia, patients’ adherence to changes in lifestyle and the effects of LDL-C lowering medication should be assessed by </a:t>
                      </a:r>
                      <a:r>
                        <a:rPr lang="en-US" sz="1400" b="1" i="0" u="none" strike="noStrike" kern="1200" baseline="0" dirty="0">
                          <a:solidFill>
                            <a:schemeClr val="dk1"/>
                          </a:solidFill>
                          <a:latin typeface="Lub Dub Condensed" panose="020B0506030403020204" pitchFamily="34" charset="0"/>
                          <a:ea typeface="+mn-ea"/>
                          <a:cs typeface="+mn-cs"/>
                        </a:rPr>
                        <a:t>measurement of fasting lipids and appropriate safety indicators 4-12 weeks after statin initiation or dose adjustment and every 3-12 months thereafter, based on need to assess adherence of safety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5" name="Text Placeholder 4">
            <a:extLst>
              <a:ext uri="{FF2B5EF4-FFF2-40B4-BE49-F238E27FC236}">
                <a16:creationId xmlns:a16="http://schemas.microsoft.com/office/drawing/2014/main" id="{981074A8-ECE4-4D65-8B84-F3C0A55D34C6}"/>
              </a:ext>
            </a:extLst>
          </p:cNvPr>
          <p:cNvSpPr>
            <a:spLocks noGrp="1"/>
          </p:cNvSpPr>
          <p:nvPr>
            <p:ph type="body" sz="quarter" idx="13"/>
          </p:nvPr>
        </p:nvSpPr>
        <p:spPr>
          <a:xfrm>
            <a:off x="1584445" y="5895288"/>
            <a:ext cx="9384345" cy="293756"/>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AF indicates atrial fibrillation; ASCVD, atherosclerotic cardiovascular disease; HbA1c, glycated hemoglobin A1c; LDL-C, low-density lipoprotein cholesterol; PCSK9, proprotein convertase subtilisin/kexin type 9;  and TIA, transient ischemic attack. </a:t>
            </a:r>
          </a:p>
        </p:txBody>
      </p:sp>
      <p:sp>
        <p:nvSpPr>
          <p:cNvPr id="48" name="Slide Number Placeholder 47">
            <a:extLst>
              <a:ext uri="{FF2B5EF4-FFF2-40B4-BE49-F238E27FC236}">
                <a16:creationId xmlns:a16="http://schemas.microsoft.com/office/drawing/2014/main" id="{25781B60-755B-4FF1-9463-B487354D197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165200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a:xfrm>
            <a:off x="838200" y="365125"/>
            <a:ext cx="10515600" cy="810476"/>
          </a:xfrm>
        </p:spPr>
        <p:txBody>
          <a:bodyPr/>
          <a:lstStyle/>
          <a:p>
            <a:r>
              <a:rPr lang="en-US" dirty="0"/>
              <a:t>Vascular Risk Factor Management: </a:t>
            </a:r>
            <a:br>
              <a:rPr lang="en-US" dirty="0"/>
            </a:br>
            <a:r>
              <a:rPr lang="en-US" dirty="0">
                <a:latin typeface="Lub Dub Medium" panose="020B0603030403020204" pitchFamily="34" charset="0"/>
              </a:rPr>
              <a:t>Hyperlipidemia and Hypertriglyceridemia</a:t>
            </a:r>
          </a:p>
        </p:txBody>
      </p:sp>
      <p:sp>
        <p:nvSpPr>
          <p:cNvPr id="43" name="TextBox 42">
            <a:extLst>
              <a:ext uri="{FF2B5EF4-FFF2-40B4-BE49-F238E27FC236}">
                <a16:creationId xmlns:a16="http://schemas.microsoft.com/office/drawing/2014/main" id="{22AC1146-5953-4780-B6D2-D3026F345DD1}"/>
              </a:ext>
            </a:extLst>
          </p:cNvPr>
          <p:cNvSpPr txBox="1"/>
          <p:nvPr/>
        </p:nvSpPr>
        <p:spPr>
          <a:xfrm>
            <a:off x="3638735" y="1504457"/>
            <a:ext cx="49145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HYPERTRIGLYCERIDEMIA</a:t>
            </a:r>
          </a:p>
        </p:txBody>
      </p:sp>
      <p:graphicFrame>
        <p:nvGraphicFramePr>
          <p:cNvPr id="42" name="Content Placeholder 5">
            <a:extLst>
              <a:ext uri="{FF2B5EF4-FFF2-40B4-BE49-F238E27FC236}">
                <a16:creationId xmlns:a16="http://schemas.microsoft.com/office/drawing/2014/main" id="{13635247-FAF6-4EE1-B830-9DAC7B41298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241824936"/>
              </p:ext>
            </p:extLst>
          </p:nvPr>
        </p:nvGraphicFramePr>
        <p:xfrm>
          <a:off x="1724654" y="2094377"/>
          <a:ext cx="8465600" cy="3259165"/>
        </p:xfrm>
        <a:graphic>
          <a:graphicData uri="http://schemas.openxmlformats.org/drawingml/2006/table">
            <a:tbl>
              <a:tblPr firstRow="1" bandRow="1">
                <a:tableStyleId>{5C22544A-7EE6-4342-B048-85BDC9FD1C3A}</a:tableStyleId>
              </a:tblPr>
              <a:tblGrid>
                <a:gridCol w="994998">
                  <a:extLst>
                    <a:ext uri="{9D8B030D-6E8A-4147-A177-3AD203B41FA5}">
                      <a16:colId xmlns:a16="http://schemas.microsoft.com/office/drawing/2014/main" val="2649235253"/>
                    </a:ext>
                  </a:extLst>
                </a:gridCol>
                <a:gridCol w="7470602">
                  <a:extLst>
                    <a:ext uri="{9D8B030D-6E8A-4147-A177-3AD203B41FA5}">
                      <a16:colId xmlns:a16="http://schemas.microsoft.com/office/drawing/2014/main" val="3265590656"/>
                    </a:ext>
                  </a:extLst>
                </a:gridCol>
              </a:tblGrid>
              <a:tr h="42811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71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TIA, with fasting triglycerides 135 to 499 mg/dL and LDL-C of 41 to 100 mg/dL, on moderate- or high-intensity statin therapy, with HbA1c &lt;10%, and with no history of pancreatitis, AF, or severe heart failure, treatment with icosapent ethyl (IPE) 2 g twice a day is reasonable to reduce risk of recurrent stroke.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559130">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severe hypertriglyceridemia (ie, fasting triglycerides ≥500 mg/dL [≥5.7 mmol/L]), it is reasonable to identify and address causes of hypertriglyceridemia and, if triglycerides are persistently elevated or increasing, to further reduce triglycerides in order to lower the risk of ASCVD events by implementation of a very low-fat diet, avoidance of refined carbohydrates and alcohol, consumption of omega-3 fatty acids, and, if necessary to prevent acute pancreatitis, fibrate therapy.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5" name="Text Placeholder 4">
            <a:extLst>
              <a:ext uri="{FF2B5EF4-FFF2-40B4-BE49-F238E27FC236}">
                <a16:creationId xmlns:a16="http://schemas.microsoft.com/office/drawing/2014/main" id="{981074A8-ECE4-4D65-8B84-F3C0A55D34C6}"/>
              </a:ext>
            </a:extLst>
          </p:cNvPr>
          <p:cNvSpPr>
            <a:spLocks noGrp="1"/>
          </p:cNvSpPr>
          <p:nvPr>
            <p:ph type="body" sz="quarter" idx="13"/>
          </p:nvPr>
        </p:nvSpPr>
        <p:spPr>
          <a:xfrm>
            <a:off x="1622946" y="5911910"/>
            <a:ext cx="9730854" cy="233776"/>
          </a:xfrm>
        </p:spPr>
        <p:txBody>
          <a:bodyPr/>
          <a:lstStyle/>
          <a:p>
            <a:pPr marL="0" lvl="0" indent="0">
              <a:lnSpc>
                <a:spcPct val="100000"/>
              </a:lnSpc>
              <a:spcBef>
                <a:spcPts val="0"/>
              </a:spcBef>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lang="en-US" sz="900" dirty="0">
                <a:solidFill>
                  <a:prstClr val="black"/>
                </a:solidFill>
                <a:cs typeface="Arial" panose="020B0604020202020204" pitchFamily="34" charset="0"/>
              </a:rPr>
              <a:t>AF indicates atrial fibrillation; ASCVD</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atherosclerotic cardiovascular disease; HbA1c, glycated hemoglobin A1c; LDL-C, low-density lipoprotein cholesterol; and TIA, transient ischemic attack. </a:t>
            </a:r>
          </a:p>
        </p:txBody>
      </p:sp>
      <p:sp>
        <p:nvSpPr>
          <p:cNvPr id="2" name="Slide Number Placeholder 1">
            <a:extLst>
              <a:ext uri="{FF2B5EF4-FFF2-40B4-BE49-F238E27FC236}">
                <a16:creationId xmlns:a16="http://schemas.microsoft.com/office/drawing/2014/main" id="{F7D50EBB-59C3-448D-B3CD-ECB461FA748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142853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p:txBody>
          <a:bodyPr/>
          <a:lstStyle/>
          <a:p>
            <a:r>
              <a:rPr lang="en-US" dirty="0"/>
              <a:t>Vascular Risk Factor Management: </a:t>
            </a:r>
            <a:r>
              <a:rPr lang="en-US" dirty="0">
                <a:latin typeface="Lub Dub Medium" panose="020B0603030403020204" pitchFamily="34" charset="0"/>
              </a:rPr>
              <a:t>Glucose</a:t>
            </a:r>
          </a:p>
        </p:txBody>
      </p:sp>
      <p:sp>
        <p:nvSpPr>
          <p:cNvPr id="13" name="TextBox 12">
            <a:extLst>
              <a:ext uri="{FF2B5EF4-FFF2-40B4-BE49-F238E27FC236}">
                <a16:creationId xmlns:a16="http://schemas.microsoft.com/office/drawing/2014/main" id="{C90B2CC8-C1F9-4F63-AA25-D109ECD8C694}"/>
              </a:ext>
            </a:extLst>
          </p:cNvPr>
          <p:cNvSpPr txBox="1"/>
          <p:nvPr/>
        </p:nvSpPr>
        <p:spPr>
          <a:xfrm>
            <a:off x="476721" y="1107819"/>
            <a:ext cx="517198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DIABETES &amp; ISCHEMIC STROKE OR TIA</a:t>
            </a:r>
          </a:p>
        </p:txBody>
      </p:sp>
      <p:graphicFrame>
        <p:nvGraphicFramePr>
          <p:cNvPr id="12" name="Content Placeholder 5">
            <a:extLst>
              <a:ext uri="{FF2B5EF4-FFF2-40B4-BE49-F238E27FC236}">
                <a16:creationId xmlns:a16="http://schemas.microsoft.com/office/drawing/2014/main" id="{280FBC5A-F7D6-44F9-A2F5-1989996148C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664163059"/>
              </p:ext>
            </p:extLst>
          </p:nvPr>
        </p:nvGraphicFramePr>
        <p:xfrm>
          <a:off x="607379" y="1521615"/>
          <a:ext cx="5171985" cy="4301824"/>
        </p:xfrm>
        <a:graphic>
          <a:graphicData uri="http://schemas.openxmlformats.org/drawingml/2006/table">
            <a:tbl>
              <a:tblPr firstRow="1" bandRow="1">
                <a:tableStyleId>{5C22544A-7EE6-4342-B048-85BDC9FD1C3A}</a:tableStyleId>
              </a:tblPr>
              <a:tblGrid>
                <a:gridCol w="717754">
                  <a:extLst>
                    <a:ext uri="{9D8B030D-6E8A-4147-A177-3AD203B41FA5}">
                      <a16:colId xmlns:a16="http://schemas.microsoft.com/office/drawing/2014/main" val="2649235253"/>
                    </a:ext>
                  </a:extLst>
                </a:gridCol>
                <a:gridCol w="4454231">
                  <a:extLst>
                    <a:ext uri="{9D8B030D-6E8A-4147-A177-3AD203B41FA5}">
                      <a16:colId xmlns:a16="http://schemas.microsoft.com/office/drawing/2014/main" val="3287117557"/>
                    </a:ext>
                  </a:extLst>
                </a:gridCol>
              </a:tblGrid>
              <a:tr h="4204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45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mn-cs"/>
                        </a:rPr>
                        <a:t>Goal for glycemic control individualized based on risk for adverse events, patient characteristics, and preferences.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16607">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mn-cs"/>
                        </a:rPr>
                        <a:t>For most patients, especially if &lt;65 years old without life-limiting comorbid illness, achieving a goal of HbA1c ≤ 7% to reduce risk of microvascular complications.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616607">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mn-cs"/>
                        </a:rPr>
                        <a:t>Treatment of diabetes should include glucose-lowering agents with proven cardiovascular benefit to reduce the risk for future major adverse cardiovascular events (i.e., stroke, MI, cardiovascular death).</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137741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noProof="0" dirty="0">
                          <a:solidFill>
                            <a:schemeClr val="dk1"/>
                          </a:solidFill>
                          <a:latin typeface="Lub Dub Condensed" panose="020B0506030403020204" pitchFamily="34" charset="0"/>
                          <a:ea typeface="+mn-ea"/>
                          <a:cs typeface="+mn-cs"/>
                        </a:rPr>
                        <a:t>Multidimensional care is indicated to achieve glycemic goals and improve stroke risk factors:</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noProof="0" dirty="0">
                          <a:solidFill>
                            <a:schemeClr val="dk1"/>
                          </a:solidFill>
                          <a:latin typeface="Lub Dub Condensed" panose="020B0506030403020204" pitchFamily="34" charset="0"/>
                          <a:ea typeface="+mn-ea"/>
                          <a:cs typeface="+mn-cs"/>
                        </a:rPr>
                        <a:t>Lifestyle counseling</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noProof="0" dirty="0">
                          <a:solidFill>
                            <a:schemeClr val="dk1"/>
                          </a:solidFill>
                          <a:latin typeface="Lub Dub Condensed" panose="020B0506030403020204" pitchFamily="34" charset="0"/>
                          <a:ea typeface="+mn-ea"/>
                          <a:cs typeface="+mn-cs"/>
                        </a:rPr>
                        <a:t>Medical nutritional therapy</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noProof="0" dirty="0">
                          <a:solidFill>
                            <a:schemeClr val="dk1"/>
                          </a:solidFill>
                          <a:latin typeface="Lub Dub Condensed" panose="020B0506030403020204" pitchFamily="34" charset="0"/>
                          <a:ea typeface="+mn-ea"/>
                          <a:cs typeface="+mn-cs"/>
                        </a:rPr>
                        <a:t>Diabetes self-management education</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noProof="0" dirty="0">
                          <a:solidFill>
                            <a:schemeClr val="dk1"/>
                          </a:solidFill>
                          <a:latin typeface="Lub Dub Condensed" panose="020B0506030403020204" pitchFamily="34" charset="0"/>
                          <a:ea typeface="+mn-ea"/>
                          <a:cs typeface="+mn-cs"/>
                        </a:rPr>
                        <a:t>Support</a:t>
                      </a:r>
                    </a:p>
                    <a:p>
                      <a:pPr marL="400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noProof="0" dirty="0">
                          <a:solidFill>
                            <a:schemeClr val="dk1"/>
                          </a:solidFill>
                          <a:latin typeface="Lub Dub Condensed" panose="020B0506030403020204" pitchFamily="34" charset="0"/>
                          <a:ea typeface="+mn-ea"/>
                          <a:cs typeface="+mn-cs"/>
                        </a:rPr>
                        <a:t>Medication</a:t>
                      </a:r>
                      <a:endParaRPr lang="en-US" sz="12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r h="766640">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noProof="0" dirty="0">
                          <a:solidFill>
                            <a:schemeClr val="dk1"/>
                          </a:solidFill>
                          <a:latin typeface="Lub Dub Condensed" panose="020B0506030403020204" pitchFamily="34" charset="0"/>
                          <a:ea typeface="+mn-ea"/>
                          <a:cs typeface="+mn-cs"/>
                        </a:rPr>
                        <a:t>Usefulness of achieving intense glucose control (i.e., HbA1c ≤ 7%) beyond acute phase of ischemic event for prevention of recurrent stroke is unknown.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7065858"/>
                  </a:ext>
                </a:extLst>
              </a:tr>
            </a:tbl>
          </a:graphicData>
        </a:graphic>
      </p:graphicFrame>
      <p:sp>
        <p:nvSpPr>
          <p:cNvPr id="15" name="TextBox 14">
            <a:extLst>
              <a:ext uri="{FF2B5EF4-FFF2-40B4-BE49-F238E27FC236}">
                <a16:creationId xmlns:a16="http://schemas.microsoft.com/office/drawing/2014/main" id="{01261876-3D9E-48B0-8314-5AFE3F0028A3}"/>
              </a:ext>
            </a:extLst>
          </p:cNvPr>
          <p:cNvSpPr txBox="1"/>
          <p:nvPr/>
        </p:nvSpPr>
        <p:spPr>
          <a:xfrm>
            <a:off x="5996236" y="1107819"/>
            <a:ext cx="515718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PRE-DIABETES &amp; ISCHEMIC STROKE OR TIA</a:t>
            </a:r>
          </a:p>
        </p:txBody>
      </p:sp>
      <p:graphicFrame>
        <p:nvGraphicFramePr>
          <p:cNvPr id="33" name="Content Placeholder 5">
            <a:extLst>
              <a:ext uri="{FF2B5EF4-FFF2-40B4-BE49-F238E27FC236}">
                <a16:creationId xmlns:a16="http://schemas.microsoft.com/office/drawing/2014/main" id="{E536AE29-F046-48F4-B5CC-90A3C2C6332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1202729"/>
              </p:ext>
            </p:extLst>
          </p:nvPr>
        </p:nvGraphicFramePr>
        <p:xfrm>
          <a:off x="6096000" y="1521615"/>
          <a:ext cx="5057426" cy="1827134"/>
        </p:xfrm>
        <a:graphic>
          <a:graphicData uri="http://schemas.openxmlformats.org/drawingml/2006/table">
            <a:tbl>
              <a:tblPr firstRow="1" bandRow="1">
                <a:tableStyleId>{5C22544A-7EE6-4342-B048-85BDC9FD1C3A}</a:tableStyleId>
              </a:tblPr>
              <a:tblGrid>
                <a:gridCol w="701855">
                  <a:extLst>
                    <a:ext uri="{9D8B030D-6E8A-4147-A177-3AD203B41FA5}">
                      <a16:colId xmlns:a16="http://schemas.microsoft.com/office/drawing/2014/main" val="2649235253"/>
                    </a:ext>
                  </a:extLst>
                </a:gridCol>
                <a:gridCol w="4355571">
                  <a:extLst>
                    <a:ext uri="{9D8B030D-6E8A-4147-A177-3AD203B41FA5}">
                      <a16:colId xmlns:a16="http://schemas.microsoft.com/office/drawing/2014/main" val="3287117557"/>
                    </a:ext>
                  </a:extLst>
                </a:gridCol>
              </a:tblGrid>
              <a:tr h="4204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6604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noProof="0" dirty="0">
                          <a:solidFill>
                            <a:schemeClr val="dk1"/>
                          </a:solidFill>
                          <a:latin typeface="Lub Dub Condensed" panose="020B0506030403020204" pitchFamily="34" charset="0"/>
                          <a:ea typeface="+mn-ea"/>
                          <a:cs typeface="+mn-cs"/>
                        </a:rPr>
                        <a:t>Lifestyle optimization (i.e., healthy diet, regular physical activity, and smoking cessation) can be beneficial to prevent progression to diabetes.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r h="766640">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a:solidFill>
                            <a:schemeClr val="dk1"/>
                          </a:solidFill>
                          <a:latin typeface="Lub Dub Condensed" panose="020B0506030403020204" pitchFamily="34" charset="0"/>
                          <a:ea typeface="+mn-ea"/>
                          <a:cs typeface="+mn-cs"/>
                        </a:rPr>
                        <a:t>If body mass index ≥ 35 kg/m</a:t>
                      </a:r>
                      <a:r>
                        <a:rPr lang="en-US" sz="1200" b="0" i="0" u="none" strike="noStrike" kern="1200" baseline="30000" noProof="0" dirty="0">
                          <a:solidFill>
                            <a:schemeClr val="dk1"/>
                          </a:solidFill>
                          <a:latin typeface="Lub Dub Condensed" panose="020B0506030403020204" pitchFamily="34" charset="0"/>
                          <a:ea typeface="+mn-ea"/>
                          <a:cs typeface="+mn-cs"/>
                        </a:rPr>
                        <a:t>2</a:t>
                      </a:r>
                      <a:r>
                        <a:rPr lang="en-US" sz="1200" b="0" i="0" u="none" strike="noStrike" kern="1200" baseline="0" noProof="0" dirty="0">
                          <a:solidFill>
                            <a:schemeClr val="dk1"/>
                          </a:solidFill>
                          <a:latin typeface="Lub Dub Condensed" panose="020B0506030403020204" pitchFamily="34" charset="0"/>
                          <a:ea typeface="+mn-ea"/>
                          <a:cs typeface="+mn-cs"/>
                        </a:rPr>
                        <a:t> , aged &lt;60 years old, or women with a history of gestational diabetes, metformin may be beneficial to control blood sugar and prevent progression to diabetes.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7065858"/>
                  </a:ext>
                </a:extLst>
              </a:tr>
            </a:tbl>
          </a:graphicData>
        </a:graphic>
      </p:graphicFrame>
      <p:sp>
        <p:nvSpPr>
          <p:cNvPr id="5" name="Text Placeholder 4">
            <a:extLst>
              <a:ext uri="{FF2B5EF4-FFF2-40B4-BE49-F238E27FC236}">
                <a16:creationId xmlns:a16="http://schemas.microsoft.com/office/drawing/2014/main" id="{981074A8-ECE4-4D65-8B84-F3C0A55D34C6}"/>
              </a:ext>
            </a:extLst>
          </p:cNvPr>
          <p:cNvSpPr>
            <a:spLocks noGrp="1"/>
          </p:cNvSpPr>
          <p:nvPr>
            <p:ph type="body" sz="quarter" idx="13"/>
          </p:nvPr>
        </p:nvSpPr>
        <p:spPr>
          <a:xfrm>
            <a:off x="838200" y="6129926"/>
            <a:ext cx="10515600"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HbA1c indicates glycated hemoglobin A1c; MI, myocardial infarction; and TIA, transient ischemic attack. </a:t>
            </a:r>
          </a:p>
        </p:txBody>
      </p:sp>
      <p:sp>
        <p:nvSpPr>
          <p:cNvPr id="2" name="Slide Number Placeholder 1">
            <a:extLst>
              <a:ext uri="{FF2B5EF4-FFF2-40B4-BE49-F238E27FC236}">
                <a16:creationId xmlns:a16="http://schemas.microsoft.com/office/drawing/2014/main" id="{C432395C-90FF-4F51-B6B5-48601178CB4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58308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p:txBody>
          <a:bodyPr/>
          <a:lstStyle/>
          <a:p>
            <a:r>
              <a:rPr lang="en-US" dirty="0"/>
              <a:t>Vascular Risk Factor Management: </a:t>
            </a:r>
            <a:r>
              <a:rPr lang="en-US" dirty="0">
                <a:latin typeface="Lub Dub Medium" panose="020B0603030403020204" pitchFamily="34" charset="0"/>
              </a:rPr>
              <a:t>Glucose</a:t>
            </a:r>
          </a:p>
        </p:txBody>
      </p:sp>
      <p:sp>
        <p:nvSpPr>
          <p:cNvPr id="14" name="TextBox 13">
            <a:extLst>
              <a:ext uri="{FF2B5EF4-FFF2-40B4-BE49-F238E27FC236}">
                <a16:creationId xmlns:a16="http://schemas.microsoft.com/office/drawing/2014/main" id="{6083583F-0EE9-422E-889D-00C500ABBF0E}"/>
              </a:ext>
            </a:extLst>
          </p:cNvPr>
          <p:cNvSpPr txBox="1"/>
          <p:nvPr/>
        </p:nvSpPr>
        <p:spPr>
          <a:xfrm>
            <a:off x="3417218" y="1414896"/>
            <a:ext cx="5357564" cy="338554"/>
          </a:xfrm>
          <a:prstGeom prst="rect">
            <a:avLst/>
          </a:prstGeom>
          <a:noFill/>
        </p:spPr>
        <p:txBody>
          <a:bodyPr wrap="square">
            <a:spAutoFit/>
          </a:bodyPr>
          <a:lstStyle/>
          <a:p>
            <a:pPr algn="ctr"/>
            <a:r>
              <a:rPr lang="en-US" sz="1600" b="1" u="sng" dirty="0">
                <a:latin typeface="Lub Dub Bold" panose="020B0803030403020204" pitchFamily="34" charset="0"/>
                <a:cs typeface="Arial" panose="020B0604020202020204" pitchFamily="34" charset="0"/>
              </a:rPr>
              <a:t>ISCHEMIC STROKE OR TIA &amp; UNKNOWN IF DIABETES</a:t>
            </a:r>
          </a:p>
        </p:txBody>
      </p:sp>
      <p:graphicFrame>
        <p:nvGraphicFramePr>
          <p:cNvPr id="16" name="Content Placeholder 5">
            <a:extLst>
              <a:ext uri="{FF2B5EF4-FFF2-40B4-BE49-F238E27FC236}">
                <a16:creationId xmlns:a16="http://schemas.microsoft.com/office/drawing/2014/main" id="{3183399B-A8EB-4B49-8311-B5A32858030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91569331"/>
              </p:ext>
            </p:extLst>
          </p:nvPr>
        </p:nvGraphicFramePr>
        <p:xfrm>
          <a:off x="2733382" y="1893630"/>
          <a:ext cx="6725237" cy="986454"/>
        </p:xfrm>
        <a:graphic>
          <a:graphicData uri="http://schemas.openxmlformats.org/drawingml/2006/table">
            <a:tbl>
              <a:tblPr firstRow="1" bandRow="1">
                <a:tableStyleId>{5C22544A-7EE6-4342-B048-85BDC9FD1C3A}</a:tableStyleId>
              </a:tblPr>
              <a:tblGrid>
                <a:gridCol w="933309">
                  <a:extLst>
                    <a:ext uri="{9D8B030D-6E8A-4147-A177-3AD203B41FA5}">
                      <a16:colId xmlns:a16="http://schemas.microsoft.com/office/drawing/2014/main" val="2649235253"/>
                    </a:ext>
                  </a:extLst>
                </a:gridCol>
                <a:gridCol w="5791928">
                  <a:extLst>
                    <a:ext uri="{9D8B030D-6E8A-4147-A177-3AD203B41FA5}">
                      <a16:colId xmlns:a16="http://schemas.microsoft.com/office/drawing/2014/main" val="3287117557"/>
                    </a:ext>
                  </a:extLst>
                </a:gridCol>
              </a:tblGrid>
              <a:tr h="4204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6604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noProof="0" dirty="0">
                          <a:solidFill>
                            <a:schemeClr val="dk1"/>
                          </a:solidFill>
                          <a:latin typeface="Lub Dub Condensed" panose="020B0506030403020204" pitchFamily="34" charset="0"/>
                          <a:ea typeface="+mn-ea"/>
                          <a:cs typeface="+mn-cs"/>
                        </a:rPr>
                        <a:t>Reasonable to screen for prediabetes / diabetes using HbA1c.</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bl>
          </a:graphicData>
        </a:graphic>
      </p:graphicFrame>
      <p:sp>
        <p:nvSpPr>
          <p:cNvPr id="40" name="TextBox 39">
            <a:extLst>
              <a:ext uri="{FF2B5EF4-FFF2-40B4-BE49-F238E27FC236}">
                <a16:creationId xmlns:a16="http://schemas.microsoft.com/office/drawing/2014/main" id="{C8CBB78D-F3F3-41CD-B620-54DB5C7EDBAB}"/>
              </a:ext>
            </a:extLst>
          </p:cNvPr>
          <p:cNvSpPr txBox="1"/>
          <p:nvPr/>
        </p:nvSpPr>
        <p:spPr>
          <a:xfrm>
            <a:off x="3216707" y="3504025"/>
            <a:ext cx="5758587" cy="830997"/>
          </a:xfrm>
          <a:prstGeom prst="rect">
            <a:avLst/>
          </a:prstGeom>
          <a:noFill/>
        </p:spPr>
        <p:txBody>
          <a:bodyPr wrap="square">
            <a:spAutoFit/>
          </a:bodyPr>
          <a:lstStyle/>
          <a:p>
            <a:pPr algn="ctr"/>
            <a:r>
              <a:rPr lang="en-US" sz="1600" b="1" u="sng" dirty="0">
                <a:latin typeface="Lub Dub Bold" panose="020B0803030403020204" pitchFamily="34" charset="0"/>
                <a:cs typeface="Arial" panose="020B0604020202020204" pitchFamily="34" charset="0"/>
              </a:rPr>
              <a:t>≤ 6 MONTHS AFTER ISCHEMIC STROKE OR TIA WITH INSULIN RESISTANCE, HBA1C &lt; 7%, AND WITHOUT HEART FAILURE OR BLADDER CANCER</a:t>
            </a:r>
          </a:p>
        </p:txBody>
      </p:sp>
      <p:graphicFrame>
        <p:nvGraphicFramePr>
          <p:cNvPr id="41" name="Content Placeholder 5">
            <a:extLst>
              <a:ext uri="{FF2B5EF4-FFF2-40B4-BE49-F238E27FC236}">
                <a16:creationId xmlns:a16="http://schemas.microsoft.com/office/drawing/2014/main" id="{4F488F2D-1423-4DBE-A38C-3D6F8526945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19305626"/>
              </p:ext>
            </p:extLst>
          </p:nvPr>
        </p:nvGraphicFramePr>
        <p:xfrm>
          <a:off x="2733382" y="4411048"/>
          <a:ext cx="6725236" cy="986454"/>
        </p:xfrm>
        <a:graphic>
          <a:graphicData uri="http://schemas.openxmlformats.org/drawingml/2006/table">
            <a:tbl>
              <a:tblPr firstRow="1" bandRow="1">
                <a:tableStyleId>{5C22544A-7EE6-4342-B048-85BDC9FD1C3A}</a:tableStyleId>
              </a:tblPr>
              <a:tblGrid>
                <a:gridCol w="933309">
                  <a:extLst>
                    <a:ext uri="{9D8B030D-6E8A-4147-A177-3AD203B41FA5}">
                      <a16:colId xmlns:a16="http://schemas.microsoft.com/office/drawing/2014/main" val="2649235253"/>
                    </a:ext>
                  </a:extLst>
                </a:gridCol>
                <a:gridCol w="5791927">
                  <a:extLst>
                    <a:ext uri="{9D8B030D-6E8A-4147-A177-3AD203B41FA5}">
                      <a16:colId xmlns:a16="http://schemas.microsoft.com/office/drawing/2014/main" val="3287117557"/>
                    </a:ext>
                  </a:extLst>
                </a:gridCol>
              </a:tblGrid>
              <a:tr h="4204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6604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noProof="0" dirty="0">
                          <a:solidFill>
                            <a:schemeClr val="dk1"/>
                          </a:solidFill>
                          <a:latin typeface="Lub Dub Condensed" panose="020B0506030403020204" pitchFamily="34" charset="0"/>
                          <a:ea typeface="+mn-ea"/>
                          <a:cs typeface="+mn-cs"/>
                        </a:rPr>
                        <a:t>Pioglitazone may be considered to prevent recurrent stroke.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bl>
          </a:graphicData>
        </a:graphic>
      </p:graphicFrame>
      <p:sp>
        <p:nvSpPr>
          <p:cNvPr id="5" name="Text Placeholder 4">
            <a:extLst>
              <a:ext uri="{FF2B5EF4-FFF2-40B4-BE49-F238E27FC236}">
                <a16:creationId xmlns:a16="http://schemas.microsoft.com/office/drawing/2014/main" id="{981074A8-ECE4-4D65-8B84-F3C0A55D34C6}"/>
              </a:ext>
            </a:extLst>
          </p:cNvPr>
          <p:cNvSpPr>
            <a:spLocks noGrp="1"/>
          </p:cNvSpPr>
          <p:nvPr>
            <p:ph type="body" sz="quarter" idx="13"/>
          </p:nvPr>
        </p:nvSpPr>
        <p:spPr>
          <a:xfrm>
            <a:off x="838200" y="6084562"/>
            <a:ext cx="10515600"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HbA1c indicates glycated hemoglobin A1c;  and TIA, transient ischemic attack . </a:t>
            </a:r>
          </a:p>
        </p:txBody>
      </p:sp>
      <p:sp>
        <p:nvSpPr>
          <p:cNvPr id="6" name="Slide Number Placeholder 5">
            <a:extLst>
              <a:ext uri="{FF2B5EF4-FFF2-40B4-BE49-F238E27FC236}">
                <a16:creationId xmlns:a16="http://schemas.microsoft.com/office/drawing/2014/main" id="{A6566168-1010-4A76-82F0-AED84FF8467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158645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a:xfrm>
            <a:off x="838200" y="365125"/>
            <a:ext cx="10515600" cy="898530"/>
          </a:xfrm>
        </p:spPr>
        <p:txBody>
          <a:bodyPr/>
          <a:lstStyle/>
          <a:p>
            <a:r>
              <a:rPr lang="en-US" dirty="0"/>
              <a:t>Vascular Risk Factor Management: </a:t>
            </a:r>
            <a:br>
              <a:rPr lang="en-US" dirty="0"/>
            </a:br>
            <a:r>
              <a:rPr lang="en-US" dirty="0">
                <a:latin typeface="Lub Dub Medium" panose="020B0603030403020204" pitchFamily="34" charset="0"/>
              </a:rPr>
              <a:t>Obesity and Obstructive Sleep Apnea</a:t>
            </a:r>
          </a:p>
        </p:txBody>
      </p:sp>
      <p:sp>
        <p:nvSpPr>
          <p:cNvPr id="13" name="TextBox 12">
            <a:extLst>
              <a:ext uri="{FF2B5EF4-FFF2-40B4-BE49-F238E27FC236}">
                <a16:creationId xmlns:a16="http://schemas.microsoft.com/office/drawing/2014/main" id="{C90B2CC8-C1F9-4F63-AA25-D109ECD8C694}"/>
              </a:ext>
            </a:extLst>
          </p:cNvPr>
          <p:cNvSpPr txBox="1"/>
          <p:nvPr/>
        </p:nvSpPr>
        <p:spPr>
          <a:xfrm>
            <a:off x="472174" y="1507551"/>
            <a:ext cx="5171985" cy="369332"/>
          </a:xfrm>
          <a:prstGeom prst="rect">
            <a:avLst/>
          </a:prstGeom>
          <a:noFill/>
        </p:spPr>
        <p:txBody>
          <a:bodyPr wrap="square">
            <a:spAutoFit/>
          </a:bodyPr>
          <a:lstStyle/>
          <a:p>
            <a:pPr algn="ctr"/>
            <a:r>
              <a:rPr lang="en-US" sz="1800" b="1" u="sng" dirty="0">
                <a:latin typeface="Lub Dub Bold" panose="020B0803030403020204" pitchFamily="34" charset="0"/>
                <a:cs typeface="Arial" panose="020B0604020202020204" pitchFamily="34" charset="0"/>
              </a:rPr>
              <a:t>OBESITY</a:t>
            </a:r>
          </a:p>
        </p:txBody>
      </p:sp>
      <p:graphicFrame>
        <p:nvGraphicFramePr>
          <p:cNvPr id="12" name="Content Placeholder 5">
            <a:extLst>
              <a:ext uri="{FF2B5EF4-FFF2-40B4-BE49-F238E27FC236}">
                <a16:creationId xmlns:a16="http://schemas.microsoft.com/office/drawing/2014/main" id="{280FBC5A-F7D6-44F9-A2F5-1989996148C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4891429"/>
              </p:ext>
            </p:extLst>
          </p:nvPr>
        </p:nvGraphicFramePr>
        <p:xfrm>
          <a:off x="596462" y="1906912"/>
          <a:ext cx="4923408" cy="3824067"/>
        </p:xfrm>
        <a:graphic>
          <a:graphicData uri="http://schemas.openxmlformats.org/drawingml/2006/table">
            <a:tbl>
              <a:tblPr firstRow="1" bandRow="1">
                <a:tableStyleId>{5C22544A-7EE6-4342-B048-85BDC9FD1C3A}</a:tableStyleId>
              </a:tblPr>
              <a:tblGrid>
                <a:gridCol w="1082113">
                  <a:extLst>
                    <a:ext uri="{9D8B030D-6E8A-4147-A177-3AD203B41FA5}">
                      <a16:colId xmlns:a16="http://schemas.microsoft.com/office/drawing/2014/main" val="2649235253"/>
                    </a:ext>
                  </a:extLst>
                </a:gridCol>
                <a:gridCol w="1500290">
                  <a:extLst>
                    <a:ext uri="{9D8B030D-6E8A-4147-A177-3AD203B41FA5}">
                      <a16:colId xmlns:a16="http://schemas.microsoft.com/office/drawing/2014/main" val="3265590656"/>
                    </a:ext>
                  </a:extLst>
                </a:gridCol>
                <a:gridCol w="2341005">
                  <a:extLst>
                    <a:ext uri="{9D8B030D-6E8A-4147-A177-3AD203B41FA5}">
                      <a16:colId xmlns:a16="http://schemas.microsoft.com/office/drawing/2014/main" val="3287117557"/>
                    </a:ext>
                  </a:extLst>
                </a:gridCol>
              </a:tblGrid>
              <a:tr h="57365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i="0" u="none" strike="noStrike" kern="1200" cap="none" spc="40" dirty="0">
                          <a:solidFill>
                            <a:schemeClr val="bg1"/>
                          </a:solidFill>
                          <a:latin typeface="Lub Dub Bold" panose="020B0803030403020204" pitchFamily="34" charset="0"/>
                          <a:ea typeface="+mn-ea"/>
                          <a:cs typeface="Calibri"/>
                          <a:sym typeface="Arial"/>
                        </a:rPr>
                        <a:t>PATIENT POPULATION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4608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Ischemic stroke or TIA and overweight or obese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Weight loss to improve ASCVD risk factor profile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4608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Ischemic stroke or TIA and obese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To achieve sustained weight loss, referral to intensive, multicomponent, behavioral lifestyle-modification program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104608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Ischemic stroke or ASCVD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Calculate body mass index at time of the event and annually thereafter to screen for and classify obesity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15" name="TextBox 14">
            <a:extLst>
              <a:ext uri="{FF2B5EF4-FFF2-40B4-BE49-F238E27FC236}">
                <a16:creationId xmlns:a16="http://schemas.microsoft.com/office/drawing/2014/main" id="{01261876-3D9E-48B0-8314-5AFE3F0028A3}"/>
              </a:ext>
            </a:extLst>
          </p:cNvPr>
          <p:cNvSpPr txBox="1"/>
          <p:nvPr/>
        </p:nvSpPr>
        <p:spPr>
          <a:xfrm>
            <a:off x="6096000" y="1505892"/>
            <a:ext cx="5157189" cy="369332"/>
          </a:xfrm>
          <a:prstGeom prst="rect">
            <a:avLst/>
          </a:prstGeom>
          <a:noFill/>
        </p:spPr>
        <p:txBody>
          <a:bodyPr wrap="square">
            <a:spAutoFit/>
          </a:bodyPr>
          <a:lstStyle/>
          <a:p>
            <a:pPr algn="ctr"/>
            <a:r>
              <a:rPr lang="en-US" sz="1800" b="1" u="sng" dirty="0">
                <a:latin typeface="Lub Dub Bold" panose="020B0803030403020204" pitchFamily="34" charset="0"/>
                <a:cs typeface="Arial" panose="020B0604020202020204" pitchFamily="34" charset="0"/>
              </a:rPr>
              <a:t>OBSTRUCTIVE SLEEP APNEA</a:t>
            </a:r>
          </a:p>
        </p:txBody>
      </p:sp>
      <p:graphicFrame>
        <p:nvGraphicFramePr>
          <p:cNvPr id="14" name="Content Placeholder 5">
            <a:extLst>
              <a:ext uri="{FF2B5EF4-FFF2-40B4-BE49-F238E27FC236}">
                <a16:creationId xmlns:a16="http://schemas.microsoft.com/office/drawing/2014/main" id="{73F9B790-F53A-4238-BD91-B740ED8C95A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458297"/>
              </p:ext>
            </p:extLst>
          </p:nvPr>
        </p:nvGraphicFramePr>
        <p:xfrm>
          <a:off x="6085248" y="1905253"/>
          <a:ext cx="5185698" cy="3307872"/>
        </p:xfrm>
        <a:graphic>
          <a:graphicData uri="http://schemas.openxmlformats.org/drawingml/2006/table">
            <a:tbl>
              <a:tblPr firstRow="1" bandRow="1">
                <a:tableStyleId>{5C22544A-7EE6-4342-B048-85BDC9FD1C3A}</a:tableStyleId>
              </a:tblPr>
              <a:tblGrid>
                <a:gridCol w="1082113">
                  <a:extLst>
                    <a:ext uri="{9D8B030D-6E8A-4147-A177-3AD203B41FA5}">
                      <a16:colId xmlns:a16="http://schemas.microsoft.com/office/drawing/2014/main" val="2649235253"/>
                    </a:ext>
                  </a:extLst>
                </a:gridCol>
                <a:gridCol w="1500290">
                  <a:extLst>
                    <a:ext uri="{9D8B030D-6E8A-4147-A177-3AD203B41FA5}">
                      <a16:colId xmlns:a16="http://schemas.microsoft.com/office/drawing/2014/main" val="3265590656"/>
                    </a:ext>
                  </a:extLst>
                </a:gridCol>
                <a:gridCol w="2603295">
                  <a:extLst>
                    <a:ext uri="{9D8B030D-6E8A-4147-A177-3AD203B41FA5}">
                      <a16:colId xmlns:a16="http://schemas.microsoft.com/office/drawing/2014/main" val="3287117557"/>
                    </a:ext>
                  </a:extLst>
                </a:gridCol>
              </a:tblGrid>
              <a:tr h="57365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i="0" u="none" strike="noStrike" kern="1200" cap="none" spc="40" dirty="0">
                          <a:solidFill>
                            <a:schemeClr val="bg1"/>
                          </a:solidFill>
                          <a:latin typeface="Lub Dub Bold" panose="020B0803030403020204" pitchFamily="34" charset="0"/>
                          <a:ea typeface="+mn-ea"/>
                          <a:cs typeface="Calibri"/>
                          <a:sym typeface="Arial"/>
                        </a:rPr>
                        <a:t>PATIENT POPULATION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6881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Ischemic stroke or TIA and OSA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Treatment with positive airway pressure (i.e., continuous positive airway pressure) can be beneficial for improved sleep apnea, blood pressure, sleepiness, and other apnea-related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4608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Ischemic stroke or TIA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mn-cs"/>
                        </a:rPr>
                        <a:t>Evaluation for OSA may be considered for diagnosing sleep apnea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5" name="Text Placeholder 4">
            <a:extLst>
              <a:ext uri="{FF2B5EF4-FFF2-40B4-BE49-F238E27FC236}">
                <a16:creationId xmlns:a16="http://schemas.microsoft.com/office/drawing/2014/main" id="{981074A8-ECE4-4D65-8B84-F3C0A55D34C6}"/>
              </a:ext>
            </a:extLst>
          </p:cNvPr>
          <p:cNvSpPr>
            <a:spLocks noGrp="1"/>
          </p:cNvSpPr>
          <p:nvPr>
            <p:ph type="body" sz="quarter" idx="13"/>
          </p:nvPr>
        </p:nvSpPr>
        <p:spPr>
          <a:xfrm>
            <a:off x="838200" y="6099122"/>
            <a:ext cx="10515600"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10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ASCVD indicates atherosclerotic cardiovascular disease; OSA, obstructive sleep apnea; and TIA, transient ischemic attack. </a:t>
            </a:r>
          </a:p>
        </p:txBody>
      </p:sp>
      <p:sp>
        <p:nvSpPr>
          <p:cNvPr id="2" name="Slide Number Placeholder 1">
            <a:extLst>
              <a:ext uri="{FF2B5EF4-FFF2-40B4-BE49-F238E27FC236}">
                <a16:creationId xmlns:a16="http://schemas.microsoft.com/office/drawing/2014/main" id="{8ECF9E08-8BB9-4E8D-9B73-BF1286B1362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371111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42D580-122C-4313-A59A-126857C67861}"/>
              </a:ext>
            </a:extLst>
          </p:cNvPr>
          <p:cNvSpPr>
            <a:spLocks noGrp="1"/>
          </p:cNvSpPr>
          <p:nvPr>
            <p:ph type="title"/>
          </p:nvPr>
        </p:nvSpPr>
        <p:spPr>
          <a:xfrm>
            <a:off x="268027" y="202256"/>
            <a:ext cx="10898256" cy="660111"/>
          </a:xfrm>
        </p:spPr>
        <p:txBody>
          <a:bodyPr/>
          <a:lstStyle/>
          <a:p>
            <a:r>
              <a:rPr lang="en-US" dirty="0"/>
              <a:t>Management of Intracranial Large Artery Atherosclerosis</a:t>
            </a:r>
          </a:p>
        </p:txBody>
      </p:sp>
      <p:sp>
        <p:nvSpPr>
          <p:cNvPr id="31" name="Rectangle 30" descr="Flowchart based on the guideline recommendations for management decisions in patients with symptomatic intracranial atherosclerosis.">
            <a:extLst>
              <a:ext uri="{FF2B5EF4-FFF2-40B4-BE49-F238E27FC236}">
                <a16:creationId xmlns:a16="http://schemas.microsoft.com/office/drawing/2014/main" id="{963733E6-9E3E-47F6-9B0C-73B5586ECC71}"/>
              </a:ext>
            </a:extLst>
          </p:cNvPr>
          <p:cNvSpPr/>
          <p:nvPr/>
        </p:nvSpPr>
        <p:spPr>
          <a:xfrm>
            <a:off x="455544" y="1307295"/>
            <a:ext cx="11280912" cy="4703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C301579-EE1B-4BE6-9FED-8F62CEA757F8}"/>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17</a:t>
            </a:fld>
            <a:endParaRPr lang="en-US" dirty="0"/>
          </a:p>
        </p:txBody>
      </p:sp>
      <p:sp>
        <p:nvSpPr>
          <p:cNvPr id="8" name="Text Placeholder 7">
            <a:extLst>
              <a:ext uri="{FF2B5EF4-FFF2-40B4-BE49-F238E27FC236}">
                <a16:creationId xmlns:a16="http://schemas.microsoft.com/office/drawing/2014/main" id="{C8D7C958-C808-49E7-9FE9-BB30CFA7DF30}"/>
              </a:ext>
            </a:extLst>
          </p:cNvPr>
          <p:cNvSpPr>
            <a:spLocks noGrp="1"/>
          </p:cNvSpPr>
          <p:nvPr>
            <p:ph type="body" sz="quarter" idx="13"/>
          </p:nvPr>
        </p:nvSpPr>
        <p:spPr>
          <a:xfrm>
            <a:off x="3091543" y="6099448"/>
            <a:ext cx="4386943" cy="256418"/>
          </a:xfrm>
        </p:spPr>
        <p:txBody>
          <a:bodyPr/>
          <a:lstStyle/>
          <a:p>
            <a:pPr algn="ctr"/>
            <a:r>
              <a:rPr lang="en-US" b="1" dirty="0"/>
              <a:t>Abbreviations:  </a:t>
            </a:r>
            <a:r>
              <a:rPr lang="en-US" dirty="0"/>
              <a:t>TIA indicates transient ischemic attack.</a:t>
            </a:r>
          </a:p>
        </p:txBody>
      </p:sp>
      <p:graphicFrame>
        <p:nvGraphicFramePr>
          <p:cNvPr id="39" name="Content Placeholder 5">
            <a:extLst>
              <a:ext uri="{FF2B5EF4-FFF2-40B4-BE49-F238E27FC236}">
                <a16:creationId xmlns:a16="http://schemas.microsoft.com/office/drawing/2014/main" id="{A25F67F6-FF5E-49AC-87F1-61B0701BA71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915372022"/>
              </p:ext>
            </p:extLst>
          </p:nvPr>
        </p:nvGraphicFramePr>
        <p:xfrm>
          <a:off x="187486" y="1458686"/>
          <a:ext cx="11566513" cy="4508888"/>
        </p:xfrm>
        <a:graphic>
          <a:graphicData uri="http://schemas.openxmlformats.org/drawingml/2006/table">
            <a:tbl>
              <a:tblPr firstRow="1" bandRow="1">
                <a:tableStyleId>{5C22544A-7EE6-4342-B048-85BDC9FD1C3A}</a:tableStyleId>
              </a:tblPr>
              <a:tblGrid>
                <a:gridCol w="1979526">
                  <a:extLst>
                    <a:ext uri="{9D8B030D-6E8A-4147-A177-3AD203B41FA5}">
                      <a16:colId xmlns:a16="http://schemas.microsoft.com/office/drawing/2014/main" val="2649235253"/>
                    </a:ext>
                  </a:extLst>
                </a:gridCol>
                <a:gridCol w="9586987">
                  <a:extLst>
                    <a:ext uri="{9D8B030D-6E8A-4147-A177-3AD203B41FA5}">
                      <a16:colId xmlns:a16="http://schemas.microsoft.com/office/drawing/2014/main" val="3287117557"/>
                    </a:ext>
                  </a:extLst>
                </a:gridCol>
              </a:tblGrid>
              <a:tr h="3427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14099">
                <a:tc>
                  <a:txBody>
                    <a:bodyPr/>
                    <a:lstStyle/>
                    <a:p>
                      <a:pPr marL="0" indent="0" algn="ctr">
                        <a:lnSpc>
                          <a:spcPct val="100000"/>
                        </a:lnSpc>
                        <a:spcBef>
                          <a:spcPts val="295"/>
                        </a:spcBef>
                      </a:pPr>
                      <a:endParaRPr lang="en-US" sz="2400" dirty="0">
                        <a:ln>
                          <a:noFill/>
                        </a:ln>
                        <a:solidFill>
                          <a:schemeClr val="tx1"/>
                        </a:solidFill>
                        <a:latin typeface="Lub Dub Bold" panose="020B0803030403020204" pitchFamily="34" charset="0"/>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2400" b="1" i="0" u="none" strike="noStrike" kern="1200" baseline="0" dirty="0">
                          <a:solidFill>
                            <a:schemeClr val="dk1"/>
                          </a:solidFill>
                          <a:latin typeface="Lub Dub Condensed" panose="020B0506030403020204" pitchFamily="34" charset="0"/>
                          <a:ea typeface="+mn-ea"/>
                          <a:cs typeface="+mn-cs"/>
                        </a:rPr>
                        <a:t>Antithrombotic Therapy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146298"/>
                  </a:ext>
                </a:extLst>
              </a:tr>
              <a:tr h="5980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dirty="0">
                          <a:latin typeface="Lub Dub Condensed" panose="020B0506030403020204" pitchFamily="34" charset="0"/>
                        </a:rPr>
                        <a:t>1. In patients with a stroke or TIA caused by 50% to 99% stenosis of a major intracranial artery, aspirin 325 mg/d is recommended in preference to warfarin to reduce the risk of recurrent ischemic stroke and vascular death.</a:t>
                      </a:r>
                      <a:endParaRPr lang="en-US" sz="16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3650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dirty="0">
                          <a:latin typeface="Lub Dub Condensed" panose="020B0506030403020204" pitchFamily="34" charset="0"/>
                        </a:rPr>
                        <a:t>2. In patients with recent stroke or TIA (within 30 days) attributable to severe stenosis (70%–99%) of a major intracranial artery, the addition of clopidogrel 75 mg/d to aspirin for up to 90 days is reasonable to further reduce recurrent stroke risk.</a:t>
                      </a:r>
                      <a:endParaRPr lang="en-US" sz="16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2255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dirty="0">
                          <a:latin typeface="Lub Dub Condensed" panose="020B0506030403020204" pitchFamily="34" charset="0"/>
                        </a:rPr>
                        <a:t>3. In patients with recent (within 24 hours) minor stroke or high-risk TIA and concomitant ipsilateral &gt;30% stenosis of a major intracranial artery, the addition of ticagrelor 90 mg twice a day to aspirin for up to 30 days might be considered to further reduce recurrent stroke risk.</a:t>
                      </a:r>
                      <a:endParaRPr lang="en-US" sz="16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58509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dirty="0">
                          <a:latin typeface="Lub Dub Condensed" panose="020B0506030403020204" pitchFamily="34" charset="0"/>
                        </a:rPr>
                        <a:t>4. In patients with stroke or TIA attributable to 50% to 99% stenosis of a major intracranial artery, the addition of cilostazol 200 mg/day to aspirin or clopidogrel might be considered to reduce recurrent stroke risk.</a:t>
                      </a:r>
                      <a:endParaRPr lang="en-US" sz="16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440533"/>
                  </a:ext>
                </a:extLst>
              </a:tr>
              <a:tr h="82255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dirty="0">
                          <a:latin typeface="Lub Dub Condensed" panose="020B0506030403020204" pitchFamily="34" charset="0"/>
                        </a:rPr>
                        <a:t>5. In patients with stroke or TIA attributable to 50% to 99% stenosis of a major intracranial artery, the usefulness of clopidogrel alone, the combination of aspirin and dipyridamole, ticagrelor alone, or cilostazol alone for secondary stroke prevention is not well established.</a:t>
                      </a:r>
                      <a:endParaRPr lang="en-US" sz="16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48782417"/>
                  </a:ext>
                </a:extLst>
              </a:tr>
            </a:tbl>
          </a:graphicData>
        </a:graphic>
      </p:graphicFrame>
    </p:spTree>
    <p:extLst>
      <p:ext uri="{BB962C8B-B14F-4D97-AF65-F5344CB8AC3E}">
        <p14:creationId xmlns:p14="http://schemas.microsoft.com/office/powerpoint/2010/main" val="247752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0C25-B043-4816-A70D-7B9B6B0205C3}"/>
              </a:ext>
            </a:extLst>
          </p:cNvPr>
          <p:cNvSpPr>
            <a:spLocks noGrp="1"/>
          </p:cNvSpPr>
          <p:nvPr>
            <p:ph type="title"/>
          </p:nvPr>
        </p:nvSpPr>
        <p:spPr>
          <a:xfrm>
            <a:off x="407773" y="201840"/>
            <a:ext cx="10515600" cy="660111"/>
          </a:xfrm>
        </p:spPr>
        <p:txBody>
          <a:bodyPr/>
          <a:lstStyle/>
          <a:p>
            <a:r>
              <a:rPr lang="en-US" dirty="0"/>
              <a:t>Management of Extracranial Large Artery Atherosclerosis</a:t>
            </a:r>
          </a:p>
        </p:txBody>
      </p:sp>
      <p:sp>
        <p:nvSpPr>
          <p:cNvPr id="3" name="Rectangle 2" descr="Flowchart based on the guideline recommendations for management decisions in patients with symptomatic extracranial atherosclerosis.">
            <a:extLst>
              <a:ext uri="{FF2B5EF4-FFF2-40B4-BE49-F238E27FC236}">
                <a16:creationId xmlns:a16="http://schemas.microsoft.com/office/drawing/2014/main" id="{A7204877-9D2D-4BFD-9D25-BAB4BA733B0C}"/>
              </a:ext>
            </a:extLst>
          </p:cNvPr>
          <p:cNvSpPr/>
          <p:nvPr/>
        </p:nvSpPr>
        <p:spPr>
          <a:xfrm>
            <a:off x="407773" y="1025236"/>
            <a:ext cx="11328683" cy="486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26">
            <a:extLst>
              <a:ext uri="{FF2B5EF4-FFF2-40B4-BE49-F238E27FC236}">
                <a16:creationId xmlns:a16="http://schemas.microsoft.com/office/drawing/2014/main" id="{D071410F-12BD-4D47-8A2D-BF7FB92DC10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graphicFrame>
        <p:nvGraphicFramePr>
          <p:cNvPr id="33" name="Content Placeholder 5">
            <a:extLst>
              <a:ext uri="{FF2B5EF4-FFF2-40B4-BE49-F238E27FC236}">
                <a16:creationId xmlns:a16="http://schemas.microsoft.com/office/drawing/2014/main" id="{1CA74FB7-91EE-447D-8209-99CE4D46F07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027970205"/>
              </p:ext>
            </p:extLst>
          </p:nvPr>
        </p:nvGraphicFramePr>
        <p:xfrm>
          <a:off x="169943" y="1253837"/>
          <a:ext cx="11566513" cy="4346863"/>
        </p:xfrm>
        <a:graphic>
          <a:graphicData uri="http://schemas.openxmlformats.org/drawingml/2006/table">
            <a:tbl>
              <a:tblPr firstRow="1" bandRow="1">
                <a:tableStyleId>{5C22544A-7EE6-4342-B048-85BDC9FD1C3A}</a:tableStyleId>
              </a:tblPr>
              <a:tblGrid>
                <a:gridCol w="1979526">
                  <a:extLst>
                    <a:ext uri="{9D8B030D-6E8A-4147-A177-3AD203B41FA5}">
                      <a16:colId xmlns:a16="http://schemas.microsoft.com/office/drawing/2014/main" val="2649235253"/>
                    </a:ext>
                  </a:extLst>
                </a:gridCol>
                <a:gridCol w="9586987">
                  <a:extLst>
                    <a:ext uri="{9D8B030D-6E8A-4147-A177-3AD203B41FA5}">
                      <a16:colId xmlns:a16="http://schemas.microsoft.com/office/drawing/2014/main" val="3287117557"/>
                    </a:ext>
                  </a:extLst>
                </a:gridCol>
              </a:tblGrid>
              <a:tr h="36964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40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1.  In patients with a TIA or nondisabling ischemic stroke within the past 6 months and ipsilateral severe (70%–99%) carotid artery stenosis, carotid endarterectomy (CEA) is recommended to reduce the risk of future stroke, provided that perioperative morbidity and mortality risk is estimated to be &lt;6%.</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95969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2. In patients with ischemic stroke or TIA and symptomatic extracranial carotid stenosis who are scheduled for carotid artery stenting (CAS) or CEA, procedures should be performed by operators </a:t>
                      </a:r>
                      <a:r>
                        <a:rPr lang="en-US" sz="1400" b="0" i="0" u="none" strike="noStrike" kern="1200" baseline="0" dirty="0">
                          <a:solidFill>
                            <a:schemeClr val="dk1"/>
                          </a:solidFill>
                          <a:latin typeface="Lub Dub Condensed" panose="020B0506030403020204" pitchFamily="34" charset="0"/>
                          <a:ea typeface="+mn-ea"/>
                          <a:cs typeface="+mn-cs"/>
                        </a:rPr>
                        <a:t>with established periprocedural stroke and mortality rates of &lt;6% to reduce the risk of surgical adverse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49160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3. In patients with carotid artery stenosis and a TIA or stroke, intensive medical therapy, with antiplatelet therapy, lipid-lowering therapy, and treatment of hypertension, is recommended to reduce stroke risk.</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69402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4. In patients with recent TIA or ischemic stroke and ipsilateral moderate (50%–69%) carotid stenosis as documented by catheter-based imaging or noninvasive imaging, CEA is recommended to reduce the risk of future stroke, depending on patient-specific factors such as age, sex, and comorbidities, if the perioperative morbidity and mortality risk is estimated to be &lt;6%.</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440533"/>
                  </a:ext>
                </a:extLst>
              </a:tr>
              <a:tr h="49160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5. In patients ≥70 years of age with stroke or TIA in whom carotid revascularization is being considered, it is reasonable to select CEA over CAS to reduce the periprocedural stroke rate.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48782417"/>
                  </a:ext>
                </a:extLst>
              </a:tr>
              <a:tr h="49160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6. In patients in whom revascularization is planned within 1 week of the index stroke, it is reasonable to choose CEA over CAS to reduce the periprocedural stroke rate.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84116691"/>
                  </a:ext>
                </a:extLst>
              </a:tr>
            </a:tbl>
          </a:graphicData>
        </a:graphic>
      </p:graphicFrame>
      <p:sp>
        <p:nvSpPr>
          <p:cNvPr id="37" name="Text Placeholder 4">
            <a:extLst>
              <a:ext uri="{FF2B5EF4-FFF2-40B4-BE49-F238E27FC236}">
                <a16:creationId xmlns:a16="http://schemas.microsoft.com/office/drawing/2014/main" id="{C53C3FC2-E230-46A8-B606-EA9983803725}"/>
              </a:ext>
            </a:extLst>
          </p:cNvPr>
          <p:cNvSpPr>
            <a:spLocks noGrp="1"/>
          </p:cNvSpPr>
          <p:nvPr>
            <p:ph type="body" sz="quarter" idx="13"/>
          </p:nvPr>
        </p:nvSpPr>
        <p:spPr>
          <a:xfrm>
            <a:off x="2351314" y="6054068"/>
            <a:ext cx="7598229" cy="271939"/>
          </a:xfrm>
        </p:spPr>
        <p:txBody>
          <a:bodyPr/>
          <a:lstStyle/>
          <a:p>
            <a:r>
              <a:rPr lang="en-US" b="1" dirty="0"/>
              <a:t>Abbreviations:  </a:t>
            </a:r>
            <a:r>
              <a:rPr lang="en-US" dirty="0"/>
              <a:t>CAS indicates carotid artery stenting; CEA, carotid endarterectomy; and TIA, transient ischemic attack.</a:t>
            </a:r>
          </a:p>
          <a:p>
            <a:endParaRPr lang="en-US" dirty="0"/>
          </a:p>
        </p:txBody>
      </p:sp>
    </p:spTree>
    <p:extLst>
      <p:ext uri="{BB962C8B-B14F-4D97-AF65-F5344CB8AC3E}">
        <p14:creationId xmlns:p14="http://schemas.microsoft.com/office/powerpoint/2010/main" val="129683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439C8D-E2BE-40B6-9298-49091E9E5DD0}"/>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5" name="Text Placeholder 4">
            <a:extLst>
              <a:ext uri="{FF2B5EF4-FFF2-40B4-BE49-F238E27FC236}">
                <a16:creationId xmlns:a16="http://schemas.microsoft.com/office/drawing/2014/main" id="{CCD98466-7835-4185-8AC8-E786C31AB16E}"/>
              </a:ext>
            </a:extLst>
          </p:cNvPr>
          <p:cNvSpPr>
            <a:spLocks noGrp="1"/>
          </p:cNvSpPr>
          <p:nvPr>
            <p:ph type="body" sz="quarter" idx="13"/>
          </p:nvPr>
        </p:nvSpPr>
        <p:spPr>
          <a:xfrm>
            <a:off x="2471057" y="5782129"/>
            <a:ext cx="7598229" cy="271939"/>
          </a:xfrm>
        </p:spPr>
        <p:txBody>
          <a:bodyPr/>
          <a:lstStyle/>
          <a:p>
            <a:r>
              <a:rPr lang="en-US" b="1" dirty="0"/>
              <a:t>Abbreviations:  </a:t>
            </a:r>
            <a:r>
              <a:rPr lang="en-US" dirty="0"/>
              <a:t>CAS indicates carotid artery stenting; CEA, carotid endarterectomy; and TIA, transient ischemic attack.</a:t>
            </a:r>
          </a:p>
          <a:p>
            <a:endParaRPr lang="en-US" dirty="0"/>
          </a:p>
        </p:txBody>
      </p:sp>
      <p:sp>
        <p:nvSpPr>
          <p:cNvPr id="6" name="Title 1">
            <a:extLst>
              <a:ext uri="{FF2B5EF4-FFF2-40B4-BE49-F238E27FC236}">
                <a16:creationId xmlns:a16="http://schemas.microsoft.com/office/drawing/2014/main" id="{2BDEDA87-9AD1-441E-B9F8-51CCEF401E34}"/>
              </a:ext>
            </a:extLst>
          </p:cNvPr>
          <p:cNvSpPr>
            <a:spLocks noGrp="1"/>
          </p:cNvSpPr>
          <p:nvPr>
            <p:ph type="title"/>
          </p:nvPr>
        </p:nvSpPr>
        <p:spPr>
          <a:xfrm>
            <a:off x="500743" y="278039"/>
            <a:ext cx="10515600" cy="660400"/>
          </a:xfrm>
        </p:spPr>
        <p:txBody>
          <a:bodyPr/>
          <a:lstStyle/>
          <a:p>
            <a:r>
              <a:rPr lang="en-US" sz="2800" b="1" dirty="0">
                <a:latin typeface="Lub Dub Medium" panose="020B0603030403020204" pitchFamily="34" charset="0"/>
              </a:rPr>
              <a:t>Continued ….. </a:t>
            </a:r>
            <a:r>
              <a:rPr lang="en-US" dirty="0"/>
              <a:t>Management of Extracranial Large Artery Atherosclerosis</a:t>
            </a:r>
          </a:p>
        </p:txBody>
      </p:sp>
      <p:graphicFrame>
        <p:nvGraphicFramePr>
          <p:cNvPr id="7" name="Content Placeholder 5">
            <a:extLst>
              <a:ext uri="{FF2B5EF4-FFF2-40B4-BE49-F238E27FC236}">
                <a16:creationId xmlns:a16="http://schemas.microsoft.com/office/drawing/2014/main" id="{C3708D38-159F-49DD-A583-9EE2BAF5AA5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926229058"/>
              </p:ext>
            </p:extLst>
          </p:nvPr>
        </p:nvGraphicFramePr>
        <p:xfrm>
          <a:off x="189571" y="1278042"/>
          <a:ext cx="11546885" cy="4239564"/>
        </p:xfrm>
        <a:graphic>
          <a:graphicData uri="http://schemas.openxmlformats.org/drawingml/2006/table">
            <a:tbl>
              <a:tblPr firstRow="1" bandRow="1">
                <a:tableStyleId>{5C22544A-7EE6-4342-B048-85BDC9FD1C3A}</a:tableStyleId>
              </a:tblPr>
              <a:tblGrid>
                <a:gridCol w="1959898">
                  <a:extLst>
                    <a:ext uri="{9D8B030D-6E8A-4147-A177-3AD203B41FA5}">
                      <a16:colId xmlns:a16="http://schemas.microsoft.com/office/drawing/2014/main" val="2649235253"/>
                    </a:ext>
                  </a:extLst>
                </a:gridCol>
                <a:gridCol w="9586987">
                  <a:extLst>
                    <a:ext uri="{9D8B030D-6E8A-4147-A177-3AD203B41FA5}">
                      <a16:colId xmlns:a16="http://schemas.microsoft.com/office/drawing/2014/main" val="3287117557"/>
                    </a:ext>
                  </a:extLst>
                </a:gridCol>
              </a:tblGrid>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40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7. In patients with TIA or nondisabling stroke, when revascularization is indicated, it is reasonable to perform the procedure within 2 weeks of the index event rather than delay surgery to increase the likelihood of stroke free outcome.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41376">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8. In patients with symptomatic severe stenosis (≥70%) in whom anatomic or medical conditions are present that increase the risk for surgery (such as radiation-induced stenosis or restenosis after CEA) it is reasonable to choose CAS to reduce the periprocedural complication rate.</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57651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9. In symptomatic patients at average or low risk of complications associated with endovascular intervention, when the internal carotid artery stenosis is ≥70% by noninvasive imaging or &gt;50% by catheter-based imaging and the anticipated rate of periprocedural stroke or death is &gt;6 %, CAS may be considered as an alternative to CEA for stroke prevention, particularly in patients with significant cardiovascular comorbidities predisposing to cardiovascular complications with endarterectomy. </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437606">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10. In patients with a recent stroke or TIA (past 6 months), the usefulness of transcarotid artery revascularization (TCAR) for prevention of recurrent stroke and TIA is uncertain.</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440533"/>
                  </a:ext>
                </a:extLst>
              </a:tr>
              <a:tr h="491604">
                <a:tc>
                  <a:txBody>
                    <a:bodyPr/>
                    <a:lstStyle/>
                    <a:p>
                      <a:pPr marL="0" indent="0" algn="ctr">
                        <a:lnSpc>
                          <a:spcPct val="100000"/>
                        </a:lnSpc>
                        <a:spcBef>
                          <a:spcPts val="295"/>
                        </a:spcBef>
                      </a:pPr>
                      <a:r>
                        <a:rPr lang="en-US" sz="2400" b="1" dirty="0">
                          <a:ln>
                            <a:noFill/>
                          </a:ln>
                          <a:solidFill>
                            <a:schemeClr val="bg1"/>
                          </a:solidFill>
                          <a:latin typeface="Lub Dub Bold" panose="020B0803030403020204" pitchFamily="34" charset="0"/>
                          <a:cs typeface="Calibri"/>
                        </a:rPr>
                        <a:t>3: </a:t>
                      </a:r>
                      <a:r>
                        <a:rPr lang="en-US" sz="2000" b="1" dirty="0">
                          <a:ln>
                            <a:noFill/>
                          </a:ln>
                          <a:solidFill>
                            <a:schemeClr val="bg1"/>
                          </a:solidFill>
                          <a:latin typeface="Lub Dub Bold" panose="020B0803030403020204" pitchFamily="34" charset="0"/>
                          <a:cs typeface="Calibri"/>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7121"/>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11. In patients with recent TIA or ischemic stroke and when the degree of stenosis is &lt;50%, revascularization with CEA or CAS to reduce the risk of future stroke is not recommended.</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48782417"/>
                  </a:ext>
                </a:extLst>
              </a:tr>
              <a:tr h="491604">
                <a:tc>
                  <a:txBody>
                    <a:bodyPr/>
                    <a:lstStyle/>
                    <a:p>
                      <a:pPr marL="0" indent="0" algn="ctr">
                        <a:lnSpc>
                          <a:spcPct val="100000"/>
                        </a:lnSpc>
                        <a:spcBef>
                          <a:spcPts val="295"/>
                        </a:spcBef>
                      </a:pPr>
                      <a:r>
                        <a:rPr lang="en-US" sz="2400" b="1" dirty="0">
                          <a:ln>
                            <a:noFill/>
                          </a:ln>
                          <a:solidFill>
                            <a:schemeClr val="bg1"/>
                          </a:solidFill>
                          <a:latin typeface="Lub Dub Bold" panose="020B0803030403020204" pitchFamily="34" charset="0"/>
                          <a:cs typeface="Calibri"/>
                        </a:rPr>
                        <a:t>3:</a:t>
                      </a:r>
                      <a:r>
                        <a:rPr lang="en-US" sz="2000" b="1" dirty="0">
                          <a:ln>
                            <a:noFill/>
                          </a:ln>
                          <a:solidFill>
                            <a:schemeClr val="bg1"/>
                          </a:solidFill>
                          <a:latin typeface="Lub Dub Bold" panose="020B0803030403020204" pitchFamily="34" charset="0"/>
                          <a:cs typeface="Calibri"/>
                        </a:rPr>
                        <a:t> No Benefit</a:t>
                      </a:r>
                      <a:endParaRPr lang="en-US" sz="2400" b="1" dirty="0">
                        <a:ln>
                          <a:noFill/>
                        </a:ln>
                        <a:solidFill>
                          <a:schemeClr val="bg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7121"/>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dirty="0">
                          <a:latin typeface="Lub Dub Condensed" panose="020B0506030403020204" pitchFamily="34" charset="0"/>
                        </a:rPr>
                        <a:t>12. In patients with a recent (within 120 days) TIA or ischemic stroke ipsilateral to atherosclerotic stenosis or occlusion of the middle cerebral or carotid artery, extracranial intracranial bypass surgery is not recommended.</a:t>
                      </a:r>
                      <a:endParaRPr lang="en-US" sz="1400" b="0" i="0" u="none" strike="noStrike" kern="1200" baseline="0" dirty="0">
                        <a:solidFill>
                          <a:schemeClr val="dk1"/>
                        </a:solidFill>
                        <a:latin typeface="Lub Dub Condensed" panose="020B0506030403020204" pitchFamily="34" charset="0"/>
                        <a:ea typeface="+mn-ea"/>
                        <a:cs typeface="+mn-cs"/>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84116691"/>
                  </a:ext>
                </a:extLst>
              </a:tr>
            </a:tbl>
          </a:graphicData>
        </a:graphic>
      </p:graphicFrame>
    </p:spTree>
    <p:extLst>
      <p:ext uri="{BB962C8B-B14F-4D97-AF65-F5344CB8AC3E}">
        <p14:creationId xmlns:p14="http://schemas.microsoft.com/office/powerpoint/2010/main" val="306150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4F4E6D-7030-4655-9AB0-1A1BC0B19542}"/>
              </a:ext>
            </a:extLst>
          </p:cNvPr>
          <p:cNvSpPr txBox="1">
            <a:spLocks noGrp="1"/>
          </p:cNvSpPr>
          <p:nvPr>
            <p:ph type="title" idx="4294967295"/>
          </p:nvPr>
        </p:nvSpPr>
        <p:spPr>
          <a:xfrm>
            <a:off x="570122" y="1332992"/>
            <a:ext cx="2877767" cy="337166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t>Table 1. </a:t>
            </a:r>
            <a:b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br>
            <a:r>
              <a:rPr kumimoji="0" lang="en-US" sz="2400" b="0" i="0" u="none" strike="noStrike" kern="1200" cap="none" spc="0" normalizeH="0" baseline="0" noProof="0" dirty="0">
                <a:ln>
                  <a:noFill/>
                </a:ln>
                <a:solidFill>
                  <a:schemeClr val="tx1"/>
                </a:solidFill>
                <a:effectLst/>
                <a:uLnTx/>
                <a:uFillTx/>
                <a:latin typeface="Lub Dub Bold" panose="020B0803030403020204" pitchFamily="34" charset="0"/>
                <a:ea typeface="+mj-ea"/>
                <a:cs typeface="+mj-cs"/>
              </a:rPr>
              <a:t>Applying Class of Recommendation and Level of Evidence to Clinical Strategies, Interventions, Treatments, or Diagnostic Testing in Patient Care</a:t>
            </a:r>
            <a:endParaRPr kumimoji="0" lang="en-US" sz="2400" b="0" i="0" u="none" strike="noStrike" kern="1200" cap="none" spc="0" normalizeH="0" baseline="0" noProof="0" dirty="0">
              <a:ln>
                <a:noFill/>
              </a:ln>
              <a:solidFill>
                <a:schemeClr val="tx1"/>
              </a:solidFill>
              <a:effectLst/>
              <a:uLnTx/>
              <a:uFillTx/>
              <a:latin typeface="Lub Dub Condensed" panose="020B0506030403020204" pitchFamily="34" charset="0"/>
              <a:ea typeface="+mj-ea"/>
              <a:cs typeface="+mj-cs"/>
            </a:endParaRPr>
          </a:p>
        </p:txBody>
      </p:sp>
      <p:graphicFrame>
        <p:nvGraphicFramePr>
          <p:cNvPr id="7" name="Table 9">
            <a:extLst>
              <a:ext uri="{FF2B5EF4-FFF2-40B4-BE49-F238E27FC236}">
                <a16:creationId xmlns:a16="http://schemas.microsoft.com/office/drawing/2014/main" id="{7DE1D0BD-AA60-4FE8-997D-E2308B7C119E}"/>
              </a:ext>
            </a:extLst>
          </p:cNvPr>
          <p:cNvGraphicFramePr>
            <a:graphicFrameLocks noGrp="1"/>
          </p:cNvGraphicFramePr>
          <p:nvPr>
            <p:extLst>
              <p:ext uri="{D42A27DB-BD31-4B8C-83A1-F6EECF244321}">
                <p14:modId xmlns:p14="http://schemas.microsoft.com/office/powerpoint/2010/main" val="1156865272"/>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46A547"/>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46A547"/>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8" name="Table 9">
            <a:extLst>
              <a:ext uri="{FF2B5EF4-FFF2-40B4-BE49-F238E27FC236}">
                <a16:creationId xmlns:a16="http://schemas.microsoft.com/office/drawing/2014/main" id="{DA80BDCB-03A3-4FCB-BE4C-1DAC55EA2676}"/>
              </a:ext>
            </a:extLst>
          </p:cNvPr>
          <p:cNvGraphicFramePr>
            <a:graphicFrameLocks noGrp="1"/>
          </p:cNvGraphicFramePr>
          <p:nvPr>
            <p:extLst>
              <p:ext uri="{D42A27DB-BD31-4B8C-83A1-F6EECF244321}">
                <p14:modId xmlns:p14="http://schemas.microsoft.com/office/powerpoint/2010/main" val="1018203581"/>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9" name="Text Placeholder 3">
            <a:extLst>
              <a:ext uri="{FF2B5EF4-FFF2-40B4-BE49-F238E27FC236}">
                <a16:creationId xmlns:a16="http://schemas.microsoft.com/office/drawing/2014/main" id="{D3340CBD-B0F3-42F3-A071-813A32EBB0C8}"/>
              </a:ext>
            </a:extLst>
          </p:cNvPr>
          <p:cNvSpPr>
            <a:spLocks noGrp="1"/>
          </p:cNvSpPr>
          <p:nvPr>
            <p:ph type="body" sz="quarter" idx="13"/>
          </p:nvPr>
        </p:nvSpPr>
        <p:spPr>
          <a:xfrm>
            <a:off x="7951937" y="4249267"/>
            <a:ext cx="3401864" cy="1226459"/>
          </a:xfrm>
        </p:spPr>
        <p:txBody>
          <a:bodyPr/>
          <a:lstStyle/>
          <a:p>
            <a:pPr marL="0" lvl="0" indent="0">
              <a:spcBef>
                <a:spcPts val="600"/>
              </a:spcBef>
              <a:buClr>
                <a:srgbClr val="000000"/>
              </a:buClr>
              <a:defRPr/>
            </a:pPr>
            <a:r>
              <a:rPr lang="en-US" sz="700" dirty="0">
                <a:sym typeface="Arial"/>
              </a:rPr>
              <a:t>COR and LOE are determined independently (any COR may be paired with any LOE). </a:t>
            </a:r>
          </a:p>
          <a:p>
            <a:pPr marL="0" lv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lv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4" name="Slide Number Placeholder 3">
            <a:extLst>
              <a:ext uri="{FF2B5EF4-FFF2-40B4-BE49-F238E27FC236}">
                <a16:creationId xmlns:a16="http://schemas.microsoft.com/office/drawing/2014/main" id="{7E2B25DD-018B-4380-A1EF-E5DDDAA393A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sz="900" dirty="0"/>
          </a:p>
        </p:txBody>
      </p:sp>
    </p:spTree>
    <p:extLst>
      <p:ext uri="{BB962C8B-B14F-4D97-AF65-F5344CB8AC3E}">
        <p14:creationId xmlns:p14="http://schemas.microsoft.com/office/powerpoint/2010/main" val="260054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2304FE4-0358-483C-A204-2DEA25FC6C1C}"/>
              </a:ext>
            </a:extLst>
          </p:cNvPr>
          <p:cNvSpPr>
            <a:spLocks noGrp="1"/>
          </p:cNvSpPr>
          <p:nvPr>
            <p:ph type="title"/>
          </p:nvPr>
        </p:nvSpPr>
        <p:spPr/>
        <p:txBody>
          <a:bodyPr/>
          <a:lstStyle/>
          <a:p>
            <a:r>
              <a:rPr lang="en-US" dirty="0"/>
              <a:t>Overall Stroke Risk Reduction Strategies</a:t>
            </a:r>
          </a:p>
        </p:txBody>
      </p:sp>
      <p:sp>
        <p:nvSpPr>
          <p:cNvPr id="13" name="Rectangle 12" descr="Flowchart of guideline recommendations for stroke risk reduction in patients having symptoms based on location of atherosclerosis.">
            <a:extLst>
              <a:ext uri="{FF2B5EF4-FFF2-40B4-BE49-F238E27FC236}">
                <a16:creationId xmlns:a16="http://schemas.microsoft.com/office/drawing/2014/main" id="{10AA7243-CA87-4E4B-AE02-A8E1BAD34762}"/>
              </a:ext>
            </a:extLst>
          </p:cNvPr>
          <p:cNvSpPr/>
          <p:nvPr/>
        </p:nvSpPr>
        <p:spPr>
          <a:xfrm>
            <a:off x="407773" y="1025236"/>
            <a:ext cx="11328683" cy="486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Container">
            <a:extLst>
              <a:ext uri="{FF2B5EF4-FFF2-40B4-BE49-F238E27FC236}">
                <a16:creationId xmlns:a16="http://schemas.microsoft.com/office/drawing/2014/main" id="{9D305698-FB17-4F2D-847E-B1E524035318}"/>
              </a:ext>
              <a:ext uri="{C183D7F6-B498-43B3-948B-1728B52AA6E4}">
                <adec:decorative xmlns:adec="http://schemas.microsoft.com/office/drawing/2017/decorative" val="1"/>
              </a:ext>
            </a:extLst>
          </p:cNvPr>
          <p:cNvSpPr/>
          <p:nvPr/>
        </p:nvSpPr>
        <p:spPr>
          <a:xfrm>
            <a:off x="1722041" y="3084513"/>
            <a:ext cx="2060738" cy="106640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For Symptomatic </a:t>
            </a:r>
          </a:p>
          <a:p>
            <a:pPr algn="ctr" hangingPunct="0">
              <a:lnSpc>
                <a:spcPct val="90000"/>
              </a:lnSpc>
            </a:pPr>
            <a:r>
              <a:rPr lang="en-US" sz="1600" dirty="0">
                <a:solidFill>
                  <a:srgbClr val="292929"/>
                </a:solidFill>
                <a:latin typeface="Lub Dub Bold" panose="020B0803030403020204" pitchFamily="34" charset="0"/>
              </a:rPr>
              <a:t>Extracranial </a:t>
            </a:r>
          </a:p>
          <a:p>
            <a:pPr algn="ctr" hangingPunct="0">
              <a:lnSpc>
                <a:spcPct val="90000"/>
              </a:lnSpc>
            </a:pPr>
            <a:r>
              <a:rPr lang="en-US" sz="1600" dirty="0">
                <a:solidFill>
                  <a:srgbClr val="292929"/>
                </a:solidFill>
                <a:latin typeface="Lub Dub Bold" panose="020B0803030403020204" pitchFamily="34" charset="0"/>
              </a:rPr>
              <a:t>Vertebral </a:t>
            </a:r>
          </a:p>
          <a:p>
            <a:pPr algn="ctr" hangingPunct="0">
              <a:lnSpc>
                <a:spcPct val="90000"/>
              </a:lnSpc>
            </a:pPr>
            <a:r>
              <a:rPr lang="en-US" sz="1600" dirty="0">
                <a:solidFill>
                  <a:srgbClr val="292929"/>
                </a:solidFill>
                <a:latin typeface="Lub Dub Bold" panose="020B0803030403020204" pitchFamily="34" charset="0"/>
              </a:rPr>
              <a:t>Atherosclerosis</a:t>
            </a:r>
          </a:p>
        </p:txBody>
      </p:sp>
      <p:sp>
        <p:nvSpPr>
          <p:cNvPr id="62" name="Rectangle Container">
            <a:extLst>
              <a:ext uri="{FF2B5EF4-FFF2-40B4-BE49-F238E27FC236}">
                <a16:creationId xmlns:a16="http://schemas.microsoft.com/office/drawing/2014/main" id="{785F129C-9738-5843-8D44-B6CD458B333A}"/>
              </a:ext>
              <a:ext uri="{C183D7F6-B498-43B3-948B-1728B52AA6E4}">
                <adec:decorative xmlns:adec="http://schemas.microsoft.com/office/drawing/2017/decorative" val="1"/>
              </a:ext>
            </a:extLst>
          </p:cNvPr>
          <p:cNvSpPr/>
          <p:nvPr/>
        </p:nvSpPr>
        <p:spPr>
          <a:xfrm>
            <a:off x="4569847" y="2661658"/>
            <a:ext cx="3052307" cy="1572537"/>
          </a:xfrm>
          <a:prstGeom prst="rect">
            <a:avLst/>
          </a:prstGeom>
          <a:solidFill>
            <a:srgbClr val="46A547"/>
          </a:solidFill>
          <a:ln w="25400">
            <a:noFill/>
          </a:ln>
        </p:spPr>
        <p:txBody>
          <a:bodyPr spcFirstLastPara="0" lIns="0" tIns="0" rIns="0" bIns="0" anchor="ctr"/>
          <a:lstStyle/>
          <a:p>
            <a:pPr algn="ctr" hangingPunct="0">
              <a:lnSpc>
                <a:spcPct val="90000"/>
              </a:lnSpc>
            </a:pPr>
            <a:r>
              <a:rPr lang="en-US" sz="1600" dirty="0">
                <a:solidFill>
                  <a:prstClr val="black"/>
                </a:solidFill>
                <a:latin typeface="Lub Dub Bold" panose="020B0803030403020204" pitchFamily="34" charset="0"/>
              </a:rPr>
              <a:t>Intensive medical therapy</a:t>
            </a:r>
          </a:p>
          <a:p>
            <a:pPr algn="ctr" hangingPunct="0">
              <a:lnSpc>
                <a:spcPct val="90000"/>
              </a:lnSpc>
            </a:pPr>
            <a:r>
              <a:rPr lang="en-US" sz="1600" dirty="0">
                <a:solidFill>
                  <a:prstClr val="black"/>
                </a:solidFill>
                <a:latin typeface="Lub Dub Bold" panose="020B0803030403020204" pitchFamily="34" charset="0"/>
              </a:rPr>
              <a:t>Anti-platelet therapy</a:t>
            </a:r>
          </a:p>
          <a:p>
            <a:pPr algn="ctr" hangingPunct="0">
              <a:lnSpc>
                <a:spcPct val="90000"/>
              </a:lnSpc>
            </a:pPr>
            <a:r>
              <a:rPr lang="en-US" sz="1600" dirty="0">
                <a:solidFill>
                  <a:prstClr val="black"/>
                </a:solidFill>
                <a:latin typeface="Lub Dub Bold" panose="020B0803030403020204" pitchFamily="34" charset="0"/>
              </a:rPr>
              <a:t>High intensity statin</a:t>
            </a:r>
          </a:p>
          <a:p>
            <a:pPr algn="ctr" hangingPunct="0">
              <a:lnSpc>
                <a:spcPct val="90000"/>
              </a:lnSpc>
            </a:pPr>
            <a:r>
              <a:rPr lang="en-US" sz="1600" dirty="0">
                <a:solidFill>
                  <a:prstClr val="black"/>
                </a:solidFill>
                <a:latin typeface="Lub Dub Bold" panose="020B0803030403020204" pitchFamily="34" charset="0"/>
              </a:rPr>
              <a:t>Blood pressure control</a:t>
            </a:r>
          </a:p>
          <a:p>
            <a:pPr algn="ctr" hangingPunct="0">
              <a:lnSpc>
                <a:spcPct val="90000"/>
              </a:lnSpc>
            </a:pPr>
            <a:r>
              <a:rPr lang="en-US" sz="1600" dirty="0">
                <a:solidFill>
                  <a:prstClr val="black"/>
                </a:solidFill>
                <a:latin typeface="Lub Dub Bold" panose="020B0803030403020204" pitchFamily="34" charset="0"/>
              </a:rPr>
              <a:t>Physical activity</a:t>
            </a:r>
          </a:p>
          <a:p>
            <a:pPr algn="ctr" hangingPunct="0">
              <a:lnSpc>
                <a:spcPct val="90000"/>
              </a:lnSpc>
            </a:pPr>
            <a:r>
              <a:rPr lang="en-US" sz="1600" dirty="0">
                <a:solidFill>
                  <a:prstClr val="black"/>
                </a:solidFill>
                <a:latin typeface="Lub Dub Bold" panose="020B0803030403020204" pitchFamily="34" charset="0"/>
              </a:rPr>
              <a:t>(Class 1)             </a:t>
            </a:r>
          </a:p>
        </p:txBody>
      </p:sp>
      <p:sp>
        <p:nvSpPr>
          <p:cNvPr id="38" name="Rectangle Container">
            <a:extLst>
              <a:ext uri="{FF2B5EF4-FFF2-40B4-BE49-F238E27FC236}">
                <a16:creationId xmlns:a16="http://schemas.microsoft.com/office/drawing/2014/main" id="{3E15004D-0BD5-994B-905D-8F42F7DED5AE}"/>
              </a:ext>
              <a:ext uri="{C183D7F6-B498-43B3-948B-1728B52AA6E4}">
                <adec:decorative xmlns:adec="http://schemas.microsoft.com/office/drawing/2017/decorative" val="1"/>
              </a:ext>
            </a:extLst>
          </p:cNvPr>
          <p:cNvSpPr/>
          <p:nvPr/>
        </p:nvSpPr>
        <p:spPr>
          <a:xfrm>
            <a:off x="5098925" y="5172326"/>
            <a:ext cx="2010341" cy="93222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For Symptomatic </a:t>
            </a:r>
          </a:p>
          <a:p>
            <a:pPr algn="ctr" hangingPunct="0">
              <a:lnSpc>
                <a:spcPct val="90000"/>
              </a:lnSpc>
            </a:pPr>
            <a:r>
              <a:rPr lang="en-US" sz="1600" dirty="0">
                <a:solidFill>
                  <a:srgbClr val="292929"/>
                </a:solidFill>
                <a:latin typeface="Lub Dub Bold" panose="020B0803030403020204" pitchFamily="34" charset="0"/>
              </a:rPr>
              <a:t>Aortic Arch</a:t>
            </a:r>
          </a:p>
          <a:p>
            <a:pPr algn="ctr" hangingPunct="0">
              <a:lnSpc>
                <a:spcPct val="90000"/>
              </a:lnSpc>
            </a:pPr>
            <a:r>
              <a:rPr lang="en-US" sz="1600" dirty="0">
                <a:solidFill>
                  <a:srgbClr val="292929"/>
                </a:solidFill>
                <a:latin typeface="Lub Dub Bold" panose="020B0803030403020204" pitchFamily="34" charset="0"/>
              </a:rPr>
              <a:t>Atherosclerosis </a:t>
            </a:r>
          </a:p>
        </p:txBody>
      </p:sp>
      <p:sp>
        <p:nvSpPr>
          <p:cNvPr id="10" name="Rectangle Container">
            <a:extLst>
              <a:ext uri="{FF2B5EF4-FFF2-40B4-BE49-F238E27FC236}">
                <a16:creationId xmlns:a16="http://schemas.microsoft.com/office/drawing/2014/main" id="{CFAAF7F4-80C6-7E47-A4B2-4567BF16ADE3}"/>
              </a:ext>
              <a:ext uri="{C183D7F6-B498-43B3-948B-1728B52AA6E4}">
                <adec:decorative xmlns:adec="http://schemas.microsoft.com/office/drawing/2017/decorative" val="1"/>
              </a:ext>
            </a:extLst>
          </p:cNvPr>
          <p:cNvSpPr/>
          <p:nvPr/>
        </p:nvSpPr>
        <p:spPr>
          <a:xfrm>
            <a:off x="5133914" y="1210235"/>
            <a:ext cx="1940362" cy="87606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For Symptomatic </a:t>
            </a:r>
          </a:p>
          <a:p>
            <a:pPr algn="ctr" hangingPunct="0">
              <a:lnSpc>
                <a:spcPct val="90000"/>
              </a:lnSpc>
            </a:pPr>
            <a:r>
              <a:rPr lang="en-US" sz="1600" dirty="0">
                <a:solidFill>
                  <a:srgbClr val="292929"/>
                </a:solidFill>
                <a:latin typeface="Lub Dub Bold" panose="020B0803030403020204" pitchFamily="34" charset="0"/>
              </a:rPr>
              <a:t>Intracranial </a:t>
            </a:r>
          </a:p>
          <a:p>
            <a:pPr algn="ctr" hangingPunct="0">
              <a:lnSpc>
                <a:spcPct val="90000"/>
              </a:lnSpc>
            </a:pPr>
            <a:r>
              <a:rPr lang="en-US" sz="1600" dirty="0">
                <a:solidFill>
                  <a:srgbClr val="292929"/>
                </a:solidFill>
                <a:latin typeface="Lub Dub Bold" panose="020B0803030403020204" pitchFamily="34" charset="0"/>
              </a:rPr>
              <a:t>Atherosclerosis</a:t>
            </a:r>
          </a:p>
        </p:txBody>
      </p:sp>
      <p:sp>
        <p:nvSpPr>
          <p:cNvPr id="11" name="Rectangle Container">
            <a:extLst>
              <a:ext uri="{FF2B5EF4-FFF2-40B4-BE49-F238E27FC236}">
                <a16:creationId xmlns:a16="http://schemas.microsoft.com/office/drawing/2014/main" id="{F99AEC23-3888-6041-9492-16DCA2162E35}"/>
              </a:ext>
              <a:ext uri="{C183D7F6-B498-43B3-948B-1728B52AA6E4}">
                <adec:decorative xmlns:adec="http://schemas.microsoft.com/office/drawing/2017/decorative" val="1"/>
              </a:ext>
            </a:extLst>
          </p:cNvPr>
          <p:cNvSpPr/>
          <p:nvPr/>
        </p:nvSpPr>
        <p:spPr>
          <a:xfrm>
            <a:off x="8475420" y="3083737"/>
            <a:ext cx="2291835" cy="106718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For Symptomatic Extracranial Atherosclerosis</a:t>
            </a:r>
          </a:p>
        </p:txBody>
      </p:sp>
      <p:cxnSp>
        <p:nvCxnSpPr>
          <p:cNvPr id="17" name="Straight Arrow Connector 16">
            <a:extLst>
              <a:ext uri="{FF2B5EF4-FFF2-40B4-BE49-F238E27FC236}">
                <a16:creationId xmlns:a16="http://schemas.microsoft.com/office/drawing/2014/main" id="{07976BA4-B34C-394F-A988-67FD96585478}"/>
              </a:ext>
              <a:ext uri="{C183D7F6-B498-43B3-948B-1728B52AA6E4}">
                <adec:decorative xmlns:adec="http://schemas.microsoft.com/office/drawing/2017/decorative" val="1"/>
              </a:ext>
            </a:extLst>
          </p:cNvPr>
          <p:cNvCxnSpPr>
            <a:cxnSpLocks/>
            <a:stCxn id="10" idx="2"/>
            <a:endCxn id="62" idx="0"/>
          </p:cNvCxnSpPr>
          <p:nvPr/>
        </p:nvCxnSpPr>
        <p:spPr>
          <a:xfrm flipH="1">
            <a:off x="6096001" y="2086296"/>
            <a:ext cx="8094" cy="575362"/>
          </a:xfrm>
          <a:prstGeom prst="straightConnector1">
            <a:avLst/>
          </a:prstGeom>
          <a:ln w="730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79F8410-D283-3D43-947A-638862C67C60}"/>
              </a:ext>
              <a:ext uri="{C183D7F6-B498-43B3-948B-1728B52AA6E4}">
                <adec:decorative xmlns:adec="http://schemas.microsoft.com/office/drawing/2017/decorative" val="1"/>
              </a:ext>
            </a:extLst>
          </p:cNvPr>
          <p:cNvCxnSpPr>
            <a:cxnSpLocks/>
          </p:cNvCxnSpPr>
          <p:nvPr/>
        </p:nvCxnSpPr>
        <p:spPr>
          <a:xfrm>
            <a:off x="3782778" y="3492546"/>
            <a:ext cx="787069" cy="0"/>
          </a:xfrm>
          <a:prstGeom prst="straightConnector1">
            <a:avLst/>
          </a:prstGeom>
          <a:ln w="730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2B920D5-31AE-B54E-A454-6888C5391929}"/>
              </a:ext>
              <a:ext uri="{C183D7F6-B498-43B3-948B-1728B52AA6E4}">
                <adec:decorative xmlns:adec="http://schemas.microsoft.com/office/drawing/2017/decorative" val="1"/>
              </a:ext>
            </a:extLst>
          </p:cNvPr>
          <p:cNvCxnSpPr>
            <a:cxnSpLocks/>
            <a:stCxn id="38" idx="0"/>
            <a:endCxn id="62" idx="2"/>
          </p:cNvCxnSpPr>
          <p:nvPr/>
        </p:nvCxnSpPr>
        <p:spPr>
          <a:xfrm flipH="1" flipV="1">
            <a:off x="6096001" y="4234195"/>
            <a:ext cx="8095" cy="938131"/>
          </a:xfrm>
          <a:prstGeom prst="straightConnector1">
            <a:avLst/>
          </a:prstGeom>
          <a:ln w="730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0F1CD1-2228-4C44-BA87-3CAAEBC2A2A7}"/>
              </a:ext>
              <a:ext uri="{C183D7F6-B498-43B3-948B-1728B52AA6E4}">
                <adec:decorative xmlns:adec="http://schemas.microsoft.com/office/drawing/2017/decorative" val="1"/>
              </a:ext>
            </a:extLst>
          </p:cNvPr>
          <p:cNvCxnSpPr>
            <a:cxnSpLocks/>
            <a:endCxn id="62" idx="3"/>
          </p:cNvCxnSpPr>
          <p:nvPr/>
        </p:nvCxnSpPr>
        <p:spPr>
          <a:xfrm flipH="1">
            <a:off x="7622154" y="3447927"/>
            <a:ext cx="853266" cy="0"/>
          </a:xfrm>
          <a:prstGeom prst="straightConnector1">
            <a:avLst/>
          </a:prstGeom>
          <a:ln w="730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687BE32-E3D4-4AB8-B391-51A588FDC082}"/>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20</a:t>
            </a:fld>
            <a:endParaRPr lang="en-US" dirty="0"/>
          </a:p>
        </p:txBody>
      </p:sp>
    </p:spTree>
    <p:extLst>
      <p:ext uri="{BB962C8B-B14F-4D97-AF65-F5344CB8AC3E}">
        <p14:creationId xmlns:p14="http://schemas.microsoft.com/office/powerpoint/2010/main" val="180740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63110D-6BAC-4530-9EB4-507459312B8C}"/>
              </a:ext>
            </a:extLst>
          </p:cNvPr>
          <p:cNvSpPr>
            <a:spLocks noGrp="1"/>
          </p:cNvSpPr>
          <p:nvPr>
            <p:ph type="title"/>
          </p:nvPr>
        </p:nvSpPr>
        <p:spPr/>
        <p:txBody>
          <a:bodyPr/>
          <a:lstStyle/>
          <a:p>
            <a:r>
              <a:rPr lang="en-US" sz="3200" dirty="0">
                <a:latin typeface="Lub Dub Bold" panose="020B0803030403020204" pitchFamily="34" charset="0"/>
              </a:rPr>
              <a:t>Recommendations</a:t>
            </a:r>
            <a:endParaRPr lang="en-US" dirty="0"/>
          </a:p>
        </p:txBody>
      </p:sp>
      <p:sp>
        <p:nvSpPr>
          <p:cNvPr id="9" name="Rectangle 8" descr="Flowchart of guideline recommendations for management decisions in patients with symptomatic Moyamoya disease.">
            <a:extLst>
              <a:ext uri="{FF2B5EF4-FFF2-40B4-BE49-F238E27FC236}">
                <a16:creationId xmlns:a16="http://schemas.microsoft.com/office/drawing/2014/main" id="{4FD21FCB-F013-4FEA-A4E5-E25209CF6720}"/>
              </a:ext>
            </a:extLst>
          </p:cNvPr>
          <p:cNvSpPr/>
          <p:nvPr/>
        </p:nvSpPr>
        <p:spPr>
          <a:xfrm>
            <a:off x="407773" y="1025236"/>
            <a:ext cx="11328683" cy="486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1CAB444-530C-47A3-B994-3FCA22BAD99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21</a:t>
            </a:fld>
            <a:endParaRPr lang="en-US" dirty="0"/>
          </a:p>
        </p:txBody>
      </p:sp>
      <p:sp>
        <p:nvSpPr>
          <p:cNvPr id="27" name="Rectangle Container">
            <a:extLst>
              <a:ext uri="{FF2B5EF4-FFF2-40B4-BE49-F238E27FC236}">
                <a16:creationId xmlns:a16="http://schemas.microsoft.com/office/drawing/2014/main" id="{06CD2F81-4E53-4631-BD82-858FC64ED0D4}"/>
              </a:ext>
              <a:ext uri="{C183D7F6-B498-43B3-948B-1728B52AA6E4}">
                <adec:decorative xmlns:adec="http://schemas.microsoft.com/office/drawing/2017/decorative" val="1"/>
              </a:ext>
            </a:extLst>
          </p:cNvPr>
          <p:cNvSpPr/>
          <p:nvPr/>
        </p:nvSpPr>
        <p:spPr>
          <a:xfrm>
            <a:off x="4149489" y="1192724"/>
            <a:ext cx="3893021" cy="767576"/>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 Symptomatic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Moyamoya Disease</a:t>
            </a:r>
          </a:p>
        </p:txBody>
      </p:sp>
      <p:sp>
        <p:nvSpPr>
          <p:cNvPr id="28" name="Rectangle Container">
            <a:extLst>
              <a:ext uri="{FF2B5EF4-FFF2-40B4-BE49-F238E27FC236}">
                <a16:creationId xmlns:a16="http://schemas.microsoft.com/office/drawing/2014/main" id="{5E7F96C7-EEB8-496F-910B-D445FD24CA44}"/>
              </a:ext>
              <a:ext uri="{C183D7F6-B498-43B3-948B-1728B52AA6E4}">
                <adec:decorative xmlns:adec="http://schemas.microsoft.com/office/drawing/2017/decorative" val="1"/>
              </a:ext>
            </a:extLst>
          </p:cNvPr>
          <p:cNvSpPr/>
          <p:nvPr/>
        </p:nvSpPr>
        <p:spPr>
          <a:xfrm>
            <a:off x="6741024" y="3167621"/>
            <a:ext cx="3218688" cy="2318779"/>
          </a:xfrm>
          <a:prstGeom prst="rect">
            <a:avLst/>
          </a:prstGeom>
          <a:solidFill>
            <a:srgbClr val="F0DB10"/>
          </a:solidFill>
          <a:ln w="25400">
            <a:noFill/>
          </a:ln>
        </p:spPr>
        <p:txBody>
          <a:bodyPr spcFirstLastPara="0" lIns="91440" tIns="0" rIns="91440" bIns="0" anchor="ctr"/>
          <a:lstStyle/>
          <a:p>
            <a:pPr lvl="0" algn="ctr" hangingPunct="0">
              <a:lnSpc>
                <a:spcPct val="90000"/>
              </a:lnSpc>
              <a:defRPr/>
            </a:pPr>
            <a:r>
              <a:rPr lang="en-US" dirty="0">
                <a:solidFill>
                  <a:prstClr val="black"/>
                </a:solidFill>
                <a:latin typeface="Lub Dub Bold" panose="020B0803030403020204" pitchFamily="34" charset="0"/>
                <a:cs typeface="Lato"/>
              </a:rPr>
              <a:t>Surgical revascularization with direct or indirect extracranial  to intracranial bypass can be beneficial to prevent recurrent ischemic stroke or TIA </a:t>
            </a:r>
          </a:p>
          <a:p>
            <a:pPr lvl="0" algn="ctr" hangingPunct="0">
              <a:lnSpc>
                <a:spcPct val="90000"/>
              </a:lnSpc>
              <a:defRPr/>
            </a:pPr>
            <a:r>
              <a:rPr lang="en-US" dirty="0">
                <a:solidFill>
                  <a:prstClr val="black"/>
                </a:solidFill>
                <a:latin typeface="Lub Dub Bold" panose="020B0803030403020204" pitchFamily="34" charset="0"/>
                <a:cs typeface="Lato"/>
              </a:rPr>
              <a:t>(Class 2a)</a:t>
            </a:r>
            <a:endParaRPr kumimoji="0" lang="en-US" b="0" i="0" u="none" strike="noStrike" kern="1200" cap="none" spc="0" normalizeH="0" baseline="0" noProof="0" dirty="0">
              <a:ln>
                <a:noFill/>
              </a:ln>
              <a:solidFill>
                <a:prstClr val="black"/>
              </a:solidFill>
              <a:effectLst/>
              <a:uLnTx/>
              <a:uFillTx/>
              <a:latin typeface="Lub Dub Bold" panose="020B0803030403020204" pitchFamily="34" charset="0"/>
              <a:cs typeface="Lato"/>
            </a:endParaRPr>
          </a:p>
        </p:txBody>
      </p:sp>
      <p:sp>
        <p:nvSpPr>
          <p:cNvPr id="29" name="Rectangle Container">
            <a:extLst>
              <a:ext uri="{FF2B5EF4-FFF2-40B4-BE49-F238E27FC236}">
                <a16:creationId xmlns:a16="http://schemas.microsoft.com/office/drawing/2014/main" id="{5DF0669D-19EF-4F2E-AB37-99263E0A1284}"/>
              </a:ext>
              <a:ext uri="{C183D7F6-B498-43B3-948B-1728B52AA6E4}">
                <adec:decorative xmlns:adec="http://schemas.microsoft.com/office/drawing/2017/decorative" val="1"/>
              </a:ext>
            </a:extLst>
          </p:cNvPr>
          <p:cNvSpPr/>
          <p:nvPr/>
        </p:nvSpPr>
        <p:spPr>
          <a:xfrm>
            <a:off x="2262400" y="3163720"/>
            <a:ext cx="3218688" cy="2318779"/>
          </a:xfrm>
          <a:prstGeom prst="rect">
            <a:avLst/>
          </a:prstGeom>
          <a:solidFill>
            <a:srgbClr val="F99B1D"/>
          </a:solidFill>
          <a:ln w="25400">
            <a:noFill/>
          </a:ln>
        </p:spPr>
        <p:txBody>
          <a:bodyPr spcFirstLastPara="0" lIns="91440" tIns="0" rIns="91440" bIns="0" anchor="ctr"/>
          <a:lstStyle/>
          <a:p>
            <a:pPr lvl="0" algn="ctr" hangingPunct="0">
              <a:lnSpc>
                <a:spcPct val="90000"/>
              </a:lnSpc>
              <a:defRPr/>
            </a:pPr>
            <a:r>
              <a:rPr lang="en-US" dirty="0">
                <a:solidFill>
                  <a:prstClr val="black"/>
                </a:solidFill>
                <a:latin typeface="Lub Dub Bold" panose="020B0803030403020204" pitchFamily="34" charset="0"/>
                <a:cs typeface="Lato"/>
              </a:rPr>
              <a:t>Anti-platelet therapy may be reasonable to prevent recurrent ischemic stroke or TIA</a:t>
            </a:r>
          </a:p>
          <a:p>
            <a:pPr lvl="0" algn="ctr" hangingPunct="0">
              <a:lnSpc>
                <a:spcPct val="90000"/>
              </a:lnSpc>
              <a:defRPr/>
            </a:pPr>
            <a:r>
              <a:rPr lang="en-US" dirty="0">
                <a:solidFill>
                  <a:prstClr val="black"/>
                </a:solidFill>
                <a:latin typeface="Lub Dub Bold" panose="020B0803030403020204" pitchFamily="34" charset="0"/>
                <a:cs typeface="Lato"/>
              </a:rPr>
              <a:t>(Class 2b)</a:t>
            </a:r>
            <a:endParaRPr kumimoji="0" lang="en-US" b="0" i="0" u="none" strike="noStrike" kern="1200" cap="none" spc="0" normalizeH="0" baseline="0" noProof="0" dirty="0">
              <a:ln>
                <a:noFill/>
              </a:ln>
              <a:solidFill>
                <a:prstClr val="black"/>
              </a:solidFill>
              <a:effectLst/>
              <a:uLnTx/>
              <a:uFillTx/>
              <a:latin typeface="Lub Dub Bold" panose="020B0803030403020204" pitchFamily="34" charset="0"/>
              <a:cs typeface="Lato"/>
            </a:endParaRPr>
          </a:p>
        </p:txBody>
      </p:sp>
      <p:cxnSp>
        <p:nvCxnSpPr>
          <p:cNvPr id="30" name="Connector: Elbow 29">
            <a:extLst>
              <a:ext uri="{FF2B5EF4-FFF2-40B4-BE49-F238E27FC236}">
                <a16:creationId xmlns:a16="http://schemas.microsoft.com/office/drawing/2014/main" id="{056A5497-D5BE-4662-B59A-88A4492714AC}"/>
              </a:ext>
              <a:ext uri="{C183D7F6-B498-43B3-948B-1728B52AA6E4}">
                <adec:decorative xmlns:adec="http://schemas.microsoft.com/office/drawing/2017/decorative" val="1"/>
              </a:ext>
            </a:extLst>
          </p:cNvPr>
          <p:cNvCxnSpPr>
            <a:cxnSpLocks/>
            <a:stCxn id="29" idx="0"/>
            <a:endCxn id="27" idx="2"/>
          </p:cNvCxnSpPr>
          <p:nvPr/>
        </p:nvCxnSpPr>
        <p:spPr>
          <a:xfrm rot="5400000" flipH="1" flipV="1">
            <a:off x="4382162" y="1449882"/>
            <a:ext cx="1203420" cy="2224256"/>
          </a:xfrm>
          <a:prstGeom prst="bentConnector3">
            <a:avLst>
              <a:gd name="adj1" fmla="val 5000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2">
            <a:extLst>
              <a:ext uri="{FF2B5EF4-FFF2-40B4-BE49-F238E27FC236}">
                <a16:creationId xmlns:a16="http://schemas.microsoft.com/office/drawing/2014/main" id="{2F08B066-A87C-4DA0-974C-1B329F86F5F8}"/>
              </a:ext>
              <a:ext uri="{C183D7F6-B498-43B3-948B-1728B52AA6E4}">
                <adec:decorative xmlns:adec="http://schemas.microsoft.com/office/drawing/2017/decorative" val="1"/>
              </a:ext>
            </a:extLst>
          </p:cNvPr>
          <p:cNvSpPr/>
          <p:nvPr/>
        </p:nvSpPr>
        <p:spPr>
          <a:xfrm flipH="1">
            <a:off x="6081272" y="2567761"/>
            <a:ext cx="2269095" cy="6056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Placeholder 7">
            <a:extLst>
              <a:ext uri="{FF2B5EF4-FFF2-40B4-BE49-F238E27FC236}">
                <a16:creationId xmlns:a16="http://schemas.microsoft.com/office/drawing/2014/main" id="{63FEA0B0-0225-4DB0-806F-43017081871B}"/>
              </a:ext>
            </a:extLst>
          </p:cNvPr>
          <p:cNvSpPr>
            <a:spLocks noGrp="1"/>
          </p:cNvSpPr>
          <p:nvPr>
            <p:ph type="body" sz="quarter" idx="13"/>
          </p:nvPr>
        </p:nvSpPr>
        <p:spPr>
          <a:xfrm>
            <a:off x="3871744" y="5884762"/>
            <a:ext cx="4386943" cy="256418"/>
          </a:xfrm>
        </p:spPr>
        <p:txBody>
          <a:bodyPr/>
          <a:lstStyle/>
          <a:p>
            <a:pPr algn="ctr"/>
            <a:r>
              <a:rPr lang="en-US" b="1" dirty="0"/>
              <a:t>Abbreviations:  </a:t>
            </a:r>
            <a:r>
              <a:rPr lang="en-US" dirty="0"/>
              <a:t>TIA indicates transient ischemic attack.</a:t>
            </a:r>
          </a:p>
        </p:txBody>
      </p:sp>
    </p:spTree>
    <p:extLst>
      <p:ext uri="{BB962C8B-B14F-4D97-AF65-F5344CB8AC3E}">
        <p14:creationId xmlns:p14="http://schemas.microsoft.com/office/powerpoint/2010/main" val="34256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Container">
            <a:extLst>
              <a:ext uri="{FF2B5EF4-FFF2-40B4-BE49-F238E27FC236}">
                <a16:creationId xmlns:a16="http://schemas.microsoft.com/office/drawing/2014/main" id="{9D305698-FB17-4F2D-847E-B1E524035318}"/>
              </a:ext>
              <a:ext uri="{C183D7F6-B498-43B3-948B-1728B52AA6E4}">
                <adec:decorative xmlns:adec="http://schemas.microsoft.com/office/drawing/2017/decorative" val="1"/>
              </a:ext>
            </a:extLst>
          </p:cNvPr>
          <p:cNvSpPr/>
          <p:nvPr/>
        </p:nvSpPr>
        <p:spPr>
          <a:xfrm>
            <a:off x="3824234" y="1443261"/>
            <a:ext cx="3893021" cy="492997"/>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Small Vessel Stroke</a:t>
            </a:r>
          </a:p>
        </p:txBody>
      </p:sp>
      <p:sp>
        <p:nvSpPr>
          <p:cNvPr id="33" name="Rectangle Container">
            <a:extLst>
              <a:ext uri="{FF2B5EF4-FFF2-40B4-BE49-F238E27FC236}">
                <a16:creationId xmlns:a16="http://schemas.microsoft.com/office/drawing/2014/main" id="{5205362D-458A-4602-A0BF-38DDBE74D223}"/>
              </a:ext>
              <a:ext uri="{C183D7F6-B498-43B3-948B-1728B52AA6E4}">
                <adec:decorative xmlns:adec="http://schemas.microsoft.com/office/drawing/2017/decorative" val="1"/>
              </a:ext>
            </a:extLst>
          </p:cNvPr>
          <p:cNvSpPr/>
          <p:nvPr/>
        </p:nvSpPr>
        <p:spPr>
          <a:xfrm>
            <a:off x="4248196" y="2808393"/>
            <a:ext cx="3218688" cy="2069451"/>
          </a:xfrm>
          <a:prstGeom prst="rect">
            <a:avLst/>
          </a:prstGeom>
          <a:solidFill>
            <a:srgbClr val="F99B1D"/>
          </a:solidFill>
          <a:ln w="25400">
            <a:noFill/>
          </a:ln>
        </p:spPr>
        <p:txBody>
          <a:bodyPr spcFirstLastPara="0" lIns="0" tIns="0" rIns="0" bIns="0" anchor="ctr"/>
          <a:lstStyle/>
          <a:p>
            <a:pPr algn="ctr" hangingPunct="0">
              <a:lnSpc>
                <a:spcPct val="90000"/>
              </a:lnSpc>
            </a:pPr>
            <a:r>
              <a:rPr lang="en-US" sz="2000" dirty="0">
                <a:solidFill>
                  <a:prstClr val="black"/>
                </a:solidFill>
                <a:latin typeface="Lub Dub Bold" panose="020B0803030403020204" pitchFamily="34" charset="0"/>
              </a:rPr>
              <a:t>The usefulness of cilostazol for secondary stroke prevention is uncertain </a:t>
            </a:r>
          </a:p>
          <a:p>
            <a:pPr algn="ctr" hangingPunct="0">
              <a:lnSpc>
                <a:spcPct val="90000"/>
              </a:lnSpc>
            </a:pPr>
            <a:r>
              <a:rPr lang="en-US" dirty="0">
                <a:solidFill>
                  <a:prstClr val="black"/>
                </a:solidFill>
                <a:latin typeface="Lub Dub Bold" panose="020B0803030403020204" pitchFamily="34" charset="0"/>
              </a:rPr>
              <a:t>(Class 2b) </a:t>
            </a:r>
          </a:p>
        </p:txBody>
      </p:sp>
      <p:sp>
        <p:nvSpPr>
          <p:cNvPr id="7" name="Title 6">
            <a:extLst>
              <a:ext uri="{FF2B5EF4-FFF2-40B4-BE49-F238E27FC236}">
                <a16:creationId xmlns:a16="http://schemas.microsoft.com/office/drawing/2014/main" id="{9525827B-E725-4160-B795-BCF59C5902EC}"/>
              </a:ext>
            </a:extLst>
          </p:cNvPr>
          <p:cNvSpPr>
            <a:spLocks noGrp="1"/>
          </p:cNvSpPr>
          <p:nvPr>
            <p:ph type="title"/>
          </p:nvPr>
        </p:nvSpPr>
        <p:spPr/>
        <p:txBody>
          <a:bodyPr/>
          <a:lstStyle/>
          <a:p>
            <a:r>
              <a:rPr lang="en-US" sz="2800" b="1" dirty="0"/>
              <a:t>Ischemic Stroke Due to Cerebral Small Vessel Disease </a:t>
            </a:r>
          </a:p>
        </p:txBody>
      </p:sp>
      <p:sp>
        <p:nvSpPr>
          <p:cNvPr id="9" name="Rectangle 8" descr="Flowchart of guideline recommendations for management decisions in patients who have had a small vessel stroke.">
            <a:extLst>
              <a:ext uri="{FF2B5EF4-FFF2-40B4-BE49-F238E27FC236}">
                <a16:creationId xmlns:a16="http://schemas.microsoft.com/office/drawing/2014/main" id="{FC80C83C-7C22-45A7-AECB-612207F1B4A9}"/>
              </a:ext>
            </a:extLst>
          </p:cNvPr>
          <p:cNvSpPr/>
          <p:nvPr/>
        </p:nvSpPr>
        <p:spPr>
          <a:xfrm>
            <a:off x="407773" y="1025236"/>
            <a:ext cx="11328683" cy="486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4C211FD-3ADC-4AA4-A73D-49465E2AA536}"/>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22</a:t>
            </a:fld>
            <a:endParaRPr lang="en-US" dirty="0"/>
          </a:p>
        </p:txBody>
      </p:sp>
      <p:cxnSp>
        <p:nvCxnSpPr>
          <p:cNvPr id="4" name="Straight Arrow Connector 3">
            <a:extLst>
              <a:ext uri="{FF2B5EF4-FFF2-40B4-BE49-F238E27FC236}">
                <a16:creationId xmlns:a16="http://schemas.microsoft.com/office/drawing/2014/main" id="{F1343770-4196-4977-86F3-E171299E0340}"/>
              </a:ext>
              <a:ext uri="{C183D7F6-B498-43B3-948B-1728B52AA6E4}">
                <adec:decorative xmlns:adec="http://schemas.microsoft.com/office/drawing/2017/decorative" val="1"/>
              </a:ext>
            </a:extLst>
          </p:cNvPr>
          <p:cNvCxnSpPr>
            <a:cxnSpLocks/>
            <a:stCxn id="20" idx="2"/>
          </p:cNvCxnSpPr>
          <p:nvPr/>
        </p:nvCxnSpPr>
        <p:spPr>
          <a:xfrm>
            <a:off x="5770745" y="1936258"/>
            <a:ext cx="0" cy="872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13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F4315A-C7FD-4E97-8F99-363D0A02C26C}"/>
              </a:ext>
            </a:extLst>
          </p:cNvPr>
          <p:cNvSpPr>
            <a:spLocks noGrp="1"/>
          </p:cNvSpPr>
          <p:nvPr>
            <p:ph type="title"/>
          </p:nvPr>
        </p:nvSpPr>
        <p:spPr>
          <a:xfrm>
            <a:off x="838200" y="365125"/>
            <a:ext cx="10515600" cy="660111"/>
          </a:xfrm>
        </p:spPr>
        <p:txBody>
          <a:bodyPr/>
          <a:lstStyle/>
          <a:p>
            <a:r>
              <a:rPr lang="en-US" dirty="0"/>
              <a:t>Timing of Anticoagulation after Stroke or TIA</a:t>
            </a:r>
          </a:p>
        </p:txBody>
      </p:sp>
      <p:sp>
        <p:nvSpPr>
          <p:cNvPr id="86" name="TextBox 85">
            <a:extLst>
              <a:ext uri="{FF2B5EF4-FFF2-40B4-BE49-F238E27FC236}">
                <a16:creationId xmlns:a16="http://schemas.microsoft.com/office/drawing/2014/main" id="{7C34DA76-DD3F-4FC9-9178-07169C54CFDA}"/>
              </a:ext>
              <a:ext uri="{C183D7F6-B498-43B3-948B-1728B52AA6E4}">
                <adec:decorative xmlns:adec="http://schemas.microsoft.com/office/drawing/2017/decorative" val="0"/>
              </a:ext>
            </a:extLst>
          </p:cNvPr>
          <p:cNvSpPr txBox="1"/>
          <p:nvPr/>
        </p:nvSpPr>
        <p:spPr>
          <a:xfrm>
            <a:off x="1346707" y="1345215"/>
            <a:ext cx="7425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DAY 0</a:t>
            </a:r>
          </a:p>
        </p:txBody>
      </p:sp>
      <p:sp>
        <p:nvSpPr>
          <p:cNvPr id="153" name="Rectangle Container">
            <a:extLst>
              <a:ext uri="{FF2B5EF4-FFF2-40B4-BE49-F238E27FC236}">
                <a16:creationId xmlns:a16="http://schemas.microsoft.com/office/drawing/2014/main" id="{404E6312-8A10-4CB7-9064-1D42D26DCCB7}"/>
              </a:ext>
              <a:ext uri="{C183D7F6-B498-43B3-948B-1728B52AA6E4}">
                <adec:decorative xmlns:adec="http://schemas.microsoft.com/office/drawing/2017/decorative" val="1"/>
              </a:ext>
            </a:extLst>
          </p:cNvPr>
          <p:cNvSpPr/>
          <p:nvPr/>
        </p:nvSpPr>
        <p:spPr>
          <a:xfrm>
            <a:off x="703496" y="1703936"/>
            <a:ext cx="2028929" cy="710330"/>
          </a:xfrm>
          <a:prstGeom prst="rect">
            <a:avLst/>
          </a:prstGeom>
          <a:solidFill>
            <a:srgbClr val="006699"/>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mn-cs"/>
            </a:endParaRPr>
          </a:p>
        </p:txBody>
      </p:sp>
      <p:sp>
        <p:nvSpPr>
          <p:cNvPr id="154" name="Rectangle Container">
            <a:extLst>
              <a:ext uri="{FF2B5EF4-FFF2-40B4-BE49-F238E27FC236}">
                <a16:creationId xmlns:a16="http://schemas.microsoft.com/office/drawing/2014/main" id="{08D02D41-6809-4ADE-852B-F54300006DAE}"/>
              </a:ext>
              <a:ext uri="{C183D7F6-B498-43B3-948B-1728B52AA6E4}">
                <adec:decorative xmlns:adec="http://schemas.microsoft.com/office/drawing/2017/decorative" val="0"/>
              </a:ext>
            </a:extLst>
          </p:cNvPr>
          <p:cNvSpPr/>
          <p:nvPr/>
        </p:nvSpPr>
        <p:spPr>
          <a:xfrm>
            <a:off x="703498" y="1703936"/>
            <a:ext cx="2028929" cy="710330"/>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mn-cs"/>
              </a:rPr>
              <a:t>Ischemic stroke or TIA</a:t>
            </a:r>
          </a:p>
        </p:txBody>
      </p:sp>
      <p:sp>
        <p:nvSpPr>
          <p:cNvPr id="142" name="TextBox 141">
            <a:extLst>
              <a:ext uri="{FF2B5EF4-FFF2-40B4-BE49-F238E27FC236}">
                <a16:creationId xmlns:a16="http://schemas.microsoft.com/office/drawing/2014/main" id="{2FE1A8F6-0D82-40EE-8C85-04FD1C01C0D2}"/>
              </a:ext>
              <a:ext uri="{C183D7F6-B498-43B3-948B-1728B52AA6E4}">
                <adec:decorative xmlns:adec="http://schemas.microsoft.com/office/drawing/2017/decorative" val="0"/>
              </a:ext>
            </a:extLst>
          </p:cNvPr>
          <p:cNvSpPr txBox="1"/>
          <p:nvPr/>
        </p:nvSpPr>
        <p:spPr>
          <a:xfrm>
            <a:off x="1580097" y="3228602"/>
            <a:ext cx="9316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DAY 0-2</a:t>
            </a:r>
          </a:p>
        </p:txBody>
      </p:sp>
      <p:sp>
        <p:nvSpPr>
          <p:cNvPr id="141" name="Rectangle Container">
            <a:extLst>
              <a:ext uri="{FF2B5EF4-FFF2-40B4-BE49-F238E27FC236}">
                <a16:creationId xmlns:a16="http://schemas.microsoft.com/office/drawing/2014/main" id="{5E2B3310-0287-4BB2-B531-78E1F15A7CE5}"/>
              </a:ext>
              <a:ext uri="{C183D7F6-B498-43B3-948B-1728B52AA6E4}">
                <adec:decorative xmlns:adec="http://schemas.microsoft.com/office/drawing/2017/decorative" val="1"/>
              </a:ext>
            </a:extLst>
          </p:cNvPr>
          <p:cNvSpPr/>
          <p:nvPr/>
        </p:nvSpPr>
        <p:spPr>
          <a:xfrm>
            <a:off x="1138078" y="3527383"/>
            <a:ext cx="2292898" cy="963682"/>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Lub Dub Bold" panose="020B0803030403020204" pitchFamily="34" charset="0"/>
              <a:ea typeface="+mn-ea"/>
              <a:cs typeface="+mn-cs"/>
            </a:endParaRPr>
          </a:p>
        </p:txBody>
      </p:sp>
      <p:sp>
        <p:nvSpPr>
          <p:cNvPr id="158" name="Rectangle Container">
            <a:extLst>
              <a:ext uri="{FF2B5EF4-FFF2-40B4-BE49-F238E27FC236}">
                <a16:creationId xmlns:a16="http://schemas.microsoft.com/office/drawing/2014/main" id="{1F63585D-EB9E-4205-A0EF-8C81A89624A9}"/>
              </a:ext>
              <a:ext uri="{C183D7F6-B498-43B3-948B-1728B52AA6E4}">
                <adec:decorative xmlns:adec="http://schemas.microsoft.com/office/drawing/2017/decorative" val="0"/>
              </a:ext>
            </a:extLst>
          </p:cNvPr>
          <p:cNvSpPr/>
          <p:nvPr/>
        </p:nvSpPr>
        <p:spPr>
          <a:xfrm>
            <a:off x="1226634" y="3587503"/>
            <a:ext cx="2204342" cy="884136"/>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Lub Dub Bold" panose="020B0803030403020204" pitchFamily="34" charset="0"/>
              </a:rPr>
              <a:t>TIA and </a:t>
            </a:r>
            <a:br>
              <a:rPr kumimoji="0" lang="en-US" sz="1600" b="0" i="0" u="none" strike="noStrike" kern="1200" cap="none" spc="0" normalizeH="0" baseline="0" noProof="0" dirty="0">
                <a:ln>
                  <a:noFill/>
                </a:ln>
                <a:effectLst/>
                <a:uLnTx/>
                <a:uFillTx/>
                <a:latin typeface="Lub Dub Bold" panose="020B0803030403020204" pitchFamily="34" charset="0"/>
              </a:rPr>
            </a:br>
            <a:r>
              <a:rPr kumimoji="0" lang="en-US" sz="1600" b="0" i="0" u="none" strike="noStrike" kern="1200" cap="none" spc="0" normalizeH="0" baseline="0" noProof="0" dirty="0">
                <a:ln>
                  <a:noFill/>
                </a:ln>
                <a:effectLst/>
                <a:uLnTx/>
                <a:uFillTx/>
                <a:latin typeface="Lub Dub Bold" panose="020B0803030403020204" pitchFamily="34" charset="0"/>
              </a:rPr>
              <a:t>non-valvular atrial fibrillation</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600" dirty="0">
                <a:latin typeface="Lub Dub Bold" panose="020B0803030403020204" pitchFamily="34" charset="0"/>
              </a:rPr>
              <a:t>(Class 2a)</a:t>
            </a:r>
            <a:endParaRPr kumimoji="0" lang="en-US" sz="1600" b="0" i="0" u="none" strike="noStrike" kern="1200" cap="none" spc="0" normalizeH="0" baseline="0" noProof="0" dirty="0">
              <a:ln>
                <a:noFill/>
              </a:ln>
              <a:effectLst/>
              <a:uLnTx/>
              <a:uFillTx/>
              <a:latin typeface="Lub Dub Bold" panose="020B0803030403020204" pitchFamily="34" charset="0"/>
            </a:endParaRPr>
          </a:p>
        </p:txBody>
      </p:sp>
      <p:sp>
        <p:nvSpPr>
          <p:cNvPr id="150" name="TextBox 149">
            <a:extLst>
              <a:ext uri="{FF2B5EF4-FFF2-40B4-BE49-F238E27FC236}">
                <a16:creationId xmlns:a16="http://schemas.microsoft.com/office/drawing/2014/main" id="{AF663E9C-E8E1-4744-B325-683ADDD54929}"/>
              </a:ext>
              <a:ext uri="{C183D7F6-B498-43B3-948B-1728B52AA6E4}">
                <adec:decorative xmlns:adec="http://schemas.microsoft.com/office/drawing/2017/decorative" val="0"/>
              </a:ext>
            </a:extLst>
          </p:cNvPr>
          <p:cNvSpPr txBox="1"/>
          <p:nvPr/>
        </p:nvSpPr>
        <p:spPr>
          <a:xfrm>
            <a:off x="3949048" y="3228602"/>
            <a:ext cx="1584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DAY 2 – DAY 14</a:t>
            </a:r>
          </a:p>
        </p:txBody>
      </p:sp>
      <p:sp>
        <p:nvSpPr>
          <p:cNvPr id="149" name="Rectangle Container">
            <a:extLst>
              <a:ext uri="{FF2B5EF4-FFF2-40B4-BE49-F238E27FC236}">
                <a16:creationId xmlns:a16="http://schemas.microsoft.com/office/drawing/2014/main" id="{66580E29-F9D0-477C-93C1-70A917B05CA6}"/>
              </a:ext>
              <a:ext uri="{C183D7F6-B498-43B3-948B-1728B52AA6E4}">
                <adec:decorative xmlns:adec="http://schemas.microsoft.com/office/drawing/2017/decorative" val="1"/>
              </a:ext>
            </a:extLst>
          </p:cNvPr>
          <p:cNvSpPr/>
          <p:nvPr/>
        </p:nvSpPr>
        <p:spPr>
          <a:xfrm>
            <a:off x="4040325" y="3546807"/>
            <a:ext cx="2985621" cy="944256"/>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effectLst/>
              <a:uLnTx/>
              <a:uFillTx/>
              <a:latin typeface="Lub Dub Condensed" panose="020B0506030403020204" pitchFamily="34" charset="0"/>
            </a:endParaRPr>
          </a:p>
        </p:txBody>
      </p:sp>
      <p:sp>
        <p:nvSpPr>
          <p:cNvPr id="160" name="Rectangle Container">
            <a:extLst>
              <a:ext uri="{FF2B5EF4-FFF2-40B4-BE49-F238E27FC236}">
                <a16:creationId xmlns:a16="http://schemas.microsoft.com/office/drawing/2014/main" id="{70A68D75-5203-43E8-A5B1-AA3C28E1C310}"/>
              </a:ext>
              <a:ext uri="{C183D7F6-B498-43B3-948B-1728B52AA6E4}">
                <adec:decorative xmlns:adec="http://schemas.microsoft.com/office/drawing/2017/decorative" val="0"/>
              </a:ext>
            </a:extLst>
          </p:cNvPr>
          <p:cNvSpPr/>
          <p:nvPr/>
        </p:nvSpPr>
        <p:spPr>
          <a:xfrm>
            <a:off x="4040325" y="3545719"/>
            <a:ext cx="2985621" cy="944256"/>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Lub Dub Bold" panose="020B0803030403020204" pitchFamily="34" charset="0"/>
              </a:rPr>
              <a:t>Stroke and  atrial fibrillation </a:t>
            </a:r>
            <a:r>
              <a:rPr kumimoji="0" lang="en-US" sz="1600" b="1" i="0" u="none" strike="noStrike" kern="1200" cap="none" spc="0" normalizeH="0" baseline="0" noProof="0" dirty="0">
                <a:ln>
                  <a:noFill/>
                </a:ln>
                <a:effectLst/>
                <a:uLnTx/>
                <a:uFillTx/>
                <a:latin typeface="Lub Dub Bold" panose="020B0803030403020204" pitchFamily="34" charset="0"/>
              </a:rPr>
              <a:t>(low risk for hemorrhagic conversion)</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600" b="1" dirty="0">
                <a:latin typeface="Lub Dub Bold" panose="020B0803030403020204" pitchFamily="34" charset="0"/>
              </a:rPr>
              <a:t>(Class 2b)</a:t>
            </a:r>
            <a:endParaRPr kumimoji="0" lang="en-US" sz="1600" b="1" i="0" u="none" strike="noStrike" kern="1200" cap="none" spc="0" normalizeH="0" baseline="0" noProof="0" dirty="0">
              <a:ln>
                <a:noFill/>
              </a:ln>
              <a:effectLst/>
              <a:uLnTx/>
              <a:uFillTx/>
              <a:latin typeface="Lub Dub Bold" panose="020B0803030403020204" pitchFamily="34" charset="0"/>
            </a:endParaRPr>
          </a:p>
        </p:txBody>
      </p:sp>
      <p:sp>
        <p:nvSpPr>
          <p:cNvPr id="146" name="TextBox 145">
            <a:extLst>
              <a:ext uri="{FF2B5EF4-FFF2-40B4-BE49-F238E27FC236}">
                <a16:creationId xmlns:a16="http://schemas.microsoft.com/office/drawing/2014/main" id="{884DCC1A-6FE8-4C66-865C-B42467A26A9F}"/>
              </a:ext>
              <a:ext uri="{C183D7F6-B498-43B3-948B-1728B52AA6E4}">
                <adec:decorative xmlns:adec="http://schemas.microsoft.com/office/drawing/2017/decorative" val="0"/>
              </a:ext>
            </a:extLst>
          </p:cNvPr>
          <p:cNvSpPr txBox="1"/>
          <p:nvPr/>
        </p:nvSpPr>
        <p:spPr>
          <a:xfrm>
            <a:off x="8136882" y="3228602"/>
            <a:ext cx="16498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rPr>
              <a:t>DAY 14 AND ON</a:t>
            </a:r>
          </a:p>
        </p:txBody>
      </p:sp>
      <p:sp>
        <p:nvSpPr>
          <p:cNvPr id="145" name="Rectangle Container">
            <a:extLst>
              <a:ext uri="{FF2B5EF4-FFF2-40B4-BE49-F238E27FC236}">
                <a16:creationId xmlns:a16="http://schemas.microsoft.com/office/drawing/2014/main" id="{E86419DF-947C-403C-A929-E383CC5CF125}"/>
              </a:ext>
              <a:ext uri="{C183D7F6-B498-43B3-948B-1728B52AA6E4}">
                <adec:decorative xmlns:adec="http://schemas.microsoft.com/office/drawing/2017/decorative" val="1"/>
              </a:ext>
            </a:extLst>
          </p:cNvPr>
          <p:cNvSpPr/>
          <p:nvPr/>
        </p:nvSpPr>
        <p:spPr>
          <a:xfrm>
            <a:off x="7891780" y="3546808"/>
            <a:ext cx="3076399" cy="944256"/>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effectLst/>
              <a:uLnTx/>
              <a:uFillTx/>
              <a:latin typeface="Lub Dub Condensed" panose="020B0506030403020204" pitchFamily="34" charset="0"/>
            </a:endParaRPr>
          </a:p>
        </p:txBody>
      </p:sp>
      <p:sp>
        <p:nvSpPr>
          <p:cNvPr id="159" name="Rectangle Container">
            <a:extLst>
              <a:ext uri="{FF2B5EF4-FFF2-40B4-BE49-F238E27FC236}">
                <a16:creationId xmlns:a16="http://schemas.microsoft.com/office/drawing/2014/main" id="{D575BBD9-391A-4ADA-86DD-DC2D63A30B3A}"/>
              </a:ext>
              <a:ext uri="{C183D7F6-B498-43B3-948B-1728B52AA6E4}">
                <adec:decorative xmlns:adec="http://schemas.microsoft.com/office/drawing/2017/decorative" val="0"/>
              </a:ext>
            </a:extLst>
          </p:cNvPr>
          <p:cNvSpPr/>
          <p:nvPr/>
        </p:nvSpPr>
        <p:spPr>
          <a:xfrm>
            <a:off x="7891780" y="3545720"/>
            <a:ext cx="3076399" cy="944256"/>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Lub Dub Bold" panose="020B0803030403020204" pitchFamily="34" charset="0"/>
              </a:rPr>
              <a:t>Stroke and  atrial fibrillation </a:t>
            </a:r>
            <a:r>
              <a:rPr kumimoji="0" lang="en-US" sz="1600" b="1" i="0" u="none" strike="noStrike" kern="1200" cap="none" spc="0" normalizeH="0" baseline="0" noProof="0" dirty="0">
                <a:ln>
                  <a:noFill/>
                </a:ln>
                <a:effectLst/>
                <a:uLnTx/>
                <a:uFillTx/>
                <a:latin typeface="Lub Dub Bold" panose="020B0803030403020204" pitchFamily="34" charset="0"/>
              </a:rPr>
              <a:t>(HIGH risk for hemorrhagic conversion*)</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600" b="1" dirty="0">
                <a:latin typeface="Lub Dub Bold" panose="020B0803030403020204" pitchFamily="34" charset="0"/>
              </a:rPr>
              <a:t>(Class 2a)</a:t>
            </a:r>
            <a:endParaRPr kumimoji="0" lang="en-US" sz="1600" b="1" i="0" u="none" strike="noStrike" kern="1200" cap="none" spc="0" normalizeH="0" baseline="0" noProof="0" dirty="0">
              <a:ln>
                <a:noFill/>
              </a:ln>
              <a:effectLst/>
              <a:uLnTx/>
              <a:uFillTx/>
              <a:latin typeface="Lub Dub Bold" panose="020B0803030403020204" pitchFamily="34" charset="0"/>
            </a:endParaRPr>
          </a:p>
        </p:txBody>
      </p:sp>
      <p:sp>
        <p:nvSpPr>
          <p:cNvPr id="79" name="Arrow: Right 78">
            <a:extLst>
              <a:ext uri="{FF2B5EF4-FFF2-40B4-BE49-F238E27FC236}">
                <a16:creationId xmlns:a16="http://schemas.microsoft.com/office/drawing/2014/main" id="{CB37DF41-2DBF-437A-960E-DA226CEFFEB4}"/>
              </a:ext>
              <a:ext uri="{C183D7F6-B498-43B3-948B-1728B52AA6E4}">
                <adec:decorative xmlns:adec="http://schemas.microsoft.com/office/drawing/2017/decorative" val="1"/>
              </a:ext>
            </a:extLst>
          </p:cNvPr>
          <p:cNvSpPr/>
          <p:nvPr/>
        </p:nvSpPr>
        <p:spPr>
          <a:xfrm>
            <a:off x="1717962" y="2498688"/>
            <a:ext cx="8908235" cy="909237"/>
          </a:xfrm>
          <a:prstGeom prst="rightArrow">
            <a:avLst>
              <a:gd name="adj1" fmla="val 50000"/>
              <a:gd name="adj2" fmla="val 83131"/>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7" name="Straight Arrow Connector 86">
            <a:extLst>
              <a:ext uri="{FF2B5EF4-FFF2-40B4-BE49-F238E27FC236}">
                <a16:creationId xmlns:a16="http://schemas.microsoft.com/office/drawing/2014/main" id="{5EF2B5F5-8F09-4F4B-9C06-2CC2AA51878B}"/>
              </a:ext>
              <a:ext uri="{C183D7F6-B498-43B3-948B-1728B52AA6E4}">
                <adec:decorative xmlns:adec="http://schemas.microsoft.com/office/drawing/2017/decorative" val="1"/>
              </a:ext>
            </a:extLst>
          </p:cNvPr>
          <p:cNvCxnSpPr>
            <a:cxnSpLocks/>
          </p:cNvCxnSpPr>
          <p:nvPr/>
        </p:nvCxnSpPr>
        <p:spPr>
          <a:xfrm>
            <a:off x="1717961" y="2507183"/>
            <a:ext cx="0" cy="798522"/>
          </a:xfrm>
          <a:prstGeom prst="straightConnector1">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5A80D3CB-6FE8-4798-9CA5-8CC4AB6C7BC6}"/>
              </a:ext>
              <a:ext uri="{C183D7F6-B498-43B3-948B-1728B52AA6E4}">
                <adec:decorative xmlns:adec="http://schemas.microsoft.com/office/drawing/2017/decorative" val="1"/>
              </a:ext>
            </a:extLst>
          </p:cNvPr>
          <p:cNvCxnSpPr>
            <a:cxnSpLocks/>
          </p:cNvCxnSpPr>
          <p:nvPr/>
        </p:nvCxnSpPr>
        <p:spPr>
          <a:xfrm flipH="1">
            <a:off x="9712035" y="2983371"/>
            <a:ext cx="665019" cy="0"/>
          </a:xfrm>
          <a:prstGeom prst="straightConnector1">
            <a:avLst/>
          </a:prstGeom>
          <a:ln w="76200">
            <a:solidFill>
              <a:srgbClr val="F0DB1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3EF0D51E-3A82-4E4F-9ED9-B4AD79FF5471}"/>
              </a:ext>
              <a:ext uri="{C183D7F6-B498-43B3-948B-1728B52AA6E4}">
                <adec:decorative xmlns:adec="http://schemas.microsoft.com/office/drawing/2017/decorative" val="1"/>
              </a:ext>
            </a:extLst>
          </p:cNvPr>
          <p:cNvCxnSpPr>
            <a:cxnSpLocks/>
          </p:cNvCxnSpPr>
          <p:nvPr/>
        </p:nvCxnSpPr>
        <p:spPr>
          <a:xfrm>
            <a:off x="1717963" y="2414266"/>
            <a:ext cx="0" cy="518461"/>
          </a:xfrm>
          <a:prstGeom prst="straightConnector1">
            <a:avLst/>
          </a:prstGeom>
          <a:ln w="28575">
            <a:solidFill>
              <a:srgbClr val="0066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E0DA496-20E5-4230-8C54-86D5C75735E3}"/>
              </a:ext>
              <a:ext uri="{C183D7F6-B498-43B3-948B-1728B52AA6E4}">
                <adec:decorative xmlns:adec="http://schemas.microsoft.com/office/drawing/2017/decorative" val="1"/>
              </a:ext>
            </a:extLst>
          </p:cNvPr>
          <p:cNvCxnSpPr>
            <a:cxnSpLocks/>
          </p:cNvCxnSpPr>
          <p:nvPr/>
        </p:nvCxnSpPr>
        <p:spPr>
          <a:xfrm flipH="1">
            <a:off x="2859972" y="2983371"/>
            <a:ext cx="6852062" cy="0"/>
          </a:xfrm>
          <a:prstGeom prst="straightConnector1">
            <a:avLst/>
          </a:prstGeom>
          <a:ln w="76200">
            <a:solidFill>
              <a:srgbClr val="F5712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2F1B5DC2-67B2-49A9-AD17-983377513401}"/>
              </a:ext>
              <a:ext uri="{C183D7F6-B498-43B3-948B-1728B52AA6E4}">
                <adec:decorative xmlns:adec="http://schemas.microsoft.com/office/drawing/2017/decorative" val="1"/>
              </a:ext>
            </a:extLst>
          </p:cNvPr>
          <p:cNvCxnSpPr>
            <a:cxnSpLocks/>
          </p:cNvCxnSpPr>
          <p:nvPr/>
        </p:nvCxnSpPr>
        <p:spPr>
          <a:xfrm flipH="1">
            <a:off x="1717962" y="2970949"/>
            <a:ext cx="1110479" cy="0"/>
          </a:xfrm>
          <a:prstGeom prst="straightConnector1">
            <a:avLst/>
          </a:prstGeom>
          <a:ln w="76200">
            <a:solidFill>
              <a:srgbClr val="F0DB1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42F2D359-C101-41AA-A4D7-E09EBF885FB4}"/>
              </a:ext>
              <a:ext uri="{C183D7F6-B498-43B3-948B-1728B52AA6E4}">
                <adec:decorative xmlns:adec="http://schemas.microsoft.com/office/drawing/2017/decorative" val="1"/>
              </a:ext>
            </a:extLst>
          </p:cNvPr>
          <p:cNvSpPr/>
          <p:nvPr/>
        </p:nvSpPr>
        <p:spPr>
          <a:xfrm>
            <a:off x="1593273" y="2832516"/>
            <a:ext cx="252208" cy="252208"/>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3" name="Straight Arrow Connector 142">
            <a:extLst>
              <a:ext uri="{FF2B5EF4-FFF2-40B4-BE49-F238E27FC236}">
                <a16:creationId xmlns:a16="http://schemas.microsoft.com/office/drawing/2014/main" id="{C04E2442-2BB0-4C3A-B3A6-DE7E8EA51DB9}"/>
              </a:ext>
              <a:ext uri="{C183D7F6-B498-43B3-948B-1728B52AA6E4}">
                <adec:decorative xmlns:adec="http://schemas.microsoft.com/office/drawing/2017/decorative" val="1"/>
              </a:ext>
            </a:extLst>
          </p:cNvPr>
          <p:cNvCxnSpPr>
            <a:cxnSpLocks/>
          </p:cNvCxnSpPr>
          <p:nvPr/>
        </p:nvCxnSpPr>
        <p:spPr>
          <a:xfrm>
            <a:off x="2545644" y="2996281"/>
            <a:ext cx="0" cy="550527"/>
          </a:xfrm>
          <a:prstGeom prst="straightConnector1">
            <a:avLst/>
          </a:prstGeom>
          <a:ln w="28575">
            <a:solidFill>
              <a:srgbClr val="F0DB1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6D0D4060-CAEE-4F8F-A6E5-7E048F81FE65}"/>
              </a:ext>
              <a:ext uri="{C183D7F6-B498-43B3-948B-1728B52AA6E4}">
                <adec:decorative xmlns:adec="http://schemas.microsoft.com/office/drawing/2017/decorative" val="1"/>
              </a:ext>
            </a:extLst>
          </p:cNvPr>
          <p:cNvCxnSpPr>
            <a:cxnSpLocks/>
          </p:cNvCxnSpPr>
          <p:nvPr/>
        </p:nvCxnSpPr>
        <p:spPr>
          <a:xfrm>
            <a:off x="10044544" y="2996281"/>
            <a:ext cx="0" cy="550527"/>
          </a:xfrm>
          <a:prstGeom prst="straightConnector1">
            <a:avLst/>
          </a:prstGeom>
          <a:ln w="28575">
            <a:solidFill>
              <a:srgbClr val="F0DB1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BC54B92-E434-4A8E-962C-E244321235F6}"/>
              </a:ext>
              <a:ext uri="{C183D7F6-B498-43B3-948B-1728B52AA6E4}">
                <adec:decorative xmlns:adec="http://schemas.microsoft.com/office/drawing/2017/decorative" val="1"/>
              </a:ext>
            </a:extLst>
          </p:cNvPr>
          <p:cNvCxnSpPr>
            <a:cxnSpLocks/>
          </p:cNvCxnSpPr>
          <p:nvPr/>
        </p:nvCxnSpPr>
        <p:spPr>
          <a:xfrm>
            <a:off x="5579643" y="2996281"/>
            <a:ext cx="0" cy="550527"/>
          </a:xfrm>
          <a:prstGeom prst="straightConnector1">
            <a:avLst/>
          </a:prstGeom>
          <a:ln w="28575">
            <a:solidFill>
              <a:srgbClr val="F99B1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B5AF2E5-04DD-4F32-BCA0-7124A90347EB}"/>
              </a:ext>
            </a:extLst>
          </p:cNvPr>
          <p:cNvSpPr txBox="1"/>
          <p:nvPr/>
        </p:nvSpPr>
        <p:spPr>
          <a:xfrm>
            <a:off x="1230278" y="5338211"/>
            <a:ext cx="9883604" cy="523220"/>
          </a:xfrm>
          <a:prstGeom prst="rect">
            <a:avLst/>
          </a:prstGeom>
          <a:noFill/>
        </p:spPr>
        <p:txBody>
          <a:bodyPr wrap="square">
            <a:spAutoFit/>
          </a:bodyPr>
          <a:lstStyle/>
          <a:p>
            <a:r>
              <a:rPr lang="en-US" sz="1400" dirty="0">
                <a:solidFill>
                  <a:srgbClr val="000000"/>
                </a:solidFill>
                <a:latin typeface="Lub Dub Condensed" panose="020B0506030403020204" pitchFamily="34" charset="0"/>
                <a:cs typeface="Arial" panose="020B0604020202020204" pitchFamily="34" charset="0"/>
              </a:rPr>
              <a:t>*Large cerebral infarcts (NIHSS&gt;15, lesions involving complete arterial territory or more than one arterial territory), evidence of hemorrhage on neuroimaging, or other features which place patient at increased risk of hemorrhagic conversion following acute stroke.</a:t>
            </a:r>
          </a:p>
        </p:txBody>
      </p:sp>
      <p:sp>
        <p:nvSpPr>
          <p:cNvPr id="83" name="Text Placeholder 82">
            <a:extLst>
              <a:ext uri="{FF2B5EF4-FFF2-40B4-BE49-F238E27FC236}">
                <a16:creationId xmlns:a16="http://schemas.microsoft.com/office/drawing/2014/main" id="{5E70E4EC-7E77-438C-B0C6-D6D013618CFB}"/>
              </a:ext>
            </a:extLst>
          </p:cNvPr>
          <p:cNvSpPr>
            <a:spLocks noGrp="1"/>
          </p:cNvSpPr>
          <p:nvPr>
            <p:ph type="body" sz="quarter" idx="13"/>
          </p:nvPr>
        </p:nvSpPr>
        <p:spPr>
          <a:xfrm>
            <a:off x="838200" y="6025239"/>
            <a:ext cx="10515600" cy="271939"/>
          </a:xfrm>
        </p:spPr>
        <p:txBody>
          <a:bodyPr/>
          <a:lstStyle/>
          <a:p>
            <a:pPr algn="ctr"/>
            <a:r>
              <a:rPr lang="en-US" sz="1200" b="1" dirty="0">
                <a:solidFill>
                  <a:srgbClr val="000000"/>
                </a:solidFill>
                <a:cs typeface="Arial" panose="020B0604020202020204" pitchFamily="34" charset="0"/>
              </a:rPr>
              <a:t>Abbreviation:</a:t>
            </a:r>
            <a:r>
              <a:rPr lang="en-US" sz="1200" b="1" dirty="0">
                <a:cs typeface="Arial" panose="020B0604020202020204" pitchFamily="34" charset="0"/>
              </a:rPr>
              <a:t> </a:t>
            </a:r>
            <a:r>
              <a:rPr lang="en-US" sz="1200" b="0" i="0" u="none" strike="noStrike" baseline="0" dirty="0">
                <a:cs typeface="Arial" panose="020B0604020202020204" pitchFamily="34" charset="0"/>
              </a:rPr>
              <a:t>TIA</a:t>
            </a:r>
            <a:r>
              <a:rPr lang="en-US" sz="1200" b="0" i="0" u="none" strike="noStrike" dirty="0">
                <a:cs typeface="Arial" panose="020B0604020202020204" pitchFamily="34" charset="0"/>
              </a:rPr>
              <a:t> indicates</a:t>
            </a:r>
            <a:r>
              <a:rPr lang="en-US" sz="1200" b="0" i="0" u="none" strike="noStrike" baseline="0" dirty="0">
                <a:cs typeface="Arial" panose="020B0604020202020204" pitchFamily="34" charset="0"/>
              </a:rPr>
              <a:t> transient </a:t>
            </a:r>
            <a:r>
              <a:rPr lang="en-US" sz="1200" dirty="0">
                <a:cs typeface="Arial" panose="020B0604020202020204" pitchFamily="34" charset="0"/>
              </a:rPr>
              <a:t>i</a:t>
            </a:r>
            <a:r>
              <a:rPr lang="en-US" sz="1200" b="0" i="0" u="none" strike="noStrike" baseline="0" dirty="0">
                <a:cs typeface="Arial" panose="020B0604020202020204" pitchFamily="34" charset="0"/>
              </a:rPr>
              <a:t>schemic </a:t>
            </a:r>
            <a:r>
              <a:rPr lang="en-US" sz="1200" dirty="0">
                <a:cs typeface="Arial" panose="020B0604020202020204" pitchFamily="34" charset="0"/>
              </a:rPr>
              <a:t>a</a:t>
            </a:r>
            <a:r>
              <a:rPr lang="en-US" sz="1200" b="0" i="0" u="none" strike="noStrike" baseline="0" dirty="0">
                <a:cs typeface="Arial" panose="020B0604020202020204" pitchFamily="34" charset="0"/>
              </a:rPr>
              <a:t>ttack. </a:t>
            </a:r>
            <a:endParaRPr lang="en-US" sz="1200" dirty="0">
              <a:solidFill>
                <a:srgbClr val="000000"/>
              </a:solidFill>
              <a:cs typeface="Arial" panose="020B0604020202020204" pitchFamily="34"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23</a:t>
            </a:fld>
            <a:endParaRPr lang="en-US" noProof="0" dirty="0"/>
          </a:p>
        </p:txBody>
      </p:sp>
    </p:spTree>
    <p:extLst>
      <p:ext uri="{BB962C8B-B14F-4D97-AF65-F5344CB8AC3E}">
        <p14:creationId xmlns:p14="http://schemas.microsoft.com/office/powerpoint/2010/main" val="325981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500"/>
                                        <p:tgtEl>
                                          <p:spTgt spid="1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wipe(down)">
                                      <p:cBhvr>
                                        <p:cTn id="15" dur="500"/>
                                        <p:tgtEl>
                                          <p:spTgt spid="13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fade">
                                      <p:cBhvr>
                                        <p:cTn id="25" dur="500"/>
                                        <p:tgtEl>
                                          <p:spTgt spid="1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500"/>
                                        <p:tgtEl>
                                          <p:spTgt spid="125"/>
                                        </p:tgtEl>
                                      </p:cBhvr>
                                    </p:animEffect>
                                  </p:childTnLst>
                                </p:cTn>
                              </p:par>
                              <p:par>
                                <p:cTn id="31" presetID="22" presetClass="entr" presetSubtype="1" fill="hold" nodeType="with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wipe(up)">
                                      <p:cBhvr>
                                        <p:cTn id="33" dur="500"/>
                                        <p:tgtEl>
                                          <p:spTgt spid="14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fade">
                                      <p:cBhvr>
                                        <p:cTn id="37" dur="500"/>
                                        <p:tgtEl>
                                          <p:spTgt spid="1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fade">
                                      <p:cBhvr>
                                        <p:cTn id="40" dur="500"/>
                                        <p:tgtEl>
                                          <p:spTgt spid="1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1"/>
                                        </p:tgtEl>
                                        <p:attrNameLst>
                                          <p:attrName>style.visibility</p:attrName>
                                        </p:attrNameLst>
                                      </p:cBhvr>
                                      <p:to>
                                        <p:strVal val="visible"/>
                                      </p:to>
                                    </p:set>
                                    <p:animEffect transition="in" filter="fade">
                                      <p:cBhvr>
                                        <p:cTn id="43" dur="500"/>
                                        <p:tgtEl>
                                          <p:spTgt spid="14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wipe(left)">
                                      <p:cBhvr>
                                        <p:cTn id="48" dur="500"/>
                                        <p:tgtEl>
                                          <p:spTgt spid="126"/>
                                        </p:tgtEl>
                                      </p:cBhvr>
                                    </p:animEffect>
                                  </p:childTnLst>
                                </p:cTn>
                              </p:par>
                              <p:par>
                                <p:cTn id="49" presetID="22" presetClass="entr" presetSubtype="1" fill="hold" nodeType="with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wipe(up)">
                                      <p:cBhvr>
                                        <p:cTn id="51" dur="500"/>
                                        <p:tgtEl>
                                          <p:spTgt spid="15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0"/>
                                        </p:tgtEl>
                                        <p:attrNameLst>
                                          <p:attrName>style.visibility</p:attrName>
                                        </p:attrNameLst>
                                      </p:cBhvr>
                                      <p:to>
                                        <p:strVal val="visible"/>
                                      </p:to>
                                    </p:set>
                                    <p:animEffect transition="in" filter="fade">
                                      <p:cBhvr>
                                        <p:cTn id="54" dur="500"/>
                                        <p:tgtEl>
                                          <p:spTgt spid="160"/>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fade">
                                      <p:cBhvr>
                                        <p:cTn id="58" dur="500"/>
                                        <p:tgtEl>
                                          <p:spTgt spid="1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9"/>
                                        </p:tgtEl>
                                        <p:attrNameLst>
                                          <p:attrName>style.visibility</p:attrName>
                                        </p:attrNameLst>
                                      </p:cBhvr>
                                      <p:to>
                                        <p:strVal val="visible"/>
                                      </p:to>
                                    </p:set>
                                    <p:animEffect transition="in" filter="fade">
                                      <p:cBhvr>
                                        <p:cTn id="61" dur="500"/>
                                        <p:tgtEl>
                                          <p:spTgt spid="14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wipe(left)">
                                      <p:cBhvr>
                                        <p:cTn id="66" dur="500"/>
                                        <p:tgtEl>
                                          <p:spTgt spid="135"/>
                                        </p:tgtEl>
                                      </p:cBhvr>
                                    </p:animEffect>
                                  </p:childTnLst>
                                </p:cTn>
                              </p:par>
                              <p:par>
                                <p:cTn id="67" presetID="22" presetClass="entr" presetSubtype="1"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Effect transition="in" filter="wipe(up)">
                                      <p:cBhvr>
                                        <p:cTn id="69" dur="500"/>
                                        <p:tgtEl>
                                          <p:spTgt spid="1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fade">
                                      <p:cBhvr>
                                        <p:cTn id="72" dur="500"/>
                                        <p:tgtEl>
                                          <p:spTgt spid="159"/>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46"/>
                                        </p:tgtEl>
                                        <p:attrNameLst>
                                          <p:attrName>style.visibility</p:attrName>
                                        </p:attrNameLst>
                                      </p:cBhvr>
                                      <p:to>
                                        <p:strVal val="visible"/>
                                      </p:to>
                                    </p:set>
                                    <p:animEffect transition="in" filter="fade">
                                      <p:cBhvr>
                                        <p:cTn id="76" dur="500"/>
                                        <p:tgtEl>
                                          <p:spTgt spid="1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53" grpId="0" animBg="1"/>
      <p:bldP spid="154" grpId="0"/>
      <p:bldP spid="142" grpId="0"/>
      <p:bldP spid="141" grpId="0" animBg="1"/>
      <p:bldP spid="158" grpId="0"/>
      <p:bldP spid="150" grpId="0"/>
      <p:bldP spid="149" grpId="0" animBg="1"/>
      <p:bldP spid="160" grpId="0"/>
      <p:bldP spid="146" grpId="0"/>
      <p:bldP spid="145" grpId="0" animBg="1"/>
      <p:bldP spid="159" grpId="0"/>
      <p:bldP spid="79" grpId="0" animBg="1"/>
      <p:bldP spid="1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Container">
            <a:extLst>
              <a:ext uri="{FF2B5EF4-FFF2-40B4-BE49-F238E27FC236}">
                <a16:creationId xmlns:a16="http://schemas.microsoft.com/office/drawing/2014/main" id="{A8D30F63-FE3C-43A0-B0F9-056584521F88}"/>
              </a:ext>
              <a:ext uri="{C183D7F6-B498-43B3-948B-1728B52AA6E4}">
                <adec:decorative xmlns:adec="http://schemas.microsoft.com/office/drawing/2017/decorative" val="1"/>
              </a:ext>
            </a:extLst>
          </p:cNvPr>
          <p:cNvSpPr/>
          <p:nvPr/>
        </p:nvSpPr>
        <p:spPr>
          <a:xfrm>
            <a:off x="5988541" y="5773932"/>
            <a:ext cx="2471235" cy="379934"/>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Consider Intensifying Warfarin</a:t>
            </a:r>
            <a:r>
              <a:rPr kumimoji="0" lang="en-US" sz="1100" b="0" i="0" u="none" strike="noStrike" kern="1200" cap="none" spc="0" normalizeH="0" baseline="30000" noProof="0" dirty="0">
                <a:ln>
                  <a:noFill/>
                </a:ln>
                <a:solidFill>
                  <a:prstClr val="black"/>
                </a:solidFill>
                <a:effectLst/>
                <a:uLnTx/>
                <a:uFillTx/>
                <a:latin typeface="Lub Dub Bold" panose="020B0803030403020204" pitchFamily="34" charset="0"/>
                <a:ea typeface="+mn-ea"/>
                <a:cs typeface="+mn-cs"/>
              </a:rPr>
              <a:t>§</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(Class 2b)</a:t>
            </a:r>
          </a:p>
        </p:txBody>
      </p:sp>
      <p:cxnSp>
        <p:nvCxnSpPr>
          <p:cNvPr id="143" name="Straight Arrow Connector 142">
            <a:extLst>
              <a:ext uri="{FF2B5EF4-FFF2-40B4-BE49-F238E27FC236}">
                <a16:creationId xmlns:a16="http://schemas.microsoft.com/office/drawing/2014/main" id="{2C1EFDA4-A5CC-43F8-9F89-DA1630C69DD2}"/>
              </a:ext>
              <a:ext uri="{C183D7F6-B498-43B3-948B-1728B52AA6E4}">
                <adec:decorative xmlns:adec="http://schemas.microsoft.com/office/drawing/2017/decorative" val="1"/>
              </a:ext>
            </a:extLst>
          </p:cNvPr>
          <p:cNvCxnSpPr>
            <a:cxnSpLocks/>
          </p:cNvCxnSpPr>
          <p:nvPr/>
        </p:nvCxnSpPr>
        <p:spPr>
          <a:xfrm>
            <a:off x="7215710" y="5484143"/>
            <a:ext cx="0" cy="2809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554A912F-9091-43CC-96E6-51BADBF6D4E7}"/>
              </a:ext>
              <a:ext uri="{C183D7F6-B498-43B3-948B-1728B52AA6E4}">
                <adec:decorative xmlns:adec="http://schemas.microsoft.com/office/drawing/2017/decorative" val="1"/>
              </a:ext>
            </a:extLst>
          </p:cNvPr>
          <p:cNvCxnSpPr>
            <a:cxnSpLocks/>
          </p:cNvCxnSpPr>
          <p:nvPr/>
        </p:nvCxnSpPr>
        <p:spPr>
          <a:xfrm>
            <a:off x="7215710" y="4842245"/>
            <a:ext cx="0" cy="2809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Rectangle Container">
            <a:extLst>
              <a:ext uri="{FF2B5EF4-FFF2-40B4-BE49-F238E27FC236}">
                <a16:creationId xmlns:a16="http://schemas.microsoft.com/office/drawing/2014/main" id="{F9EEC05F-111E-434E-BFB0-B7F1DB390CF2}"/>
              </a:ext>
              <a:ext uri="{C183D7F6-B498-43B3-948B-1728B52AA6E4}">
                <adec:decorative xmlns:adec="http://schemas.microsoft.com/office/drawing/2017/decorative" val="1"/>
              </a:ext>
            </a:extLst>
          </p:cNvPr>
          <p:cNvSpPr/>
          <p:nvPr/>
        </p:nvSpPr>
        <p:spPr>
          <a:xfrm>
            <a:off x="6356509" y="4547319"/>
            <a:ext cx="1745925" cy="309694"/>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Recurrent Stroke/TIA?</a:t>
            </a:r>
          </a:p>
        </p:txBody>
      </p:sp>
      <p:cxnSp>
        <p:nvCxnSpPr>
          <p:cNvPr id="140" name="Straight Arrow Connector 139">
            <a:extLst>
              <a:ext uri="{FF2B5EF4-FFF2-40B4-BE49-F238E27FC236}">
                <a16:creationId xmlns:a16="http://schemas.microsoft.com/office/drawing/2014/main" id="{26322F7E-CA93-427D-9722-C8C37285FBCD}"/>
              </a:ext>
              <a:ext uri="{C183D7F6-B498-43B3-948B-1728B52AA6E4}">
                <adec:decorative xmlns:adec="http://schemas.microsoft.com/office/drawing/2017/decorative" val="1"/>
              </a:ext>
            </a:extLst>
          </p:cNvPr>
          <p:cNvCxnSpPr>
            <a:cxnSpLocks/>
          </p:cNvCxnSpPr>
          <p:nvPr/>
        </p:nvCxnSpPr>
        <p:spPr>
          <a:xfrm>
            <a:off x="7215710" y="4258137"/>
            <a:ext cx="0" cy="2809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D1ADA12D-18BD-4B14-AB84-D4D3A27385D7}"/>
              </a:ext>
              <a:ext uri="{C183D7F6-B498-43B3-948B-1728B52AA6E4}">
                <adec:decorative xmlns:adec="http://schemas.microsoft.com/office/drawing/2017/decorative" val="1"/>
              </a:ext>
            </a:extLst>
          </p:cNvPr>
          <p:cNvCxnSpPr>
            <a:cxnSpLocks/>
          </p:cNvCxnSpPr>
          <p:nvPr/>
        </p:nvCxnSpPr>
        <p:spPr>
          <a:xfrm>
            <a:off x="7215710" y="3112927"/>
            <a:ext cx="0" cy="722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A8693B0-AE7A-4EA9-98EE-FC8BE9BE7A82}"/>
              </a:ext>
              <a:ext uri="{C183D7F6-B498-43B3-948B-1728B52AA6E4}">
                <adec:decorative xmlns:adec="http://schemas.microsoft.com/office/drawing/2017/decorative" val="1"/>
              </a:ext>
            </a:extLst>
          </p:cNvPr>
          <p:cNvCxnSpPr>
            <a:cxnSpLocks/>
          </p:cNvCxnSpPr>
          <p:nvPr/>
        </p:nvCxnSpPr>
        <p:spPr>
          <a:xfrm>
            <a:off x="6036863" y="3095894"/>
            <a:ext cx="0" cy="722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776BB04-C9E9-4E24-BDB2-A003B67C4BF0}"/>
              </a:ext>
              <a:ext uri="{C183D7F6-B498-43B3-948B-1728B52AA6E4}">
                <adec:decorative xmlns:adec="http://schemas.microsoft.com/office/drawing/2017/decorative" val="1"/>
              </a:ext>
            </a:extLst>
          </p:cNvPr>
          <p:cNvCxnSpPr>
            <a:cxnSpLocks/>
          </p:cNvCxnSpPr>
          <p:nvPr/>
        </p:nvCxnSpPr>
        <p:spPr>
          <a:xfrm>
            <a:off x="4920902" y="3100691"/>
            <a:ext cx="0" cy="722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0B6F71CB-A54F-4CBA-8114-6AF2FD42A773}"/>
              </a:ext>
              <a:ext uri="{C183D7F6-B498-43B3-948B-1728B52AA6E4}">
                <adec:decorative xmlns:adec="http://schemas.microsoft.com/office/drawing/2017/decorative" val="1"/>
              </a:ext>
            </a:extLst>
          </p:cNvPr>
          <p:cNvCxnSpPr>
            <a:cxnSpLocks/>
          </p:cNvCxnSpPr>
          <p:nvPr/>
        </p:nvCxnSpPr>
        <p:spPr>
          <a:xfrm>
            <a:off x="3895996" y="3450357"/>
            <a:ext cx="0" cy="3676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0229774-4B50-4CE9-97EF-60A11A4E58E6}"/>
              </a:ext>
              <a:ext uri="{C183D7F6-B498-43B3-948B-1728B52AA6E4}">
                <adec:decorative xmlns:adec="http://schemas.microsoft.com/office/drawing/2017/decorative" val="1"/>
              </a:ext>
            </a:extLst>
          </p:cNvPr>
          <p:cNvCxnSpPr>
            <a:cxnSpLocks/>
          </p:cNvCxnSpPr>
          <p:nvPr/>
        </p:nvCxnSpPr>
        <p:spPr>
          <a:xfrm>
            <a:off x="1206335" y="3467390"/>
            <a:ext cx="0" cy="3676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73676E55-CC52-4878-9352-6E74D4D70488}"/>
              </a:ext>
              <a:ext uri="{C183D7F6-B498-43B3-948B-1728B52AA6E4}">
                <adec:decorative xmlns:adec="http://schemas.microsoft.com/office/drawing/2017/decorative" val="1"/>
              </a:ext>
            </a:extLst>
          </p:cNvPr>
          <p:cNvCxnSpPr>
            <a:cxnSpLocks/>
          </p:cNvCxnSpPr>
          <p:nvPr/>
        </p:nvCxnSpPr>
        <p:spPr>
          <a:xfrm>
            <a:off x="2549772" y="3467390"/>
            <a:ext cx="0" cy="3676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Rectangle Container">
            <a:extLst>
              <a:ext uri="{FF2B5EF4-FFF2-40B4-BE49-F238E27FC236}">
                <a16:creationId xmlns:a16="http://schemas.microsoft.com/office/drawing/2014/main" id="{CDD2B7F4-E6C8-4398-A5EB-473F5866E880}"/>
              </a:ext>
              <a:ext uri="{C183D7F6-B498-43B3-948B-1728B52AA6E4}">
                <adec:decorative xmlns:adec="http://schemas.microsoft.com/office/drawing/2017/decorative" val="1"/>
              </a:ext>
            </a:extLst>
          </p:cNvPr>
          <p:cNvSpPr/>
          <p:nvPr/>
        </p:nvSpPr>
        <p:spPr>
          <a:xfrm>
            <a:off x="674420" y="2837159"/>
            <a:ext cx="1041629" cy="741203"/>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Moderate-Severe MS or Mechanical Valve*</a:t>
            </a:r>
          </a:p>
        </p:txBody>
      </p:sp>
      <p:sp>
        <p:nvSpPr>
          <p:cNvPr id="97" name="Rectangle Container">
            <a:extLst>
              <a:ext uri="{FF2B5EF4-FFF2-40B4-BE49-F238E27FC236}">
                <a16:creationId xmlns:a16="http://schemas.microsoft.com/office/drawing/2014/main" id="{E92B98FE-B1D8-49F7-BF49-B5C4D44E3C17}"/>
              </a:ext>
              <a:ext uri="{C183D7F6-B498-43B3-948B-1728B52AA6E4}">
                <adec:decorative xmlns:adec="http://schemas.microsoft.com/office/drawing/2017/decorative" val="1"/>
              </a:ext>
            </a:extLst>
          </p:cNvPr>
          <p:cNvSpPr/>
          <p:nvPr/>
        </p:nvSpPr>
        <p:spPr>
          <a:xfrm>
            <a:off x="2034697" y="2837160"/>
            <a:ext cx="1030675" cy="74120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All Other VHD Conditions</a:t>
            </a:r>
          </a:p>
        </p:txBody>
      </p:sp>
      <p:sp>
        <p:nvSpPr>
          <p:cNvPr id="98" name="Rectangle Container">
            <a:extLst>
              <a:ext uri="{FF2B5EF4-FFF2-40B4-BE49-F238E27FC236}">
                <a16:creationId xmlns:a16="http://schemas.microsoft.com/office/drawing/2014/main" id="{99ECDDB7-0EEB-4635-993E-55618F2EEF99}"/>
              </a:ext>
              <a:ext uri="{C183D7F6-B498-43B3-948B-1728B52AA6E4}">
                <adec:decorative xmlns:adec="http://schemas.microsoft.com/office/drawing/2017/decorative" val="1"/>
              </a:ext>
            </a:extLst>
          </p:cNvPr>
          <p:cNvSpPr/>
          <p:nvPr/>
        </p:nvSpPr>
        <p:spPr>
          <a:xfrm>
            <a:off x="674418" y="3817981"/>
            <a:ext cx="1041628" cy="481792"/>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99" name="Rectangle Container">
            <a:extLst>
              <a:ext uri="{FF2B5EF4-FFF2-40B4-BE49-F238E27FC236}">
                <a16:creationId xmlns:a16="http://schemas.microsoft.com/office/drawing/2014/main" id="{1E5983B4-8B99-4B1D-8A20-98D086F55122}"/>
              </a:ext>
              <a:ext uri="{C183D7F6-B498-43B3-948B-1728B52AA6E4}">
                <adec:decorative xmlns:adec="http://schemas.microsoft.com/office/drawing/2017/decorative" val="1"/>
              </a:ext>
            </a:extLst>
          </p:cNvPr>
          <p:cNvSpPr/>
          <p:nvPr/>
        </p:nvSpPr>
        <p:spPr>
          <a:xfrm>
            <a:off x="2029223" y="3817981"/>
            <a:ext cx="1036149" cy="481792"/>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DOAC</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100" name="Rectangle Container">
            <a:extLst>
              <a:ext uri="{FF2B5EF4-FFF2-40B4-BE49-F238E27FC236}">
                <a16:creationId xmlns:a16="http://schemas.microsoft.com/office/drawing/2014/main" id="{1A28E862-34F1-47F3-930D-AD9AF4C1ACD4}"/>
              </a:ext>
              <a:ext uri="{C183D7F6-B498-43B3-948B-1728B52AA6E4}">
                <adec:decorative xmlns:adec="http://schemas.microsoft.com/office/drawing/2017/decorative" val="1"/>
              </a:ext>
            </a:extLst>
          </p:cNvPr>
          <p:cNvSpPr/>
          <p:nvPr/>
        </p:nvSpPr>
        <p:spPr>
          <a:xfrm>
            <a:off x="3427747" y="2837160"/>
            <a:ext cx="907754" cy="74120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Non-Rheumatic MVD</a:t>
            </a:r>
            <a:r>
              <a:rPr kumimoji="0" lang="en-US" sz="1200" b="0" i="0" u="none" strike="noStrike" kern="1200" cap="none" spc="0" normalizeH="0" baseline="30000" noProof="0" dirty="0">
                <a:ln>
                  <a:noFill/>
                </a:ln>
                <a:solidFill>
                  <a:srgbClr val="292929"/>
                </a:solidFill>
                <a:effectLst/>
                <a:uLnTx/>
                <a:uFillTx/>
                <a:latin typeface="Lub Dub Bold" panose="020B0803030403020204" pitchFamily="34" charset="0"/>
                <a:ea typeface="+mn-ea"/>
                <a:cs typeface="Lato"/>
              </a:rPr>
              <a:t>†</a:t>
            </a:r>
          </a:p>
        </p:txBody>
      </p:sp>
      <p:sp>
        <p:nvSpPr>
          <p:cNvPr id="101" name="Rectangle Container">
            <a:extLst>
              <a:ext uri="{FF2B5EF4-FFF2-40B4-BE49-F238E27FC236}">
                <a16:creationId xmlns:a16="http://schemas.microsoft.com/office/drawing/2014/main" id="{086C98BC-5A97-4C58-B319-9A3595CAA667}"/>
              </a:ext>
              <a:ext uri="{C183D7F6-B498-43B3-948B-1728B52AA6E4}">
                <adec:decorative xmlns:adec="http://schemas.microsoft.com/office/drawing/2017/decorative" val="1"/>
              </a:ext>
            </a:extLst>
          </p:cNvPr>
          <p:cNvSpPr/>
          <p:nvPr/>
        </p:nvSpPr>
        <p:spPr>
          <a:xfrm>
            <a:off x="4480022" y="2837160"/>
            <a:ext cx="907753"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AVD</a:t>
            </a:r>
            <a:r>
              <a:rPr kumimoji="0" lang="en-US" sz="1200" b="0" i="0" u="none" strike="noStrike" kern="1200" cap="none" spc="0" normalizeH="0" baseline="30000" noProof="0" dirty="0">
                <a:ln>
                  <a:noFill/>
                </a:ln>
                <a:solidFill>
                  <a:srgbClr val="292929"/>
                </a:solidFill>
                <a:effectLst/>
                <a:uLnTx/>
                <a:uFillTx/>
                <a:latin typeface="Lub Dub Bold" panose="020B0803030403020204" pitchFamily="34" charset="0"/>
                <a:ea typeface="+mn-ea"/>
                <a:cs typeface="Lato"/>
              </a:rPr>
              <a:t>‡</a:t>
            </a:r>
          </a:p>
        </p:txBody>
      </p:sp>
      <p:sp>
        <p:nvSpPr>
          <p:cNvPr id="102" name="Rectangle Container">
            <a:extLst>
              <a:ext uri="{FF2B5EF4-FFF2-40B4-BE49-F238E27FC236}">
                <a16:creationId xmlns:a16="http://schemas.microsoft.com/office/drawing/2014/main" id="{92B6A37A-D6BE-432A-9A11-CAF591D6DACD}"/>
              </a:ext>
              <a:ext uri="{C183D7F6-B498-43B3-948B-1728B52AA6E4}">
                <adec:decorative xmlns:adec="http://schemas.microsoft.com/office/drawing/2017/decorative" val="1"/>
              </a:ext>
            </a:extLst>
          </p:cNvPr>
          <p:cNvSpPr/>
          <p:nvPr/>
        </p:nvSpPr>
        <p:spPr>
          <a:xfrm>
            <a:off x="3430848" y="3817981"/>
            <a:ext cx="3140236" cy="481792"/>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Antiplatelet </a:t>
            </a:r>
            <a:b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b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104" name="Rectangle Container">
            <a:extLst>
              <a:ext uri="{FF2B5EF4-FFF2-40B4-BE49-F238E27FC236}">
                <a16:creationId xmlns:a16="http://schemas.microsoft.com/office/drawing/2014/main" id="{A673B7DD-2B62-4A62-8521-C65D70D00FE7}"/>
              </a:ext>
              <a:ext uri="{C183D7F6-B498-43B3-948B-1728B52AA6E4}">
                <adec:decorative xmlns:adec="http://schemas.microsoft.com/office/drawing/2017/decorative" val="1"/>
              </a:ext>
            </a:extLst>
          </p:cNvPr>
          <p:cNvSpPr/>
          <p:nvPr/>
        </p:nvSpPr>
        <p:spPr>
          <a:xfrm>
            <a:off x="5532296" y="2837160"/>
            <a:ext cx="1029270"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MV/AV Bioprosthesis</a:t>
            </a:r>
          </a:p>
        </p:txBody>
      </p:sp>
      <p:sp>
        <p:nvSpPr>
          <p:cNvPr id="105"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6706086" y="2837160"/>
            <a:ext cx="1030675"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Mechanical MV/AV</a:t>
            </a:r>
          </a:p>
        </p:txBody>
      </p:sp>
      <p:sp>
        <p:nvSpPr>
          <p:cNvPr id="107" name="Rectangle Container">
            <a:extLst>
              <a:ext uri="{FF2B5EF4-FFF2-40B4-BE49-F238E27FC236}">
                <a16:creationId xmlns:a16="http://schemas.microsoft.com/office/drawing/2014/main" id="{E95B4D4D-16E3-437C-B393-1C892D160FD8}"/>
              </a:ext>
              <a:ext uri="{C183D7F6-B498-43B3-948B-1728B52AA6E4}">
                <adec:decorative xmlns:adec="http://schemas.microsoft.com/office/drawing/2017/decorative" val="1"/>
              </a:ext>
            </a:extLst>
          </p:cNvPr>
          <p:cNvSpPr/>
          <p:nvPr/>
        </p:nvSpPr>
        <p:spPr>
          <a:xfrm>
            <a:off x="6706086" y="3817981"/>
            <a:ext cx="1036149" cy="481792"/>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111" name="Rectangle Container">
            <a:extLst>
              <a:ext uri="{FF2B5EF4-FFF2-40B4-BE49-F238E27FC236}">
                <a16:creationId xmlns:a16="http://schemas.microsoft.com/office/drawing/2014/main" id="{F90863DA-CDE8-4D57-AA1D-9C7D14FA1C93}"/>
              </a:ext>
              <a:ext uri="{C183D7F6-B498-43B3-948B-1728B52AA6E4}">
                <adec:decorative xmlns:adec="http://schemas.microsoft.com/office/drawing/2017/decorative" val="1"/>
              </a:ext>
            </a:extLst>
          </p:cNvPr>
          <p:cNvSpPr/>
          <p:nvPr/>
        </p:nvSpPr>
        <p:spPr>
          <a:xfrm>
            <a:off x="5845277" y="5123154"/>
            <a:ext cx="2737157" cy="424560"/>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Assess Valve Function, Rule Out Non-Valvular Causes, Assess Bleeding Risk</a:t>
            </a:r>
          </a:p>
        </p:txBody>
      </p:sp>
      <p:grpSp>
        <p:nvGrpSpPr>
          <p:cNvPr id="139" name="Group 138">
            <a:extLst>
              <a:ext uri="{FF2B5EF4-FFF2-40B4-BE49-F238E27FC236}">
                <a16:creationId xmlns:a16="http://schemas.microsoft.com/office/drawing/2014/main" id="{22D99A38-47B5-4153-869D-166804EAEA0E}"/>
              </a:ext>
              <a:ext uri="{C183D7F6-B498-43B3-948B-1728B52AA6E4}">
                <adec:decorative xmlns:adec="http://schemas.microsoft.com/office/drawing/2017/decorative" val="1"/>
              </a:ext>
            </a:extLst>
          </p:cNvPr>
          <p:cNvGrpSpPr/>
          <p:nvPr/>
        </p:nvGrpSpPr>
        <p:grpSpPr>
          <a:xfrm>
            <a:off x="4920106" y="2570175"/>
            <a:ext cx="1115961" cy="283152"/>
            <a:chOff x="5420898" y="3294620"/>
            <a:chExt cx="1115961" cy="726884"/>
          </a:xfrm>
        </p:grpSpPr>
        <p:cxnSp>
          <p:nvCxnSpPr>
            <p:cNvPr id="137" name="Straight Arrow Connector 136">
              <a:extLst>
                <a:ext uri="{FF2B5EF4-FFF2-40B4-BE49-F238E27FC236}">
                  <a16:creationId xmlns:a16="http://schemas.microsoft.com/office/drawing/2014/main" id="{8C17E75D-4B4D-4008-BD7A-8E8D8FB56D54}"/>
                </a:ext>
                <a:ext uri="{C183D7F6-B498-43B3-948B-1728B52AA6E4}">
                  <adec:decorative xmlns:adec="http://schemas.microsoft.com/office/drawing/2017/decorative" val="1"/>
                </a:ext>
              </a:extLst>
            </p:cNvPr>
            <p:cNvCxnSpPr>
              <a:cxnSpLocks/>
            </p:cNvCxnSpPr>
            <p:nvPr/>
          </p:nvCxnSpPr>
          <p:spPr>
            <a:xfrm>
              <a:off x="6536859" y="3294620"/>
              <a:ext cx="0" cy="722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F3EA3AC1-219A-4F61-9489-CAB9772B486E}"/>
                </a:ext>
                <a:ext uri="{C183D7F6-B498-43B3-948B-1728B52AA6E4}">
                  <adec:decorative xmlns:adec="http://schemas.microsoft.com/office/drawing/2017/decorative" val="1"/>
                </a:ext>
              </a:extLst>
            </p:cNvPr>
            <p:cNvCxnSpPr>
              <a:cxnSpLocks/>
            </p:cNvCxnSpPr>
            <p:nvPr/>
          </p:nvCxnSpPr>
          <p:spPr>
            <a:xfrm>
              <a:off x="5420898" y="3299417"/>
              <a:ext cx="0" cy="722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6" name="Rectangle 2">
            <a:extLst>
              <a:ext uri="{FF2B5EF4-FFF2-40B4-BE49-F238E27FC236}">
                <a16:creationId xmlns:a16="http://schemas.microsoft.com/office/drawing/2014/main" id="{2D2C9A77-7A90-45DA-B9A5-20C1BF18B719}"/>
              </a:ext>
              <a:ext uri="{C183D7F6-B498-43B3-948B-1728B52AA6E4}">
                <adec:decorative xmlns:adec="http://schemas.microsoft.com/office/drawing/2017/decorative" val="1"/>
              </a:ext>
            </a:extLst>
          </p:cNvPr>
          <p:cNvSpPr/>
          <p:nvPr/>
        </p:nvSpPr>
        <p:spPr>
          <a:xfrm>
            <a:off x="8846748" y="3243956"/>
            <a:ext cx="202607" cy="6794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4" name="Straight Arrow Connector 143">
            <a:extLst>
              <a:ext uri="{FF2B5EF4-FFF2-40B4-BE49-F238E27FC236}">
                <a16:creationId xmlns:a16="http://schemas.microsoft.com/office/drawing/2014/main" id="{DDE4218A-BA08-49F2-A44A-9799F213E7C0}"/>
              </a:ext>
              <a:ext uri="{C183D7F6-B498-43B3-948B-1728B52AA6E4}">
                <adec:decorative xmlns:adec="http://schemas.microsoft.com/office/drawing/2017/decorative" val="1"/>
              </a:ext>
            </a:extLst>
          </p:cNvPr>
          <p:cNvCxnSpPr>
            <a:cxnSpLocks/>
          </p:cNvCxnSpPr>
          <p:nvPr/>
        </p:nvCxnSpPr>
        <p:spPr>
          <a:xfrm>
            <a:off x="9917901" y="2375972"/>
            <a:ext cx="0" cy="2812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CF34286-80B5-4024-9B1F-F672BCEC8CFE}"/>
              </a:ext>
            </a:extLst>
          </p:cNvPr>
          <p:cNvSpPr>
            <a:spLocks noGrp="1"/>
          </p:cNvSpPr>
          <p:nvPr>
            <p:ph type="title"/>
          </p:nvPr>
        </p:nvSpPr>
        <p:spPr>
          <a:xfrm>
            <a:off x="838200" y="365124"/>
            <a:ext cx="10036395" cy="771337"/>
          </a:xfrm>
        </p:spPr>
        <p:txBody>
          <a:bodyPr/>
          <a:lstStyle/>
          <a:p>
            <a:r>
              <a:rPr lang="en-US" sz="2800" noProof="0" dirty="0">
                <a:solidFill>
                  <a:srgbClr val="CF2429"/>
                </a:solidFill>
              </a:rPr>
              <a:t>Figure 3. </a:t>
            </a:r>
            <a:r>
              <a:rPr lang="en-US" sz="2800" dirty="0"/>
              <a:t>Antithrombotic Regimen in Ischemic Stroke or TIA and Different Valvular Heart Disease Conditions</a:t>
            </a:r>
          </a:p>
        </p:txBody>
      </p:sp>
      <p:sp>
        <p:nvSpPr>
          <p:cNvPr id="2" name="Slide Number Placeholder 1">
            <a:extLst>
              <a:ext uri="{FF2B5EF4-FFF2-40B4-BE49-F238E27FC236}">
                <a16:creationId xmlns:a16="http://schemas.microsoft.com/office/drawing/2014/main" id="{B954E627-9427-4D0B-AD4A-242554DA961A}"/>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24</a:t>
            </a:fld>
            <a:endParaRPr lang="en-US" dirty="0"/>
          </a:p>
        </p:txBody>
      </p:sp>
      <p:sp>
        <p:nvSpPr>
          <p:cNvPr id="55" name="Rectangle 54" descr="Flowchart of guideline recommendations for antithrombotic treatment in patients with valvular heart disease conditions who have had a prior stroke or transient ischemic attack to prevent further stroke or transient ischemic attack.">
            <a:extLst>
              <a:ext uri="{FF2B5EF4-FFF2-40B4-BE49-F238E27FC236}">
                <a16:creationId xmlns:a16="http://schemas.microsoft.com/office/drawing/2014/main" id="{1F940F91-80E2-4FC1-9094-A513EB0030B0}"/>
              </a:ext>
            </a:extLst>
          </p:cNvPr>
          <p:cNvSpPr/>
          <p:nvPr/>
        </p:nvSpPr>
        <p:spPr>
          <a:xfrm>
            <a:off x="407773" y="1025236"/>
            <a:ext cx="11328683" cy="486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2B08AD9D-0D06-44A9-9A76-2E8364AE1333}"/>
              </a:ext>
            </a:extLst>
          </p:cNvPr>
          <p:cNvSpPr>
            <a:spLocks noGrp="1"/>
          </p:cNvSpPr>
          <p:nvPr>
            <p:ph type="body" sz="quarter" idx="13"/>
          </p:nvPr>
        </p:nvSpPr>
        <p:spPr>
          <a:xfrm>
            <a:off x="670564" y="4679919"/>
            <a:ext cx="4075007" cy="703068"/>
          </a:xfrm>
        </p:spPr>
        <p:txBody>
          <a:bodyPr/>
          <a:lstStyle/>
          <a:p>
            <a:pPr marL="0" indent="0">
              <a:spcBef>
                <a:spcPts val="0"/>
              </a:spcBef>
            </a:pPr>
            <a:r>
              <a:rPr lang="en-US" sz="900" dirty="0"/>
              <a:t>​*Definition of Valvular AF</a:t>
            </a:r>
          </a:p>
          <a:p>
            <a:pPr marL="0" indent="0">
              <a:spcBef>
                <a:spcPts val="0"/>
              </a:spcBef>
            </a:pPr>
            <a:r>
              <a:rPr lang="en-US" sz="900" dirty="0"/>
              <a:t>†Includes MAC and MVP</a:t>
            </a:r>
          </a:p>
          <a:p>
            <a:pPr marL="0" indent="0">
              <a:spcBef>
                <a:spcPts val="0"/>
              </a:spcBef>
            </a:pPr>
            <a:r>
              <a:rPr lang="en-US" sz="900" dirty="0"/>
              <a:t>‡Rheumatic and Non-Rheumatic AVD</a:t>
            </a:r>
          </a:p>
          <a:p>
            <a:pPr marL="0" indent="0">
              <a:spcBef>
                <a:spcPts val="0"/>
              </a:spcBef>
            </a:pPr>
            <a:r>
              <a:rPr lang="en-US" sz="900" dirty="0"/>
              <a:t>§Increase the target INR by 0.5 depending on bleeding risk.</a:t>
            </a:r>
          </a:p>
          <a:p>
            <a:pPr marL="0" indent="0">
              <a:spcBef>
                <a:spcPts val="0"/>
              </a:spcBef>
            </a:pPr>
            <a:r>
              <a:rPr lang="en-US" sz="900" b="1" dirty="0"/>
              <a:t>Abbreviations: </a:t>
            </a:r>
            <a:r>
              <a:rPr lang="en-US" sz="900" dirty="0"/>
              <a:t>Abx indicates antibiotics; AF, atrial fibrillation; AV, aortic valve; AVD, aortic valve disease; DOAC, direct oral anticoagulant; MAC, mitral annular calcification; MS, mitral stenosis; MV, mitral valve; MVD, mitral valve disease; MVP, mitral valve prolapse; TIA, transient ischemic attack; VHD, and valvular heart disease.</a:t>
            </a:r>
          </a:p>
          <a:p>
            <a:pPr marL="0" indent="0">
              <a:spcBef>
                <a:spcPts val="0"/>
              </a:spcBef>
            </a:pPr>
            <a:r>
              <a:rPr lang="en-US" sz="900" dirty="0"/>
              <a:t> </a:t>
            </a:r>
          </a:p>
        </p:txBody>
      </p:sp>
      <p:sp>
        <p:nvSpPr>
          <p:cNvPr id="22" name="Rectangle Container">
            <a:extLst>
              <a:ext uri="{FF2B5EF4-FFF2-40B4-BE49-F238E27FC236}">
                <a16:creationId xmlns:a16="http://schemas.microsoft.com/office/drawing/2014/main" id="{BF0AC69A-E680-455E-929F-A0F5CE14D22A}"/>
              </a:ext>
              <a:ext uri="{C183D7F6-B498-43B3-948B-1728B52AA6E4}">
                <adec:decorative xmlns:adec="http://schemas.microsoft.com/office/drawing/2017/decorative" val="1"/>
              </a:ext>
            </a:extLst>
          </p:cNvPr>
          <p:cNvSpPr/>
          <p:nvPr/>
        </p:nvSpPr>
        <p:spPr>
          <a:xfrm>
            <a:off x="3562686" y="1256410"/>
            <a:ext cx="5066628" cy="35838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Valvular Heart Disease and Ischemic Stroke or TIAs</a:t>
            </a:r>
          </a:p>
        </p:txBody>
      </p:sp>
      <p:sp>
        <p:nvSpPr>
          <p:cNvPr id="93" name="Rectangle Container">
            <a:extLst>
              <a:ext uri="{FF2B5EF4-FFF2-40B4-BE49-F238E27FC236}">
                <a16:creationId xmlns:a16="http://schemas.microsoft.com/office/drawing/2014/main" id="{709B2C81-85B3-4AAB-B2D4-C98D6BD7E646}"/>
              </a:ext>
              <a:ext uri="{C183D7F6-B498-43B3-948B-1728B52AA6E4}">
                <adec:decorative xmlns:adec="http://schemas.microsoft.com/office/drawing/2017/decorative" val="1"/>
              </a:ext>
            </a:extLst>
          </p:cNvPr>
          <p:cNvSpPr/>
          <p:nvPr/>
        </p:nvSpPr>
        <p:spPr>
          <a:xfrm>
            <a:off x="700400" y="2127329"/>
            <a:ext cx="2457398" cy="263016"/>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Atrial Fibrillation</a:t>
            </a:r>
          </a:p>
        </p:txBody>
      </p:sp>
      <p:sp>
        <p:nvSpPr>
          <p:cNvPr id="94" name="Rectangle Container">
            <a:extLst>
              <a:ext uri="{FF2B5EF4-FFF2-40B4-BE49-F238E27FC236}">
                <a16:creationId xmlns:a16="http://schemas.microsoft.com/office/drawing/2014/main" id="{6FC232A0-94BF-4587-AC30-1784A51B4188}"/>
              </a:ext>
              <a:ext uri="{C183D7F6-B498-43B3-948B-1728B52AA6E4}">
                <adec:decorative xmlns:adec="http://schemas.microsoft.com/office/drawing/2017/decorative" val="1"/>
              </a:ext>
            </a:extLst>
          </p:cNvPr>
          <p:cNvSpPr/>
          <p:nvPr/>
        </p:nvSpPr>
        <p:spPr>
          <a:xfrm>
            <a:off x="4273040" y="2127329"/>
            <a:ext cx="2727264" cy="263016"/>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Sinus Rhythm</a:t>
            </a:r>
          </a:p>
        </p:txBody>
      </p:sp>
      <p:sp>
        <p:nvSpPr>
          <p:cNvPr id="95" name="Rectangle Container">
            <a:extLst>
              <a:ext uri="{FF2B5EF4-FFF2-40B4-BE49-F238E27FC236}">
                <a16:creationId xmlns:a16="http://schemas.microsoft.com/office/drawing/2014/main" id="{E828711F-3235-4EC7-9808-AE8AC629966E}"/>
              </a:ext>
              <a:ext uri="{C183D7F6-B498-43B3-948B-1728B52AA6E4}">
                <adec:decorative xmlns:adec="http://schemas.microsoft.com/office/drawing/2017/decorative" val="1"/>
              </a:ext>
            </a:extLst>
          </p:cNvPr>
          <p:cNvSpPr/>
          <p:nvPr/>
        </p:nvSpPr>
        <p:spPr>
          <a:xfrm>
            <a:off x="8633727" y="2127329"/>
            <a:ext cx="2457398" cy="263016"/>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Infective Endocarditis</a:t>
            </a:r>
          </a:p>
        </p:txBody>
      </p:sp>
      <p:sp>
        <p:nvSpPr>
          <p:cNvPr id="108" name="Rectangle Container">
            <a:extLst>
              <a:ext uri="{FF2B5EF4-FFF2-40B4-BE49-F238E27FC236}">
                <a16:creationId xmlns:a16="http://schemas.microsoft.com/office/drawing/2014/main" id="{17E7C73D-3DF3-48BE-8817-72871B63C0F8}"/>
              </a:ext>
              <a:ext uri="{C183D7F6-B498-43B3-948B-1728B52AA6E4}">
                <adec:decorative xmlns:adec="http://schemas.microsoft.com/office/drawing/2017/decorative" val="1"/>
              </a:ext>
            </a:extLst>
          </p:cNvPr>
          <p:cNvSpPr/>
          <p:nvPr/>
        </p:nvSpPr>
        <p:spPr>
          <a:xfrm>
            <a:off x="9039841" y="2653827"/>
            <a:ext cx="1753744" cy="1154730"/>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9144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Intracranial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Hemorrhage or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Major Ischemic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Stroke</a:t>
            </a:r>
          </a:p>
        </p:txBody>
      </p:sp>
      <p:sp>
        <p:nvSpPr>
          <p:cNvPr id="113" name="Rectangle Container">
            <a:extLst>
              <a:ext uri="{FF2B5EF4-FFF2-40B4-BE49-F238E27FC236}">
                <a16:creationId xmlns:a16="http://schemas.microsoft.com/office/drawing/2014/main" id="{BC660907-1F4D-47AD-AD80-F35FFC1C31D6}"/>
              </a:ext>
              <a:ext uri="{C183D7F6-B498-43B3-948B-1728B52AA6E4}">
                <adec:decorative xmlns:adec="http://schemas.microsoft.com/office/drawing/2017/decorative" val="1"/>
              </a:ext>
            </a:extLst>
          </p:cNvPr>
          <p:cNvSpPr/>
          <p:nvPr/>
        </p:nvSpPr>
        <p:spPr>
          <a:xfrm>
            <a:off x="8325698" y="3927214"/>
            <a:ext cx="1041629" cy="586339"/>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Delay Surgery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(Class 2b)</a:t>
            </a:r>
          </a:p>
        </p:txBody>
      </p:sp>
      <p:sp>
        <p:nvSpPr>
          <p:cNvPr id="114" name="Rectangle Container">
            <a:extLst>
              <a:ext uri="{FF2B5EF4-FFF2-40B4-BE49-F238E27FC236}">
                <a16:creationId xmlns:a16="http://schemas.microsoft.com/office/drawing/2014/main" id="{709B9F89-E617-4E6D-AFD3-A4FE9B67E0A7}"/>
              </a:ext>
              <a:ext uri="{C183D7F6-B498-43B3-948B-1728B52AA6E4}">
                <adec:decorative xmlns:adec="http://schemas.microsoft.com/office/drawing/2017/decorative" val="1"/>
              </a:ext>
            </a:extLst>
          </p:cNvPr>
          <p:cNvSpPr/>
          <p:nvPr/>
        </p:nvSpPr>
        <p:spPr>
          <a:xfrm>
            <a:off x="9689376" y="5482199"/>
            <a:ext cx="875761" cy="631910"/>
          </a:xfrm>
          <a:prstGeom prst="rect">
            <a:avLst/>
          </a:prstGeom>
          <a:solidFill>
            <a:srgbClr val="F99B1D"/>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Early Surgery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(Class 2b)</a:t>
            </a:r>
          </a:p>
        </p:txBody>
      </p:sp>
      <p:sp>
        <p:nvSpPr>
          <p:cNvPr id="115" name="Rectangle Container">
            <a:extLst>
              <a:ext uri="{FF2B5EF4-FFF2-40B4-BE49-F238E27FC236}">
                <a16:creationId xmlns:a16="http://schemas.microsoft.com/office/drawing/2014/main" id="{FAFF37C8-4303-4DBD-A7DC-430CC6675A96}"/>
              </a:ext>
              <a:ext uri="{C183D7F6-B498-43B3-948B-1728B52AA6E4}">
                <adec:decorative xmlns:adec="http://schemas.microsoft.com/office/drawing/2017/decorative" val="1"/>
              </a:ext>
            </a:extLst>
          </p:cNvPr>
          <p:cNvSpPr/>
          <p:nvPr/>
        </p:nvSpPr>
        <p:spPr>
          <a:xfrm>
            <a:off x="10673659" y="5493137"/>
            <a:ext cx="925356" cy="631910"/>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Early Surgery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116" name="Rectangle Container">
            <a:extLst>
              <a:ext uri="{FF2B5EF4-FFF2-40B4-BE49-F238E27FC236}">
                <a16:creationId xmlns:a16="http://schemas.microsoft.com/office/drawing/2014/main" id="{91BDBFD0-DA37-4E9C-8CE9-BD4D6AD2D0F4}"/>
              </a:ext>
              <a:ext uri="{C183D7F6-B498-43B3-948B-1728B52AA6E4}">
                <adec:decorative xmlns:adec="http://schemas.microsoft.com/office/drawing/2017/decorative" val="1"/>
              </a:ext>
            </a:extLst>
          </p:cNvPr>
          <p:cNvSpPr/>
          <p:nvPr/>
        </p:nvSpPr>
        <p:spPr>
          <a:xfrm>
            <a:off x="9689376" y="4427500"/>
            <a:ext cx="875762" cy="775795"/>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Mobile Vegetation &gt;10 mm</a:t>
            </a:r>
          </a:p>
        </p:txBody>
      </p:sp>
      <p:sp>
        <p:nvSpPr>
          <p:cNvPr id="117" name="Rectangle Container">
            <a:extLst>
              <a:ext uri="{FF2B5EF4-FFF2-40B4-BE49-F238E27FC236}">
                <a16:creationId xmlns:a16="http://schemas.microsoft.com/office/drawing/2014/main" id="{434A9EED-47F7-49C1-A099-A891E5FA40F8}"/>
              </a:ext>
              <a:ext uri="{C183D7F6-B498-43B3-948B-1728B52AA6E4}">
                <adec:decorative xmlns:adec="http://schemas.microsoft.com/office/drawing/2017/decorative" val="1"/>
              </a:ext>
            </a:extLst>
          </p:cNvPr>
          <p:cNvSpPr/>
          <p:nvPr/>
        </p:nvSpPr>
        <p:spPr>
          <a:xfrm>
            <a:off x="10685731" y="4427500"/>
            <a:ext cx="875762" cy="775795"/>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Recurrent Embolic Stroke Despite Abx therapy</a:t>
            </a:r>
          </a:p>
        </p:txBody>
      </p:sp>
      <p:cxnSp>
        <p:nvCxnSpPr>
          <p:cNvPr id="121" name="Straight Arrow Connector 120">
            <a:extLst>
              <a:ext uri="{FF2B5EF4-FFF2-40B4-BE49-F238E27FC236}">
                <a16:creationId xmlns:a16="http://schemas.microsoft.com/office/drawing/2014/main" id="{7D7D0713-1E72-44D5-9594-8E36F9208131}"/>
              </a:ext>
              <a:ext uri="{C183D7F6-B498-43B3-948B-1728B52AA6E4}">
                <adec:decorative xmlns:adec="http://schemas.microsoft.com/office/drawing/2017/decorative" val="1"/>
              </a:ext>
            </a:extLst>
          </p:cNvPr>
          <p:cNvCxnSpPr>
            <a:cxnSpLocks/>
          </p:cNvCxnSpPr>
          <p:nvPr/>
        </p:nvCxnSpPr>
        <p:spPr>
          <a:xfrm>
            <a:off x="5636672" y="1855833"/>
            <a:ext cx="0" cy="2717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Container">
            <a:extLst>
              <a:ext uri="{FF2B5EF4-FFF2-40B4-BE49-F238E27FC236}">
                <a16:creationId xmlns:a16="http://schemas.microsoft.com/office/drawing/2014/main" id="{03F9DF7F-37FC-42CC-A86B-947510775D96}"/>
              </a:ext>
              <a:ext uri="{C183D7F6-B498-43B3-948B-1728B52AA6E4}">
                <adec:decorative xmlns:adec="http://schemas.microsoft.com/office/drawing/2017/decorative" val="1"/>
              </a:ext>
            </a:extLst>
          </p:cNvPr>
          <p:cNvSpPr/>
          <p:nvPr/>
        </p:nvSpPr>
        <p:spPr>
          <a:xfrm>
            <a:off x="8612148" y="3476447"/>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cxnSp>
        <p:nvCxnSpPr>
          <p:cNvPr id="149" name="Straight Arrow Connector 148">
            <a:extLst>
              <a:ext uri="{FF2B5EF4-FFF2-40B4-BE49-F238E27FC236}">
                <a16:creationId xmlns:a16="http://schemas.microsoft.com/office/drawing/2014/main" id="{265D8719-6CF9-4E35-B3D5-EC92794FCD03}"/>
              </a:ext>
              <a:ext uri="{C183D7F6-B498-43B3-948B-1728B52AA6E4}">
                <adec:decorative xmlns:adec="http://schemas.microsoft.com/office/drawing/2017/decorative" val="1"/>
              </a:ext>
            </a:extLst>
          </p:cNvPr>
          <p:cNvCxnSpPr>
            <a:cxnSpLocks/>
          </p:cNvCxnSpPr>
          <p:nvPr/>
        </p:nvCxnSpPr>
        <p:spPr>
          <a:xfrm>
            <a:off x="10109401" y="520982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5580214B-C0E8-4E73-9D73-E853FEC17572}"/>
              </a:ext>
              <a:ext uri="{C183D7F6-B498-43B3-948B-1728B52AA6E4}">
                <adec:decorative xmlns:adec="http://schemas.microsoft.com/office/drawing/2017/decorative" val="1"/>
              </a:ext>
            </a:extLst>
          </p:cNvPr>
          <p:cNvCxnSpPr>
            <a:cxnSpLocks/>
          </p:cNvCxnSpPr>
          <p:nvPr/>
        </p:nvCxnSpPr>
        <p:spPr>
          <a:xfrm>
            <a:off x="11144427" y="520982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54CACACF-5346-4279-8524-0283FDCE47FB}"/>
              </a:ext>
              <a:ext uri="{C183D7F6-B498-43B3-948B-1728B52AA6E4}">
                <adec:decorative xmlns:adec="http://schemas.microsoft.com/office/drawing/2017/decorative" val="1"/>
              </a:ext>
            </a:extLst>
          </p:cNvPr>
          <p:cNvCxnSpPr>
            <a:cxnSpLocks/>
          </p:cNvCxnSpPr>
          <p:nvPr/>
        </p:nvCxnSpPr>
        <p:spPr>
          <a:xfrm rot="5400000" flipH="1" flipV="1">
            <a:off x="3730824" y="-237780"/>
            <a:ext cx="512534" cy="4208348"/>
          </a:xfrm>
          <a:prstGeom prst="bentConnector3">
            <a:avLst>
              <a:gd name="adj1" fmla="val 54695"/>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Rectangle 2">
            <a:extLst>
              <a:ext uri="{FF2B5EF4-FFF2-40B4-BE49-F238E27FC236}">
                <a16:creationId xmlns:a16="http://schemas.microsoft.com/office/drawing/2014/main" id="{0387986A-86DB-4ECC-8824-AC68D8CBA617}"/>
              </a:ext>
              <a:ext uri="{C183D7F6-B498-43B3-948B-1728B52AA6E4}">
                <adec:decorative xmlns:adec="http://schemas.microsoft.com/office/drawing/2017/decorative" val="1"/>
              </a:ext>
            </a:extLst>
          </p:cNvPr>
          <p:cNvSpPr/>
          <p:nvPr/>
        </p:nvSpPr>
        <p:spPr>
          <a:xfrm flipH="1">
            <a:off x="6049038" y="1851322"/>
            <a:ext cx="3868861" cy="27630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3" name="Connector: Elbow 72">
            <a:extLst>
              <a:ext uri="{FF2B5EF4-FFF2-40B4-BE49-F238E27FC236}">
                <a16:creationId xmlns:a16="http://schemas.microsoft.com/office/drawing/2014/main" id="{1A7EF0A2-5310-4A45-9856-17B0FCCDDD0A}"/>
              </a:ext>
              <a:ext uri="{C183D7F6-B498-43B3-948B-1728B52AA6E4}">
                <adec:decorative xmlns:adec="http://schemas.microsoft.com/office/drawing/2017/decorative" val="1"/>
              </a:ext>
            </a:extLst>
          </p:cNvPr>
          <p:cNvCxnSpPr>
            <a:cxnSpLocks/>
            <a:stCxn id="116" idx="0"/>
            <a:endCxn id="108" idx="3"/>
          </p:cNvCxnSpPr>
          <p:nvPr/>
        </p:nvCxnSpPr>
        <p:spPr>
          <a:xfrm rot="5400000" flipH="1" flipV="1">
            <a:off x="9862267" y="3496182"/>
            <a:ext cx="1196308" cy="666328"/>
          </a:xfrm>
          <a:prstGeom prst="bentConnector4">
            <a:avLst>
              <a:gd name="adj1" fmla="val 30646"/>
              <a:gd name="adj2" fmla="val 114294"/>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angle 2">
            <a:extLst>
              <a:ext uri="{FF2B5EF4-FFF2-40B4-BE49-F238E27FC236}">
                <a16:creationId xmlns:a16="http://schemas.microsoft.com/office/drawing/2014/main" id="{0D5A5AF3-CAD7-4DEC-8E7C-D0BD52E31285}"/>
              </a:ext>
              <a:ext uri="{C183D7F6-B498-43B3-948B-1728B52AA6E4}">
                <adec:decorative xmlns:adec="http://schemas.microsoft.com/office/drawing/2017/decorative" val="1"/>
              </a:ext>
            </a:extLst>
          </p:cNvPr>
          <p:cNvSpPr/>
          <p:nvPr/>
        </p:nvSpPr>
        <p:spPr>
          <a:xfrm flipH="1">
            <a:off x="10874592" y="4054323"/>
            <a:ext cx="269831" cy="36664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7" name="Connector: Elbow 76">
            <a:extLst>
              <a:ext uri="{FF2B5EF4-FFF2-40B4-BE49-F238E27FC236}">
                <a16:creationId xmlns:a16="http://schemas.microsoft.com/office/drawing/2014/main" id="{CC87DCFE-3D38-49EE-A891-E532206C4DA0}"/>
              </a:ext>
              <a:ext uri="{C183D7F6-B498-43B3-948B-1728B52AA6E4}">
                <adec:decorative xmlns:adec="http://schemas.microsoft.com/office/drawing/2017/decorative" val="1"/>
              </a:ext>
            </a:extLst>
          </p:cNvPr>
          <p:cNvCxnSpPr>
            <a:cxnSpLocks/>
            <a:stCxn id="100" idx="0"/>
            <a:endCxn id="94" idx="2"/>
          </p:cNvCxnSpPr>
          <p:nvPr/>
        </p:nvCxnSpPr>
        <p:spPr>
          <a:xfrm rot="5400000" flipH="1" flipV="1">
            <a:off x="4535741" y="1736229"/>
            <a:ext cx="446815" cy="1755048"/>
          </a:xfrm>
          <a:prstGeom prst="bentConnector3">
            <a:avLst>
              <a:gd name="adj1" fmla="val 61166"/>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Rectangle 2">
            <a:extLst>
              <a:ext uri="{FF2B5EF4-FFF2-40B4-BE49-F238E27FC236}">
                <a16:creationId xmlns:a16="http://schemas.microsoft.com/office/drawing/2014/main" id="{363D8B53-F969-4F80-900C-5E535968A56A}"/>
              </a:ext>
              <a:ext uri="{C183D7F6-B498-43B3-948B-1728B52AA6E4}">
                <adec:decorative xmlns:adec="http://schemas.microsoft.com/office/drawing/2017/decorative" val="1"/>
              </a:ext>
            </a:extLst>
          </p:cNvPr>
          <p:cNvSpPr/>
          <p:nvPr/>
        </p:nvSpPr>
        <p:spPr>
          <a:xfrm flipH="1">
            <a:off x="5636672" y="2564766"/>
            <a:ext cx="1589726" cy="27630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Connector: Elbow 79">
            <a:extLst>
              <a:ext uri="{FF2B5EF4-FFF2-40B4-BE49-F238E27FC236}">
                <a16:creationId xmlns:a16="http://schemas.microsoft.com/office/drawing/2014/main" id="{58DCF90E-EC66-4633-A638-81C0E48E25E8}"/>
              </a:ext>
              <a:ext uri="{C183D7F6-B498-43B3-948B-1728B52AA6E4}">
                <adec:decorative xmlns:adec="http://schemas.microsoft.com/office/drawing/2017/decorative" val="1"/>
              </a:ext>
            </a:extLst>
          </p:cNvPr>
          <p:cNvCxnSpPr>
            <a:cxnSpLocks/>
            <a:stCxn id="96" idx="0"/>
            <a:endCxn id="93" idx="2"/>
          </p:cNvCxnSpPr>
          <p:nvPr/>
        </p:nvCxnSpPr>
        <p:spPr>
          <a:xfrm rot="5400000" flipH="1" flipV="1">
            <a:off x="1338760" y="2246820"/>
            <a:ext cx="446814" cy="733864"/>
          </a:xfrm>
          <a:prstGeom prst="bentConnector3">
            <a:avLst>
              <a:gd name="adj1" fmla="val 5000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Rectangle 2">
            <a:extLst>
              <a:ext uri="{FF2B5EF4-FFF2-40B4-BE49-F238E27FC236}">
                <a16:creationId xmlns:a16="http://schemas.microsoft.com/office/drawing/2014/main" id="{A5983753-5B1D-4627-9B49-88CA15438445}"/>
              </a:ext>
              <a:ext uri="{C183D7F6-B498-43B3-948B-1728B52AA6E4}">
                <adec:decorative xmlns:adec="http://schemas.microsoft.com/office/drawing/2017/decorative" val="1"/>
              </a:ext>
            </a:extLst>
          </p:cNvPr>
          <p:cNvSpPr/>
          <p:nvPr/>
        </p:nvSpPr>
        <p:spPr>
          <a:xfrm flipH="1">
            <a:off x="1903589" y="2612773"/>
            <a:ext cx="646182" cy="2243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Rectangle Container">
            <a:extLst>
              <a:ext uri="{FF2B5EF4-FFF2-40B4-BE49-F238E27FC236}">
                <a16:creationId xmlns:a16="http://schemas.microsoft.com/office/drawing/2014/main" id="{A9EA8047-E0FE-4B6F-8AFC-221CDACCBD1C}"/>
              </a:ext>
              <a:ext uri="{C183D7F6-B498-43B3-948B-1728B52AA6E4}">
                <adec:decorative xmlns:adec="http://schemas.microsoft.com/office/drawing/2017/decorative" val="1"/>
              </a:ext>
            </a:extLst>
          </p:cNvPr>
          <p:cNvSpPr/>
          <p:nvPr/>
        </p:nvSpPr>
        <p:spPr>
          <a:xfrm>
            <a:off x="10615445" y="3473550"/>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Tree>
    <p:extLst>
      <p:ext uri="{BB962C8B-B14F-4D97-AF65-F5344CB8AC3E}">
        <p14:creationId xmlns:p14="http://schemas.microsoft.com/office/powerpoint/2010/main" val="389203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up)">
                                      <p:cBhvr>
                                        <p:cTn id="11" dur="500"/>
                                        <p:tgtEl>
                                          <p:spTgt spid="6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up)">
                                      <p:cBhvr>
                                        <p:cTn id="15" dur="500"/>
                                        <p:tgtEl>
                                          <p:spTgt spid="9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up)">
                                      <p:cBhvr>
                                        <p:cTn id="19" dur="500"/>
                                        <p:tgtEl>
                                          <p:spTgt spid="1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up)">
                                      <p:cBhvr>
                                        <p:cTn id="23" dur="500"/>
                                        <p:tgtEl>
                                          <p:spTgt spid="9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wipe(up)">
                                      <p:cBhvr>
                                        <p:cTn id="31" dur="5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up)">
                                      <p:cBhvr>
                                        <p:cTn id="36" dur="500"/>
                                        <p:tgtEl>
                                          <p:spTgt spid="80"/>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wipe(up)">
                                      <p:cBhvr>
                                        <p:cTn id="40" dur="500"/>
                                        <p:tgtEl>
                                          <p:spTgt spid="96"/>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126"/>
                                        </p:tgtEl>
                                        <p:attrNameLst>
                                          <p:attrName>style.visibility</p:attrName>
                                        </p:attrNameLst>
                                      </p:cBhvr>
                                      <p:to>
                                        <p:strVal val="visible"/>
                                      </p:to>
                                    </p:set>
                                    <p:animEffect transition="in" filter="wipe(up)">
                                      <p:cBhvr>
                                        <p:cTn id="44" dur="500"/>
                                        <p:tgtEl>
                                          <p:spTgt spid="126"/>
                                        </p:tgtEl>
                                      </p:cBhvr>
                                    </p:animEffect>
                                  </p:childTnLst>
                                </p:cTn>
                              </p:par>
                            </p:childTnLst>
                          </p:cTn>
                        </p:par>
                        <p:par>
                          <p:cTn id="45" fill="hold">
                            <p:stCondLst>
                              <p:cond delay="1500"/>
                            </p:stCondLst>
                            <p:childTnLst>
                              <p:par>
                                <p:cTn id="46" presetID="22" presetClass="entr" presetSubtype="1" fill="hold" grpId="0"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wipe(up)">
                                      <p:cBhvr>
                                        <p:cTn id="48" dur="500"/>
                                        <p:tgtEl>
                                          <p:spTgt spid="98"/>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500"/>
                                        <p:tgtEl>
                                          <p:spTgt spid="81"/>
                                        </p:tgtEl>
                                      </p:cBhvr>
                                    </p:animEffect>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wipe(up)">
                                      <p:cBhvr>
                                        <p:cTn id="56" dur="500"/>
                                        <p:tgtEl>
                                          <p:spTgt spid="97"/>
                                        </p:tgtEl>
                                      </p:cBhvr>
                                    </p:animEffect>
                                  </p:childTnLst>
                                </p:cTn>
                              </p:par>
                            </p:childTnLst>
                          </p:cTn>
                        </p:par>
                        <p:par>
                          <p:cTn id="57" fill="hold">
                            <p:stCondLst>
                              <p:cond delay="3000"/>
                            </p:stCondLst>
                            <p:childTnLst>
                              <p:par>
                                <p:cTn id="58" presetID="22" presetClass="entr" presetSubtype="1"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wipe(up)">
                                      <p:cBhvr>
                                        <p:cTn id="60" dur="500"/>
                                        <p:tgtEl>
                                          <p:spTgt spid="127"/>
                                        </p:tgtEl>
                                      </p:cBhvr>
                                    </p:animEffect>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wipe(up)">
                                      <p:cBhvr>
                                        <p:cTn id="64" dur="500"/>
                                        <p:tgtEl>
                                          <p:spTgt spid="9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par>
                                <p:cTn id="70" presetID="22" presetClass="entr" presetSubtype="1" fill="hold" nodeType="withEffect">
                                  <p:stCondLst>
                                    <p:cond delay="0"/>
                                  </p:stCondLst>
                                  <p:childTnLst>
                                    <p:set>
                                      <p:cBhvr>
                                        <p:cTn id="71" dur="1" fill="hold">
                                          <p:stCondLst>
                                            <p:cond delay="0"/>
                                          </p:stCondLst>
                                        </p:cTn>
                                        <p:tgtEl>
                                          <p:spTgt spid="139"/>
                                        </p:tgtEl>
                                        <p:attrNameLst>
                                          <p:attrName>style.visibility</p:attrName>
                                        </p:attrNameLst>
                                      </p:cBhvr>
                                      <p:to>
                                        <p:strVal val="visible"/>
                                      </p:to>
                                    </p:set>
                                    <p:animEffect transition="in" filter="wipe(up)">
                                      <p:cBhvr>
                                        <p:cTn id="72" dur="500"/>
                                        <p:tgtEl>
                                          <p:spTgt spid="1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wipe(left)">
                                      <p:cBhvr>
                                        <p:cTn id="75" dur="500"/>
                                        <p:tgtEl>
                                          <p:spTgt spid="78"/>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wipe(up)">
                                      <p:cBhvr>
                                        <p:cTn id="79" dur="500"/>
                                        <p:tgtEl>
                                          <p:spTgt spid="100"/>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up)">
                                      <p:cBhvr>
                                        <p:cTn id="82" dur="500"/>
                                        <p:tgtEl>
                                          <p:spTgt spid="101"/>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wipe(up)">
                                      <p:cBhvr>
                                        <p:cTn id="85" dur="500"/>
                                        <p:tgtEl>
                                          <p:spTgt spid="10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wipe(up)">
                                      <p:cBhvr>
                                        <p:cTn id="88" dur="500"/>
                                        <p:tgtEl>
                                          <p:spTgt spid="105"/>
                                        </p:tgtEl>
                                      </p:cBhvr>
                                    </p:animEffect>
                                  </p:childTnLst>
                                </p:cTn>
                              </p:par>
                            </p:childTnLst>
                          </p:cTn>
                        </p:par>
                        <p:par>
                          <p:cTn id="89" fill="hold">
                            <p:stCondLst>
                              <p:cond delay="1000"/>
                            </p:stCondLst>
                            <p:childTnLst>
                              <p:par>
                                <p:cTn id="90" presetID="22" presetClass="entr" presetSubtype="1" fill="hold" nodeType="afterEffect">
                                  <p:stCondLst>
                                    <p:cond delay="0"/>
                                  </p:stCondLst>
                                  <p:childTnLst>
                                    <p:set>
                                      <p:cBhvr>
                                        <p:cTn id="91" dur="1" fill="hold">
                                          <p:stCondLst>
                                            <p:cond delay="0"/>
                                          </p:stCondLst>
                                        </p:cTn>
                                        <p:tgtEl>
                                          <p:spTgt spid="130"/>
                                        </p:tgtEl>
                                        <p:attrNameLst>
                                          <p:attrName>style.visibility</p:attrName>
                                        </p:attrNameLst>
                                      </p:cBhvr>
                                      <p:to>
                                        <p:strVal val="visible"/>
                                      </p:to>
                                    </p:set>
                                    <p:animEffect transition="in" filter="wipe(up)">
                                      <p:cBhvr>
                                        <p:cTn id="92" dur="500"/>
                                        <p:tgtEl>
                                          <p:spTgt spid="130"/>
                                        </p:tgtEl>
                                      </p:cBhvr>
                                    </p:animEffect>
                                  </p:childTnLst>
                                </p:cTn>
                              </p:par>
                              <p:par>
                                <p:cTn id="93" presetID="22" presetClass="entr" presetSubtype="1" fill="hold" nodeType="withEffect">
                                  <p:stCondLst>
                                    <p:cond delay="0"/>
                                  </p:stCondLst>
                                  <p:childTnLst>
                                    <p:set>
                                      <p:cBhvr>
                                        <p:cTn id="94" dur="1" fill="hold">
                                          <p:stCondLst>
                                            <p:cond delay="0"/>
                                          </p:stCondLst>
                                        </p:cTn>
                                        <p:tgtEl>
                                          <p:spTgt spid="131"/>
                                        </p:tgtEl>
                                        <p:attrNameLst>
                                          <p:attrName>style.visibility</p:attrName>
                                        </p:attrNameLst>
                                      </p:cBhvr>
                                      <p:to>
                                        <p:strVal val="visible"/>
                                      </p:to>
                                    </p:set>
                                    <p:animEffect transition="in" filter="wipe(up)">
                                      <p:cBhvr>
                                        <p:cTn id="95" dur="500"/>
                                        <p:tgtEl>
                                          <p:spTgt spid="131"/>
                                        </p:tgtEl>
                                      </p:cBhvr>
                                    </p:animEffect>
                                  </p:childTnLst>
                                </p:cTn>
                              </p:par>
                              <p:par>
                                <p:cTn id="96" presetID="22" presetClass="entr" presetSubtype="1" fill="hold" nodeType="withEffect">
                                  <p:stCondLst>
                                    <p:cond delay="0"/>
                                  </p:stCondLst>
                                  <p:childTnLst>
                                    <p:set>
                                      <p:cBhvr>
                                        <p:cTn id="97" dur="1" fill="hold">
                                          <p:stCondLst>
                                            <p:cond delay="0"/>
                                          </p:stCondLst>
                                        </p:cTn>
                                        <p:tgtEl>
                                          <p:spTgt spid="135"/>
                                        </p:tgtEl>
                                        <p:attrNameLst>
                                          <p:attrName>style.visibility</p:attrName>
                                        </p:attrNameLst>
                                      </p:cBhvr>
                                      <p:to>
                                        <p:strVal val="visible"/>
                                      </p:to>
                                    </p:set>
                                    <p:animEffect transition="in" filter="wipe(up)">
                                      <p:cBhvr>
                                        <p:cTn id="98" dur="500"/>
                                        <p:tgtEl>
                                          <p:spTgt spid="135"/>
                                        </p:tgtEl>
                                      </p:cBhvr>
                                    </p:animEffect>
                                  </p:childTnLst>
                                </p:cTn>
                              </p:par>
                            </p:childTnLst>
                          </p:cTn>
                        </p:par>
                        <p:par>
                          <p:cTn id="99" fill="hold">
                            <p:stCondLst>
                              <p:cond delay="1500"/>
                            </p:stCondLst>
                            <p:childTnLst>
                              <p:par>
                                <p:cTn id="100" presetID="22" presetClass="entr" presetSubtype="1"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wipe(up)">
                                      <p:cBhvr>
                                        <p:cTn id="102" dur="500"/>
                                        <p:tgtEl>
                                          <p:spTgt spid="102"/>
                                        </p:tgtEl>
                                      </p:cBhvr>
                                    </p:animEffect>
                                  </p:childTnLst>
                                </p:cTn>
                              </p:par>
                            </p:childTnLst>
                          </p:cTn>
                        </p:par>
                        <p:par>
                          <p:cTn id="103" fill="hold">
                            <p:stCondLst>
                              <p:cond delay="2000"/>
                            </p:stCondLst>
                            <p:childTnLst>
                              <p:par>
                                <p:cTn id="104" presetID="22" presetClass="entr" presetSubtype="1" fill="hold" nodeType="afterEffect">
                                  <p:stCondLst>
                                    <p:cond delay="0"/>
                                  </p:stCondLst>
                                  <p:childTnLst>
                                    <p:set>
                                      <p:cBhvr>
                                        <p:cTn id="105" dur="1" fill="hold">
                                          <p:stCondLst>
                                            <p:cond delay="0"/>
                                          </p:stCondLst>
                                        </p:cTn>
                                        <p:tgtEl>
                                          <p:spTgt spid="136"/>
                                        </p:tgtEl>
                                        <p:attrNameLst>
                                          <p:attrName>style.visibility</p:attrName>
                                        </p:attrNameLst>
                                      </p:cBhvr>
                                      <p:to>
                                        <p:strVal val="visible"/>
                                      </p:to>
                                    </p:set>
                                    <p:animEffect transition="in" filter="wipe(up)">
                                      <p:cBhvr>
                                        <p:cTn id="106" dur="500"/>
                                        <p:tgtEl>
                                          <p:spTgt spid="136"/>
                                        </p:tgtEl>
                                      </p:cBhvr>
                                    </p:animEffect>
                                  </p:childTnLst>
                                </p:cTn>
                              </p:par>
                            </p:childTnLst>
                          </p:cTn>
                        </p:par>
                        <p:par>
                          <p:cTn id="107" fill="hold">
                            <p:stCondLst>
                              <p:cond delay="2500"/>
                            </p:stCondLst>
                            <p:childTnLst>
                              <p:par>
                                <p:cTn id="108" presetID="22" presetClass="entr" presetSubtype="1" fill="hold" grpId="0" nodeType="after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wipe(up)">
                                      <p:cBhvr>
                                        <p:cTn id="110" dur="500"/>
                                        <p:tgtEl>
                                          <p:spTgt spid="107"/>
                                        </p:tgtEl>
                                      </p:cBhvr>
                                    </p:animEffect>
                                  </p:childTnLst>
                                </p:cTn>
                              </p:par>
                            </p:childTnLst>
                          </p:cTn>
                        </p:par>
                        <p:par>
                          <p:cTn id="111" fill="hold">
                            <p:stCondLst>
                              <p:cond delay="3000"/>
                            </p:stCondLst>
                            <p:childTnLst>
                              <p:par>
                                <p:cTn id="112" presetID="22" presetClass="entr" presetSubtype="1" fill="hold" nodeType="afterEffect">
                                  <p:stCondLst>
                                    <p:cond delay="0"/>
                                  </p:stCondLst>
                                  <p:childTnLst>
                                    <p:set>
                                      <p:cBhvr>
                                        <p:cTn id="113" dur="1" fill="hold">
                                          <p:stCondLst>
                                            <p:cond delay="0"/>
                                          </p:stCondLst>
                                        </p:cTn>
                                        <p:tgtEl>
                                          <p:spTgt spid="140"/>
                                        </p:tgtEl>
                                        <p:attrNameLst>
                                          <p:attrName>style.visibility</p:attrName>
                                        </p:attrNameLst>
                                      </p:cBhvr>
                                      <p:to>
                                        <p:strVal val="visible"/>
                                      </p:to>
                                    </p:set>
                                    <p:animEffect transition="in" filter="wipe(up)">
                                      <p:cBhvr>
                                        <p:cTn id="114" dur="500"/>
                                        <p:tgtEl>
                                          <p:spTgt spid="140"/>
                                        </p:tgtEl>
                                      </p:cBhvr>
                                    </p:animEffect>
                                  </p:childTnLst>
                                </p:cTn>
                              </p:par>
                            </p:childTnLst>
                          </p:cTn>
                        </p:par>
                        <p:par>
                          <p:cTn id="115" fill="hold">
                            <p:stCondLst>
                              <p:cond delay="3500"/>
                            </p:stCondLst>
                            <p:childTnLst>
                              <p:par>
                                <p:cTn id="116" presetID="22" presetClass="entr" presetSubtype="1"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Effect transition="in" filter="wipe(up)">
                                      <p:cBhvr>
                                        <p:cTn id="118" dur="500"/>
                                        <p:tgtEl>
                                          <p:spTgt spid="110"/>
                                        </p:tgtEl>
                                      </p:cBhvr>
                                    </p:animEffect>
                                  </p:childTnLst>
                                </p:cTn>
                              </p:par>
                            </p:childTnLst>
                          </p:cTn>
                        </p:par>
                        <p:par>
                          <p:cTn id="119" fill="hold">
                            <p:stCondLst>
                              <p:cond delay="4000"/>
                            </p:stCondLst>
                            <p:childTnLst>
                              <p:par>
                                <p:cTn id="120" presetID="22" presetClass="entr" presetSubtype="1" fill="hold" nodeType="afterEffect">
                                  <p:stCondLst>
                                    <p:cond delay="0"/>
                                  </p:stCondLst>
                                  <p:childTnLst>
                                    <p:set>
                                      <p:cBhvr>
                                        <p:cTn id="121" dur="1" fill="hold">
                                          <p:stCondLst>
                                            <p:cond delay="0"/>
                                          </p:stCondLst>
                                        </p:cTn>
                                        <p:tgtEl>
                                          <p:spTgt spid="142"/>
                                        </p:tgtEl>
                                        <p:attrNameLst>
                                          <p:attrName>style.visibility</p:attrName>
                                        </p:attrNameLst>
                                      </p:cBhvr>
                                      <p:to>
                                        <p:strVal val="visible"/>
                                      </p:to>
                                    </p:set>
                                    <p:animEffect transition="in" filter="wipe(up)">
                                      <p:cBhvr>
                                        <p:cTn id="122" dur="500"/>
                                        <p:tgtEl>
                                          <p:spTgt spid="142"/>
                                        </p:tgtEl>
                                      </p:cBhvr>
                                    </p:animEffect>
                                  </p:childTnLst>
                                </p:cTn>
                              </p:par>
                            </p:childTnLst>
                          </p:cTn>
                        </p:par>
                        <p:par>
                          <p:cTn id="123" fill="hold">
                            <p:stCondLst>
                              <p:cond delay="4500"/>
                            </p:stCondLst>
                            <p:childTnLst>
                              <p:par>
                                <p:cTn id="124" presetID="22" presetClass="entr" presetSubtype="1" fill="hold" grpId="0" nodeType="afterEffect">
                                  <p:stCondLst>
                                    <p:cond delay="0"/>
                                  </p:stCondLst>
                                  <p:childTnLst>
                                    <p:set>
                                      <p:cBhvr>
                                        <p:cTn id="125" dur="1" fill="hold">
                                          <p:stCondLst>
                                            <p:cond delay="0"/>
                                          </p:stCondLst>
                                        </p:cTn>
                                        <p:tgtEl>
                                          <p:spTgt spid="111"/>
                                        </p:tgtEl>
                                        <p:attrNameLst>
                                          <p:attrName>style.visibility</p:attrName>
                                        </p:attrNameLst>
                                      </p:cBhvr>
                                      <p:to>
                                        <p:strVal val="visible"/>
                                      </p:to>
                                    </p:set>
                                    <p:animEffect transition="in" filter="wipe(up)">
                                      <p:cBhvr>
                                        <p:cTn id="126" dur="500"/>
                                        <p:tgtEl>
                                          <p:spTgt spid="111"/>
                                        </p:tgtEl>
                                      </p:cBhvr>
                                    </p:animEffect>
                                  </p:childTnLst>
                                </p:cTn>
                              </p:par>
                            </p:childTnLst>
                          </p:cTn>
                        </p:par>
                        <p:par>
                          <p:cTn id="127" fill="hold">
                            <p:stCondLst>
                              <p:cond delay="5000"/>
                            </p:stCondLst>
                            <p:childTnLst>
                              <p:par>
                                <p:cTn id="128" presetID="22" presetClass="entr" presetSubtype="1" fill="hold" nodeType="afterEffect">
                                  <p:stCondLst>
                                    <p:cond delay="0"/>
                                  </p:stCondLst>
                                  <p:childTnLst>
                                    <p:set>
                                      <p:cBhvr>
                                        <p:cTn id="129" dur="1" fill="hold">
                                          <p:stCondLst>
                                            <p:cond delay="0"/>
                                          </p:stCondLst>
                                        </p:cTn>
                                        <p:tgtEl>
                                          <p:spTgt spid="143"/>
                                        </p:tgtEl>
                                        <p:attrNameLst>
                                          <p:attrName>style.visibility</p:attrName>
                                        </p:attrNameLst>
                                      </p:cBhvr>
                                      <p:to>
                                        <p:strVal val="visible"/>
                                      </p:to>
                                    </p:set>
                                    <p:animEffect transition="in" filter="wipe(up)">
                                      <p:cBhvr>
                                        <p:cTn id="130" dur="500"/>
                                        <p:tgtEl>
                                          <p:spTgt spid="143"/>
                                        </p:tgtEl>
                                      </p:cBhvr>
                                    </p:animEffect>
                                  </p:childTnLst>
                                </p:cTn>
                              </p:par>
                            </p:childTnLst>
                          </p:cTn>
                        </p:par>
                        <p:par>
                          <p:cTn id="131" fill="hold">
                            <p:stCondLst>
                              <p:cond delay="5500"/>
                            </p:stCondLst>
                            <p:childTnLst>
                              <p:par>
                                <p:cTn id="132" presetID="22" presetClass="entr" presetSubtype="1" fill="hold" grpId="0" nodeType="afterEffect">
                                  <p:stCondLst>
                                    <p:cond delay="0"/>
                                  </p:stCondLst>
                                  <p:childTnLst>
                                    <p:set>
                                      <p:cBhvr>
                                        <p:cTn id="133" dur="1" fill="hold">
                                          <p:stCondLst>
                                            <p:cond delay="0"/>
                                          </p:stCondLst>
                                        </p:cTn>
                                        <p:tgtEl>
                                          <p:spTgt spid="112"/>
                                        </p:tgtEl>
                                        <p:attrNameLst>
                                          <p:attrName>style.visibility</p:attrName>
                                        </p:attrNameLst>
                                      </p:cBhvr>
                                      <p:to>
                                        <p:strVal val="visible"/>
                                      </p:to>
                                    </p:set>
                                    <p:animEffect transition="in" filter="wipe(up)">
                                      <p:cBhvr>
                                        <p:cTn id="134" dur="500"/>
                                        <p:tgtEl>
                                          <p:spTgt spid="11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144"/>
                                        </p:tgtEl>
                                        <p:attrNameLst>
                                          <p:attrName>style.visibility</p:attrName>
                                        </p:attrNameLst>
                                      </p:cBhvr>
                                      <p:to>
                                        <p:strVal val="visible"/>
                                      </p:to>
                                    </p:set>
                                    <p:animEffect transition="in" filter="wipe(up)">
                                      <p:cBhvr>
                                        <p:cTn id="139" dur="500"/>
                                        <p:tgtEl>
                                          <p:spTgt spid="144"/>
                                        </p:tgtEl>
                                      </p:cBhvr>
                                    </p:animEffect>
                                  </p:childTnLst>
                                </p:cTn>
                              </p:par>
                            </p:childTnLst>
                          </p:cTn>
                        </p:par>
                        <p:par>
                          <p:cTn id="140" fill="hold">
                            <p:stCondLst>
                              <p:cond delay="500"/>
                            </p:stCondLst>
                            <p:childTnLst>
                              <p:par>
                                <p:cTn id="141" presetID="22" presetClass="entr" presetSubtype="1" fill="hold" grpId="0" nodeType="afterEffect">
                                  <p:stCondLst>
                                    <p:cond delay="0"/>
                                  </p:stCondLst>
                                  <p:childTnLst>
                                    <p:set>
                                      <p:cBhvr>
                                        <p:cTn id="142" dur="1" fill="hold">
                                          <p:stCondLst>
                                            <p:cond delay="0"/>
                                          </p:stCondLst>
                                        </p:cTn>
                                        <p:tgtEl>
                                          <p:spTgt spid="108"/>
                                        </p:tgtEl>
                                        <p:attrNameLst>
                                          <p:attrName>style.visibility</p:attrName>
                                        </p:attrNameLst>
                                      </p:cBhvr>
                                      <p:to>
                                        <p:strVal val="visible"/>
                                      </p:to>
                                    </p:set>
                                    <p:animEffect transition="in" filter="wipe(up)">
                                      <p:cBhvr>
                                        <p:cTn id="143" dur="500"/>
                                        <p:tgtEl>
                                          <p:spTgt spid="108"/>
                                        </p:tgtEl>
                                      </p:cBhvr>
                                    </p:animEffect>
                                  </p:childTnLst>
                                </p:cTn>
                              </p:par>
                            </p:childTnLst>
                          </p:cTn>
                        </p:par>
                        <p:par>
                          <p:cTn id="144" fill="hold">
                            <p:stCondLst>
                              <p:cond delay="1000"/>
                            </p:stCondLst>
                            <p:childTnLst>
                              <p:par>
                                <p:cTn id="145" presetID="22" presetClass="entr" presetSubtype="1" fill="hold" grpId="0" nodeType="afterEffect">
                                  <p:stCondLst>
                                    <p:cond delay="0"/>
                                  </p:stCondLst>
                                  <p:childTnLst>
                                    <p:set>
                                      <p:cBhvr>
                                        <p:cTn id="146" dur="1" fill="hold">
                                          <p:stCondLst>
                                            <p:cond delay="0"/>
                                          </p:stCondLst>
                                        </p:cTn>
                                        <p:tgtEl>
                                          <p:spTgt spid="146"/>
                                        </p:tgtEl>
                                        <p:attrNameLst>
                                          <p:attrName>style.visibility</p:attrName>
                                        </p:attrNameLst>
                                      </p:cBhvr>
                                      <p:to>
                                        <p:strVal val="visible"/>
                                      </p:to>
                                    </p:set>
                                    <p:animEffect transition="in" filter="wipe(up)">
                                      <p:cBhvr>
                                        <p:cTn id="147" dur="500"/>
                                        <p:tgtEl>
                                          <p:spTgt spid="146"/>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147"/>
                                        </p:tgtEl>
                                        <p:attrNameLst>
                                          <p:attrName>style.visibility</p:attrName>
                                        </p:attrNameLst>
                                      </p:cBhvr>
                                      <p:to>
                                        <p:strVal val="visible"/>
                                      </p:to>
                                    </p:set>
                                    <p:animEffect transition="in" filter="wipe(up)">
                                      <p:cBhvr>
                                        <p:cTn id="150" dur="500"/>
                                        <p:tgtEl>
                                          <p:spTgt spid="147"/>
                                        </p:tgtEl>
                                      </p:cBhvr>
                                    </p:animEffect>
                                  </p:childTnLst>
                                </p:cTn>
                              </p:par>
                            </p:childTnLst>
                          </p:cTn>
                        </p:par>
                        <p:par>
                          <p:cTn id="151" fill="hold">
                            <p:stCondLst>
                              <p:cond delay="1500"/>
                            </p:stCondLst>
                            <p:childTnLst>
                              <p:par>
                                <p:cTn id="152" presetID="22" presetClass="entr" presetSubtype="1" fill="hold" grpId="0" nodeType="afterEffect">
                                  <p:stCondLst>
                                    <p:cond delay="0"/>
                                  </p:stCondLst>
                                  <p:childTnLst>
                                    <p:set>
                                      <p:cBhvr>
                                        <p:cTn id="153" dur="1" fill="hold">
                                          <p:stCondLst>
                                            <p:cond delay="0"/>
                                          </p:stCondLst>
                                        </p:cTn>
                                        <p:tgtEl>
                                          <p:spTgt spid="113"/>
                                        </p:tgtEl>
                                        <p:attrNameLst>
                                          <p:attrName>style.visibility</p:attrName>
                                        </p:attrNameLst>
                                      </p:cBhvr>
                                      <p:to>
                                        <p:strVal val="visible"/>
                                      </p:to>
                                    </p:set>
                                    <p:animEffect transition="in" filter="wipe(up)">
                                      <p:cBhvr>
                                        <p:cTn id="154" dur="500"/>
                                        <p:tgtEl>
                                          <p:spTgt spid="113"/>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nodeType="click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wipe(up)">
                                      <p:cBhvr>
                                        <p:cTn id="159" dur="500"/>
                                        <p:tgtEl>
                                          <p:spTgt spid="73"/>
                                        </p:tgtEl>
                                      </p:cBhvr>
                                    </p:animEffect>
                                  </p:childTnLst>
                                </p:cTn>
                              </p:par>
                              <p:par>
                                <p:cTn id="160" presetID="22" presetClass="entr" presetSubtype="1" fill="hold" grpId="0" nodeType="withEffect">
                                  <p:stCondLst>
                                    <p:cond delay="0"/>
                                  </p:stCondLst>
                                  <p:childTnLst>
                                    <p:set>
                                      <p:cBhvr>
                                        <p:cTn id="161" dur="1" fill="hold">
                                          <p:stCondLst>
                                            <p:cond delay="0"/>
                                          </p:stCondLst>
                                        </p:cTn>
                                        <p:tgtEl>
                                          <p:spTgt spid="148"/>
                                        </p:tgtEl>
                                        <p:attrNameLst>
                                          <p:attrName>style.visibility</p:attrName>
                                        </p:attrNameLst>
                                      </p:cBhvr>
                                      <p:to>
                                        <p:strVal val="visible"/>
                                      </p:to>
                                    </p:set>
                                    <p:animEffect transition="in" filter="wipe(up)">
                                      <p:cBhvr>
                                        <p:cTn id="162" dur="500"/>
                                        <p:tgtEl>
                                          <p:spTgt spid="148"/>
                                        </p:tgtEl>
                                      </p:cBhvr>
                                    </p:animEffect>
                                  </p:childTnLst>
                                </p:cTn>
                              </p:par>
                            </p:childTnLst>
                          </p:cTn>
                        </p:par>
                        <p:par>
                          <p:cTn id="163" fill="hold">
                            <p:stCondLst>
                              <p:cond delay="500"/>
                            </p:stCondLst>
                            <p:childTnLst>
                              <p:par>
                                <p:cTn id="164" presetID="22" presetClass="entr" presetSubtype="1" fill="hold" grpId="0" nodeType="afterEffect">
                                  <p:stCondLst>
                                    <p:cond delay="0"/>
                                  </p:stCondLst>
                                  <p:childTnLst>
                                    <p:set>
                                      <p:cBhvr>
                                        <p:cTn id="165" dur="1" fill="hold">
                                          <p:stCondLst>
                                            <p:cond delay="0"/>
                                          </p:stCondLst>
                                        </p:cTn>
                                        <p:tgtEl>
                                          <p:spTgt spid="116"/>
                                        </p:tgtEl>
                                        <p:attrNameLst>
                                          <p:attrName>style.visibility</p:attrName>
                                        </p:attrNameLst>
                                      </p:cBhvr>
                                      <p:to>
                                        <p:strVal val="visible"/>
                                      </p:to>
                                    </p:set>
                                    <p:animEffect transition="in" filter="wipe(up)">
                                      <p:cBhvr>
                                        <p:cTn id="166" dur="500"/>
                                        <p:tgtEl>
                                          <p:spTgt spid="116"/>
                                        </p:tgtEl>
                                      </p:cBhvr>
                                    </p:animEffect>
                                  </p:childTnLst>
                                </p:cTn>
                              </p:par>
                            </p:childTnLst>
                          </p:cTn>
                        </p:par>
                        <p:par>
                          <p:cTn id="167" fill="hold">
                            <p:stCondLst>
                              <p:cond delay="1000"/>
                            </p:stCondLst>
                            <p:childTnLst>
                              <p:par>
                                <p:cTn id="168" presetID="22" presetClass="entr" presetSubtype="1" fill="hold" nodeType="afterEffect">
                                  <p:stCondLst>
                                    <p:cond delay="0"/>
                                  </p:stCondLst>
                                  <p:childTnLst>
                                    <p:set>
                                      <p:cBhvr>
                                        <p:cTn id="169" dur="1" fill="hold">
                                          <p:stCondLst>
                                            <p:cond delay="0"/>
                                          </p:stCondLst>
                                        </p:cTn>
                                        <p:tgtEl>
                                          <p:spTgt spid="149"/>
                                        </p:tgtEl>
                                        <p:attrNameLst>
                                          <p:attrName>style.visibility</p:attrName>
                                        </p:attrNameLst>
                                      </p:cBhvr>
                                      <p:to>
                                        <p:strVal val="visible"/>
                                      </p:to>
                                    </p:set>
                                    <p:animEffect transition="in" filter="wipe(up)">
                                      <p:cBhvr>
                                        <p:cTn id="170" dur="500"/>
                                        <p:tgtEl>
                                          <p:spTgt spid="149"/>
                                        </p:tgtEl>
                                      </p:cBhvr>
                                    </p:animEffect>
                                  </p:childTnLst>
                                </p:cTn>
                              </p:par>
                            </p:childTnLst>
                          </p:cTn>
                        </p:par>
                        <p:par>
                          <p:cTn id="171" fill="hold">
                            <p:stCondLst>
                              <p:cond delay="1500"/>
                            </p:stCondLst>
                            <p:childTnLst>
                              <p:par>
                                <p:cTn id="172" presetID="22" presetClass="entr" presetSubtype="1" fill="hold" grpId="0" nodeType="afterEffect">
                                  <p:stCondLst>
                                    <p:cond delay="0"/>
                                  </p:stCondLst>
                                  <p:childTnLst>
                                    <p:set>
                                      <p:cBhvr>
                                        <p:cTn id="173" dur="1" fill="hold">
                                          <p:stCondLst>
                                            <p:cond delay="0"/>
                                          </p:stCondLst>
                                        </p:cTn>
                                        <p:tgtEl>
                                          <p:spTgt spid="114"/>
                                        </p:tgtEl>
                                        <p:attrNameLst>
                                          <p:attrName>style.visibility</p:attrName>
                                        </p:attrNameLst>
                                      </p:cBhvr>
                                      <p:to>
                                        <p:strVal val="visible"/>
                                      </p:to>
                                    </p:set>
                                    <p:animEffect transition="in" filter="wipe(up)">
                                      <p:cBhvr>
                                        <p:cTn id="174" dur="500"/>
                                        <p:tgtEl>
                                          <p:spTgt spid="114"/>
                                        </p:tgtEl>
                                      </p:cBhvr>
                                    </p:animEffect>
                                  </p:childTnLst>
                                </p:cTn>
                              </p:par>
                            </p:childTnLst>
                          </p:cTn>
                        </p:par>
                        <p:par>
                          <p:cTn id="175" fill="hold">
                            <p:stCondLst>
                              <p:cond delay="2000"/>
                            </p:stCondLst>
                            <p:childTnLst>
                              <p:par>
                                <p:cTn id="176" presetID="22" presetClass="entr" presetSubtype="1" fill="hold" grpId="0" nodeType="afterEffect">
                                  <p:stCondLst>
                                    <p:cond delay="0"/>
                                  </p:stCondLst>
                                  <p:childTnLst>
                                    <p:set>
                                      <p:cBhvr>
                                        <p:cTn id="177" dur="1" fill="hold">
                                          <p:stCondLst>
                                            <p:cond delay="0"/>
                                          </p:stCondLst>
                                        </p:cTn>
                                        <p:tgtEl>
                                          <p:spTgt spid="74"/>
                                        </p:tgtEl>
                                        <p:attrNameLst>
                                          <p:attrName>style.visibility</p:attrName>
                                        </p:attrNameLst>
                                      </p:cBhvr>
                                      <p:to>
                                        <p:strVal val="visible"/>
                                      </p:to>
                                    </p:set>
                                    <p:animEffect transition="in" filter="wipe(up)">
                                      <p:cBhvr>
                                        <p:cTn id="178" dur="500"/>
                                        <p:tgtEl>
                                          <p:spTgt spid="74"/>
                                        </p:tgtEl>
                                      </p:cBhvr>
                                    </p:animEffect>
                                  </p:childTnLst>
                                </p:cTn>
                              </p:par>
                            </p:childTnLst>
                          </p:cTn>
                        </p:par>
                        <p:par>
                          <p:cTn id="179" fill="hold">
                            <p:stCondLst>
                              <p:cond delay="2500"/>
                            </p:stCondLst>
                            <p:childTnLst>
                              <p:par>
                                <p:cTn id="180" presetID="22" presetClass="entr" presetSubtype="1" fill="hold" grpId="0" nodeType="afterEffect">
                                  <p:stCondLst>
                                    <p:cond delay="0"/>
                                  </p:stCondLst>
                                  <p:childTnLst>
                                    <p:set>
                                      <p:cBhvr>
                                        <p:cTn id="181" dur="1" fill="hold">
                                          <p:stCondLst>
                                            <p:cond delay="0"/>
                                          </p:stCondLst>
                                        </p:cTn>
                                        <p:tgtEl>
                                          <p:spTgt spid="117"/>
                                        </p:tgtEl>
                                        <p:attrNameLst>
                                          <p:attrName>style.visibility</p:attrName>
                                        </p:attrNameLst>
                                      </p:cBhvr>
                                      <p:to>
                                        <p:strVal val="visible"/>
                                      </p:to>
                                    </p:set>
                                    <p:animEffect transition="in" filter="wipe(up)">
                                      <p:cBhvr>
                                        <p:cTn id="182" dur="500"/>
                                        <p:tgtEl>
                                          <p:spTgt spid="117"/>
                                        </p:tgtEl>
                                      </p:cBhvr>
                                    </p:animEffect>
                                  </p:childTnLst>
                                </p:cTn>
                              </p:par>
                            </p:childTnLst>
                          </p:cTn>
                        </p:par>
                        <p:par>
                          <p:cTn id="183" fill="hold">
                            <p:stCondLst>
                              <p:cond delay="3000"/>
                            </p:stCondLst>
                            <p:childTnLst>
                              <p:par>
                                <p:cTn id="184" presetID="22" presetClass="entr" presetSubtype="1" fill="hold" nodeType="afterEffect">
                                  <p:stCondLst>
                                    <p:cond delay="0"/>
                                  </p:stCondLst>
                                  <p:childTnLst>
                                    <p:set>
                                      <p:cBhvr>
                                        <p:cTn id="185" dur="1" fill="hold">
                                          <p:stCondLst>
                                            <p:cond delay="0"/>
                                          </p:stCondLst>
                                        </p:cTn>
                                        <p:tgtEl>
                                          <p:spTgt spid="150"/>
                                        </p:tgtEl>
                                        <p:attrNameLst>
                                          <p:attrName>style.visibility</p:attrName>
                                        </p:attrNameLst>
                                      </p:cBhvr>
                                      <p:to>
                                        <p:strVal val="visible"/>
                                      </p:to>
                                    </p:set>
                                    <p:animEffect transition="in" filter="wipe(up)">
                                      <p:cBhvr>
                                        <p:cTn id="186" dur="500"/>
                                        <p:tgtEl>
                                          <p:spTgt spid="150"/>
                                        </p:tgtEl>
                                      </p:cBhvr>
                                    </p:animEffect>
                                  </p:childTnLst>
                                </p:cTn>
                              </p:par>
                            </p:childTnLst>
                          </p:cTn>
                        </p:par>
                        <p:par>
                          <p:cTn id="187" fill="hold">
                            <p:stCondLst>
                              <p:cond delay="3500"/>
                            </p:stCondLst>
                            <p:childTnLst>
                              <p:par>
                                <p:cTn id="188" presetID="22" presetClass="entr" presetSubtype="1" fill="hold" grpId="0" nodeType="afterEffect">
                                  <p:stCondLst>
                                    <p:cond delay="0"/>
                                  </p:stCondLst>
                                  <p:childTnLst>
                                    <p:set>
                                      <p:cBhvr>
                                        <p:cTn id="189" dur="1" fill="hold">
                                          <p:stCondLst>
                                            <p:cond delay="0"/>
                                          </p:stCondLst>
                                        </p:cTn>
                                        <p:tgtEl>
                                          <p:spTgt spid="115"/>
                                        </p:tgtEl>
                                        <p:attrNameLst>
                                          <p:attrName>style.visibility</p:attrName>
                                        </p:attrNameLst>
                                      </p:cBhvr>
                                      <p:to>
                                        <p:strVal val="visible"/>
                                      </p:to>
                                    </p:set>
                                    <p:animEffect transition="in" filter="wipe(up)">
                                      <p:cBhvr>
                                        <p:cTn id="190" dur="500"/>
                                        <p:tgtEl>
                                          <p:spTgt spid="115"/>
                                        </p:tgtEl>
                                      </p:cBhvr>
                                    </p:animEffect>
                                  </p:childTnLst>
                                </p:cTn>
                              </p:par>
                            </p:childTnLst>
                          </p:cTn>
                        </p:par>
                        <p:par>
                          <p:cTn id="191" fill="hold">
                            <p:stCondLst>
                              <p:cond delay="4000"/>
                            </p:stCondLst>
                            <p:childTnLst>
                              <p:par>
                                <p:cTn id="192" presetID="10" presetClass="entr" presetSubtype="0" fill="hold" grpId="0" nodeType="afterEffect">
                                  <p:stCondLst>
                                    <p:cond delay="0"/>
                                  </p:stCondLst>
                                  <p:childTnLst>
                                    <p:set>
                                      <p:cBhvr>
                                        <p:cTn id="193" dur="1" fill="hold">
                                          <p:stCondLst>
                                            <p:cond delay="0"/>
                                          </p:stCondLst>
                                        </p:cTn>
                                        <p:tgtEl>
                                          <p:spTgt spid="7">
                                            <p:txEl>
                                              <p:pRg st="0" end="0"/>
                                            </p:txEl>
                                          </p:spTgt>
                                        </p:tgtEl>
                                        <p:attrNameLst>
                                          <p:attrName>style.visibility</p:attrName>
                                        </p:attrNameLst>
                                      </p:cBhvr>
                                      <p:to>
                                        <p:strVal val="visible"/>
                                      </p:to>
                                    </p:set>
                                    <p:animEffect transition="in" filter="fade">
                                      <p:cBhvr>
                                        <p:cTn id="194" dur="500"/>
                                        <p:tgtEl>
                                          <p:spTgt spid="7">
                                            <p:txEl>
                                              <p:pRg st="0" end="0"/>
                                            </p:txEl>
                                          </p:spTgt>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
                                            <p:txEl>
                                              <p:pRg st="1" end="1"/>
                                            </p:txEl>
                                          </p:spTgt>
                                        </p:tgtEl>
                                        <p:attrNameLst>
                                          <p:attrName>style.visibility</p:attrName>
                                        </p:attrNameLst>
                                      </p:cBhvr>
                                      <p:to>
                                        <p:strVal val="visible"/>
                                      </p:to>
                                    </p:set>
                                    <p:animEffect transition="in" filter="fade">
                                      <p:cBhvr>
                                        <p:cTn id="197" dur="500"/>
                                        <p:tgtEl>
                                          <p:spTgt spid="7">
                                            <p:txEl>
                                              <p:pRg st="1" end="1"/>
                                            </p:txEl>
                                          </p:spTgt>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
                                            <p:txEl>
                                              <p:pRg st="2" end="2"/>
                                            </p:txEl>
                                          </p:spTgt>
                                        </p:tgtEl>
                                        <p:attrNameLst>
                                          <p:attrName>style.visibility</p:attrName>
                                        </p:attrNameLst>
                                      </p:cBhvr>
                                      <p:to>
                                        <p:strVal val="visible"/>
                                      </p:to>
                                    </p:set>
                                    <p:animEffect transition="in" filter="fade">
                                      <p:cBhvr>
                                        <p:cTn id="200" dur="500"/>
                                        <p:tgtEl>
                                          <p:spTgt spid="7">
                                            <p:txEl>
                                              <p:pRg st="2" end="2"/>
                                            </p:txEl>
                                          </p:spTgt>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7">
                                            <p:txEl>
                                              <p:pRg st="3" end="3"/>
                                            </p:txEl>
                                          </p:spTgt>
                                        </p:tgtEl>
                                        <p:attrNameLst>
                                          <p:attrName>style.visibility</p:attrName>
                                        </p:attrNameLst>
                                      </p:cBhvr>
                                      <p:to>
                                        <p:strVal val="visible"/>
                                      </p:to>
                                    </p:set>
                                    <p:animEffect transition="in" filter="fade">
                                      <p:cBhvr>
                                        <p:cTn id="203" dur="500"/>
                                        <p:tgtEl>
                                          <p:spTgt spid="7">
                                            <p:txEl>
                                              <p:pRg st="3" end="3"/>
                                            </p:txEl>
                                          </p:spTgt>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
                                            <p:txEl>
                                              <p:pRg st="4" end="4"/>
                                            </p:txEl>
                                          </p:spTgt>
                                        </p:tgtEl>
                                        <p:attrNameLst>
                                          <p:attrName>style.visibility</p:attrName>
                                        </p:attrNameLst>
                                      </p:cBhvr>
                                      <p:to>
                                        <p:strVal val="visible"/>
                                      </p:to>
                                    </p:set>
                                    <p:animEffect transition="in" filter="fade">
                                      <p:cBhvr>
                                        <p:cTn id="206" dur="500"/>
                                        <p:tgtEl>
                                          <p:spTgt spid="7">
                                            <p:txEl>
                                              <p:pRg st="4" end="4"/>
                                            </p:txEl>
                                          </p:spTgt>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7">
                                            <p:txEl>
                                              <p:pRg st="5" end="5"/>
                                            </p:txEl>
                                          </p:spTgt>
                                        </p:tgtEl>
                                        <p:attrNameLst>
                                          <p:attrName>style.visibility</p:attrName>
                                        </p:attrNameLst>
                                      </p:cBhvr>
                                      <p:to>
                                        <p:strVal val="visible"/>
                                      </p:to>
                                    </p:set>
                                    <p:animEffect transition="in" filter="fade">
                                      <p:cBhvr>
                                        <p:cTn id="20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0" grpId="0" animBg="1"/>
      <p:bldP spid="96" grpId="0" animBg="1"/>
      <p:bldP spid="97" grpId="0" animBg="1"/>
      <p:bldP spid="98" grpId="0" animBg="1"/>
      <p:bldP spid="99" grpId="0" animBg="1"/>
      <p:bldP spid="100" grpId="0" animBg="1"/>
      <p:bldP spid="101" grpId="0" animBg="1"/>
      <p:bldP spid="102" grpId="0" animBg="1"/>
      <p:bldP spid="104" grpId="0" animBg="1"/>
      <p:bldP spid="105" grpId="0" animBg="1"/>
      <p:bldP spid="107" grpId="0" animBg="1"/>
      <p:bldP spid="111" grpId="0" animBg="1"/>
      <p:bldP spid="146" grpId="0" animBg="1"/>
      <p:bldP spid="7" grpId="0" uiExpand="1" build="p"/>
      <p:bldP spid="22" grpId="0" animBg="1"/>
      <p:bldP spid="93" grpId="0" animBg="1"/>
      <p:bldP spid="94" grpId="0" animBg="1"/>
      <p:bldP spid="95" grpId="0" animBg="1"/>
      <p:bldP spid="108" grpId="0" animBg="1"/>
      <p:bldP spid="113" grpId="0" animBg="1"/>
      <p:bldP spid="114" grpId="0" animBg="1"/>
      <p:bldP spid="115" grpId="0" animBg="1"/>
      <p:bldP spid="116" grpId="0" animBg="1"/>
      <p:bldP spid="117" grpId="0" animBg="1"/>
      <p:bldP spid="147" grpId="0" animBg="1"/>
      <p:bldP spid="72" grpId="0" animBg="1"/>
      <p:bldP spid="74" grpId="0" animBg="1"/>
      <p:bldP spid="78" grpId="0" animBg="1"/>
      <p:bldP spid="81" grpId="0" animBg="1"/>
      <p:bldP spid="1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Arrow Connector 96">
            <a:extLst>
              <a:ext uri="{FF2B5EF4-FFF2-40B4-BE49-F238E27FC236}">
                <a16:creationId xmlns:a16="http://schemas.microsoft.com/office/drawing/2014/main" id="{E9390ACC-89D5-44CB-9943-668B0765D4BA}"/>
              </a:ext>
              <a:ext uri="{C183D7F6-B498-43B3-948B-1728B52AA6E4}">
                <adec:decorative xmlns:adec="http://schemas.microsoft.com/office/drawing/2017/decorative" val="1"/>
              </a:ext>
            </a:extLst>
          </p:cNvPr>
          <p:cNvCxnSpPr>
            <a:cxnSpLocks/>
          </p:cNvCxnSpPr>
          <p:nvPr/>
        </p:nvCxnSpPr>
        <p:spPr>
          <a:xfrm>
            <a:off x="3611699" y="4387200"/>
            <a:ext cx="0" cy="3795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E0433908-1068-4938-AC58-A039889CA71A}"/>
              </a:ext>
              <a:ext uri="{C183D7F6-B498-43B3-948B-1728B52AA6E4}">
                <adec:decorative xmlns:adec="http://schemas.microsoft.com/office/drawing/2017/decorative" val="1"/>
              </a:ext>
            </a:extLst>
          </p:cNvPr>
          <p:cNvCxnSpPr>
            <a:cxnSpLocks/>
          </p:cNvCxnSpPr>
          <p:nvPr/>
        </p:nvCxnSpPr>
        <p:spPr>
          <a:xfrm flipH="1">
            <a:off x="3611699" y="2509811"/>
            <a:ext cx="1" cy="84074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838200" y="365125"/>
            <a:ext cx="10515600" cy="660400"/>
          </a:xfrm>
        </p:spPr>
        <p:txBody>
          <a:bodyPr/>
          <a:lstStyle/>
          <a:p>
            <a:r>
              <a:rPr lang="en-US" sz="2800" dirty="0"/>
              <a:t>Secondary Stroke Prevention with Prosthetic Heart Valves</a:t>
            </a:r>
          </a:p>
        </p:txBody>
      </p:sp>
      <p:sp>
        <p:nvSpPr>
          <p:cNvPr id="31" name="Rectangle 30" descr="Flowchart of guideline recommendations for  patients with a prosthetic heart valve   who have had a prior stroke or transient ischemic attack to prevent further stroke or transient ischemic attack.">
            <a:extLst>
              <a:ext uri="{FF2B5EF4-FFF2-40B4-BE49-F238E27FC236}">
                <a16:creationId xmlns:a16="http://schemas.microsoft.com/office/drawing/2014/main" id="{E269BCCB-9C1C-4AB7-BFA6-21BDCA50C27F}"/>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Container">
            <a:extLst>
              <a:ext uri="{FF2B5EF4-FFF2-40B4-BE49-F238E27FC236}">
                <a16:creationId xmlns:a16="http://schemas.microsoft.com/office/drawing/2014/main" id="{A673B7DD-2B62-4A62-8521-C65D70D00FE7}"/>
              </a:ext>
              <a:ext uri="{C183D7F6-B498-43B3-948B-1728B52AA6E4}">
                <adec:decorative xmlns:adec="http://schemas.microsoft.com/office/drawing/2017/decorative" val="1"/>
              </a:ext>
            </a:extLst>
          </p:cNvPr>
          <p:cNvSpPr/>
          <p:nvPr/>
        </p:nvSpPr>
        <p:spPr>
          <a:xfrm>
            <a:off x="2352682" y="2032189"/>
            <a:ext cx="2518036"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Bioprosthetic</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MV/AV</a:t>
            </a:r>
          </a:p>
        </p:txBody>
      </p:sp>
      <p:sp>
        <p:nvSpPr>
          <p:cNvPr id="41"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2352680" y="3350552"/>
            <a:ext cx="2518037" cy="1036648"/>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Stroke or TIA BEFORE valve placement</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cs typeface="Lato"/>
              </a:rPr>
              <a:t>(and no other reason for AC beyond 3-6 months of valve placement) </a:t>
            </a:r>
          </a:p>
        </p:txBody>
      </p:sp>
      <p:sp>
        <p:nvSpPr>
          <p:cNvPr id="44" name="Rectangle Container">
            <a:extLst>
              <a:ext uri="{FF2B5EF4-FFF2-40B4-BE49-F238E27FC236}">
                <a16:creationId xmlns:a16="http://schemas.microsoft.com/office/drawing/2014/main" id="{E95B4D4D-16E3-437C-B393-1C892D160FD8}"/>
              </a:ext>
              <a:ext uri="{C183D7F6-B498-43B3-948B-1728B52AA6E4}">
                <adec:decorative xmlns:adec="http://schemas.microsoft.com/office/drawing/2017/decorative" val="1"/>
              </a:ext>
            </a:extLst>
          </p:cNvPr>
          <p:cNvSpPr/>
          <p:nvPr/>
        </p:nvSpPr>
        <p:spPr>
          <a:xfrm>
            <a:off x="2352681" y="4766729"/>
            <a:ext cx="2518036" cy="678890"/>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dirty="0">
                <a:solidFill>
                  <a:prstClr val="black"/>
                </a:solidFill>
                <a:latin typeface="Lub Dub Bold" panose="020B0803030403020204" pitchFamily="34" charset="0"/>
              </a:rPr>
              <a:t>Long-Term therapy with Aspirin  </a:t>
            </a:r>
          </a:p>
          <a:p>
            <a:pPr algn="ctr" hangingPunct="0">
              <a:lnSpc>
                <a:spcPct val="90000"/>
              </a:lnSpc>
            </a:pPr>
            <a:r>
              <a:rPr lang="en-US" sz="1200" dirty="0">
                <a:solidFill>
                  <a:prstClr val="black"/>
                </a:solidFill>
                <a:latin typeface="Lub Dub Bold" panose="020B0803030403020204" pitchFamily="34" charset="0"/>
              </a:rPr>
              <a:t>(Class 1)</a:t>
            </a:r>
          </a:p>
        </p:txBody>
      </p:sp>
      <p:sp>
        <p:nvSpPr>
          <p:cNvPr id="29"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7861269" y="3037544"/>
            <a:ext cx="2286000"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Mechanical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AV</a:t>
            </a:r>
          </a:p>
        </p:txBody>
      </p:sp>
      <p:sp>
        <p:nvSpPr>
          <p:cNvPr id="34"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7863865" y="3902996"/>
            <a:ext cx="2286000"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Stroke or TIA with </a:t>
            </a:r>
            <a:b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aortic valve in place</a:t>
            </a:r>
          </a:p>
        </p:txBody>
      </p:sp>
      <p:cxnSp>
        <p:nvCxnSpPr>
          <p:cNvPr id="33" name="Straight Arrow Connector 32">
            <a:extLst>
              <a:ext uri="{C183D7F6-B498-43B3-948B-1728B52AA6E4}">
                <adec:decorative xmlns:adec="http://schemas.microsoft.com/office/drawing/2017/decorative" val="1"/>
              </a:ext>
            </a:extLst>
          </p:cNvPr>
          <p:cNvCxnSpPr>
            <a:cxnSpLocks/>
            <a:stCxn id="29" idx="2"/>
            <a:endCxn id="34" idx="0"/>
          </p:cNvCxnSpPr>
          <p:nvPr/>
        </p:nvCxnSpPr>
        <p:spPr>
          <a:xfrm>
            <a:off x="9004269" y="3515166"/>
            <a:ext cx="2596" cy="3878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C183D7F6-B498-43B3-948B-1728B52AA6E4}">
                <adec:decorative xmlns:adec="http://schemas.microsoft.com/office/drawing/2017/decorative" val="1"/>
              </a:ext>
            </a:extLst>
          </p:cNvPr>
          <p:cNvCxnSpPr>
            <a:cxnSpLocks/>
            <a:stCxn id="34" idx="2"/>
            <a:endCxn id="40" idx="0"/>
          </p:cNvCxnSpPr>
          <p:nvPr/>
        </p:nvCxnSpPr>
        <p:spPr>
          <a:xfrm>
            <a:off x="9006865" y="4380618"/>
            <a:ext cx="0" cy="37475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0" name="Rectangle Container">
            <a:extLst>
              <a:ext uri="{FF2B5EF4-FFF2-40B4-BE49-F238E27FC236}">
                <a16:creationId xmlns:a16="http://schemas.microsoft.com/office/drawing/2014/main" id="{E95B4D4D-16E3-437C-B393-1C892D160FD8}"/>
              </a:ext>
              <a:ext uri="{C183D7F6-B498-43B3-948B-1728B52AA6E4}">
                <adec:decorative xmlns:adec="http://schemas.microsoft.com/office/drawing/2017/decorative" val="1"/>
              </a:ext>
            </a:extLst>
          </p:cNvPr>
          <p:cNvSpPr/>
          <p:nvPr/>
        </p:nvSpPr>
        <p:spPr>
          <a:xfrm>
            <a:off x="7863865" y="4755372"/>
            <a:ext cx="2286000" cy="1052556"/>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dirty="0">
                <a:solidFill>
                  <a:prstClr val="black"/>
                </a:solidFill>
                <a:latin typeface="Lub Dub Bold" panose="020B0803030403020204" pitchFamily="34" charset="0"/>
              </a:rPr>
              <a:t>Higher intensity Warfarin to INR 3.0 (range 2.5-3.5)</a:t>
            </a:r>
          </a:p>
          <a:p>
            <a:pPr algn="ctr" hangingPunct="0">
              <a:lnSpc>
                <a:spcPct val="90000"/>
              </a:lnSpc>
            </a:pPr>
            <a:r>
              <a:rPr lang="en-US" sz="1200" dirty="0">
                <a:solidFill>
                  <a:prstClr val="black"/>
                </a:solidFill>
                <a:latin typeface="Lub Dub Bold" panose="020B0803030403020204" pitchFamily="34" charset="0"/>
              </a:rPr>
              <a:t>OR</a:t>
            </a:r>
          </a:p>
          <a:p>
            <a:pPr algn="ctr" hangingPunct="0">
              <a:lnSpc>
                <a:spcPct val="90000"/>
              </a:lnSpc>
            </a:pPr>
            <a:r>
              <a:rPr lang="en-US" sz="1200" dirty="0">
                <a:solidFill>
                  <a:prstClr val="black"/>
                </a:solidFill>
                <a:latin typeface="Lub Dub Bold" panose="020B0803030403020204" pitchFamily="34" charset="0"/>
              </a:rPr>
              <a:t>Add Aspirin (75-100mg/d)</a:t>
            </a:r>
          </a:p>
          <a:p>
            <a:pPr algn="ctr" hangingPunct="0">
              <a:lnSpc>
                <a:spcPct val="90000"/>
              </a:lnSpc>
            </a:pPr>
            <a:r>
              <a:rPr lang="en-US" sz="1200" dirty="0">
                <a:solidFill>
                  <a:prstClr val="black"/>
                </a:solidFill>
                <a:latin typeface="Lub Dub Bold" panose="020B0803030403020204" pitchFamily="34" charset="0"/>
              </a:rPr>
              <a:t>(Class 2a)</a:t>
            </a:r>
          </a:p>
        </p:txBody>
      </p:sp>
      <p:sp>
        <p:nvSpPr>
          <p:cNvPr id="28"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5209593" y="3042678"/>
            <a:ext cx="2286000"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Mechanical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MV</a:t>
            </a:r>
          </a:p>
        </p:txBody>
      </p:sp>
      <p:sp>
        <p:nvSpPr>
          <p:cNvPr id="30"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5209594" y="3908130"/>
            <a:ext cx="2286000"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Stroke or TIA </a:t>
            </a:r>
            <a:b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BEFORE valve placement </a:t>
            </a:r>
          </a:p>
        </p:txBody>
      </p:sp>
      <p:cxnSp>
        <p:nvCxnSpPr>
          <p:cNvPr id="32" name="Straight Arrow Connector 31">
            <a:extLst>
              <a:ext uri="{C183D7F6-B498-43B3-948B-1728B52AA6E4}">
                <adec:decorative xmlns:adec="http://schemas.microsoft.com/office/drawing/2017/decorative" val="1"/>
              </a:ext>
            </a:extLst>
          </p:cNvPr>
          <p:cNvCxnSpPr>
            <a:cxnSpLocks/>
            <a:stCxn id="28" idx="2"/>
            <a:endCxn id="30" idx="0"/>
          </p:cNvCxnSpPr>
          <p:nvPr/>
        </p:nvCxnSpPr>
        <p:spPr>
          <a:xfrm>
            <a:off x="6352593" y="3520300"/>
            <a:ext cx="1" cy="3878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5" name="Rectangle Container">
            <a:extLst>
              <a:ext uri="{FF2B5EF4-FFF2-40B4-BE49-F238E27FC236}">
                <a16:creationId xmlns:a16="http://schemas.microsoft.com/office/drawing/2014/main" id="{E95B4D4D-16E3-437C-B393-1C892D160FD8}"/>
              </a:ext>
              <a:ext uri="{C183D7F6-B498-43B3-948B-1728B52AA6E4}">
                <adec:decorative xmlns:adec="http://schemas.microsoft.com/office/drawing/2017/decorative" val="1"/>
              </a:ext>
            </a:extLst>
          </p:cNvPr>
          <p:cNvSpPr/>
          <p:nvPr/>
        </p:nvSpPr>
        <p:spPr>
          <a:xfrm>
            <a:off x="5209595" y="4762438"/>
            <a:ext cx="2286000" cy="1059293"/>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dirty="0">
                <a:solidFill>
                  <a:prstClr val="black"/>
                </a:solidFill>
                <a:latin typeface="Lub Dub Bold" panose="020B0803030403020204" pitchFamily="34" charset="0"/>
              </a:rPr>
              <a:t>Warfarin INR target 3.0 </a:t>
            </a:r>
            <a:br>
              <a:rPr lang="en-US" sz="1200" dirty="0">
                <a:solidFill>
                  <a:prstClr val="black"/>
                </a:solidFill>
                <a:latin typeface="Lub Dub Bold" panose="020B0803030403020204" pitchFamily="34" charset="0"/>
              </a:rPr>
            </a:br>
            <a:r>
              <a:rPr lang="en-US" sz="1200" dirty="0">
                <a:solidFill>
                  <a:prstClr val="black"/>
                </a:solidFill>
                <a:latin typeface="Lub Dub Bold" panose="020B0803030403020204" pitchFamily="34" charset="0"/>
              </a:rPr>
              <a:t>(range 2.5-3.5)</a:t>
            </a:r>
          </a:p>
          <a:p>
            <a:pPr algn="ctr" hangingPunct="0">
              <a:lnSpc>
                <a:spcPct val="90000"/>
              </a:lnSpc>
            </a:pPr>
            <a:r>
              <a:rPr lang="en-US" sz="1200" dirty="0">
                <a:solidFill>
                  <a:prstClr val="black"/>
                </a:solidFill>
                <a:latin typeface="Lub Dub Bold" panose="020B0803030403020204" pitchFamily="34" charset="0"/>
              </a:rPr>
              <a:t>AND </a:t>
            </a:r>
          </a:p>
          <a:p>
            <a:pPr algn="ctr" hangingPunct="0">
              <a:lnSpc>
                <a:spcPct val="90000"/>
              </a:lnSpc>
            </a:pPr>
            <a:r>
              <a:rPr lang="en-US" sz="1200" dirty="0">
                <a:solidFill>
                  <a:prstClr val="black"/>
                </a:solidFill>
                <a:latin typeface="Lub Dub Bold" panose="020B0803030403020204" pitchFamily="34" charset="0"/>
              </a:rPr>
              <a:t>Aspirin (75-100mg/d)</a:t>
            </a:r>
          </a:p>
          <a:p>
            <a:pPr algn="ctr" hangingPunct="0">
              <a:lnSpc>
                <a:spcPct val="90000"/>
              </a:lnSpc>
            </a:pPr>
            <a:r>
              <a:rPr lang="en-US" sz="1200" dirty="0">
                <a:solidFill>
                  <a:prstClr val="black"/>
                </a:solidFill>
                <a:latin typeface="Lub Dub Bold" panose="020B0803030403020204" pitchFamily="34" charset="0"/>
              </a:rPr>
              <a:t>(Class 1)</a:t>
            </a:r>
          </a:p>
        </p:txBody>
      </p:sp>
      <p:cxnSp>
        <p:nvCxnSpPr>
          <p:cNvPr id="70" name="Straight Arrow Connector 69">
            <a:extLst>
              <a:ext uri="{C183D7F6-B498-43B3-948B-1728B52AA6E4}">
                <adec:decorative xmlns:adec="http://schemas.microsoft.com/office/drawing/2017/decorative" val="1"/>
              </a:ext>
            </a:extLst>
          </p:cNvPr>
          <p:cNvCxnSpPr>
            <a:cxnSpLocks/>
          </p:cNvCxnSpPr>
          <p:nvPr/>
        </p:nvCxnSpPr>
        <p:spPr>
          <a:xfrm>
            <a:off x="8084024" y="2287766"/>
            <a:ext cx="99866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1" name="&quot;No&quot; Symbol 70">
            <a:extLst>
              <a:ext uri="{C183D7F6-B498-43B3-948B-1728B52AA6E4}">
                <adec:decorative xmlns:adec="http://schemas.microsoft.com/office/drawing/2017/decorative" val="1"/>
              </a:ext>
            </a:extLst>
          </p:cNvPr>
          <p:cNvSpPr/>
          <p:nvPr/>
        </p:nvSpPr>
        <p:spPr>
          <a:xfrm>
            <a:off x="8294659" y="2039975"/>
            <a:ext cx="473586" cy="473586"/>
          </a:xfrm>
          <a:prstGeom prst="noSmoking">
            <a:avLst>
              <a:gd name="adj" fmla="val 12531"/>
            </a:avLst>
          </a:prstGeom>
          <a:solidFill>
            <a:srgbClr val="CF242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tangle Container">
            <a:extLst>
              <a:ext uri="{FF2B5EF4-FFF2-40B4-BE49-F238E27FC236}">
                <a16:creationId xmlns:a16="http://schemas.microsoft.com/office/drawing/2014/main" id="{862FB687-B7E5-439F-B8D1-5C466707988D}"/>
              </a:ext>
              <a:ext uri="{C183D7F6-B498-43B3-948B-1728B52AA6E4}">
                <adec:decorative xmlns:adec="http://schemas.microsoft.com/office/drawing/2017/decorative" val="1"/>
              </a:ext>
            </a:extLst>
          </p:cNvPr>
          <p:cNvSpPr/>
          <p:nvPr/>
        </p:nvSpPr>
        <p:spPr>
          <a:xfrm>
            <a:off x="9088860" y="1897715"/>
            <a:ext cx="1216712" cy="780101"/>
          </a:xfrm>
          <a:prstGeom prst="rect">
            <a:avLst/>
          </a:prstGeom>
          <a:solidFill>
            <a:srgbClr val="CF2429"/>
          </a:solidFill>
          <a:ln w="25400">
            <a:noFill/>
          </a:ln>
        </p:spPr>
        <p:txBody>
          <a:bodyPr spcFirstLastPara="0" lIns="0" tIns="0" rIns="0" bIns="0" anchor="ctr"/>
          <a:lstStyle/>
          <a:p>
            <a:pPr algn="ctr" hangingPunct="0">
              <a:lnSpc>
                <a:spcPct val="90000"/>
              </a:lnSpc>
            </a:pPr>
            <a:r>
              <a:rPr lang="en-US" sz="1200" dirty="0">
                <a:solidFill>
                  <a:schemeClr val="bg1"/>
                </a:solidFill>
                <a:latin typeface="Lub Dub Bold" panose="020B0803030403020204" pitchFamily="34" charset="0"/>
              </a:rPr>
              <a:t>Treatment with Dabigatran </a:t>
            </a:r>
          </a:p>
          <a:p>
            <a:pPr algn="ctr" hangingPunct="0">
              <a:lnSpc>
                <a:spcPct val="90000"/>
              </a:lnSpc>
            </a:pPr>
            <a:r>
              <a:rPr lang="en-US" sz="1200" dirty="0">
                <a:solidFill>
                  <a:schemeClr val="bg1"/>
                </a:solidFill>
                <a:latin typeface="Lub Dub Bold" panose="020B0803030403020204" pitchFamily="34" charset="0"/>
              </a:rPr>
              <a:t>is harmful </a:t>
            </a:r>
          </a:p>
        </p:txBody>
      </p:sp>
      <p:cxnSp>
        <p:nvCxnSpPr>
          <p:cNvPr id="55" name="Connector: Elbow 54">
            <a:extLst>
              <a:ext uri="{FF2B5EF4-FFF2-40B4-BE49-F238E27FC236}">
                <a16:creationId xmlns:a16="http://schemas.microsoft.com/office/drawing/2014/main" id="{49E96EB6-42F2-44D1-B4A6-132EFE7D0987}"/>
              </a:ext>
              <a:ext uri="{C183D7F6-B498-43B3-948B-1728B52AA6E4}">
                <adec:decorative xmlns:adec="http://schemas.microsoft.com/office/drawing/2017/decorative" val="1"/>
              </a:ext>
            </a:extLst>
          </p:cNvPr>
          <p:cNvCxnSpPr>
            <a:cxnSpLocks/>
            <a:stCxn id="17" idx="0"/>
            <a:endCxn id="6" idx="2"/>
          </p:cNvCxnSpPr>
          <p:nvPr/>
        </p:nvCxnSpPr>
        <p:spPr>
          <a:xfrm rot="5400000" flipH="1" flipV="1">
            <a:off x="4319748" y="897907"/>
            <a:ext cx="426235" cy="1842330"/>
          </a:xfrm>
          <a:prstGeom prst="bentConnector3">
            <a:avLst>
              <a:gd name="adj1" fmla="val 5000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Container">
            <a:extLst>
              <a:ext uri="{FF2B5EF4-FFF2-40B4-BE49-F238E27FC236}">
                <a16:creationId xmlns:a16="http://schemas.microsoft.com/office/drawing/2014/main" id="{BF0AC69A-E680-455E-929F-A0F5CE14D22A}"/>
              </a:ext>
              <a:ext uri="{C183D7F6-B498-43B3-948B-1728B52AA6E4}">
                <adec:decorative xmlns:adec="http://schemas.microsoft.com/office/drawing/2017/decorative" val="1"/>
              </a:ext>
            </a:extLst>
          </p:cNvPr>
          <p:cNvSpPr/>
          <p:nvPr/>
        </p:nvSpPr>
        <p:spPr>
          <a:xfrm>
            <a:off x="2531453" y="1247570"/>
            <a:ext cx="5845154" cy="35838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Prosthetic Heart Valve and Ischemic Stroke or TIA</a:t>
            </a:r>
          </a:p>
        </p:txBody>
      </p:sp>
      <p:sp>
        <p:nvSpPr>
          <p:cNvPr id="58" name="Rectangle 2">
            <a:extLst>
              <a:ext uri="{FF2B5EF4-FFF2-40B4-BE49-F238E27FC236}">
                <a16:creationId xmlns:a16="http://schemas.microsoft.com/office/drawing/2014/main" id="{4A09F3CF-662C-4BD8-A153-403C700F406A}"/>
              </a:ext>
              <a:ext uri="{C183D7F6-B498-43B3-948B-1728B52AA6E4}">
                <adec:decorative xmlns:adec="http://schemas.microsoft.com/office/drawing/2017/decorative" val="1"/>
              </a:ext>
            </a:extLst>
          </p:cNvPr>
          <p:cNvSpPr/>
          <p:nvPr/>
        </p:nvSpPr>
        <p:spPr>
          <a:xfrm flipH="1">
            <a:off x="5448791" y="1814512"/>
            <a:ext cx="1702401" cy="21767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tangle Container">
            <a:extLst>
              <a:ext uri="{FF2B5EF4-FFF2-40B4-BE49-F238E27FC236}">
                <a16:creationId xmlns:a16="http://schemas.microsoft.com/office/drawing/2014/main" id="{36B2631A-C1B1-4A98-8D8D-4D2728C034C5}"/>
              </a:ext>
              <a:ext uri="{C183D7F6-B498-43B3-948B-1728B52AA6E4}">
                <adec:decorative xmlns:adec="http://schemas.microsoft.com/office/drawing/2017/decorative" val="1"/>
              </a:ext>
            </a:extLst>
          </p:cNvPr>
          <p:cNvSpPr/>
          <p:nvPr/>
        </p:nvSpPr>
        <p:spPr>
          <a:xfrm>
            <a:off x="6242988" y="2035939"/>
            <a:ext cx="1816408" cy="47762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Mechanical MV/AV</a:t>
            </a:r>
          </a:p>
        </p:txBody>
      </p:sp>
      <p:sp>
        <p:nvSpPr>
          <p:cNvPr id="64" name="Rectangle 2">
            <a:extLst>
              <a:ext uri="{FF2B5EF4-FFF2-40B4-BE49-F238E27FC236}">
                <a16:creationId xmlns:a16="http://schemas.microsoft.com/office/drawing/2014/main" id="{5D3D4C0F-5512-405A-90C6-99D99FC89607}"/>
              </a:ext>
              <a:ext uri="{C183D7F6-B498-43B3-948B-1728B52AA6E4}">
                <adec:decorative xmlns:adec="http://schemas.microsoft.com/office/drawing/2017/decorative" val="1"/>
              </a:ext>
            </a:extLst>
          </p:cNvPr>
          <p:cNvSpPr/>
          <p:nvPr/>
        </p:nvSpPr>
        <p:spPr>
          <a:xfrm flipH="1">
            <a:off x="7151191" y="2761353"/>
            <a:ext cx="1888422" cy="25694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2" name="Connector: Elbow 81">
            <a:extLst>
              <a:ext uri="{FF2B5EF4-FFF2-40B4-BE49-F238E27FC236}">
                <a16:creationId xmlns:a16="http://schemas.microsoft.com/office/drawing/2014/main" id="{B802AEC6-9495-4AC8-A72F-0ABD1D264F21}"/>
              </a:ext>
              <a:ext uri="{C183D7F6-B498-43B3-948B-1728B52AA6E4}">
                <adec:decorative xmlns:adec="http://schemas.microsoft.com/office/drawing/2017/decorative" val="1"/>
              </a:ext>
            </a:extLst>
          </p:cNvPr>
          <p:cNvCxnSpPr>
            <a:cxnSpLocks/>
            <a:stCxn id="28" idx="0"/>
            <a:endCxn id="59" idx="2"/>
          </p:cNvCxnSpPr>
          <p:nvPr/>
        </p:nvCxnSpPr>
        <p:spPr>
          <a:xfrm rot="5400000" flipH="1" flipV="1">
            <a:off x="6487334" y="2378821"/>
            <a:ext cx="529117" cy="798599"/>
          </a:xfrm>
          <a:prstGeom prst="bentConnector3">
            <a:avLst>
              <a:gd name="adj1" fmla="val 51838"/>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FA9D7D6-719B-41EB-AD66-DAABBA25EA73}"/>
              </a:ext>
              <a:ext uri="{C183D7F6-B498-43B3-948B-1728B52AA6E4}">
                <adec:decorative xmlns:adec="http://schemas.microsoft.com/office/drawing/2017/decorative" val="1"/>
              </a:ext>
            </a:extLst>
          </p:cNvPr>
          <p:cNvCxnSpPr>
            <a:cxnSpLocks/>
          </p:cNvCxnSpPr>
          <p:nvPr/>
        </p:nvCxnSpPr>
        <p:spPr>
          <a:xfrm>
            <a:off x="6352592" y="4392453"/>
            <a:ext cx="1" cy="3878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3"/>
          </p:nvPr>
        </p:nvSpPr>
        <p:spPr>
          <a:xfrm>
            <a:off x="838200" y="6030289"/>
            <a:ext cx="10515600" cy="271462"/>
          </a:xfrm>
        </p:spPr>
        <p:txBody>
          <a:bodyPr/>
          <a:lstStyle/>
          <a:p>
            <a:pPr algn="ctr"/>
            <a:r>
              <a:rPr lang="en-US" sz="1100" b="1" dirty="0"/>
              <a:t>Abbreviations: </a:t>
            </a:r>
            <a:r>
              <a:rPr lang="en-US" sz="1100" dirty="0"/>
              <a:t>AC indicates anticoagulation; AV, aortic valve; INR, international normalized ratio; MV, mitral valve; and TIA, transient ischemic attack.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25</a:t>
            </a:fld>
            <a:endParaRPr lang="en-US" noProof="0" dirty="0"/>
          </a:p>
        </p:txBody>
      </p:sp>
    </p:spTree>
    <p:extLst>
      <p:ext uri="{BB962C8B-B14F-4D97-AF65-F5344CB8AC3E}">
        <p14:creationId xmlns:p14="http://schemas.microsoft.com/office/powerpoint/2010/main" val="167139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right)">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up)">
                                      <p:cBhvr>
                                        <p:cTn id="19" dur="500"/>
                                        <p:tgtEl>
                                          <p:spTgt spid="9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wipe(up)">
                                      <p:cBhvr>
                                        <p:cTn id="27" dur="500"/>
                                        <p:tgtEl>
                                          <p:spTgt spid="9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500"/>
                                        <p:tgtEl>
                                          <p:spTgt spid="5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up)">
                                      <p:cBhvr>
                                        <p:cTn id="44" dur="500"/>
                                        <p:tgtEl>
                                          <p:spTgt spid="8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3000"/>
                            </p:stCondLst>
                            <p:childTnLst>
                              <p:par>
                                <p:cTn id="58" presetID="22" presetClass="entr" presetSubtype="1" fill="hold" nodeType="after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wipe(up)">
                                      <p:cBhvr>
                                        <p:cTn id="60" dur="500"/>
                                        <p:tgtEl>
                                          <p:spTgt spid="102"/>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500"/>
                                        <p:tgtEl>
                                          <p:spTgt spid="64"/>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up)">
                                      <p:cBhvr>
                                        <p:cTn id="77" dur="500"/>
                                        <p:tgtEl>
                                          <p:spTgt spid="33"/>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par>
                          <p:cTn id="82" fill="hold">
                            <p:stCondLst>
                              <p:cond delay="2000"/>
                            </p:stCondLst>
                            <p:childTnLst>
                              <p:par>
                                <p:cTn id="83" presetID="22" presetClass="entr" presetSubtype="1"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up)">
                                      <p:cBhvr>
                                        <p:cTn id="85" dur="500"/>
                                        <p:tgtEl>
                                          <p:spTgt spid="38"/>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wipe(left)">
                                      <p:cBhvr>
                                        <p:cTn id="94" dur="500"/>
                                        <p:tgtEl>
                                          <p:spTgt spid="7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500"/>
                                        <p:tgtEl>
                                          <p:spTgt spid="71"/>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1" grpId="0" animBg="1"/>
      <p:bldP spid="44" grpId="0" animBg="1"/>
      <p:bldP spid="29" grpId="0" animBg="1"/>
      <p:bldP spid="34" grpId="0" animBg="1"/>
      <p:bldP spid="40" grpId="0" animBg="1"/>
      <p:bldP spid="28" grpId="0" animBg="1"/>
      <p:bldP spid="30" grpId="0" animBg="1"/>
      <p:bldP spid="35" grpId="0" animBg="1"/>
      <p:bldP spid="71" grpId="0" animBg="1"/>
      <p:bldP spid="72" grpId="0" animBg="1"/>
      <p:bldP spid="6" grpId="0" animBg="1"/>
      <p:bldP spid="58" grpId="0" animBg="1"/>
      <p:bldP spid="59" grpId="0" animBg="1"/>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8230-F58B-47B5-B25E-2F008036C6AA}"/>
              </a:ext>
            </a:extLst>
          </p:cNvPr>
          <p:cNvSpPr>
            <a:spLocks noGrp="1"/>
          </p:cNvSpPr>
          <p:nvPr>
            <p:ph type="title"/>
          </p:nvPr>
        </p:nvSpPr>
        <p:spPr>
          <a:xfrm>
            <a:off x="838200" y="365125"/>
            <a:ext cx="10515600" cy="660111"/>
          </a:xfrm>
        </p:spPr>
        <p:txBody>
          <a:bodyPr/>
          <a:lstStyle/>
          <a:p>
            <a:r>
              <a:rPr lang="en-US" noProof="0" dirty="0">
                <a:solidFill>
                  <a:srgbClr val="CF2429"/>
                </a:solidFill>
              </a:rPr>
              <a:t>Figure 4. </a:t>
            </a:r>
            <a:r>
              <a:rPr lang="en-US" dirty="0"/>
              <a:t>Secondary Stroke Prevention in cardiomyopathy and intra-cardiac thrombus</a:t>
            </a:r>
            <a:r>
              <a:rPr lang="en-US" noProof="0" dirty="0"/>
              <a:t> </a:t>
            </a:r>
            <a:endParaRPr lang="en-US" dirty="0"/>
          </a:p>
        </p:txBody>
      </p:sp>
      <p:sp>
        <p:nvSpPr>
          <p:cNvPr id="22" name="Rectangle 21" descr="Flowchart of guideline recommendations for  patients with cardiomyopathy and intra-cardiac thrombus who have had a prior stroke or transient ischemic attack to prevent further stroke or transient ischemic attack.">
            <a:extLst>
              <a:ext uri="{FF2B5EF4-FFF2-40B4-BE49-F238E27FC236}">
                <a16:creationId xmlns:a16="http://schemas.microsoft.com/office/drawing/2014/main" id="{B59C81F2-4953-4EEA-B2C5-4D2E27691E89}"/>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Container">
            <a:extLst>
              <a:ext uri="{FF2B5EF4-FFF2-40B4-BE49-F238E27FC236}">
                <a16:creationId xmlns:a16="http://schemas.microsoft.com/office/drawing/2014/main" id="{9D305698-FB17-4F2D-847E-B1E524035318}"/>
              </a:ext>
              <a:ext uri="{C183D7F6-B498-43B3-948B-1728B52AA6E4}">
                <adec:decorative xmlns:adec="http://schemas.microsoft.com/office/drawing/2017/decorative" val="1"/>
              </a:ext>
            </a:extLst>
          </p:cNvPr>
          <p:cNvSpPr/>
          <p:nvPr/>
        </p:nvSpPr>
        <p:spPr>
          <a:xfrm>
            <a:off x="4352479" y="1742181"/>
            <a:ext cx="3487041" cy="660111"/>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Cardiomyopathy and history of ischemic stroke/TIA in Sinus Rhythm</a:t>
            </a:r>
          </a:p>
        </p:txBody>
      </p:sp>
      <p:sp>
        <p:nvSpPr>
          <p:cNvPr id="21" name="Rectangle Container">
            <a:extLst>
              <a:ext uri="{FF2B5EF4-FFF2-40B4-BE49-F238E27FC236}">
                <a16:creationId xmlns:a16="http://schemas.microsoft.com/office/drawing/2014/main" id="{07B777F0-CEFF-4498-A551-6FC033000C1B}"/>
              </a:ext>
              <a:ext uri="{C183D7F6-B498-43B3-948B-1728B52AA6E4}">
                <adec:decorative xmlns:adec="http://schemas.microsoft.com/office/drawing/2017/decorative" val="1"/>
              </a:ext>
            </a:extLst>
          </p:cNvPr>
          <p:cNvSpPr/>
          <p:nvPr/>
        </p:nvSpPr>
        <p:spPr>
          <a:xfrm>
            <a:off x="959021" y="2914826"/>
            <a:ext cx="1857262" cy="558517"/>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Left ventricular or left atrial thrombus</a:t>
            </a:r>
          </a:p>
        </p:txBody>
      </p:sp>
      <p:cxnSp>
        <p:nvCxnSpPr>
          <p:cNvPr id="23" name="Straight Arrow Connector 22">
            <a:extLst>
              <a:ext uri="{FF2B5EF4-FFF2-40B4-BE49-F238E27FC236}">
                <a16:creationId xmlns:a16="http://schemas.microsoft.com/office/drawing/2014/main" id="{806149B5-57F0-47B1-A9A1-6CE3D60E6425}"/>
              </a:ext>
              <a:ext uri="{C183D7F6-B498-43B3-948B-1728B52AA6E4}">
                <adec:decorative xmlns:adec="http://schemas.microsoft.com/office/drawing/2017/decorative" val="1"/>
              </a:ext>
            </a:extLst>
          </p:cNvPr>
          <p:cNvCxnSpPr>
            <a:cxnSpLocks/>
          </p:cNvCxnSpPr>
          <p:nvPr/>
        </p:nvCxnSpPr>
        <p:spPr>
          <a:xfrm>
            <a:off x="4564404" y="2643331"/>
            <a:ext cx="0" cy="2717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Container">
            <a:extLst>
              <a:ext uri="{FF2B5EF4-FFF2-40B4-BE49-F238E27FC236}">
                <a16:creationId xmlns:a16="http://schemas.microsoft.com/office/drawing/2014/main" id="{0B54F6E2-CCB5-4EB6-AB5A-E6FD06CA7656}"/>
              </a:ext>
              <a:ext uri="{C183D7F6-B498-43B3-948B-1728B52AA6E4}">
                <adec:decorative xmlns:adec="http://schemas.microsoft.com/office/drawing/2017/decorative" val="1"/>
              </a:ext>
            </a:extLst>
          </p:cNvPr>
          <p:cNvSpPr/>
          <p:nvPr/>
        </p:nvSpPr>
        <p:spPr>
          <a:xfrm>
            <a:off x="3635773" y="2914825"/>
            <a:ext cx="1857262" cy="558517"/>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Presence of LVAD</a:t>
            </a:r>
          </a:p>
        </p:txBody>
      </p:sp>
      <p:sp>
        <p:nvSpPr>
          <p:cNvPr id="26" name="Rectangle Container">
            <a:extLst>
              <a:ext uri="{FF2B5EF4-FFF2-40B4-BE49-F238E27FC236}">
                <a16:creationId xmlns:a16="http://schemas.microsoft.com/office/drawing/2014/main" id="{6A3D0786-717F-4688-A37C-922CC2AE6642}"/>
              </a:ext>
              <a:ext uri="{C183D7F6-B498-43B3-948B-1728B52AA6E4}">
                <adec:decorative xmlns:adec="http://schemas.microsoft.com/office/drawing/2017/decorative" val="1"/>
              </a:ext>
            </a:extLst>
          </p:cNvPr>
          <p:cNvSpPr/>
          <p:nvPr/>
        </p:nvSpPr>
        <p:spPr>
          <a:xfrm>
            <a:off x="8989276" y="2914824"/>
            <a:ext cx="1857262" cy="558517"/>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Other</a:t>
            </a:r>
          </a:p>
        </p:txBody>
      </p:sp>
      <p:sp>
        <p:nvSpPr>
          <p:cNvPr id="27" name="Rectangle Container">
            <a:extLst>
              <a:ext uri="{FF2B5EF4-FFF2-40B4-BE49-F238E27FC236}">
                <a16:creationId xmlns:a16="http://schemas.microsoft.com/office/drawing/2014/main" id="{7171C008-3109-42B0-B950-5CDD7DA2C145}"/>
              </a:ext>
              <a:ext uri="{C183D7F6-B498-43B3-948B-1728B52AA6E4}">
                <adec:decorative xmlns:adec="http://schemas.microsoft.com/office/drawing/2017/decorative" val="1"/>
              </a:ext>
            </a:extLst>
          </p:cNvPr>
          <p:cNvSpPr/>
          <p:nvPr/>
        </p:nvSpPr>
        <p:spPr>
          <a:xfrm>
            <a:off x="6312525" y="2912782"/>
            <a:ext cx="1857262" cy="558517"/>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LV Non-Compaction</a:t>
            </a:r>
          </a:p>
        </p:txBody>
      </p:sp>
      <p:cxnSp>
        <p:nvCxnSpPr>
          <p:cNvPr id="28" name="Straight Arrow Connector 27">
            <a:extLst>
              <a:ext uri="{FF2B5EF4-FFF2-40B4-BE49-F238E27FC236}">
                <a16:creationId xmlns:a16="http://schemas.microsoft.com/office/drawing/2014/main" id="{44E0313B-E569-4A86-96AF-673CA3911EA6}"/>
              </a:ext>
              <a:ext uri="{C183D7F6-B498-43B3-948B-1728B52AA6E4}">
                <adec:decorative xmlns:adec="http://schemas.microsoft.com/office/drawing/2017/decorative" val="1"/>
              </a:ext>
            </a:extLst>
          </p:cNvPr>
          <p:cNvCxnSpPr>
            <a:cxnSpLocks/>
          </p:cNvCxnSpPr>
          <p:nvPr/>
        </p:nvCxnSpPr>
        <p:spPr>
          <a:xfrm>
            <a:off x="7248308" y="2643331"/>
            <a:ext cx="0" cy="2717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2EC3D6-CA9B-46AC-9CA5-76D41BFFA298}"/>
              </a:ext>
              <a:ext uri="{C183D7F6-B498-43B3-948B-1728B52AA6E4}">
                <adec:decorative xmlns:adec="http://schemas.microsoft.com/office/drawing/2017/decorative" val="1"/>
              </a:ext>
            </a:extLst>
          </p:cNvPr>
          <p:cNvCxnSpPr>
            <a:cxnSpLocks/>
          </p:cNvCxnSpPr>
          <p:nvPr/>
        </p:nvCxnSpPr>
        <p:spPr>
          <a:xfrm>
            <a:off x="1875140" y="3468136"/>
            <a:ext cx="0" cy="3983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Container">
            <a:extLst>
              <a:ext uri="{FF2B5EF4-FFF2-40B4-BE49-F238E27FC236}">
                <a16:creationId xmlns:a16="http://schemas.microsoft.com/office/drawing/2014/main" id="{646053B3-33B1-424C-83BF-5C65A107A100}"/>
              </a:ext>
              <a:ext uri="{C183D7F6-B498-43B3-948B-1728B52AA6E4}">
                <adec:decorative xmlns:adec="http://schemas.microsoft.com/office/drawing/2017/decorative" val="1"/>
              </a:ext>
            </a:extLst>
          </p:cNvPr>
          <p:cNvSpPr/>
          <p:nvPr/>
        </p:nvSpPr>
        <p:spPr>
          <a:xfrm>
            <a:off x="959015" y="3881768"/>
            <a:ext cx="1857262" cy="828520"/>
          </a:xfrm>
          <a:prstGeom prst="rect">
            <a:avLst/>
          </a:prstGeom>
          <a:solidFill>
            <a:srgbClr val="46A547"/>
          </a:solidFill>
          <a:ln w="25400">
            <a:solidFill>
              <a:srgbClr val="46A547"/>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32" name="Rectangle Container">
            <a:extLst>
              <a:ext uri="{FF2B5EF4-FFF2-40B4-BE49-F238E27FC236}">
                <a16:creationId xmlns:a16="http://schemas.microsoft.com/office/drawing/2014/main" id="{B19EE890-59F2-4ECD-97B1-C1FAC1ED3D64}"/>
              </a:ext>
              <a:ext uri="{C183D7F6-B498-43B3-948B-1728B52AA6E4}">
                <adec:decorative xmlns:adec="http://schemas.microsoft.com/office/drawing/2017/decorative" val="1"/>
              </a:ext>
            </a:extLst>
          </p:cNvPr>
          <p:cNvSpPr/>
          <p:nvPr/>
        </p:nvSpPr>
        <p:spPr>
          <a:xfrm>
            <a:off x="3635767" y="3881767"/>
            <a:ext cx="1857262" cy="828520"/>
          </a:xfrm>
          <a:prstGeom prst="rect">
            <a:avLst/>
          </a:prstGeom>
          <a:solidFill>
            <a:srgbClr val="F0DB10"/>
          </a:solidFill>
          <a:ln w="25400">
            <a:solidFill>
              <a:srgbClr val="F0DB1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 + Aspirin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33" name="Rectangle Container">
            <a:extLst>
              <a:ext uri="{FF2B5EF4-FFF2-40B4-BE49-F238E27FC236}">
                <a16:creationId xmlns:a16="http://schemas.microsoft.com/office/drawing/2014/main" id="{5205362D-458A-4602-A0BF-38DDBE74D223}"/>
              </a:ext>
              <a:ext uri="{C183D7F6-B498-43B3-948B-1728B52AA6E4}">
                <adec:decorative xmlns:adec="http://schemas.microsoft.com/office/drawing/2017/decorative" val="1"/>
              </a:ext>
            </a:extLst>
          </p:cNvPr>
          <p:cNvSpPr/>
          <p:nvPr/>
        </p:nvSpPr>
        <p:spPr>
          <a:xfrm>
            <a:off x="8989270" y="3881766"/>
            <a:ext cx="1857262" cy="828520"/>
          </a:xfrm>
          <a:prstGeom prst="rect">
            <a:avLst/>
          </a:prstGeom>
          <a:solidFill>
            <a:srgbClr val="F99B1D"/>
          </a:solidFill>
          <a:ln w="25400">
            <a:solidFill>
              <a:srgbClr val="F4732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Individualized Choice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2b)</a:t>
            </a:r>
          </a:p>
        </p:txBody>
      </p:sp>
      <p:sp>
        <p:nvSpPr>
          <p:cNvPr id="34" name="Rectangle Container">
            <a:extLst>
              <a:ext uri="{FF2B5EF4-FFF2-40B4-BE49-F238E27FC236}">
                <a16:creationId xmlns:a16="http://schemas.microsoft.com/office/drawing/2014/main" id="{C422E07C-8FA4-4A28-8F72-74081E2342A0}"/>
              </a:ext>
              <a:ext uri="{C183D7F6-B498-43B3-948B-1728B52AA6E4}">
                <adec:decorative xmlns:adec="http://schemas.microsoft.com/office/drawing/2017/decorative" val="1"/>
              </a:ext>
            </a:extLst>
          </p:cNvPr>
          <p:cNvSpPr/>
          <p:nvPr/>
        </p:nvSpPr>
        <p:spPr>
          <a:xfrm>
            <a:off x="6312519" y="3879724"/>
            <a:ext cx="1857262" cy="828520"/>
          </a:xfrm>
          <a:prstGeom prst="rect">
            <a:avLst/>
          </a:prstGeom>
          <a:solidFill>
            <a:srgbClr val="F0DB10"/>
          </a:solidFill>
          <a:ln w="25400">
            <a:solidFill>
              <a:srgbClr val="F0DB1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cxnSp>
        <p:nvCxnSpPr>
          <p:cNvPr id="36" name="Straight Arrow Connector 35">
            <a:extLst>
              <a:ext uri="{FF2B5EF4-FFF2-40B4-BE49-F238E27FC236}">
                <a16:creationId xmlns:a16="http://schemas.microsoft.com/office/drawing/2014/main" id="{D58E0099-BB12-4808-AD1B-D869A201F3E4}"/>
              </a:ext>
              <a:ext uri="{C183D7F6-B498-43B3-948B-1728B52AA6E4}">
                <adec:decorative xmlns:adec="http://schemas.microsoft.com/office/drawing/2017/decorative" val="1"/>
              </a:ext>
            </a:extLst>
          </p:cNvPr>
          <p:cNvCxnSpPr>
            <a:cxnSpLocks/>
          </p:cNvCxnSpPr>
          <p:nvPr/>
        </p:nvCxnSpPr>
        <p:spPr>
          <a:xfrm>
            <a:off x="4564404" y="3483429"/>
            <a:ext cx="0" cy="3983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46D0F30-DA95-40DF-A823-711F350C1DC9}"/>
              </a:ext>
              <a:ext uri="{C183D7F6-B498-43B3-948B-1728B52AA6E4}">
                <adec:decorative xmlns:adec="http://schemas.microsoft.com/office/drawing/2017/decorative" val="1"/>
              </a:ext>
            </a:extLst>
          </p:cNvPr>
          <p:cNvCxnSpPr>
            <a:cxnSpLocks/>
          </p:cNvCxnSpPr>
          <p:nvPr/>
        </p:nvCxnSpPr>
        <p:spPr>
          <a:xfrm>
            <a:off x="7250403" y="3483429"/>
            <a:ext cx="0" cy="3983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69B3FDF-CD10-413D-B6F4-F5F5B5D98324}"/>
              </a:ext>
              <a:ext uri="{C183D7F6-B498-43B3-948B-1728B52AA6E4}">
                <adec:decorative xmlns:adec="http://schemas.microsoft.com/office/drawing/2017/decorative" val="1"/>
              </a:ext>
            </a:extLst>
          </p:cNvPr>
          <p:cNvCxnSpPr>
            <a:cxnSpLocks/>
          </p:cNvCxnSpPr>
          <p:nvPr/>
        </p:nvCxnSpPr>
        <p:spPr>
          <a:xfrm>
            <a:off x="9917901" y="3483429"/>
            <a:ext cx="0" cy="3983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1ADF6DAB-93AF-4DC9-BD86-54B1F73676D7}"/>
              </a:ext>
              <a:ext uri="{C183D7F6-B498-43B3-948B-1728B52AA6E4}">
                <adec:decorative xmlns:adec="http://schemas.microsoft.com/office/drawing/2017/decorative" val="1"/>
              </a:ext>
            </a:extLst>
          </p:cNvPr>
          <p:cNvCxnSpPr>
            <a:cxnSpLocks/>
            <a:stCxn id="21" idx="0"/>
            <a:endCxn id="20" idx="2"/>
          </p:cNvCxnSpPr>
          <p:nvPr/>
        </p:nvCxnSpPr>
        <p:spPr>
          <a:xfrm rot="5400000" flipH="1" flipV="1">
            <a:off x="3735559" y="554385"/>
            <a:ext cx="512534" cy="4208348"/>
          </a:xfrm>
          <a:prstGeom prst="bentConnector3">
            <a:avLst>
              <a:gd name="adj1" fmla="val 56769"/>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ectangle 2">
            <a:extLst>
              <a:ext uri="{FF2B5EF4-FFF2-40B4-BE49-F238E27FC236}">
                <a16:creationId xmlns:a16="http://schemas.microsoft.com/office/drawing/2014/main" id="{EA528DD2-F8FB-465F-876F-19ECF17B13A3}"/>
              </a:ext>
              <a:ext uri="{C183D7F6-B498-43B3-948B-1728B52AA6E4}">
                <adec:decorative xmlns:adec="http://schemas.microsoft.com/office/drawing/2017/decorative" val="1"/>
              </a:ext>
            </a:extLst>
          </p:cNvPr>
          <p:cNvSpPr/>
          <p:nvPr/>
        </p:nvSpPr>
        <p:spPr>
          <a:xfrm flipH="1">
            <a:off x="6095999" y="2630108"/>
            <a:ext cx="3821887" cy="29480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 Placeholder 4">
            <a:extLst>
              <a:ext uri="{FF2B5EF4-FFF2-40B4-BE49-F238E27FC236}">
                <a16:creationId xmlns:a16="http://schemas.microsoft.com/office/drawing/2014/main" id="{6F0C6010-1A95-41EC-85EA-FC4237164915}"/>
              </a:ext>
            </a:extLst>
          </p:cNvPr>
          <p:cNvSpPr>
            <a:spLocks noGrp="1"/>
          </p:cNvSpPr>
          <p:nvPr>
            <p:ph type="body" sz="quarter" idx="13"/>
          </p:nvPr>
        </p:nvSpPr>
        <p:spPr>
          <a:xfrm>
            <a:off x="838200" y="6013189"/>
            <a:ext cx="10515600" cy="271462"/>
          </a:xfrm>
        </p:spPr>
        <p:txBody>
          <a:bodyPr>
            <a:noAutofit/>
          </a:bodyPr>
          <a:lstStyle/>
          <a:p>
            <a:pPr algn="ctr"/>
            <a:r>
              <a:rPr lang="en-US" b="1" dirty="0"/>
              <a:t>Abbreviations: </a:t>
            </a:r>
            <a:r>
              <a:rPr lang="en-US" dirty="0"/>
              <a:t>LV indicates left ventricle; LVAD, left ventricular assist device; and TIA, transient ischemic attack.</a:t>
            </a:r>
          </a:p>
          <a:p>
            <a:pPr algn="ctr"/>
            <a:r>
              <a:rPr lang="en-US" dirty="0"/>
              <a:t>.</a:t>
            </a:r>
          </a:p>
          <a:p>
            <a:pPr algn="ctr"/>
            <a:endParaRPr lang="en-US" dirty="0"/>
          </a:p>
        </p:txBody>
      </p:sp>
      <p:sp>
        <p:nvSpPr>
          <p:cNvPr id="3" name="Slide Number Placeholder 2">
            <a:extLst>
              <a:ext uri="{FF2B5EF4-FFF2-40B4-BE49-F238E27FC236}">
                <a16:creationId xmlns:a16="http://schemas.microsoft.com/office/drawing/2014/main" id="{54191710-B28D-4C7C-9F83-B990E8AB575B}"/>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26</a:t>
            </a:fld>
            <a:endParaRPr lang="en-US" dirty="0"/>
          </a:p>
        </p:txBody>
      </p:sp>
    </p:spTree>
    <p:extLst>
      <p:ext uri="{BB962C8B-B14F-4D97-AF65-F5344CB8AC3E}">
        <p14:creationId xmlns:p14="http://schemas.microsoft.com/office/powerpoint/2010/main" val="26113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par>
                                <p:cTn id="12" presetID="22" presetClass="entr" presetSubtype="2"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right)">
                                      <p:cBhvr>
                                        <p:cTn id="14" dur="500"/>
                                        <p:tgtEl>
                                          <p:spTgt spid="52"/>
                                        </p:tgtEl>
                                      </p:cBhvr>
                                    </p:animEffect>
                                  </p:childTnLst>
                                </p:cTn>
                              </p:par>
                              <p:par>
                                <p:cTn id="15" presetID="22"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nodeType="withEffect">
                                  <p:stCondLst>
                                    <p:cond delay="25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up)">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up)">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P spid="27" grpId="0" animBg="1"/>
      <p:bldP spid="31" grpId="0" animBg="1"/>
      <p:bldP spid="32" grpId="0" animBg="1"/>
      <p:bldP spid="33" grpId="0" animBg="1"/>
      <p:bldP spid="34" grpId="0" animBg="1"/>
      <p:bldP spid="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Container">
            <a:extLst>
              <a:ext uri="{FF2B5EF4-FFF2-40B4-BE49-F238E27FC236}">
                <a16:creationId xmlns:a16="http://schemas.microsoft.com/office/drawing/2014/main" id="{C422E07C-8FA4-4A28-8F72-74081E2342A0}"/>
              </a:ext>
              <a:ext uri="{C183D7F6-B498-43B3-948B-1728B52AA6E4}">
                <adec:decorative xmlns:adec="http://schemas.microsoft.com/office/drawing/2017/decorative" val="1"/>
              </a:ext>
            </a:extLst>
          </p:cNvPr>
          <p:cNvSpPr/>
          <p:nvPr/>
        </p:nvSpPr>
        <p:spPr>
          <a:xfrm>
            <a:off x="6993164" y="3251716"/>
            <a:ext cx="4623467" cy="1106287"/>
          </a:xfrm>
          <a:prstGeom prst="rect">
            <a:avLst/>
          </a:prstGeom>
          <a:solidFill>
            <a:srgbClr val="F0DB10"/>
          </a:solidFill>
          <a:ln w="25400">
            <a:solidFill>
              <a:srgbClr val="F0DB1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High Risk PFO – PFO closure is reasonable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Factors reducing potential benefit of closure:</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Low RoPE score, including older age and multiple risk factors</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Need for anticoagulation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67" name="Rectangle Container">
            <a:extLst>
              <a:ext uri="{FF2B5EF4-FFF2-40B4-BE49-F238E27FC236}">
                <a16:creationId xmlns:a16="http://schemas.microsoft.com/office/drawing/2014/main" id="{B76A0861-4859-45D9-92D8-6C4CB01AB356}"/>
              </a:ext>
              <a:ext uri="{C183D7F6-B498-43B3-948B-1728B52AA6E4}">
                <adec:decorative xmlns:adec="http://schemas.microsoft.com/office/drawing/2017/decorative" val="1"/>
              </a:ext>
            </a:extLst>
          </p:cNvPr>
          <p:cNvSpPr/>
          <p:nvPr/>
        </p:nvSpPr>
        <p:spPr>
          <a:xfrm>
            <a:off x="6966471" y="4598356"/>
            <a:ext cx="4650160" cy="1651029"/>
          </a:xfrm>
          <a:prstGeom prst="rect">
            <a:avLst/>
          </a:prstGeom>
          <a:solidFill>
            <a:srgbClr val="F99B1D"/>
          </a:solidFill>
          <a:ln w="25400">
            <a:solidFill>
              <a:srgbClr val="F47320"/>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Low Risk PFO – Benefit of PFO closure is not well established</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Factors increasing potential benefit of closure:</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High RoPE score, including young age and no risk factors</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History of DVT or prothrombotic condition</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Prior non-lacunar stroke or cortical TIA</a:t>
            </a:r>
          </a:p>
          <a:p>
            <a:pPr marL="344488" marR="0" lvl="1" indent="-171450" algn="l" defTabSz="914400" rtl="0" eaLnBrk="1" fontAlgn="auto" latinLnBrk="0" hangingPunct="0">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Lato"/>
              </a:rPr>
              <a:t>Failure of antiplatelet treatment</a:t>
            </a:r>
          </a:p>
          <a:p>
            <a:pPr marL="173038" marR="0" lvl="1" indent="0" algn="ctr" defTabSz="914400" rtl="0" eaLnBrk="1" fontAlgn="auto" latinLnBrk="0" hangingPunct="0">
              <a:lnSpc>
                <a:spcPct val="9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2b)</a:t>
            </a:r>
          </a:p>
        </p:txBody>
      </p:sp>
      <p:sp>
        <p:nvSpPr>
          <p:cNvPr id="68" name="Rectangle 2">
            <a:extLst>
              <a:ext uri="{FF2B5EF4-FFF2-40B4-BE49-F238E27FC236}">
                <a16:creationId xmlns:a16="http://schemas.microsoft.com/office/drawing/2014/main" id="{BA1BF0DF-C0FC-4B81-8FC5-6CAC0FE94958}"/>
              </a:ext>
              <a:ext uri="{C183D7F6-B498-43B3-948B-1728B52AA6E4}">
                <adec:decorative xmlns:adec="http://schemas.microsoft.com/office/drawing/2017/decorative" val="1"/>
              </a:ext>
            </a:extLst>
          </p:cNvPr>
          <p:cNvSpPr/>
          <p:nvPr/>
        </p:nvSpPr>
        <p:spPr>
          <a:xfrm rot="5400000" flipH="1" flipV="1">
            <a:off x="6255151" y="4955006"/>
            <a:ext cx="443548" cy="99270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2">
            <a:extLst>
              <a:ext uri="{FF2B5EF4-FFF2-40B4-BE49-F238E27FC236}">
                <a16:creationId xmlns:a16="http://schemas.microsoft.com/office/drawing/2014/main" id="{66A5B9ED-CC41-4FD1-8F25-13C84A36E3CC}"/>
              </a:ext>
              <a:ext uri="{C183D7F6-B498-43B3-948B-1728B52AA6E4}">
                <adec:decorative xmlns:adec="http://schemas.microsoft.com/office/drawing/2017/decorative" val="1"/>
              </a:ext>
            </a:extLst>
          </p:cNvPr>
          <p:cNvSpPr/>
          <p:nvPr/>
        </p:nvSpPr>
        <p:spPr>
          <a:xfrm flipH="1">
            <a:off x="5166406" y="1677985"/>
            <a:ext cx="440310"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2">
            <a:extLst>
              <a:ext uri="{FF2B5EF4-FFF2-40B4-BE49-F238E27FC236}">
                <a16:creationId xmlns:a16="http://schemas.microsoft.com/office/drawing/2014/main" id="{EAE815AF-B62B-460E-8FFA-FAEBA15A895A}"/>
              </a:ext>
              <a:ext uri="{C183D7F6-B498-43B3-948B-1728B52AA6E4}">
                <adec:decorative xmlns:adec="http://schemas.microsoft.com/office/drawing/2017/decorative" val="1"/>
              </a:ext>
            </a:extLst>
          </p:cNvPr>
          <p:cNvSpPr/>
          <p:nvPr/>
        </p:nvSpPr>
        <p:spPr>
          <a:xfrm flipH="1">
            <a:off x="2197333" y="1677985"/>
            <a:ext cx="789848"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298230-F58B-47B5-B25E-2F008036C6AA}"/>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CF2429"/>
                </a:solidFill>
                <a:effectLst/>
                <a:uLnTx/>
                <a:uFillTx/>
                <a:cs typeface="Arial" panose="020B0604020202020204" pitchFamily="34" charset="0"/>
              </a:rPr>
              <a:t>Figure 5. </a:t>
            </a:r>
            <a:r>
              <a:rPr lang="en-US" sz="2800" b="1" dirty="0">
                <a:cs typeface="Arial" panose="020B0604020202020204" pitchFamily="34" charset="0"/>
              </a:rPr>
              <a:t>Secondary Stroke Prevention with PFO</a:t>
            </a:r>
          </a:p>
        </p:txBody>
      </p:sp>
      <p:sp>
        <p:nvSpPr>
          <p:cNvPr id="26" name="Rectangle 25" descr="Flowchart of guideline recommendations for  patients with patient foramen ovale who have had a prior stroke or transient ischemic attack to prevent further stroke or transient ischemic attack.">
            <a:extLst>
              <a:ext uri="{FF2B5EF4-FFF2-40B4-BE49-F238E27FC236}">
                <a16:creationId xmlns:a16="http://schemas.microsoft.com/office/drawing/2014/main" id="{31DAE1FB-6B83-4915-83F5-B8297315656C}"/>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04D4892D-736E-4F3F-A2CD-FEDC87C7AD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
        <p:nvSpPr>
          <p:cNvPr id="6" name="Text Placeholder 5">
            <a:extLst>
              <a:ext uri="{FF2B5EF4-FFF2-40B4-BE49-F238E27FC236}">
                <a16:creationId xmlns:a16="http://schemas.microsoft.com/office/drawing/2014/main" id="{78B53E02-D06C-47E5-BCC1-6E2329390117}"/>
              </a:ext>
            </a:extLst>
          </p:cNvPr>
          <p:cNvSpPr>
            <a:spLocks noGrp="1"/>
          </p:cNvSpPr>
          <p:nvPr>
            <p:ph type="body" sz="quarter" idx="13"/>
          </p:nvPr>
        </p:nvSpPr>
        <p:spPr>
          <a:xfrm>
            <a:off x="838201" y="5179700"/>
            <a:ext cx="4133726" cy="520188"/>
          </a:xfrm>
        </p:spPr>
        <p:txBody>
          <a:bodyPr/>
          <a:lstStyle/>
          <a:p>
            <a:pPr marL="0" indent="0"/>
            <a:r>
              <a:rPr lang="en-US" sz="1100" b="1" dirty="0"/>
              <a:t>Abbreviations: </a:t>
            </a:r>
            <a:r>
              <a:rPr lang="en-US" sz="1100" dirty="0"/>
              <a:t>CT indicates computed tomography; DVT, deep vein thrombosis; LP, lumbar puncture; MRI, magnetic resonance imaging; MRV, magnetic resonance venography; PFO, patent foramen ovale; RoPE, Risk of Paradoxical Embolism; and TIA, transient ischemic attack.</a:t>
            </a:r>
          </a:p>
        </p:txBody>
      </p:sp>
      <p:sp>
        <p:nvSpPr>
          <p:cNvPr id="20" name="Rectangle Container">
            <a:extLst>
              <a:ext uri="{FF2B5EF4-FFF2-40B4-BE49-F238E27FC236}">
                <a16:creationId xmlns:a16="http://schemas.microsoft.com/office/drawing/2014/main" id="{9D305698-FB17-4F2D-847E-B1E524035318}"/>
              </a:ext>
              <a:ext uri="{C183D7F6-B498-43B3-948B-1728B52AA6E4}">
                <adec:decorative xmlns:adec="http://schemas.microsoft.com/office/drawing/2017/decorative" val="1"/>
              </a:ext>
            </a:extLst>
          </p:cNvPr>
          <p:cNvSpPr/>
          <p:nvPr/>
        </p:nvSpPr>
        <p:spPr>
          <a:xfrm>
            <a:off x="838200" y="1272543"/>
            <a:ext cx="1878190" cy="81088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Patients age 18-60 with non-lacunar stroke and PFO</a:t>
            </a:r>
          </a:p>
        </p:txBody>
      </p:sp>
      <p:sp>
        <p:nvSpPr>
          <p:cNvPr id="21" name="Rectangle Container">
            <a:extLst>
              <a:ext uri="{FF2B5EF4-FFF2-40B4-BE49-F238E27FC236}">
                <a16:creationId xmlns:a16="http://schemas.microsoft.com/office/drawing/2014/main" id="{07B777F0-CEFF-4498-A551-6FC033000C1B}"/>
              </a:ext>
              <a:ext uri="{C183D7F6-B498-43B3-948B-1728B52AA6E4}">
                <adec:decorative xmlns:adec="http://schemas.microsoft.com/office/drawing/2017/decorative" val="1"/>
              </a:ext>
            </a:extLst>
          </p:cNvPr>
          <p:cNvSpPr/>
          <p:nvPr/>
        </p:nvSpPr>
        <p:spPr>
          <a:xfrm>
            <a:off x="2987182" y="1272543"/>
            <a:ext cx="2195696" cy="813816"/>
          </a:xfrm>
          <a:prstGeom prst="rect">
            <a:avLst/>
          </a:prstGeom>
          <a:solidFill>
            <a:srgbClr val="595959"/>
          </a:solidFill>
          <a:ln w="25400">
            <a:solidFill>
              <a:srgbClr val="59595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Evaluation for cause by combined neurology/cardiology team</a:t>
            </a:r>
          </a:p>
        </p:txBody>
      </p:sp>
      <p:sp>
        <p:nvSpPr>
          <p:cNvPr id="39" name="Rectangle Container">
            <a:extLst>
              <a:ext uri="{FF2B5EF4-FFF2-40B4-BE49-F238E27FC236}">
                <a16:creationId xmlns:a16="http://schemas.microsoft.com/office/drawing/2014/main" id="{4ED2D2AA-69AB-4AA4-8DAA-655B9BFF4D4E}"/>
              </a:ext>
              <a:ext uri="{C183D7F6-B498-43B3-948B-1728B52AA6E4}">
                <adec:decorative xmlns:adec="http://schemas.microsoft.com/office/drawing/2017/decorative" val="1"/>
              </a:ext>
            </a:extLst>
          </p:cNvPr>
          <p:cNvSpPr/>
          <p:nvPr/>
        </p:nvSpPr>
        <p:spPr>
          <a:xfrm>
            <a:off x="5606716" y="955489"/>
            <a:ext cx="6371323" cy="2157500"/>
          </a:xfrm>
          <a:prstGeom prst="rect">
            <a:avLst/>
          </a:prstGeom>
          <a:solidFill>
            <a:schemeClr val="bg1">
              <a:lumMod val="85000"/>
            </a:schemeClr>
          </a:solidFill>
          <a:ln w="25400">
            <a:solidFill>
              <a:srgbClr val="D9D9D9"/>
            </a:solidFill>
          </a:ln>
        </p:spPr>
        <p:txBody>
          <a:bodyPr spcFirstLastPara="0" lIns="91440" tIns="91440" rIns="91440" bIns="91440" numCol="2" spcCol="91440" anchor="ctr"/>
          <a:lstStyle/>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MRI of brain confirming ischemic stroke</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MRI or CT of intracranial and extracranial vessels with contrast</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Contrasted echocardiography or other advanced cardiac imaging</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Early evaluation for DVT, including lower extremity doppler and consideration of pelvic MRV</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Prolonged cardiac monitoring to screen for intermittent atrial fibrillation</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Consider toxicology screen, </a:t>
            </a:r>
            <a:b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C-reactive protein, antiphospholipid antibodies, other labs as indicated</a:t>
            </a:r>
          </a:p>
          <a:p>
            <a:pPr marL="171450" marR="0" lvl="0" indent="-17145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Low threshold for blood cultures, hypercoagulable evaluation, vasculitis workup including catheter angiogram and LP, consideration of rare causes of stroke including genetic etiologies</a:t>
            </a:r>
          </a:p>
        </p:txBody>
      </p:sp>
      <p:sp>
        <p:nvSpPr>
          <p:cNvPr id="43" name="Rectangle 2">
            <a:extLst>
              <a:ext uri="{FF2B5EF4-FFF2-40B4-BE49-F238E27FC236}">
                <a16:creationId xmlns:a16="http://schemas.microsoft.com/office/drawing/2014/main" id="{551D8B10-6689-49F4-95F8-45AAFE3C47DD}"/>
              </a:ext>
              <a:ext uri="{C183D7F6-B498-43B3-948B-1728B52AA6E4}">
                <adec:decorative xmlns:adec="http://schemas.microsoft.com/office/drawing/2017/decorative" val="1"/>
              </a:ext>
            </a:extLst>
          </p:cNvPr>
          <p:cNvSpPr/>
          <p:nvPr/>
        </p:nvSpPr>
        <p:spPr>
          <a:xfrm>
            <a:off x="2075202" y="3243880"/>
            <a:ext cx="534673" cy="6794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2">
            <a:extLst>
              <a:ext uri="{FF2B5EF4-FFF2-40B4-BE49-F238E27FC236}">
                <a16:creationId xmlns:a16="http://schemas.microsoft.com/office/drawing/2014/main" id="{7517C4D5-8FE2-4142-8ED8-C8A09B611D4A}"/>
              </a:ext>
              <a:ext uri="{C183D7F6-B498-43B3-948B-1728B52AA6E4}">
                <adec:decorative xmlns:adec="http://schemas.microsoft.com/office/drawing/2017/decorative" val="1"/>
              </a:ext>
            </a:extLst>
          </p:cNvPr>
          <p:cNvSpPr/>
          <p:nvPr/>
        </p:nvSpPr>
        <p:spPr>
          <a:xfrm flipH="1">
            <a:off x="3532966" y="3245468"/>
            <a:ext cx="774394" cy="68086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Container">
            <a:extLst>
              <a:ext uri="{FF2B5EF4-FFF2-40B4-BE49-F238E27FC236}">
                <a16:creationId xmlns:a16="http://schemas.microsoft.com/office/drawing/2014/main" id="{E631CEDB-1F1D-4513-9085-B0BA966C291A}"/>
              </a:ext>
              <a:ext uri="{C183D7F6-B498-43B3-948B-1728B52AA6E4}">
                <adec:decorative xmlns:adec="http://schemas.microsoft.com/office/drawing/2017/decorative" val="1"/>
              </a:ext>
            </a:extLst>
          </p:cNvPr>
          <p:cNvSpPr/>
          <p:nvPr/>
        </p:nvSpPr>
        <p:spPr>
          <a:xfrm>
            <a:off x="2541749" y="2653751"/>
            <a:ext cx="1248224" cy="1154730"/>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9144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Alternative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etiology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found?</a:t>
            </a:r>
          </a:p>
        </p:txBody>
      </p:sp>
      <p:sp>
        <p:nvSpPr>
          <p:cNvPr id="46" name="Rectangle Container">
            <a:extLst>
              <a:ext uri="{FF2B5EF4-FFF2-40B4-BE49-F238E27FC236}">
                <a16:creationId xmlns:a16="http://schemas.microsoft.com/office/drawing/2014/main" id="{8F5946E5-247E-4ED7-900B-FA2A072BE0A5}"/>
              </a:ext>
              <a:ext uri="{C183D7F6-B498-43B3-948B-1728B52AA6E4}">
                <adec:decorative xmlns:adec="http://schemas.microsoft.com/office/drawing/2017/decorative" val="1"/>
              </a:ext>
            </a:extLst>
          </p:cNvPr>
          <p:cNvSpPr/>
          <p:nvPr/>
        </p:nvSpPr>
        <p:spPr>
          <a:xfrm>
            <a:off x="1840602" y="3476371"/>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47" name="Rectangle Container">
            <a:extLst>
              <a:ext uri="{FF2B5EF4-FFF2-40B4-BE49-F238E27FC236}">
                <a16:creationId xmlns:a16="http://schemas.microsoft.com/office/drawing/2014/main" id="{20F56216-765A-4EEF-B8BB-1D9FF23B24FB}"/>
              </a:ext>
              <a:ext uri="{C183D7F6-B498-43B3-948B-1728B52AA6E4}">
                <adec:decorative xmlns:adec="http://schemas.microsoft.com/office/drawing/2017/decorative" val="1"/>
              </a:ext>
            </a:extLst>
          </p:cNvPr>
          <p:cNvSpPr/>
          <p:nvPr/>
        </p:nvSpPr>
        <p:spPr>
          <a:xfrm>
            <a:off x="4048211" y="3473474"/>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48" name="Rectangle 2">
            <a:extLst>
              <a:ext uri="{FF2B5EF4-FFF2-40B4-BE49-F238E27FC236}">
                <a16:creationId xmlns:a16="http://schemas.microsoft.com/office/drawing/2014/main" id="{1E49C34E-89B8-483C-8E2C-C0825FDC6666}"/>
              </a:ext>
              <a:ext uri="{C183D7F6-B498-43B3-948B-1728B52AA6E4}">
                <adec:decorative xmlns:adec="http://schemas.microsoft.com/office/drawing/2017/decorative" val="1"/>
              </a:ext>
            </a:extLst>
          </p:cNvPr>
          <p:cNvSpPr/>
          <p:nvPr/>
        </p:nvSpPr>
        <p:spPr>
          <a:xfrm>
            <a:off x="3165989" y="2445623"/>
            <a:ext cx="2440728" cy="23110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Container">
            <a:extLst>
              <a:ext uri="{FF2B5EF4-FFF2-40B4-BE49-F238E27FC236}">
                <a16:creationId xmlns:a16="http://schemas.microsoft.com/office/drawing/2014/main" id="{9A660480-4854-493A-AC0A-48FA012B15C2}"/>
              </a:ext>
              <a:ext uri="{C183D7F6-B498-43B3-948B-1728B52AA6E4}">
                <adec:decorative xmlns:adec="http://schemas.microsoft.com/office/drawing/2017/decorative" val="1"/>
              </a:ext>
            </a:extLst>
          </p:cNvPr>
          <p:cNvSpPr/>
          <p:nvPr/>
        </p:nvSpPr>
        <p:spPr>
          <a:xfrm>
            <a:off x="1198669" y="3923348"/>
            <a:ext cx="1753065" cy="443547"/>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Treat underlying etiology</a:t>
            </a:r>
          </a:p>
        </p:txBody>
      </p:sp>
      <p:sp>
        <p:nvSpPr>
          <p:cNvPr id="50" name="Rectangle Container">
            <a:extLst>
              <a:ext uri="{FF2B5EF4-FFF2-40B4-BE49-F238E27FC236}">
                <a16:creationId xmlns:a16="http://schemas.microsoft.com/office/drawing/2014/main" id="{8B4F3C61-0793-4B36-8EFB-00B502CFAE8D}"/>
              </a:ext>
              <a:ext uri="{C183D7F6-B498-43B3-948B-1728B52AA6E4}">
                <adec:decorative xmlns:adec="http://schemas.microsoft.com/office/drawing/2017/decorative" val="1"/>
              </a:ext>
            </a:extLst>
          </p:cNvPr>
          <p:cNvSpPr/>
          <p:nvPr/>
        </p:nvSpPr>
        <p:spPr>
          <a:xfrm>
            <a:off x="3429812" y="3923348"/>
            <a:ext cx="1753065" cy="443547"/>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Potential paradoxical embolism</a:t>
            </a:r>
          </a:p>
        </p:txBody>
      </p:sp>
      <p:sp>
        <p:nvSpPr>
          <p:cNvPr id="59" name="Rectangle 2">
            <a:extLst>
              <a:ext uri="{FF2B5EF4-FFF2-40B4-BE49-F238E27FC236}">
                <a16:creationId xmlns:a16="http://schemas.microsoft.com/office/drawing/2014/main" id="{372BBA41-0A46-4F64-87F8-A10614EBE526}"/>
              </a:ext>
              <a:ext uri="{C183D7F6-B498-43B3-948B-1728B52AA6E4}">
                <adec:decorative xmlns:adec="http://schemas.microsoft.com/office/drawing/2017/decorative" val="1"/>
              </a:ext>
            </a:extLst>
          </p:cNvPr>
          <p:cNvSpPr/>
          <p:nvPr/>
        </p:nvSpPr>
        <p:spPr>
          <a:xfrm rot="5400000" flipV="1">
            <a:off x="6203901" y="3696209"/>
            <a:ext cx="534673" cy="100407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Container">
            <a:extLst>
              <a:ext uri="{FF2B5EF4-FFF2-40B4-BE49-F238E27FC236}">
                <a16:creationId xmlns:a16="http://schemas.microsoft.com/office/drawing/2014/main" id="{2C71508E-FD54-425B-9695-4EF87C38037D}"/>
              </a:ext>
              <a:ext uri="{C183D7F6-B498-43B3-948B-1728B52AA6E4}">
                <adec:decorative xmlns:adec="http://schemas.microsoft.com/office/drawing/2017/decorative" val="1"/>
              </a:ext>
            </a:extLst>
          </p:cNvPr>
          <p:cNvSpPr/>
          <p:nvPr/>
        </p:nvSpPr>
        <p:spPr>
          <a:xfrm>
            <a:off x="5182877" y="4098446"/>
            <a:ext cx="1572643" cy="1458168"/>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9144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Atrial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septal aneurysm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or large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right-to-left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shunt</a:t>
            </a:r>
          </a:p>
        </p:txBody>
      </p:sp>
      <p:sp>
        <p:nvSpPr>
          <p:cNvPr id="62" name="Rectangle Container">
            <a:extLst>
              <a:ext uri="{FF2B5EF4-FFF2-40B4-BE49-F238E27FC236}">
                <a16:creationId xmlns:a16="http://schemas.microsoft.com/office/drawing/2014/main" id="{40B1E2EA-4A80-49CD-80FE-1728202E056A}"/>
              </a:ext>
              <a:ext uri="{C183D7F6-B498-43B3-948B-1728B52AA6E4}">
                <adec:decorative xmlns:adec="http://schemas.microsoft.com/office/drawing/2017/decorative" val="1"/>
              </a:ext>
            </a:extLst>
          </p:cNvPr>
          <p:cNvSpPr/>
          <p:nvPr/>
        </p:nvSpPr>
        <p:spPr>
          <a:xfrm>
            <a:off x="6248644" y="3826452"/>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63" name="Rectangle Container">
            <a:extLst>
              <a:ext uri="{FF2B5EF4-FFF2-40B4-BE49-F238E27FC236}">
                <a16:creationId xmlns:a16="http://schemas.microsoft.com/office/drawing/2014/main" id="{83996DE9-5FD5-4BBF-B173-8FCBB02BF0FB}"/>
              </a:ext>
              <a:ext uri="{C183D7F6-B498-43B3-948B-1728B52AA6E4}">
                <adec:decorative xmlns:adec="http://schemas.microsoft.com/office/drawing/2017/decorative" val="1"/>
              </a:ext>
            </a:extLst>
          </p:cNvPr>
          <p:cNvSpPr/>
          <p:nvPr/>
        </p:nvSpPr>
        <p:spPr>
          <a:xfrm>
            <a:off x="6248644" y="5556614"/>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64" name="Rectangle 2">
            <a:extLst>
              <a:ext uri="{FF2B5EF4-FFF2-40B4-BE49-F238E27FC236}">
                <a16:creationId xmlns:a16="http://schemas.microsoft.com/office/drawing/2014/main" id="{A01C137D-78A2-446F-849A-53866C64765B}"/>
              </a:ext>
              <a:ext uri="{C183D7F6-B498-43B3-948B-1728B52AA6E4}">
                <adec:decorative xmlns:adec="http://schemas.microsoft.com/office/drawing/2017/decorative" val="1"/>
              </a:ext>
            </a:extLst>
          </p:cNvPr>
          <p:cNvSpPr/>
          <p:nvPr/>
        </p:nvSpPr>
        <p:spPr>
          <a:xfrm rot="5400000" flipH="1" flipV="1">
            <a:off x="4501454" y="4170586"/>
            <a:ext cx="443548" cy="87034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43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500"/>
                                        <p:tgtEl>
                                          <p:spTgt spid="4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left)">
                                      <p:cBhvr>
                                        <p:cTn id="58" dur="500"/>
                                        <p:tgtEl>
                                          <p:spTgt spid="64"/>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500"/>
                                        <p:tgtEl>
                                          <p:spTgt spid="68"/>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41" grpId="0" animBg="1"/>
      <p:bldP spid="40" grpId="0" animBg="1"/>
      <p:bldP spid="20" grpId="0" animBg="1"/>
      <p:bldP spid="21" grpId="0" animBg="1"/>
      <p:bldP spid="39" grpId="0" animBg="1"/>
      <p:bldP spid="43" grpId="0" animBg="1"/>
      <p:bldP spid="44" grpId="0" animBg="1"/>
      <p:bldP spid="45" grpId="0" animBg="1"/>
      <p:bldP spid="46" grpId="0" animBg="1"/>
      <p:bldP spid="47" grpId="0" animBg="1"/>
      <p:bldP spid="48" grpId="0" animBg="1"/>
      <p:bldP spid="49" grpId="0" animBg="1"/>
      <p:bldP spid="50" grpId="0" animBg="1"/>
      <p:bldP spid="59" grpId="0" animBg="1"/>
      <p:bldP spid="61" grpId="0" animBg="1"/>
      <p:bldP spid="62" grpId="0" animBg="1"/>
      <p:bldP spid="63" grpId="0" animBg="1"/>
      <p:bldP spid="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0111"/>
          </a:xfrm>
        </p:spPr>
        <p:txBody>
          <a:bodyPr/>
          <a:lstStyle/>
          <a:p>
            <a:r>
              <a:rPr lang="en-US" sz="2800" dirty="0"/>
              <a:t>Secondary Stroke Prevention in Congenital Heart Disease</a:t>
            </a:r>
          </a:p>
        </p:txBody>
      </p:sp>
      <p:sp>
        <p:nvSpPr>
          <p:cNvPr id="11" name="Rectangle 10" descr="Flowchart of guideline recommendations for  patients with congenital heart disease who have had a prior stroke or transient ischemic attack to prevent further stroke or transient ischemic attack.">
            <a:extLst>
              <a:ext uri="{FF2B5EF4-FFF2-40B4-BE49-F238E27FC236}">
                <a16:creationId xmlns:a16="http://schemas.microsoft.com/office/drawing/2014/main" id="{760DDEA8-6CC0-4C9D-BA93-7277AAEB762F}"/>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3"/>
          </p:nvPr>
        </p:nvSpPr>
        <p:spPr>
          <a:xfrm>
            <a:off x="838200" y="6027340"/>
            <a:ext cx="10515600" cy="271462"/>
          </a:xfrm>
        </p:spPr>
        <p:txBody>
          <a:bodyPr/>
          <a:lstStyle/>
          <a:p>
            <a:pPr algn="ctr"/>
            <a:r>
              <a:rPr lang="en-US" sz="1100" b="1" dirty="0"/>
              <a:t>Abbreviations: </a:t>
            </a:r>
            <a:r>
              <a:rPr lang="en-US" sz="1100" dirty="0"/>
              <a:t>CHD indicates congenital heart disease; and TIA, transient ischemic attack</a:t>
            </a:r>
          </a:p>
        </p:txBody>
      </p:sp>
      <p:sp>
        <p:nvSpPr>
          <p:cNvPr id="6" name="Rectangle 5">
            <a:extLst>
              <a:ext uri="{C183D7F6-B498-43B3-948B-1728B52AA6E4}">
                <adec:decorative xmlns:adec="http://schemas.microsoft.com/office/drawing/2017/decorative" val="1"/>
              </a:ext>
            </a:extLst>
          </p:cNvPr>
          <p:cNvSpPr/>
          <p:nvPr/>
        </p:nvSpPr>
        <p:spPr>
          <a:xfrm>
            <a:off x="2201265" y="2042417"/>
            <a:ext cx="2701636" cy="119949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ub Dub Bold" panose="020B0803030403020204" pitchFamily="34" charset="0"/>
                <a:cs typeface="Lato"/>
              </a:rPr>
              <a:t>Stroke or TIA and Fontan Palliation</a:t>
            </a:r>
          </a:p>
        </p:txBody>
      </p:sp>
      <p:sp>
        <p:nvSpPr>
          <p:cNvPr id="8" name="Rectangle Container">
            <a:extLst>
              <a:ext uri="{FF2B5EF4-FFF2-40B4-BE49-F238E27FC236}">
                <a16:creationId xmlns:a16="http://schemas.microsoft.com/office/drawing/2014/main" id="{99ECDDB7-0EEB-4635-993E-55618F2EEF99}"/>
              </a:ext>
              <a:ext uri="{C183D7F6-B498-43B3-948B-1728B52AA6E4}">
                <adec:decorative xmlns:adec="http://schemas.microsoft.com/office/drawing/2017/decorative" val="1"/>
              </a:ext>
            </a:extLst>
          </p:cNvPr>
          <p:cNvSpPr/>
          <p:nvPr/>
        </p:nvSpPr>
        <p:spPr>
          <a:xfrm>
            <a:off x="2613528" y="3974507"/>
            <a:ext cx="1871632" cy="692417"/>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10" name="Rectangle Container">
            <a:extLst>
              <a:ext uri="{FF2B5EF4-FFF2-40B4-BE49-F238E27FC236}">
                <a16:creationId xmlns:a16="http://schemas.microsoft.com/office/drawing/2014/main" id="{9196642E-6F6B-4340-9D48-490825261CF1}"/>
              </a:ext>
              <a:ext uri="{C183D7F6-B498-43B3-948B-1728B52AA6E4}">
                <adec:decorative xmlns:adec="http://schemas.microsoft.com/office/drawing/2017/decorative" val="1"/>
              </a:ext>
            </a:extLst>
          </p:cNvPr>
          <p:cNvSpPr/>
          <p:nvPr/>
        </p:nvSpPr>
        <p:spPr>
          <a:xfrm>
            <a:off x="7706841" y="3974509"/>
            <a:ext cx="1861787" cy="692416"/>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Warfarin</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cxnSp>
        <p:nvCxnSpPr>
          <p:cNvPr id="12" name="Straight Arrow Connector 11">
            <a:extLst>
              <a:ext uri="{C183D7F6-B498-43B3-948B-1728B52AA6E4}">
                <adec:decorative xmlns:adec="http://schemas.microsoft.com/office/drawing/2017/decorative" val="1"/>
              </a:ext>
            </a:extLst>
          </p:cNvPr>
          <p:cNvCxnSpPr>
            <a:cxnSpLocks/>
          </p:cNvCxnSpPr>
          <p:nvPr/>
        </p:nvCxnSpPr>
        <p:spPr>
          <a:xfrm>
            <a:off x="3552083" y="3241906"/>
            <a:ext cx="0" cy="7326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2344F1FF-D9CC-47AC-9F7D-36CA492BDE99}"/>
              </a:ext>
              <a:ext uri="{C183D7F6-B498-43B3-948B-1728B52AA6E4}">
                <adec:decorative xmlns:adec="http://schemas.microsoft.com/office/drawing/2017/decorative" val="1"/>
              </a:ext>
            </a:extLst>
          </p:cNvPr>
          <p:cNvSpPr/>
          <p:nvPr/>
        </p:nvSpPr>
        <p:spPr>
          <a:xfrm>
            <a:off x="7039103" y="2042417"/>
            <a:ext cx="3197261" cy="119949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ub Dub Bold" panose="020B0803030403020204" pitchFamily="34" charset="0"/>
                <a:cs typeface="Lato"/>
              </a:rPr>
              <a:t>Stroke or TIA of presumed cardioembolic origin with cyanotic CHD and other complex lesions </a:t>
            </a:r>
          </a:p>
        </p:txBody>
      </p:sp>
      <p:cxnSp>
        <p:nvCxnSpPr>
          <p:cNvPr id="28" name="Straight Arrow Connector 27">
            <a:extLst>
              <a:ext uri="{FF2B5EF4-FFF2-40B4-BE49-F238E27FC236}">
                <a16:creationId xmlns:a16="http://schemas.microsoft.com/office/drawing/2014/main" id="{14AD4C4A-3F56-4F34-A832-8B9DCB52B1E6}"/>
              </a:ext>
              <a:ext uri="{C183D7F6-B498-43B3-948B-1728B52AA6E4}">
                <adec:decorative xmlns:adec="http://schemas.microsoft.com/office/drawing/2017/decorative" val="1"/>
              </a:ext>
            </a:extLst>
          </p:cNvPr>
          <p:cNvCxnSpPr>
            <a:cxnSpLocks/>
          </p:cNvCxnSpPr>
          <p:nvPr/>
        </p:nvCxnSpPr>
        <p:spPr>
          <a:xfrm>
            <a:off x="8608992" y="3241906"/>
            <a:ext cx="0" cy="7326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28</a:t>
            </a:fld>
            <a:endParaRPr lang="en-US" noProof="0" dirty="0"/>
          </a:p>
        </p:txBody>
      </p:sp>
    </p:spTree>
    <p:extLst>
      <p:ext uri="{BB962C8B-B14F-4D97-AF65-F5344CB8AC3E}">
        <p14:creationId xmlns:p14="http://schemas.microsoft.com/office/powerpoint/2010/main" val="366925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6A44F9DB-412B-4465-A4CC-1BDCE066D11C}"/>
              </a:ext>
              <a:ext uri="{C183D7F6-B498-43B3-948B-1728B52AA6E4}">
                <adec:decorative xmlns:adec="http://schemas.microsoft.com/office/drawing/2017/decorative" val="1"/>
              </a:ext>
            </a:extLst>
          </p:cNvPr>
          <p:cNvSpPr/>
          <p:nvPr/>
        </p:nvSpPr>
        <p:spPr>
          <a:xfrm flipH="1">
            <a:off x="6095987" y="2332256"/>
            <a:ext cx="2088685" cy="95832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6" name="Connector: Elbow 35">
            <a:extLst>
              <a:ext uri="{FF2B5EF4-FFF2-40B4-BE49-F238E27FC236}">
                <a16:creationId xmlns:a16="http://schemas.microsoft.com/office/drawing/2014/main" id="{96E7BED0-0862-45C1-9702-5853261C98EB}"/>
              </a:ext>
              <a:ext uri="{C183D7F6-B498-43B3-948B-1728B52AA6E4}">
                <adec:decorative xmlns:adec="http://schemas.microsoft.com/office/drawing/2017/decorative" val="1"/>
              </a:ext>
            </a:extLst>
          </p:cNvPr>
          <p:cNvCxnSpPr>
            <a:cxnSpLocks/>
            <a:stCxn id="13" idx="0"/>
            <a:endCxn id="4" idx="2"/>
          </p:cNvCxnSpPr>
          <p:nvPr/>
        </p:nvCxnSpPr>
        <p:spPr>
          <a:xfrm rot="5400000" flipH="1" flipV="1">
            <a:off x="4418718" y="1604069"/>
            <a:ext cx="1265880" cy="2088684"/>
          </a:xfrm>
          <a:prstGeom prst="bentConnector3">
            <a:avLst>
              <a:gd name="adj1" fmla="val 75088"/>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15DF72-B70C-4267-99B5-5D2F1A4BEA87}"/>
              </a:ext>
              <a:ext uri="{C183D7F6-B498-43B3-948B-1728B52AA6E4}">
                <adec:decorative xmlns:adec="http://schemas.microsoft.com/office/drawing/2017/decorative" val="0"/>
              </a:ext>
            </a:extLst>
          </p:cNvPr>
          <p:cNvSpPr>
            <a:spLocks noGrp="1"/>
          </p:cNvSpPr>
          <p:nvPr>
            <p:ph type="title"/>
          </p:nvPr>
        </p:nvSpPr>
        <p:spPr>
          <a:xfrm>
            <a:off x="838200" y="365125"/>
            <a:ext cx="10515600" cy="660111"/>
          </a:xfrm>
        </p:spPr>
        <p:txBody>
          <a:bodyPr>
            <a:normAutofit fontScale="90000"/>
          </a:bodyPr>
          <a:lstStyle/>
          <a:p>
            <a:r>
              <a:rPr lang="en-US" dirty="0"/>
              <a:t>Management: </a:t>
            </a:r>
            <a:r>
              <a:rPr lang="en-US" dirty="0">
                <a:latin typeface="Lub Dub Medium" panose="020B0603030403020204" pitchFamily="34" charset="0"/>
              </a:rPr>
              <a:t>Cardiac Tumors, Malignancy, and Stroke</a:t>
            </a:r>
          </a:p>
        </p:txBody>
      </p:sp>
      <p:sp>
        <p:nvSpPr>
          <p:cNvPr id="16" name="Rectangle 15" descr="Flowchart of guideline recommendations for  management of patients with cardiac tumors, cancer malignancy who have had a prior stroke or transient ischemic attack to prevent further stroke or transient ischemic attack.">
            <a:extLst>
              <a:ext uri="{FF2B5EF4-FFF2-40B4-BE49-F238E27FC236}">
                <a16:creationId xmlns:a16="http://schemas.microsoft.com/office/drawing/2014/main" id="{23EBEAD5-9CB8-4DE5-822A-07919D207CDF}"/>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F86A52F3-DAD6-45FA-B31F-BDEB6D176778}"/>
              </a:ext>
            </a:extLst>
          </p:cNvPr>
          <p:cNvSpPr>
            <a:spLocks noGrp="1"/>
          </p:cNvSpPr>
          <p:nvPr>
            <p:ph type="body" sz="quarter" idx="13"/>
          </p:nvPr>
        </p:nvSpPr>
        <p:spPr>
          <a:xfrm>
            <a:off x="838200" y="6117823"/>
            <a:ext cx="10515600" cy="271939"/>
          </a:xfrm>
        </p:spPr>
        <p:txBody>
          <a:bodyPr/>
          <a:lstStyle/>
          <a:p>
            <a:pPr algn="ctr"/>
            <a:r>
              <a:rPr lang="en-US" sz="1100" b="1" dirty="0"/>
              <a:t>Abbreviation: </a:t>
            </a:r>
            <a:r>
              <a:rPr lang="en-US" sz="1100" dirty="0"/>
              <a:t>DOAC indicates direct acting oral anticoagulants.</a:t>
            </a:r>
          </a:p>
        </p:txBody>
      </p:sp>
      <p:sp>
        <p:nvSpPr>
          <p:cNvPr id="5" name="Rectangle 4">
            <a:extLst>
              <a:ext uri="{FF2B5EF4-FFF2-40B4-BE49-F238E27FC236}">
                <a16:creationId xmlns:a16="http://schemas.microsoft.com/office/drawing/2014/main" id="{1321BF4F-E3D8-410C-AA44-41C5DA8E33DE}"/>
              </a:ext>
              <a:ext uri="{C183D7F6-B498-43B3-948B-1728B52AA6E4}">
                <adec:decorative xmlns:adec="http://schemas.microsoft.com/office/drawing/2017/decorative" val="1"/>
              </a:ext>
            </a:extLst>
          </p:cNvPr>
          <p:cNvSpPr/>
          <p:nvPr/>
        </p:nvSpPr>
        <p:spPr>
          <a:xfrm>
            <a:off x="3501989" y="2538439"/>
            <a:ext cx="1010653" cy="394636"/>
          </a:xfrm>
          <a:prstGeom prst="rect">
            <a:avLst/>
          </a:prstGeom>
          <a:solidFill>
            <a:schemeClr val="tx1"/>
          </a:solidFill>
          <a:ln w="25400">
            <a:solidFill>
              <a:schemeClr val="bg1"/>
            </a:solidFill>
          </a:ln>
        </p:spPr>
        <p:txBody>
          <a:bodyPr spcFirstLastPara="0" lIns="0" tIns="0" rIns="0" bIns="0" anchor="ctr"/>
          <a:lstStyle/>
          <a:p>
            <a:pPr algn="ctr"/>
            <a:r>
              <a:rPr lang="en-US" sz="1600" b="1" dirty="0">
                <a:solidFill>
                  <a:prstClr val="white"/>
                </a:solidFill>
                <a:latin typeface="Lub Dub Condensed" panose="020B0506030403020204" pitchFamily="34" charset="0"/>
              </a:rPr>
              <a:t>AND</a:t>
            </a:r>
          </a:p>
        </p:txBody>
      </p:sp>
      <p:sp>
        <p:nvSpPr>
          <p:cNvPr id="6" name="Rectangle 5">
            <a:extLst>
              <a:ext uri="{FF2B5EF4-FFF2-40B4-BE49-F238E27FC236}">
                <a16:creationId xmlns:a16="http://schemas.microsoft.com/office/drawing/2014/main" id="{C3056738-B128-469C-A3E0-DDB646EB8B64}"/>
              </a:ext>
              <a:ext uri="{C183D7F6-B498-43B3-948B-1728B52AA6E4}">
                <adec:decorative xmlns:adec="http://schemas.microsoft.com/office/drawing/2017/decorative" val="1"/>
              </a:ext>
            </a:extLst>
          </p:cNvPr>
          <p:cNvSpPr/>
          <p:nvPr/>
        </p:nvSpPr>
        <p:spPr>
          <a:xfrm>
            <a:off x="7679357" y="2533826"/>
            <a:ext cx="1010653" cy="394636"/>
          </a:xfrm>
          <a:prstGeom prst="rect">
            <a:avLst/>
          </a:prstGeom>
          <a:solidFill>
            <a:schemeClr val="tx1"/>
          </a:solidFill>
          <a:ln w="25400">
            <a:solidFill>
              <a:schemeClr val="bg1"/>
            </a:solidFill>
          </a:ln>
        </p:spPr>
        <p:txBody>
          <a:bodyPr spcFirstLastPara="0" lIns="0" tIns="0" rIns="0" bIns="0" anchor="ctr"/>
          <a:lstStyle/>
          <a:p>
            <a:pPr algn="ctr"/>
            <a:r>
              <a:rPr lang="en-US" sz="1600" b="1" dirty="0">
                <a:solidFill>
                  <a:prstClr val="white"/>
                </a:solidFill>
                <a:latin typeface="Lub Dub Condensed" panose="020B0506030403020204" pitchFamily="34" charset="0"/>
              </a:rPr>
              <a:t>AND</a:t>
            </a:r>
          </a:p>
        </p:txBody>
      </p:sp>
      <p:sp>
        <p:nvSpPr>
          <p:cNvPr id="13" name="Rectangle 12">
            <a:extLst>
              <a:ext uri="{FF2B5EF4-FFF2-40B4-BE49-F238E27FC236}">
                <a16:creationId xmlns:a16="http://schemas.microsoft.com/office/drawing/2014/main" id="{FA72B8D9-C5E9-48AA-9772-AD4BFF9C89B8}"/>
              </a:ext>
              <a:ext uri="{C183D7F6-B498-43B3-948B-1728B52AA6E4}">
                <adec:decorative xmlns:adec="http://schemas.microsoft.com/office/drawing/2017/decorative" val="1"/>
              </a:ext>
            </a:extLst>
          </p:cNvPr>
          <p:cNvSpPr/>
          <p:nvPr/>
        </p:nvSpPr>
        <p:spPr>
          <a:xfrm>
            <a:off x="2582780" y="3281351"/>
            <a:ext cx="2849072" cy="80713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Left-sided cardiac tumor</a:t>
            </a:r>
          </a:p>
        </p:txBody>
      </p:sp>
      <p:sp>
        <p:nvSpPr>
          <p:cNvPr id="15" name="Rectangle 14">
            <a:extLst>
              <a:ext uri="{FF2B5EF4-FFF2-40B4-BE49-F238E27FC236}">
                <a16:creationId xmlns:a16="http://schemas.microsoft.com/office/drawing/2014/main" id="{3EA575A2-08E9-49F6-99DB-4F2B2032728E}"/>
              </a:ext>
              <a:ext uri="{C183D7F6-B498-43B3-948B-1728B52AA6E4}">
                <adec:decorative xmlns:adec="http://schemas.microsoft.com/office/drawing/2017/decorative" val="1"/>
              </a:ext>
            </a:extLst>
          </p:cNvPr>
          <p:cNvSpPr/>
          <p:nvPr/>
        </p:nvSpPr>
        <p:spPr>
          <a:xfrm>
            <a:off x="6760148" y="3290577"/>
            <a:ext cx="2849072" cy="80713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Atrial fibrillation</a:t>
            </a:r>
          </a:p>
          <a:p>
            <a:pPr algn="ctr" hangingPunct="0">
              <a:lnSpc>
                <a:spcPct val="90000"/>
              </a:lnSpc>
            </a:pPr>
            <a:r>
              <a:rPr lang="en-US" sz="1600" dirty="0">
                <a:solidFill>
                  <a:srgbClr val="292929"/>
                </a:solidFill>
                <a:latin typeface="Lub Dub Bold" panose="020B0803030403020204" pitchFamily="34" charset="0"/>
              </a:rPr>
              <a:t>AND</a:t>
            </a:r>
          </a:p>
          <a:p>
            <a:pPr algn="ctr" hangingPunct="0">
              <a:lnSpc>
                <a:spcPct val="90000"/>
              </a:lnSpc>
            </a:pPr>
            <a:r>
              <a:rPr lang="en-US" sz="1600" dirty="0">
                <a:solidFill>
                  <a:srgbClr val="292929"/>
                </a:solidFill>
                <a:latin typeface="Lub Dub Bold" panose="020B0803030403020204" pitchFamily="34" charset="0"/>
              </a:rPr>
              <a:t>Cancer</a:t>
            </a:r>
          </a:p>
        </p:txBody>
      </p:sp>
      <p:cxnSp>
        <p:nvCxnSpPr>
          <p:cNvPr id="21" name="Straight Arrow Connector 20">
            <a:extLst>
              <a:ext uri="{FF2B5EF4-FFF2-40B4-BE49-F238E27FC236}">
                <a16:creationId xmlns:a16="http://schemas.microsoft.com/office/drawing/2014/main" id="{982C9201-1F70-4AE1-BC90-62A936E7A1C3}"/>
              </a:ext>
              <a:ext uri="{C183D7F6-B498-43B3-948B-1728B52AA6E4}">
                <adec:decorative xmlns:adec="http://schemas.microsoft.com/office/drawing/2017/decorative" val="1"/>
              </a:ext>
            </a:extLst>
          </p:cNvPr>
          <p:cNvCxnSpPr>
            <a:cxnSpLocks/>
            <a:stCxn id="13" idx="2"/>
          </p:cNvCxnSpPr>
          <p:nvPr/>
        </p:nvCxnSpPr>
        <p:spPr>
          <a:xfrm>
            <a:off x="4007316" y="4088490"/>
            <a:ext cx="0" cy="3824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6759EC0-1F74-42CF-A4AD-0A231C0985D9}"/>
              </a:ext>
              <a:ext uri="{C183D7F6-B498-43B3-948B-1728B52AA6E4}">
                <adec:decorative xmlns:adec="http://schemas.microsoft.com/office/drawing/2017/decorative" val="1"/>
              </a:ext>
            </a:extLst>
          </p:cNvPr>
          <p:cNvCxnSpPr>
            <a:cxnSpLocks/>
          </p:cNvCxnSpPr>
          <p:nvPr/>
        </p:nvCxnSpPr>
        <p:spPr>
          <a:xfrm flipH="1">
            <a:off x="8184683" y="4106943"/>
            <a:ext cx="1" cy="382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4C42055-0E05-41F4-8A9D-FD35AA001E55}"/>
              </a:ext>
              <a:ext uri="{C183D7F6-B498-43B3-948B-1728B52AA6E4}">
                <adec:decorative xmlns:adec="http://schemas.microsoft.com/office/drawing/2017/decorative" val="1"/>
              </a:ext>
            </a:extLst>
          </p:cNvPr>
          <p:cNvSpPr/>
          <p:nvPr/>
        </p:nvSpPr>
        <p:spPr>
          <a:xfrm>
            <a:off x="2582774" y="4470981"/>
            <a:ext cx="2849072" cy="637389"/>
          </a:xfrm>
          <a:prstGeom prst="rect">
            <a:avLst/>
          </a:prstGeom>
          <a:solidFill>
            <a:srgbClr val="F0DB10"/>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Tumor resection</a:t>
            </a:r>
          </a:p>
          <a:p>
            <a:pPr algn="ctr" hangingPunct="0">
              <a:lnSpc>
                <a:spcPct val="90000"/>
              </a:lnSpc>
            </a:pPr>
            <a:r>
              <a:rPr lang="en-US" sz="1400" dirty="0">
                <a:solidFill>
                  <a:prstClr val="black"/>
                </a:solidFill>
                <a:latin typeface="Lub Dub Bold" panose="020B0803030403020204" pitchFamily="34" charset="0"/>
              </a:rPr>
              <a:t>(Class 2a)</a:t>
            </a:r>
          </a:p>
        </p:txBody>
      </p:sp>
      <p:sp>
        <p:nvSpPr>
          <p:cNvPr id="25" name="Rectangle 24">
            <a:extLst>
              <a:ext uri="{FF2B5EF4-FFF2-40B4-BE49-F238E27FC236}">
                <a16:creationId xmlns:a16="http://schemas.microsoft.com/office/drawing/2014/main" id="{50018984-DBCD-4BA6-A9B8-04744D302A3B}"/>
              </a:ext>
              <a:ext uri="{C183D7F6-B498-43B3-948B-1728B52AA6E4}">
                <adec:decorative xmlns:adec="http://schemas.microsoft.com/office/drawing/2017/decorative" val="1"/>
              </a:ext>
            </a:extLst>
          </p:cNvPr>
          <p:cNvSpPr/>
          <p:nvPr/>
        </p:nvSpPr>
        <p:spPr>
          <a:xfrm>
            <a:off x="6772986" y="4470980"/>
            <a:ext cx="2849072" cy="637389"/>
          </a:xfrm>
          <a:prstGeom prst="rect">
            <a:avLst/>
          </a:prstGeom>
          <a:solidFill>
            <a:srgbClr val="F0DB10"/>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DOAC preferred over warfarin (Class 2a)</a:t>
            </a:r>
          </a:p>
        </p:txBody>
      </p:sp>
      <p:sp>
        <p:nvSpPr>
          <p:cNvPr id="4" name="Rectangle 3">
            <a:extLst>
              <a:ext uri="{FF2B5EF4-FFF2-40B4-BE49-F238E27FC236}">
                <a16:creationId xmlns:a16="http://schemas.microsoft.com/office/drawing/2014/main" id="{A6AA3C67-6546-4348-BFB5-8581AFDC47E5}"/>
              </a:ext>
              <a:ext uri="{C183D7F6-B498-43B3-948B-1728B52AA6E4}">
                <adec:decorative xmlns:adec="http://schemas.microsoft.com/office/drawing/2017/decorative" val="1"/>
              </a:ext>
            </a:extLst>
          </p:cNvPr>
          <p:cNvSpPr/>
          <p:nvPr/>
        </p:nvSpPr>
        <p:spPr>
          <a:xfrm>
            <a:off x="3673642" y="1524582"/>
            <a:ext cx="4844715" cy="490889"/>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prstClr val="white"/>
                </a:solidFill>
                <a:latin typeface="Lub Dub Bold" panose="020B0803030403020204" pitchFamily="34" charset="0"/>
              </a:rPr>
              <a:t>Stroke or Transient Ischemic Attack</a:t>
            </a:r>
          </a:p>
        </p:txBody>
      </p:sp>
      <p:sp>
        <p:nvSpPr>
          <p:cNvPr id="39" name="Slide Number Placeholder 38">
            <a:extLst>
              <a:ext uri="{FF2B5EF4-FFF2-40B4-BE49-F238E27FC236}">
                <a16:creationId xmlns:a16="http://schemas.microsoft.com/office/drawing/2014/main" id="{CC748623-CC1E-4785-B7BC-C96B60BFA85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12656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 grpId="0" animBg="1"/>
      <p:bldP spid="6" grpId="0" animBg="1"/>
      <p:bldP spid="13" grpId="0" animBg="1"/>
      <p:bldP spid="15" grpId="0" animBg="1"/>
      <p:bldP spid="24" grpId="0" animBg="1"/>
      <p:bldP spid="2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C69A6CF-CEC4-3542-89EF-1E673C9D4E7B}"/>
              </a:ext>
              <a:ext uri="{C183D7F6-B498-43B3-948B-1728B52AA6E4}">
                <adec:decorative xmlns:adec="http://schemas.microsoft.com/office/drawing/2017/decorative" val="1"/>
              </a:ext>
            </a:extLst>
          </p:cNvPr>
          <p:cNvGraphicFramePr/>
          <p:nvPr/>
        </p:nvGraphicFramePr>
        <p:xfrm>
          <a:off x="619124" y="1847468"/>
          <a:ext cx="4914899" cy="309600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6066B9D-3740-724D-B4E0-FC4E57E46F9A}"/>
              </a:ext>
            </a:extLst>
          </p:cNvPr>
          <p:cNvSpPr>
            <a:spLocks noGrp="1"/>
          </p:cNvSpPr>
          <p:nvPr>
            <p:ph type="title"/>
          </p:nvPr>
        </p:nvSpPr>
        <p:spPr>
          <a:xfrm>
            <a:off x="838200" y="365125"/>
            <a:ext cx="4410075" cy="615949"/>
          </a:xfrm>
        </p:spPr>
        <p:txBody>
          <a:bodyPr>
            <a:normAutofit/>
          </a:bodyPr>
          <a:lstStyle/>
          <a:p>
            <a:r>
              <a:rPr lang="en-US" dirty="0"/>
              <a:t>Introduction &amp; Scope</a:t>
            </a:r>
          </a:p>
        </p:txBody>
      </p:sp>
      <p:sp>
        <p:nvSpPr>
          <p:cNvPr id="10" name="Rectangle Container">
            <a:extLst>
              <a:ext uri="{FF2B5EF4-FFF2-40B4-BE49-F238E27FC236}">
                <a16:creationId xmlns:a16="http://schemas.microsoft.com/office/drawing/2014/main" id="{033037CB-95C4-41B7-8B09-4352163A9680}"/>
              </a:ext>
              <a:ext uri="{C183D7F6-B498-43B3-948B-1728B52AA6E4}">
                <adec:decorative xmlns:adec="http://schemas.microsoft.com/office/drawing/2017/decorative" val="0"/>
              </a:ext>
            </a:extLst>
          </p:cNvPr>
          <p:cNvSpPr/>
          <p:nvPr/>
        </p:nvSpPr>
        <p:spPr>
          <a:xfrm>
            <a:off x="515027" y="1288287"/>
            <a:ext cx="6095323" cy="397442"/>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Lub Dub Bold" panose="020B0803030403020204" pitchFamily="34" charset="0"/>
                <a:ea typeface="+mn-ea"/>
                <a:cs typeface="+mn-cs"/>
              </a:rPr>
              <a:t>Annual Ischemic Stroke and TIA Incidence</a:t>
            </a:r>
          </a:p>
        </p:txBody>
      </p:sp>
      <p:sp>
        <p:nvSpPr>
          <p:cNvPr id="5" name="Rectangle 4" descr="The annual incidence rate for a primary or first stroke currently is 610,000 with the  recurrent stroke rate at 185,000.">
            <a:extLst>
              <a:ext uri="{FF2B5EF4-FFF2-40B4-BE49-F238E27FC236}">
                <a16:creationId xmlns:a16="http://schemas.microsoft.com/office/drawing/2014/main" id="{650F6A59-AA9C-4DAC-A95D-E4E03B226B2B}"/>
              </a:ext>
            </a:extLst>
          </p:cNvPr>
          <p:cNvSpPr/>
          <p:nvPr/>
        </p:nvSpPr>
        <p:spPr>
          <a:xfrm>
            <a:off x="217714" y="1480457"/>
            <a:ext cx="7130143" cy="350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1698B57-16BB-B049-9BED-E05481BC2C7B}"/>
              </a:ext>
              <a:ext uri="{C183D7F6-B498-43B3-948B-1728B52AA6E4}">
                <adec:decorative xmlns:adec="http://schemas.microsoft.com/office/drawing/2017/decorative" val="1"/>
              </a:ext>
            </a:extLst>
          </p:cNvPr>
          <p:cNvSpPr txBox="1"/>
          <p:nvPr/>
        </p:nvSpPr>
        <p:spPr>
          <a:xfrm>
            <a:off x="1006247" y="5146476"/>
            <a:ext cx="10179505" cy="548640"/>
          </a:xfrm>
          <a:prstGeom prst="rect">
            <a:avLst/>
          </a:prstGeom>
          <a:solidFill>
            <a:srgbClr val="D9D9D9"/>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Lub Dub Medium" panose="020B0603030403020204" pitchFamily="34" charset="0"/>
              <a:ea typeface="+mn-ea"/>
              <a:cs typeface="+mn-cs"/>
            </a:endParaRPr>
          </a:p>
        </p:txBody>
      </p:sp>
      <p:sp>
        <p:nvSpPr>
          <p:cNvPr id="18" name="Rectangle Container">
            <a:extLst>
              <a:ext uri="{FF2B5EF4-FFF2-40B4-BE49-F238E27FC236}">
                <a16:creationId xmlns:a16="http://schemas.microsoft.com/office/drawing/2014/main" id="{98F25242-FEFF-4448-B32C-26AD920D7F62}"/>
              </a:ext>
              <a:ext uri="{C183D7F6-B498-43B3-948B-1728B52AA6E4}">
                <adec:decorative xmlns:adec="http://schemas.microsoft.com/office/drawing/2017/decorative" val="0"/>
              </a:ext>
            </a:extLst>
          </p:cNvPr>
          <p:cNvSpPr/>
          <p:nvPr/>
        </p:nvSpPr>
        <p:spPr>
          <a:xfrm>
            <a:off x="7041394" y="1240662"/>
            <a:ext cx="4312406" cy="397442"/>
          </a:xfrm>
          <a:prstGeom prst="rect">
            <a:avLst/>
          </a:prstGeom>
          <a:no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Lub Dub Bold" panose="020B0803030403020204" pitchFamily="34" charset="0"/>
                <a:ea typeface="+mn-ea"/>
                <a:cs typeface="+mn-cs"/>
              </a:rPr>
              <a:t>Pillars of Prevention </a:t>
            </a:r>
          </a:p>
        </p:txBody>
      </p:sp>
      <p:sp>
        <p:nvSpPr>
          <p:cNvPr id="20" name="TextBox 19">
            <a:extLst>
              <a:ext uri="{FF2B5EF4-FFF2-40B4-BE49-F238E27FC236}">
                <a16:creationId xmlns:a16="http://schemas.microsoft.com/office/drawing/2014/main" id="{748AB8D6-28EC-4AFA-97BA-EDD5BC2CE5E5}"/>
              </a:ext>
            </a:extLst>
          </p:cNvPr>
          <p:cNvSpPr txBox="1"/>
          <p:nvPr/>
        </p:nvSpPr>
        <p:spPr>
          <a:xfrm>
            <a:off x="8556587" y="1882846"/>
            <a:ext cx="2358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Blood Pressure Control</a:t>
            </a:r>
          </a:p>
        </p:txBody>
      </p:sp>
      <p:sp>
        <p:nvSpPr>
          <p:cNvPr id="21" name="TextBox 20">
            <a:extLst>
              <a:ext uri="{FF2B5EF4-FFF2-40B4-BE49-F238E27FC236}">
                <a16:creationId xmlns:a16="http://schemas.microsoft.com/office/drawing/2014/main" id="{0FC81BB8-C4A5-4A04-8806-971E1615D82F}"/>
              </a:ext>
            </a:extLst>
          </p:cNvPr>
          <p:cNvSpPr txBox="1"/>
          <p:nvPr/>
        </p:nvSpPr>
        <p:spPr>
          <a:xfrm>
            <a:off x="8556587" y="2680159"/>
            <a:ext cx="2358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Diet</a:t>
            </a:r>
          </a:p>
        </p:txBody>
      </p:sp>
      <p:sp>
        <p:nvSpPr>
          <p:cNvPr id="22" name="TextBox 21">
            <a:extLst>
              <a:ext uri="{FF2B5EF4-FFF2-40B4-BE49-F238E27FC236}">
                <a16:creationId xmlns:a16="http://schemas.microsoft.com/office/drawing/2014/main" id="{1535B9F1-56BF-4BC2-9A7E-FFAE981F2D71}"/>
              </a:ext>
            </a:extLst>
          </p:cNvPr>
          <p:cNvSpPr txBox="1"/>
          <p:nvPr/>
        </p:nvSpPr>
        <p:spPr>
          <a:xfrm>
            <a:off x="8556587" y="3470730"/>
            <a:ext cx="2358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Physical Activity</a:t>
            </a:r>
          </a:p>
        </p:txBody>
      </p:sp>
      <p:sp>
        <p:nvSpPr>
          <p:cNvPr id="23" name="TextBox 22">
            <a:extLst>
              <a:ext uri="{FF2B5EF4-FFF2-40B4-BE49-F238E27FC236}">
                <a16:creationId xmlns:a16="http://schemas.microsoft.com/office/drawing/2014/main" id="{6708C481-73EF-427B-A3FE-7AF9A8598FCE}"/>
              </a:ext>
            </a:extLst>
          </p:cNvPr>
          <p:cNvSpPr txBox="1"/>
          <p:nvPr/>
        </p:nvSpPr>
        <p:spPr>
          <a:xfrm>
            <a:off x="8556587" y="4269574"/>
            <a:ext cx="2358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Smoking Cessation</a:t>
            </a:r>
          </a:p>
        </p:txBody>
      </p:sp>
      <p:sp>
        <p:nvSpPr>
          <p:cNvPr id="27" name="TextBox 26">
            <a:extLst>
              <a:ext uri="{FF2B5EF4-FFF2-40B4-BE49-F238E27FC236}">
                <a16:creationId xmlns:a16="http://schemas.microsoft.com/office/drawing/2014/main" id="{517057DA-122A-4C7B-AAE9-791D8FB49708}"/>
              </a:ext>
            </a:extLst>
          </p:cNvPr>
          <p:cNvSpPr txBox="1"/>
          <p:nvPr/>
        </p:nvSpPr>
        <p:spPr>
          <a:xfrm>
            <a:off x="1006246" y="5224513"/>
            <a:ext cx="1017950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F2429"/>
                </a:solidFill>
                <a:effectLst/>
                <a:uLnTx/>
                <a:uFillTx/>
                <a:latin typeface="Lub Dub Bold" panose="020B0803030403020204" pitchFamily="34" charset="0"/>
                <a:ea typeface="+mn-ea"/>
                <a:cs typeface="+mn-cs"/>
              </a:rPr>
              <a:t>Guiding Principle: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Secondary prevention for Stroke and TIA patients is identical!</a:t>
            </a:r>
          </a:p>
        </p:txBody>
      </p:sp>
      <p:sp>
        <p:nvSpPr>
          <p:cNvPr id="14" name="Text Placeholder 13">
            <a:extLst>
              <a:ext uri="{FF2B5EF4-FFF2-40B4-BE49-F238E27FC236}">
                <a16:creationId xmlns:a16="http://schemas.microsoft.com/office/drawing/2014/main" id="{43A62963-C336-4AFF-ADCD-96060CC56236}"/>
              </a:ext>
            </a:extLst>
          </p:cNvPr>
          <p:cNvSpPr>
            <a:spLocks noGrp="1"/>
          </p:cNvSpPr>
          <p:nvPr>
            <p:ph type="body" sz="quarter" idx="13"/>
          </p:nvPr>
        </p:nvSpPr>
        <p:spPr>
          <a:xfrm>
            <a:off x="838200" y="5925002"/>
            <a:ext cx="10515600" cy="271939"/>
          </a:xfrm>
        </p:spPr>
        <p:txBody>
          <a:bodyPr/>
          <a:lstStyle/>
          <a:p>
            <a:pPr algn="ctr"/>
            <a:r>
              <a:rPr lang="en-US" b="1" dirty="0"/>
              <a:t>Abbreviation: </a:t>
            </a:r>
            <a:r>
              <a:rPr lang="en-US" dirty="0"/>
              <a:t>TIA indicates transient ischemic attack. </a:t>
            </a:r>
          </a:p>
        </p:txBody>
      </p:sp>
      <p:sp>
        <p:nvSpPr>
          <p:cNvPr id="11" name="TextBox 10">
            <a:extLst>
              <a:ext uri="{FF2B5EF4-FFF2-40B4-BE49-F238E27FC236}">
                <a16:creationId xmlns:a16="http://schemas.microsoft.com/office/drawing/2014/main" id="{04C9B182-818C-435E-A59F-14FF9C965A03}"/>
              </a:ext>
              <a:ext uri="{C183D7F6-B498-43B3-948B-1728B52AA6E4}">
                <adec:decorative xmlns:adec="http://schemas.microsoft.com/office/drawing/2017/decorative" val="1"/>
              </a:ext>
            </a:extLst>
          </p:cNvPr>
          <p:cNvSpPr txBox="1"/>
          <p:nvPr/>
        </p:nvSpPr>
        <p:spPr>
          <a:xfrm>
            <a:off x="785240" y="1890112"/>
            <a:ext cx="100624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Total Strokes: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~795K</a:t>
            </a:r>
          </a:p>
        </p:txBody>
      </p:sp>
      <p:sp>
        <p:nvSpPr>
          <p:cNvPr id="12" name="TextBox 11">
            <a:extLst>
              <a:ext uri="{FF2B5EF4-FFF2-40B4-BE49-F238E27FC236}">
                <a16:creationId xmlns:a16="http://schemas.microsoft.com/office/drawing/2014/main" id="{E936FE2F-0C92-4C20-87CF-03E7EFFD0A6C}"/>
              </a:ext>
              <a:ext uri="{C183D7F6-B498-43B3-948B-1728B52AA6E4}">
                <adec:decorative xmlns:adec="http://schemas.microsoft.com/office/drawing/2017/decorative" val="1"/>
              </a:ext>
            </a:extLst>
          </p:cNvPr>
          <p:cNvSpPr txBox="1"/>
          <p:nvPr/>
        </p:nvSpPr>
        <p:spPr>
          <a:xfrm>
            <a:off x="4257753" y="1822293"/>
            <a:ext cx="119900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Recurrent Stroke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185K</a:t>
            </a:r>
          </a:p>
        </p:txBody>
      </p:sp>
      <p:sp>
        <p:nvSpPr>
          <p:cNvPr id="13" name="TextBox 12">
            <a:extLst>
              <a:ext uri="{FF2B5EF4-FFF2-40B4-BE49-F238E27FC236}">
                <a16:creationId xmlns:a16="http://schemas.microsoft.com/office/drawing/2014/main" id="{00FA6FA7-E563-407B-81EA-4F7CE9D1A097}"/>
              </a:ext>
              <a:ext uri="{C183D7F6-B498-43B3-948B-1728B52AA6E4}">
                <adec:decorative xmlns:adec="http://schemas.microsoft.com/office/drawing/2017/decorative" val="1"/>
              </a:ext>
            </a:extLst>
          </p:cNvPr>
          <p:cNvSpPr txBox="1"/>
          <p:nvPr/>
        </p:nvSpPr>
        <p:spPr>
          <a:xfrm>
            <a:off x="2031461" y="3194389"/>
            <a:ext cx="10062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Ischemic Strokes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690K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(87%)</a:t>
            </a:r>
          </a:p>
        </p:txBody>
      </p:sp>
      <p:pic>
        <p:nvPicPr>
          <p:cNvPr id="29" name="Picture 28">
            <a:extLst>
              <a:ext uri="{FF2B5EF4-FFF2-40B4-BE49-F238E27FC236}">
                <a16:creationId xmlns:a16="http://schemas.microsoft.com/office/drawing/2014/main" id="{6AE68FAD-F728-447F-B5CB-16313F5B351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45166" y="2499413"/>
            <a:ext cx="743256" cy="743256"/>
          </a:xfrm>
          <a:prstGeom prst="rect">
            <a:avLst/>
          </a:prstGeom>
        </p:spPr>
      </p:pic>
      <p:pic>
        <p:nvPicPr>
          <p:cNvPr id="31" name="Picture 30">
            <a:extLst>
              <a:ext uri="{FF2B5EF4-FFF2-40B4-BE49-F238E27FC236}">
                <a16:creationId xmlns:a16="http://schemas.microsoft.com/office/drawing/2014/main" id="{46878093-9893-4DCE-9C55-021AE72B3A9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45884" y="1686505"/>
            <a:ext cx="742538" cy="742538"/>
          </a:xfrm>
          <a:prstGeom prst="rect">
            <a:avLst/>
          </a:prstGeom>
        </p:spPr>
      </p:pic>
      <p:pic>
        <p:nvPicPr>
          <p:cNvPr id="33" name="Picture 32">
            <a:extLst>
              <a:ext uri="{FF2B5EF4-FFF2-40B4-BE49-F238E27FC236}">
                <a16:creationId xmlns:a16="http://schemas.microsoft.com/office/drawing/2014/main" id="{EC926DE8-4F90-4780-BF2F-1EC6C683C0D1}"/>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745884" y="3282603"/>
            <a:ext cx="742538" cy="742538"/>
          </a:xfrm>
          <a:prstGeom prst="ellipse">
            <a:avLst/>
          </a:prstGeom>
        </p:spPr>
      </p:pic>
      <p:pic>
        <p:nvPicPr>
          <p:cNvPr id="35" name="Picture 34">
            <a:extLst>
              <a:ext uri="{FF2B5EF4-FFF2-40B4-BE49-F238E27FC236}">
                <a16:creationId xmlns:a16="http://schemas.microsoft.com/office/drawing/2014/main" id="{37AC725B-4E96-453C-A91A-144AA07D14C4}"/>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729470" y="4086796"/>
            <a:ext cx="742538" cy="742538"/>
          </a:xfrm>
          <a:prstGeom prst="ellipse">
            <a:avLst/>
          </a:prstGeom>
        </p:spPr>
      </p:pic>
      <p:sp>
        <p:nvSpPr>
          <p:cNvPr id="15" name="Slide Number Placeholder 14">
            <a:extLst>
              <a:ext uri="{FF2B5EF4-FFF2-40B4-BE49-F238E27FC236}">
                <a16:creationId xmlns:a16="http://schemas.microsoft.com/office/drawing/2014/main" id="{A72C9332-7FD8-4391-9D7F-740F0997EE4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cxnSp>
        <p:nvCxnSpPr>
          <p:cNvPr id="16" name="Straight Arrow Connector 15">
            <a:extLst>
              <a:ext uri="{FF2B5EF4-FFF2-40B4-BE49-F238E27FC236}">
                <a16:creationId xmlns:a16="http://schemas.microsoft.com/office/drawing/2014/main" id="{B8E669CE-15C7-4BE7-966B-F053FE045A44}"/>
              </a:ext>
              <a:ext uri="{C183D7F6-B498-43B3-948B-1728B52AA6E4}">
                <adec:decorative xmlns:adec="http://schemas.microsoft.com/office/drawing/2017/decorative" val="1"/>
              </a:ext>
            </a:extLst>
          </p:cNvPr>
          <p:cNvCxnSpPr>
            <a:cxnSpLocks/>
          </p:cNvCxnSpPr>
          <p:nvPr/>
        </p:nvCxnSpPr>
        <p:spPr>
          <a:xfrm flipH="1">
            <a:off x="3000376" y="1990725"/>
            <a:ext cx="1390649" cy="2762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44A9C071-7D0C-4B4E-8D33-FD70E1419831}"/>
              </a:ext>
            </a:extLst>
          </p:cNvPr>
          <p:cNvSpPr/>
          <p:nvPr/>
        </p:nvSpPr>
        <p:spPr>
          <a:xfrm>
            <a:off x="5314950" y="2981325"/>
            <a:ext cx="1371600" cy="1190625"/>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~240K</a:t>
            </a:r>
          </a:p>
        </p:txBody>
      </p:sp>
    </p:spTree>
    <p:extLst>
      <p:ext uri="{BB962C8B-B14F-4D97-AF65-F5344CB8AC3E}">
        <p14:creationId xmlns:p14="http://schemas.microsoft.com/office/powerpoint/2010/main" val="97900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descr="Flowchart of guideline recommendations for management of cervical artery dissection in patients who have had a prior stroke or transient ischemic attack to prevent further stroke or transient ischemic attack.">
            <a:extLst>
              <a:ext uri="{FF2B5EF4-FFF2-40B4-BE49-F238E27FC236}">
                <a16:creationId xmlns:a16="http://schemas.microsoft.com/office/drawing/2014/main" id="{40BC7AE1-4BCA-4CF0-921B-E7D443D97080}"/>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a:extLst>
              <a:ext uri="{FF2B5EF4-FFF2-40B4-BE49-F238E27FC236}">
                <a16:creationId xmlns:a16="http://schemas.microsoft.com/office/drawing/2014/main" id="{30886921-DC04-4D0F-9C3D-D8491BD33C53}"/>
              </a:ext>
              <a:ext uri="{C183D7F6-B498-43B3-948B-1728B52AA6E4}">
                <adec:decorative xmlns:adec="http://schemas.microsoft.com/office/drawing/2017/decorative" val="1"/>
              </a:ext>
            </a:extLst>
          </p:cNvPr>
          <p:cNvCxnSpPr>
            <a:cxnSpLocks/>
          </p:cNvCxnSpPr>
          <p:nvPr/>
        </p:nvCxnSpPr>
        <p:spPr>
          <a:xfrm>
            <a:off x="4012927" y="3128585"/>
            <a:ext cx="1" cy="3465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2AAB5375-85C1-495D-A53E-C8B84D666D59}"/>
              </a:ext>
              <a:ext uri="{C183D7F6-B498-43B3-948B-1728B52AA6E4}">
                <adec:decorative xmlns:adec="http://schemas.microsoft.com/office/drawing/2017/decorative" val="1"/>
              </a:ext>
            </a:extLst>
          </p:cNvPr>
          <p:cNvSpPr/>
          <p:nvPr/>
        </p:nvSpPr>
        <p:spPr>
          <a:xfrm>
            <a:off x="7930136" y="4994267"/>
            <a:ext cx="3052392" cy="83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5EF728-5853-44A3-94DC-E21A2C048B15}"/>
              </a:ext>
            </a:extLst>
          </p:cNvPr>
          <p:cNvSpPr>
            <a:spLocks noGrp="1"/>
          </p:cNvSpPr>
          <p:nvPr>
            <p:ph type="title"/>
          </p:nvPr>
        </p:nvSpPr>
        <p:spPr>
          <a:xfrm>
            <a:off x="838200" y="365125"/>
            <a:ext cx="10515600" cy="660111"/>
          </a:xfrm>
        </p:spPr>
        <p:txBody>
          <a:bodyPr>
            <a:normAutofit/>
          </a:bodyPr>
          <a:lstStyle/>
          <a:p>
            <a:r>
              <a:rPr lang="en-US" dirty="0"/>
              <a:t>Management: </a:t>
            </a:r>
            <a:r>
              <a:rPr lang="en-US" dirty="0">
                <a:latin typeface="Lub Dub Medium" panose="020B0603030403020204" pitchFamily="34" charset="0"/>
              </a:rPr>
              <a:t>Cervical Artery Dissection</a:t>
            </a:r>
          </a:p>
        </p:txBody>
      </p:sp>
      <p:sp>
        <p:nvSpPr>
          <p:cNvPr id="4" name="Rectangle 3">
            <a:extLst>
              <a:ext uri="{FF2B5EF4-FFF2-40B4-BE49-F238E27FC236}">
                <a16:creationId xmlns:a16="http://schemas.microsoft.com/office/drawing/2014/main" id="{21A68ACD-EE00-4A6C-A674-4A4E2D147895}"/>
              </a:ext>
              <a:ext uri="{C183D7F6-B498-43B3-948B-1728B52AA6E4}">
                <adec:decorative xmlns:adec="http://schemas.microsoft.com/office/drawing/2017/decorative" val="1"/>
              </a:ext>
            </a:extLst>
          </p:cNvPr>
          <p:cNvSpPr/>
          <p:nvPr/>
        </p:nvSpPr>
        <p:spPr>
          <a:xfrm>
            <a:off x="1259157" y="1224042"/>
            <a:ext cx="5496026" cy="925694"/>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Lub Dub Bold" panose="020B0803030403020204" pitchFamily="34" charset="0"/>
              </a:rPr>
              <a:t>Extracranial carotid OR vertebral arterial dissection</a:t>
            </a:r>
          </a:p>
          <a:p>
            <a:pPr algn="ctr"/>
            <a:r>
              <a:rPr lang="en-US" sz="1600" dirty="0">
                <a:solidFill>
                  <a:schemeClr val="bg1"/>
                </a:solidFill>
                <a:latin typeface="Lub Dub Bold" panose="020B0803030403020204" pitchFamily="34" charset="0"/>
              </a:rPr>
              <a:t>AND</a:t>
            </a:r>
          </a:p>
          <a:p>
            <a:pPr algn="ctr"/>
            <a:r>
              <a:rPr lang="en-US" sz="1600" dirty="0">
                <a:solidFill>
                  <a:schemeClr val="bg1"/>
                </a:solidFill>
                <a:latin typeface="Lub Dub Bold" panose="020B0803030403020204" pitchFamily="34" charset="0"/>
              </a:rPr>
              <a:t>Ischemic stroke or TIA </a:t>
            </a:r>
            <a:endParaRPr lang="en-US" sz="1200" dirty="0">
              <a:solidFill>
                <a:schemeClr val="bg1"/>
              </a:solidFill>
              <a:latin typeface="Lub Dub Bold" panose="020B0803030403020204" pitchFamily="34" charset="0"/>
            </a:endParaRPr>
          </a:p>
        </p:txBody>
      </p:sp>
      <p:cxnSp>
        <p:nvCxnSpPr>
          <p:cNvPr id="6" name="Straight Arrow Connector 5">
            <a:extLst>
              <a:ext uri="{FF2B5EF4-FFF2-40B4-BE49-F238E27FC236}">
                <a16:creationId xmlns:a16="http://schemas.microsoft.com/office/drawing/2014/main" id="{9452ABA4-7195-4449-A04F-961BCFB39262}"/>
              </a:ext>
              <a:ext uri="{C183D7F6-B498-43B3-948B-1728B52AA6E4}">
                <adec:decorative xmlns:adec="http://schemas.microsoft.com/office/drawing/2017/decorative" val="1"/>
              </a:ext>
            </a:extLst>
          </p:cNvPr>
          <p:cNvCxnSpPr>
            <a:cxnSpLocks/>
          </p:cNvCxnSpPr>
          <p:nvPr/>
        </p:nvCxnSpPr>
        <p:spPr>
          <a:xfrm>
            <a:off x="4011982" y="2149736"/>
            <a:ext cx="1" cy="3465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39D761D4-F609-465E-BE9E-78FA13028745}"/>
              </a:ext>
              <a:ext uri="{C183D7F6-B498-43B3-948B-1728B52AA6E4}">
                <adec:decorative xmlns:adec="http://schemas.microsoft.com/office/drawing/2017/decorative" val="1"/>
              </a:ext>
            </a:extLst>
          </p:cNvPr>
          <p:cNvSpPr/>
          <p:nvPr/>
        </p:nvSpPr>
        <p:spPr>
          <a:xfrm>
            <a:off x="1664587" y="2487226"/>
            <a:ext cx="4685166" cy="676494"/>
          </a:xfrm>
          <a:prstGeom prst="rect">
            <a:avLst/>
          </a:prstGeom>
          <a:solidFill>
            <a:srgbClr val="46A547"/>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Antithrombotic therapy for at least three months </a:t>
            </a:r>
          </a:p>
          <a:p>
            <a:pPr algn="ctr" hangingPunct="0">
              <a:lnSpc>
                <a:spcPct val="90000"/>
              </a:lnSpc>
            </a:pPr>
            <a:r>
              <a:rPr lang="en-US" sz="1400" dirty="0">
                <a:solidFill>
                  <a:prstClr val="black"/>
                </a:solidFill>
                <a:latin typeface="Lub Dub Bold" panose="020B0803030403020204" pitchFamily="34" charset="0"/>
              </a:rPr>
              <a:t>(Class 1)</a:t>
            </a:r>
          </a:p>
        </p:txBody>
      </p:sp>
      <p:sp>
        <p:nvSpPr>
          <p:cNvPr id="9" name="Rectangle 8">
            <a:extLst>
              <a:ext uri="{FF2B5EF4-FFF2-40B4-BE49-F238E27FC236}">
                <a16:creationId xmlns:a16="http://schemas.microsoft.com/office/drawing/2014/main" id="{62D485AC-9737-4656-A526-9AA452733EF8}"/>
              </a:ext>
              <a:ext uri="{C183D7F6-B498-43B3-948B-1728B52AA6E4}">
                <adec:decorative xmlns:adec="http://schemas.microsoft.com/office/drawing/2017/decorative" val="1"/>
              </a:ext>
            </a:extLst>
          </p:cNvPr>
          <p:cNvSpPr/>
          <p:nvPr/>
        </p:nvSpPr>
        <p:spPr>
          <a:xfrm>
            <a:off x="1664585" y="3300761"/>
            <a:ext cx="4685168" cy="1037063"/>
          </a:xfrm>
          <a:prstGeom prst="rect">
            <a:avLst/>
          </a:prstGeom>
          <a:solidFill>
            <a:srgbClr val="F0DB10"/>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In patients with ischemic stroke or TIA who are &lt;3 months after an extracranial carotid or vertebral arterial dissection, it is reasonable to use either aspirin or warfarin to prevent recurrent stroke or TIA. (Class 2a)</a:t>
            </a:r>
          </a:p>
        </p:txBody>
      </p:sp>
      <p:cxnSp>
        <p:nvCxnSpPr>
          <p:cNvPr id="12" name="Straight Arrow Connector 11">
            <a:extLst>
              <a:ext uri="{FF2B5EF4-FFF2-40B4-BE49-F238E27FC236}">
                <a16:creationId xmlns:a16="http://schemas.microsoft.com/office/drawing/2014/main" id="{4BFDC302-5362-465C-ABFF-B99DB9A83AC0}"/>
              </a:ext>
              <a:ext uri="{C183D7F6-B498-43B3-948B-1728B52AA6E4}">
                <adec:decorative xmlns:adec="http://schemas.microsoft.com/office/drawing/2017/decorative" val="1"/>
              </a:ext>
            </a:extLst>
          </p:cNvPr>
          <p:cNvCxnSpPr>
            <a:cxnSpLocks/>
            <a:stCxn id="9" idx="2"/>
            <a:endCxn id="13" idx="0"/>
          </p:cNvCxnSpPr>
          <p:nvPr/>
        </p:nvCxnSpPr>
        <p:spPr>
          <a:xfrm flipH="1">
            <a:off x="4007168" y="4337824"/>
            <a:ext cx="1" cy="947484"/>
          </a:xfrm>
          <a:prstGeom prst="straightConnector1">
            <a:avLst/>
          </a:prstGeom>
          <a:ln w="38100">
            <a:prstDash val="sysDot"/>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43ED42A2-BBB5-46C7-89F8-208C0C11C9A5}"/>
              </a:ext>
              <a:ext uri="{C183D7F6-B498-43B3-948B-1728B52AA6E4}">
                <adec:decorative xmlns:adec="http://schemas.microsoft.com/office/drawing/2017/decorative" val="1"/>
              </a:ext>
            </a:extLst>
          </p:cNvPr>
          <p:cNvSpPr/>
          <p:nvPr/>
        </p:nvSpPr>
        <p:spPr>
          <a:xfrm>
            <a:off x="1664585" y="5285308"/>
            <a:ext cx="4685166" cy="541528"/>
          </a:xfrm>
          <a:prstGeom prst="rect">
            <a:avLst/>
          </a:prstGeom>
          <a:solidFill>
            <a:srgbClr val="F99B1D"/>
          </a:solidFill>
          <a:ln w="25400">
            <a:noFill/>
          </a:ln>
        </p:spPr>
        <p:txBody>
          <a:bodyPr spcFirstLastPara="0" lIns="0" tIns="0" rIns="0" bIns="0" anchor="ctr"/>
          <a:lstStyle/>
          <a:p>
            <a:pPr algn="ctr" hangingPunct="0">
              <a:lnSpc>
                <a:spcPct val="90000"/>
              </a:lnSpc>
            </a:pPr>
            <a:r>
              <a:rPr lang="en-US" sz="1400" dirty="0">
                <a:solidFill>
                  <a:prstClr val="black"/>
                </a:solidFill>
                <a:latin typeface="Lub Dub Bold" panose="020B0803030403020204" pitchFamily="34" charset="0"/>
              </a:rPr>
              <a:t>Endovascular therapy</a:t>
            </a:r>
          </a:p>
          <a:p>
            <a:pPr algn="ctr" hangingPunct="0">
              <a:lnSpc>
                <a:spcPct val="90000"/>
              </a:lnSpc>
            </a:pPr>
            <a:r>
              <a:rPr lang="en-US" sz="1400" dirty="0">
                <a:solidFill>
                  <a:prstClr val="black"/>
                </a:solidFill>
                <a:latin typeface="Lub Dub Bold" panose="020B0803030403020204" pitchFamily="34" charset="0"/>
              </a:rPr>
              <a:t>(Class 2b)</a:t>
            </a:r>
          </a:p>
        </p:txBody>
      </p:sp>
      <p:sp>
        <p:nvSpPr>
          <p:cNvPr id="15" name="Rectangle 14">
            <a:extLst>
              <a:ext uri="{FF2B5EF4-FFF2-40B4-BE49-F238E27FC236}">
                <a16:creationId xmlns:a16="http://schemas.microsoft.com/office/drawing/2014/main" id="{1AEE9AE6-1E09-43DD-881A-0A4A6C774094}"/>
              </a:ext>
              <a:ext uri="{C183D7F6-B498-43B3-948B-1728B52AA6E4}">
                <adec:decorative xmlns:adec="http://schemas.microsoft.com/office/drawing/2017/decorative" val="1"/>
              </a:ext>
            </a:extLst>
          </p:cNvPr>
          <p:cNvSpPr/>
          <p:nvPr/>
        </p:nvSpPr>
        <p:spPr>
          <a:xfrm>
            <a:off x="1696528" y="4548060"/>
            <a:ext cx="4685165" cy="404260"/>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400" dirty="0">
                <a:solidFill>
                  <a:srgbClr val="292929"/>
                </a:solidFill>
                <a:latin typeface="Lub Dub Bold" panose="020B0803030403020204" pitchFamily="34" charset="0"/>
              </a:rPr>
              <a:t>Recurrent events despite antithrombotic therapy</a:t>
            </a:r>
          </a:p>
        </p:txBody>
      </p:sp>
      <p:pic>
        <p:nvPicPr>
          <p:cNvPr id="1026" name="Picture 2">
            <a:extLst>
              <a:ext uri="{FF2B5EF4-FFF2-40B4-BE49-F238E27FC236}">
                <a16:creationId xmlns:a16="http://schemas.microsoft.com/office/drawing/2014/main" id="{1D2C622F-F62F-4CD2-B0FF-BEED075EAEE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30136" y="1510197"/>
            <a:ext cx="3052392" cy="3479685"/>
          </a:xfrm>
          <a:prstGeom prst="rect">
            <a:avLst/>
          </a:prstGeom>
          <a:noFill/>
          <a:ln w="285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09502AE-ED48-463B-97E0-4146497D6B35}"/>
              </a:ext>
              <a:ext uri="{C183D7F6-B498-43B3-948B-1728B52AA6E4}">
                <adec:decorative xmlns:adec="http://schemas.microsoft.com/office/drawing/2017/decorative" val="1"/>
              </a:ext>
            </a:extLst>
          </p:cNvPr>
          <p:cNvSpPr txBox="1"/>
          <p:nvPr/>
        </p:nvSpPr>
        <p:spPr>
          <a:xfrm>
            <a:off x="7930136" y="5120628"/>
            <a:ext cx="3132307" cy="604781"/>
          </a:xfrm>
          <a:prstGeom prst="rect">
            <a:avLst/>
          </a:prstGeom>
          <a:noFill/>
        </p:spPr>
        <p:txBody>
          <a:bodyPr wrap="square">
            <a:spAutoFit/>
          </a:bodyPr>
          <a:lstStyle/>
          <a:p>
            <a:pPr algn="ctr">
              <a:lnSpc>
                <a:spcPct val="90000"/>
              </a:lnSpc>
            </a:pPr>
            <a:r>
              <a:rPr lang="en-US" sz="1000" b="1" dirty="0">
                <a:latin typeface="Lub Dub Condensed" panose="020B0506030403020204" pitchFamily="34" charset="0"/>
              </a:rPr>
              <a:t>Sudden neck movement and cervical artery dissection</a:t>
            </a:r>
            <a:br>
              <a:rPr lang="en-US" sz="900" b="1" dirty="0">
                <a:latin typeface="Lub Dub Condensed" panose="020B0506030403020204" pitchFamily="34" charset="0"/>
              </a:rPr>
            </a:br>
            <a:r>
              <a:rPr lang="en-US" sz="900" dirty="0">
                <a:latin typeface="Lub Dub Condensed" panose="020B0506030403020204" pitchFamily="34" charset="0"/>
              </a:rPr>
              <a:t>John W. Norris, Vadim Beletsky, Zurab G. Nadareishvili and </a:t>
            </a:r>
            <a:br>
              <a:rPr lang="en-US" sz="900" dirty="0">
                <a:latin typeface="Lub Dub Condensed" panose="020B0506030403020204" pitchFamily="34" charset="0"/>
              </a:rPr>
            </a:br>
            <a:r>
              <a:rPr lang="en-US" sz="900" dirty="0">
                <a:latin typeface="Lub Dub Condensed" panose="020B0506030403020204" pitchFamily="34" charset="0"/>
              </a:rPr>
              <a:t>on behalf of the Canadian Stroke Consortium</a:t>
            </a:r>
            <a:br>
              <a:rPr lang="en-US" sz="900" dirty="0">
                <a:latin typeface="Lub Dub Condensed" panose="020B0506030403020204" pitchFamily="34" charset="0"/>
              </a:rPr>
            </a:br>
            <a:r>
              <a:rPr lang="en-US" sz="900" dirty="0">
                <a:latin typeface="Lub Dub Condensed" panose="020B0506030403020204" pitchFamily="34" charset="0"/>
              </a:rPr>
              <a:t>CMAJ July 11, 2000 163 (1) 38-40;</a:t>
            </a:r>
          </a:p>
        </p:txBody>
      </p:sp>
      <p:sp>
        <p:nvSpPr>
          <p:cNvPr id="17" name="Text Placeholder 16">
            <a:extLst>
              <a:ext uri="{FF2B5EF4-FFF2-40B4-BE49-F238E27FC236}">
                <a16:creationId xmlns:a16="http://schemas.microsoft.com/office/drawing/2014/main" id="{B2E3B168-1DA7-436D-8585-EA6988165D0A}"/>
              </a:ext>
            </a:extLst>
          </p:cNvPr>
          <p:cNvSpPr>
            <a:spLocks noGrp="1"/>
          </p:cNvSpPr>
          <p:nvPr>
            <p:ph type="body" sz="quarter" idx="13"/>
          </p:nvPr>
        </p:nvSpPr>
        <p:spPr>
          <a:xfrm>
            <a:off x="838200" y="6080026"/>
            <a:ext cx="10515600" cy="271939"/>
          </a:xfrm>
        </p:spPr>
        <p:txBody>
          <a:bodyPr/>
          <a:lstStyle/>
          <a:p>
            <a:pPr algn="ctr"/>
            <a:r>
              <a:rPr lang="en-US" sz="1100" dirty="0"/>
              <a:t>Abbreviation: TIA indicates transient ischemic attack.</a:t>
            </a:r>
          </a:p>
        </p:txBody>
      </p:sp>
      <p:sp>
        <p:nvSpPr>
          <p:cNvPr id="3" name="Slide Number Placeholder 2">
            <a:extLst>
              <a:ext uri="{FF2B5EF4-FFF2-40B4-BE49-F238E27FC236}">
                <a16:creationId xmlns:a16="http://schemas.microsoft.com/office/drawing/2014/main" id="{44806A2E-FF6B-4EBC-8B8C-C6D10EF012B9}"/>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30</a:t>
            </a:fld>
            <a:endParaRPr lang="en-US" dirty="0"/>
          </a:p>
        </p:txBody>
      </p:sp>
    </p:spTree>
    <p:extLst>
      <p:ext uri="{BB962C8B-B14F-4D97-AF65-F5344CB8AC3E}">
        <p14:creationId xmlns:p14="http://schemas.microsoft.com/office/powerpoint/2010/main" val="417028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C08E2106-7A9A-4D4F-B20B-F563F3CA2580}"/>
              </a:ext>
            </a:extLst>
          </p:cNvPr>
          <p:cNvSpPr>
            <a:spLocks noGrp="1"/>
          </p:cNvSpPr>
          <p:nvPr>
            <p:ph type="title"/>
          </p:nvPr>
        </p:nvSpPr>
        <p:spPr/>
        <p:txBody>
          <a:bodyPr/>
          <a:lstStyle/>
          <a:p>
            <a:r>
              <a:rPr lang="en-US" dirty="0"/>
              <a:t>Hypercoagulable States:  </a:t>
            </a:r>
            <a:r>
              <a:rPr lang="en-US" sz="2800" dirty="0">
                <a:latin typeface="Lub Dub Medium" panose="020B0603030403020204" pitchFamily="34" charset="0"/>
              </a:rPr>
              <a:t>Hematologic Traits</a:t>
            </a:r>
          </a:p>
        </p:txBody>
      </p:sp>
      <p:sp>
        <p:nvSpPr>
          <p:cNvPr id="30" name="Rectangle 29" descr="Flowchart of guideline recommendations in hypercoagulable conditions with non-antiphospholipid hematological traits in patients who have had a prior stroke or transient ischemic attack to prevent further stroke or transient ischemic attack.">
            <a:extLst>
              <a:ext uri="{FF2B5EF4-FFF2-40B4-BE49-F238E27FC236}">
                <a16:creationId xmlns:a16="http://schemas.microsoft.com/office/drawing/2014/main" id="{D31A552E-A09B-4F5E-8336-CE4347764864}"/>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6B90046-384C-4B3F-AA1D-1BE21834DF6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dirty="0"/>
          </a:p>
        </p:txBody>
      </p:sp>
      <p:sp>
        <p:nvSpPr>
          <p:cNvPr id="14" name="Text Placeholder 13">
            <a:extLst>
              <a:ext uri="{FF2B5EF4-FFF2-40B4-BE49-F238E27FC236}">
                <a16:creationId xmlns:a16="http://schemas.microsoft.com/office/drawing/2014/main" id="{01C9E78E-BF88-4084-A504-1A6E5A243E1D}"/>
              </a:ext>
              <a:ext uri="{C183D7F6-B498-43B3-948B-1728B52AA6E4}">
                <adec:decorative xmlns:adec="http://schemas.microsoft.com/office/drawing/2017/decorative" val="0"/>
              </a:ext>
            </a:extLst>
          </p:cNvPr>
          <p:cNvSpPr>
            <a:spLocks noGrp="1"/>
          </p:cNvSpPr>
          <p:nvPr>
            <p:ph type="body" sz="quarter" idx="13"/>
          </p:nvPr>
        </p:nvSpPr>
        <p:spPr>
          <a:xfrm>
            <a:off x="838200" y="6113079"/>
            <a:ext cx="10515600" cy="271939"/>
          </a:xfrm>
        </p:spPr>
        <p:txBody>
          <a:bodyPr/>
          <a:lstStyle/>
          <a:p>
            <a:pPr algn="ctr"/>
            <a:r>
              <a:rPr lang="en-US" b="1" dirty="0"/>
              <a:t>Abbreviations: </a:t>
            </a:r>
            <a:r>
              <a:rPr lang="en-US" dirty="0"/>
              <a:t>TIA indicates transient ischemic attack.  </a:t>
            </a:r>
          </a:p>
        </p:txBody>
      </p:sp>
      <p:graphicFrame>
        <p:nvGraphicFramePr>
          <p:cNvPr id="23" name="Content Placeholder 5">
            <a:extLst>
              <a:ext uri="{FF2B5EF4-FFF2-40B4-BE49-F238E27FC236}">
                <a16:creationId xmlns:a16="http://schemas.microsoft.com/office/drawing/2014/main" id="{71F1044B-D961-4549-BE3A-4762192C27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98418560"/>
              </p:ext>
            </p:extLst>
          </p:nvPr>
        </p:nvGraphicFramePr>
        <p:xfrm>
          <a:off x="1836765" y="2100984"/>
          <a:ext cx="7358743" cy="1893212"/>
        </p:xfrm>
        <a:graphic>
          <a:graphicData uri="http://schemas.openxmlformats.org/drawingml/2006/table">
            <a:tbl>
              <a:tblPr firstRow="1" bandRow="1">
                <a:tableStyleId>{5C22544A-7EE6-4342-B048-85BDC9FD1C3A}</a:tableStyleId>
              </a:tblPr>
              <a:tblGrid>
                <a:gridCol w="1253799">
                  <a:extLst>
                    <a:ext uri="{9D8B030D-6E8A-4147-A177-3AD203B41FA5}">
                      <a16:colId xmlns:a16="http://schemas.microsoft.com/office/drawing/2014/main" val="2649235253"/>
                    </a:ext>
                  </a:extLst>
                </a:gridCol>
                <a:gridCol w="6104944">
                  <a:extLst>
                    <a:ext uri="{9D8B030D-6E8A-4147-A177-3AD203B41FA5}">
                      <a16:colId xmlns:a16="http://schemas.microsoft.com/office/drawing/2014/main" val="3265590656"/>
                    </a:ext>
                  </a:extLst>
                </a:gridCol>
              </a:tblGrid>
              <a:tr h="3387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72313">
                <a:tc>
                  <a:txBody>
                    <a:bodyPr/>
                    <a:lstStyle/>
                    <a:p>
                      <a:pPr marL="0" indent="0" algn="ctr">
                        <a:lnSpc>
                          <a:spcPct val="90000"/>
                        </a:lnSpc>
                        <a:spcBef>
                          <a:spcPts val="0"/>
                        </a:spcBef>
                      </a:pPr>
                      <a:r>
                        <a:rPr lang="en-US" sz="2400" dirty="0">
                          <a:ln>
                            <a:noFill/>
                          </a:ln>
                          <a:solidFill>
                            <a:schemeClr val="tx1"/>
                          </a:solidFill>
                          <a:latin typeface="Lub Dub Bold" panose="020B0803030403020204" pitchFamily="34" charset="0"/>
                          <a:cs typeface="Calibri"/>
                        </a:rPr>
                        <a:t>2a</a:t>
                      </a:r>
                      <a:br>
                        <a:rPr lang="en-US" sz="2400" dirty="0">
                          <a:ln>
                            <a:noFill/>
                          </a:ln>
                          <a:solidFill>
                            <a:schemeClr val="bg1"/>
                          </a:solidFill>
                          <a:latin typeface="Lub Dub Bold" panose="020B0803030403020204" pitchFamily="34" charset="0"/>
                          <a:cs typeface="Calibri"/>
                        </a:rPr>
                      </a:b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174625" lvl="0" indent="0" algn="l" defTabSz="914400" rtl="0" eaLnBrk="1" latinLnBrk="0" hangingPunct="1">
                        <a:spcAft>
                          <a:spcPts val="600"/>
                        </a:spcAft>
                        <a:buFont typeface="+mj-lt"/>
                        <a:buNone/>
                      </a:pPr>
                      <a:r>
                        <a:rPr lang="en-US" sz="1600" dirty="0">
                          <a:latin typeface="Lub Dub Condensed" panose="020B0506030403020204" pitchFamily="34" charset="0"/>
                        </a:rPr>
                        <a:t>In patients with ischemic stroke or TIA of unknown source despite thorough diagnostic evaluation and no other thrombotic history who are found to have prothrombin 20210A mutation, activated protein C resistance, elevated factor VIII levels, or deficiencies of protein C, protein S, or antithrombin III, antiplatelet therapy is reasonable to reduce the risk of recurrent stroke or TIA.</a:t>
                      </a:r>
                      <a:endParaRPr lang="en-US" sz="1600" b="0" i="0" u="none" strike="noStrike" kern="1200" baseline="0" dirty="0">
                        <a:solidFill>
                          <a:schemeClr val="dk1"/>
                        </a:solidFill>
                        <a:latin typeface="Lub Dub Condensed" panose="020B0506030403020204" pitchFamily="34" charset="0"/>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Tree>
    <p:extLst>
      <p:ext uri="{BB962C8B-B14F-4D97-AF65-F5344CB8AC3E}">
        <p14:creationId xmlns:p14="http://schemas.microsoft.com/office/powerpoint/2010/main" val="176398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605AF6-FFE8-40FF-849D-314281C0E670}"/>
              </a:ext>
            </a:extLst>
          </p:cNvPr>
          <p:cNvSpPr>
            <a:spLocks noGrp="1"/>
          </p:cNvSpPr>
          <p:nvPr>
            <p:ph type="title"/>
          </p:nvPr>
        </p:nvSpPr>
        <p:spPr/>
        <p:txBody>
          <a:bodyPr>
            <a:noAutofit/>
          </a:bodyPr>
          <a:lstStyle/>
          <a:p>
            <a:r>
              <a:rPr lang="en-US" sz="2800" dirty="0"/>
              <a:t>Hypercoagulable States: </a:t>
            </a:r>
            <a:r>
              <a:rPr lang="en-US" sz="2800" dirty="0">
                <a:latin typeface="Lub Dub Medium" panose="020B0603030403020204" pitchFamily="34" charset="0"/>
              </a:rPr>
              <a:t>Antiphospholipid Syndrome</a:t>
            </a:r>
          </a:p>
        </p:txBody>
      </p:sp>
      <p:sp>
        <p:nvSpPr>
          <p:cNvPr id="2" name="Text Placeholder 1">
            <a:extLst>
              <a:ext uri="{FF2B5EF4-FFF2-40B4-BE49-F238E27FC236}">
                <a16:creationId xmlns:a16="http://schemas.microsoft.com/office/drawing/2014/main" id="{689CEF34-3976-4C74-859A-61F84B89778B}"/>
              </a:ext>
            </a:extLst>
          </p:cNvPr>
          <p:cNvSpPr>
            <a:spLocks noGrp="1"/>
          </p:cNvSpPr>
          <p:nvPr>
            <p:ph type="body" sz="quarter" idx="13"/>
          </p:nvPr>
        </p:nvSpPr>
        <p:spPr>
          <a:xfrm>
            <a:off x="838200" y="6075839"/>
            <a:ext cx="10515600" cy="271939"/>
          </a:xfrm>
        </p:spPr>
        <p:txBody>
          <a:bodyPr/>
          <a:lstStyle/>
          <a:p>
            <a:pPr algn="ctr"/>
            <a:r>
              <a:rPr lang="en-US" sz="1050" b="1" dirty="0"/>
              <a:t>Abbreviations: </a:t>
            </a:r>
            <a:r>
              <a:rPr lang="en-US" sz="1050" dirty="0"/>
              <a:t>aPL indicates antiphospholipid.</a:t>
            </a:r>
          </a:p>
        </p:txBody>
      </p:sp>
      <p:sp>
        <p:nvSpPr>
          <p:cNvPr id="3" name="Slide Number Placeholder 2">
            <a:extLst>
              <a:ext uri="{FF2B5EF4-FFF2-40B4-BE49-F238E27FC236}">
                <a16:creationId xmlns:a16="http://schemas.microsoft.com/office/drawing/2014/main" id="{0F0E2CB9-1259-439F-9EAF-150F8CB9364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graphicFrame>
        <p:nvGraphicFramePr>
          <p:cNvPr id="8" name="Content Placeholder 5">
            <a:extLst>
              <a:ext uri="{FF2B5EF4-FFF2-40B4-BE49-F238E27FC236}">
                <a16:creationId xmlns:a16="http://schemas.microsoft.com/office/drawing/2014/main" id="{A0623B3F-30F6-4291-8F58-FB483323783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28548285"/>
              </p:ext>
            </p:extLst>
          </p:nvPr>
        </p:nvGraphicFramePr>
        <p:xfrm>
          <a:off x="838202" y="1265062"/>
          <a:ext cx="9742711" cy="4239555"/>
        </p:xfrm>
        <a:graphic>
          <a:graphicData uri="http://schemas.openxmlformats.org/drawingml/2006/table">
            <a:tbl>
              <a:tblPr firstRow="1" bandRow="1">
                <a:tableStyleId>{5C22544A-7EE6-4342-B048-85BDC9FD1C3A}</a:tableStyleId>
              </a:tblPr>
              <a:tblGrid>
                <a:gridCol w="947055">
                  <a:extLst>
                    <a:ext uri="{9D8B030D-6E8A-4147-A177-3AD203B41FA5}">
                      <a16:colId xmlns:a16="http://schemas.microsoft.com/office/drawing/2014/main" val="2649235253"/>
                    </a:ext>
                  </a:extLst>
                </a:gridCol>
                <a:gridCol w="849086">
                  <a:extLst>
                    <a:ext uri="{9D8B030D-6E8A-4147-A177-3AD203B41FA5}">
                      <a16:colId xmlns:a16="http://schemas.microsoft.com/office/drawing/2014/main" val="939207485"/>
                    </a:ext>
                  </a:extLst>
                </a:gridCol>
                <a:gridCol w="7946570">
                  <a:extLst>
                    <a:ext uri="{9D8B030D-6E8A-4147-A177-3AD203B41FA5}">
                      <a16:colId xmlns:a16="http://schemas.microsoft.com/office/drawing/2014/main" val="3265590656"/>
                    </a:ext>
                  </a:extLst>
                </a:gridCol>
              </a:tblGrid>
              <a:tr h="3731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400" dirty="0">
                          <a:solidFill>
                            <a:schemeClr val="bg1"/>
                          </a:solidFill>
                          <a:latin typeface="Lub Dub Bold" panose="020B0803030403020204" pitchFamily="34" charset="0"/>
                          <a:cs typeface="Calibri"/>
                        </a:rPr>
                        <a:t>LOE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5000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noProof="0" dirty="0">
                          <a:solidFill>
                            <a:schemeClr val="dk1"/>
                          </a:solidFill>
                          <a:latin typeface="Lub Dub Condensed" panose="020B0506030403020204" pitchFamily="34" charset="0"/>
                          <a:ea typeface="+mn-ea"/>
                          <a:cs typeface="+mn-cs"/>
                        </a:rPr>
                        <a:t>B-NR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who have an isolated antiphospholipid antibody but do not fulfill the criteria for antiphospholipid syndrome, antiplatelet therapy alone is recommended to reduce the risk of recurrent stroke</a:t>
                      </a:r>
                      <a:r>
                        <a:rPr lang="en-US" sz="1400" b="0" i="0" u="none" strike="noStrike" kern="1200" baseline="0" noProof="0" dirty="0">
                          <a:solidFill>
                            <a:schemeClr val="dk1"/>
                          </a:solidFill>
                          <a:latin typeface="Lub Dub Condensed" panose="020B0506030403020204" pitchFamily="34" charset="0"/>
                          <a:ea typeface="+mn-ea"/>
                          <a:cs typeface="+mn-cs"/>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30637">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mn-cs"/>
                        </a:rPr>
                        <a:t>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with confirmed antiphospholipid syndrome, treated with warfarin, it is reasonable to choose a target international normalized ratio between 2-3 over a target international normalized ratio &gt; 3 to effectively balance the risk of excessive bleeding against the risk of thrombosis.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89067">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mn-cs"/>
                        </a:rPr>
                        <a:t>C-LD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who meet the criteria for the antiphospholipid syndrome, it is reasonable to anticoagulate with warfarin to reduce the risk of recurrent stroke or transient ischemic attack.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39357111"/>
                  </a:ext>
                </a:extLst>
              </a:tr>
              <a:tr h="875288">
                <a:tc>
                  <a:txBody>
                    <a:bodyPr/>
                    <a:lstStyle/>
                    <a:p>
                      <a:pPr marL="0" indent="0" algn="ctr">
                        <a:lnSpc>
                          <a:spcPct val="90000"/>
                        </a:lnSpc>
                        <a:spcBef>
                          <a:spcPts val="0"/>
                        </a:spcBef>
                      </a:pPr>
                      <a:r>
                        <a:rPr lang="en-US" sz="2400" dirty="0">
                          <a:ln>
                            <a:noFill/>
                          </a:ln>
                          <a:solidFill>
                            <a:schemeClr val="bg1"/>
                          </a:solidFill>
                          <a:latin typeface="Lub Dub Bold" panose="020B0803030403020204"/>
                          <a:cs typeface="Calibri"/>
                        </a:rPr>
                        <a:t>3 </a:t>
                      </a:r>
                      <a:br>
                        <a:rPr lang="en-US" sz="2400" dirty="0">
                          <a:ln>
                            <a:noFill/>
                          </a:ln>
                          <a:solidFill>
                            <a:schemeClr val="bg1"/>
                          </a:solidFill>
                          <a:latin typeface="Lub Dub Bold" panose="020B0803030403020204"/>
                          <a:cs typeface="Calibri"/>
                        </a:rPr>
                      </a:br>
                      <a:r>
                        <a:rPr lang="en-US" sz="1800" b="1" dirty="0">
                          <a:ln>
                            <a:noFill/>
                          </a:ln>
                          <a:solidFill>
                            <a:schemeClr val="bg1"/>
                          </a:solidFill>
                          <a:latin typeface="Lub Dub Bold" panose="020B0803030403020204"/>
                          <a:cs typeface="Calibri"/>
                        </a:rPr>
                        <a:t>HARM</a:t>
                      </a:r>
                    </a:p>
                    <a:p>
                      <a:pPr marL="0" indent="0" algn="ctr">
                        <a:lnSpc>
                          <a:spcPct val="90000"/>
                        </a:lnSpc>
                        <a:spcBef>
                          <a:spcPts val="0"/>
                        </a:spcBef>
                      </a:pPr>
                      <a:endParaRPr lang="en-US" sz="2400" b="1" dirty="0">
                        <a:ln>
                          <a:noFill/>
                        </a:ln>
                        <a:solidFill>
                          <a:schemeClr val="bg1"/>
                        </a:solidFill>
                        <a:latin typeface="Lub Dub Bold" panose="020B0803030403020204"/>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0" u="none" strike="noStrike" kern="1200" baseline="0" dirty="0">
                          <a:solidFill>
                            <a:schemeClr val="dk1"/>
                          </a:solidFill>
                          <a:latin typeface="Lub Dub Condensed" panose="020B0506030403020204" pitchFamily="34" charset="0"/>
                          <a:ea typeface="+mn-ea"/>
                          <a:cs typeface="+mn-cs"/>
                        </a:rPr>
                        <a:t> B-R</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antiphospholipid syndrome with history of thrombosis and triple positive aPL antibodies (i.e., lupus anticoagulant, anticardiolipin and anti-beta2-glycoprotein I), rivaroxaban is not recommended because it is associated with excess thrombotic events compared to warfarin.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Tree>
    <p:extLst>
      <p:ext uri="{BB962C8B-B14F-4D97-AF65-F5344CB8AC3E}">
        <p14:creationId xmlns:p14="http://schemas.microsoft.com/office/powerpoint/2010/main" val="269436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40CF3C-1F28-48BF-80E3-E6DE3E718608}"/>
              </a:ext>
              <a:ext uri="{C183D7F6-B498-43B3-948B-1728B52AA6E4}">
                <adec:decorative xmlns:adec="http://schemas.microsoft.com/office/drawing/2017/decorative" val="1"/>
              </a:ext>
            </a:extLst>
          </p:cNvPr>
          <p:cNvSpPr/>
          <p:nvPr/>
        </p:nvSpPr>
        <p:spPr>
          <a:xfrm>
            <a:off x="2416628" y="1658348"/>
            <a:ext cx="7358742" cy="1001692"/>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03605AF6-FFE8-40FF-849D-314281C0E670}"/>
              </a:ext>
            </a:extLst>
          </p:cNvPr>
          <p:cNvSpPr>
            <a:spLocks noGrp="1"/>
          </p:cNvSpPr>
          <p:nvPr>
            <p:ph type="title"/>
          </p:nvPr>
        </p:nvSpPr>
        <p:spPr/>
        <p:txBody>
          <a:bodyPr>
            <a:normAutofit/>
          </a:bodyPr>
          <a:lstStyle/>
          <a:p>
            <a:r>
              <a:rPr lang="en-US" dirty="0"/>
              <a:t>Clinical Management: </a:t>
            </a:r>
            <a:r>
              <a:rPr lang="en-US" dirty="0">
                <a:latin typeface="Lub Dub Medium" panose="020B0603030403020204" pitchFamily="34" charset="0"/>
              </a:rPr>
              <a:t>Hyperhomocysteinemia</a:t>
            </a:r>
          </a:p>
        </p:txBody>
      </p:sp>
      <p:sp>
        <p:nvSpPr>
          <p:cNvPr id="15" name="TextBox 14">
            <a:extLst>
              <a:ext uri="{FF2B5EF4-FFF2-40B4-BE49-F238E27FC236}">
                <a16:creationId xmlns:a16="http://schemas.microsoft.com/office/drawing/2014/main" id="{2666247A-BC5D-4E4D-B661-1B5DA8A1BBFF}"/>
              </a:ext>
            </a:extLst>
          </p:cNvPr>
          <p:cNvSpPr txBox="1"/>
          <p:nvPr/>
        </p:nvSpPr>
        <p:spPr>
          <a:xfrm>
            <a:off x="2416628" y="1816792"/>
            <a:ext cx="7358742" cy="684803"/>
          </a:xfrm>
          <a:prstGeom prst="rect">
            <a:avLst/>
          </a:prstGeom>
          <a:noFill/>
        </p:spPr>
        <p:txBody>
          <a:bodyPr wrap="square">
            <a:spAutoFit/>
          </a:bodyPr>
          <a:lstStyle/>
          <a:p>
            <a:pPr marL="0" indent="0" algn="ctr">
              <a:lnSpc>
                <a:spcPct val="100000"/>
              </a:lnSpc>
              <a:spcBef>
                <a:spcPts val="275"/>
              </a:spcBef>
            </a:pPr>
            <a:r>
              <a:rPr lang="en-US" sz="1800" b="1" i="0" u="none" strike="noStrike" kern="1200" cap="none" spc="40" dirty="0">
                <a:solidFill>
                  <a:schemeClr val="bg1"/>
                </a:solidFill>
                <a:latin typeface="Lub Dub Bold" panose="020B0803030403020204" pitchFamily="34" charset="0"/>
                <a:ea typeface="+mn-ea"/>
                <a:cs typeface="Calibri"/>
                <a:sym typeface="Arial"/>
              </a:rPr>
              <a:t>Elevated serum homocysteine levels have been </a:t>
            </a:r>
          </a:p>
          <a:p>
            <a:pPr marL="0" indent="0" algn="ctr">
              <a:lnSpc>
                <a:spcPct val="100000"/>
              </a:lnSpc>
              <a:spcBef>
                <a:spcPts val="275"/>
              </a:spcBef>
            </a:pPr>
            <a:r>
              <a:rPr lang="en-US" sz="1800" b="1" i="0" u="none" strike="noStrike" kern="1200" cap="none" spc="40" dirty="0">
                <a:solidFill>
                  <a:schemeClr val="bg1"/>
                </a:solidFill>
                <a:latin typeface="Lub Dub Bold" panose="020B0803030403020204" pitchFamily="34" charset="0"/>
                <a:ea typeface="+mn-ea"/>
                <a:cs typeface="Calibri"/>
                <a:sym typeface="Arial"/>
              </a:rPr>
              <a:t>associated with elevated risk of stroke</a:t>
            </a:r>
          </a:p>
        </p:txBody>
      </p:sp>
      <p:sp>
        <p:nvSpPr>
          <p:cNvPr id="8" name="TextBox 7">
            <a:extLst>
              <a:ext uri="{FF2B5EF4-FFF2-40B4-BE49-F238E27FC236}">
                <a16:creationId xmlns:a16="http://schemas.microsoft.com/office/drawing/2014/main" id="{0396E037-D88E-4E6D-BE8F-C210A6E5A9CC}"/>
              </a:ext>
            </a:extLst>
          </p:cNvPr>
          <p:cNvSpPr txBox="1"/>
          <p:nvPr/>
        </p:nvSpPr>
        <p:spPr>
          <a:xfrm>
            <a:off x="5518758" y="2844179"/>
            <a:ext cx="11544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effectLst/>
                <a:uLnTx/>
                <a:uFillTx/>
                <a:latin typeface="Lub Dub Bold" panose="020B0803030403020204" pitchFamily="34" charset="0"/>
                <a:cs typeface="Arial" panose="020B0604020202020204" pitchFamily="34" charset="0"/>
              </a:rPr>
              <a:t>however</a:t>
            </a:r>
          </a:p>
        </p:txBody>
      </p:sp>
      <p:graphicFrame>
        <p:nvGraphicFramePr>
          <p:cNvPr id="9" name="Content Placeholder 5">
            <a:extLst>
              <a:ext uri="{FF2B5EF4-FFF2-40B4-BE49-F238E27FC236}">
                <a16:creationId xmlns:a16="http://schemas.microsoft.com/office/drawing/2014/main" id="{FDFFD237-98F0-43DE-9D3B-48D5613ECDA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22137016"/>
              </p:ext>
            </p:extLst>
          </p:nvPr>
        </p:nvGraphicFramePr>
        <p:xfrm>
          <a:off x="2416628" y="3429000"/>
          <a:ext cx="7358743" cy="1611045"/>
        </p:xfrm>
        <a:graphic>
          <a:graphicData uri="http://schemas.openxmlformats.org/drawingml/2006/table">
            <a:tbl>
              <a:tblPr firstRow="1" bandRow="1">
                <a:tableStyleId>{5C22544A-7EE6-4342-B048-85BDC9FD1C3A}</a:tableStyleId>
              </a:tblPr>
              <a:tblGrid>
                <a:gridCol w="1253799">
                  <a:extLst>
                    <a:ext uri="{9D8B030D-6E8A-4147-A177-3AD203B41FA5}">
                      <a16:colId xmlns:a16="http://schemas.microsoft.com/office/drawing/2014/main" val="2649235253"/>
                    </a:ext>
                  </a:extLst>
                </a:gridCol>
                <a:gridCol w="6104944">
                  <a:extLst>
                    <a:ext uri="{9D8B030D-6E8A-4147-A177-3AD203B41FA5}">
                      <a16:colId xmlns:a16="http://schemas.microsoft.com/office/drawing/2014/main" val="3265590656"/>
                    </a:ext>
                  </a:extLst>
                </a:gridCol>
              </a:tblGrid>
              <a:tr h="3387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72313">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NO BENEFIT</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7121"/>
                    </a:solidFill>
                  </a:tcPr>
                </a:tc>
                <a:tc>
                  <a:txBody>
                    <a:bodyPr/>
                    <a:lstStyle/>
                    <a:p>
                      <a:pPr marL="517525" lvl="0" indent="-342900" algn="l" defTabSz="914400" rtl="0" eaLnBrk="1" latinLnBrk="0" hangingPunct="1">
                        <a:spcAft>
                          <a:spcPts val="600"/>
                        </a:spcAft>
                        <a:buFont typeface="+mj-lt"/>
                        <a:buAutoNum type="arabicPeriod"/>
                      </a:pPr>
                      <a:r>
                        <a:rPr lang="en-US" sz="16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with hyperhomocysteinemia, supplementation with folate, vitamin B6, and vitamin B12 is not effective for preventing subsequent stroke.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3" name="Slide Number Placeholder 2">
            <a:extLst>
              <a:ext uri="{FF2B5EF4-FFF2-40B4-BE49-F238E27FC236}">
                <a16:creationId xmlns:a16="http://schemas.microsoft.com/office/drawing/2014/main" id="{4E355AF8-E6A4-4128-8C48-B2C2A33A503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403119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24BBFC-6798-47E6-A67B-6129AA2B3EAC}"/>
              </a:ext>
            </a:extLst>
          </p:cNvPr>
          <p:cNvSpPr>
            <a:spLocks noGrp="1"/>
          </p:cNvSpPr>
          <p:nvPr>
            <p:ph type="title"/>
          </p:nvPr>
        </p:nvSpPr>
        <p:spPr/>
        <p:txBody>
          <a:bodyPr>
            <a:normAutofit/>
          </a:bodyPr>
          <a:lstStyle/>
          <a:p>
            <a:r>
              <a:rPr lang="en-US" dirty="0"/>
              <a:t>Clinical Management: </a:t>
            </a:r>
            <a:r>
              <a:rPr lang="en-US" dirty="0">
                <a:latin typeface="Lub Dub Medium" panose="020B0603030403020204" pitchFamily="34" charset="0"/>
              </a:rPr>
              <a:t>Sickle Cell Disease</a:t>
            </a:r>
          </a:p>
        </p:txBody>
      </p:sp>
      <p:sp>
        <p:nvSpPr>
          <p:cNvPr id="14" name="Rectangle 13" descr="Flowchart of guideline recommendations in sickle cell disease in patients who have had a prior stroke or transient ischemic attack to prevent further stroke or transient ischemic attack.">
            <a:extLst>
              <a:ext uri="{FF2B5EF4-FFF2-40B4-BE49-F238E27FC236}">
                <a16:creationId xmlns:a16="http://schemas.microsoft.com/office/drawing/2014/main" id="{23B606CE-0549-44DE-970B-BE2B785D7FF2}"/>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17D7D3B-6458-41A9-8B92-7E6FA18F3456}"/>
              </a:ext>
              <a:ext uri="{C183D7F6-B498-43B3-948B-1728B52AA6E4}">
                <adec:decorative xmlns:adec="http://schemas.microsoft.com/office/drawing/2017/decorative" val="1"/>
              </a:ext>
            </a:extLst>
          </p:cNvPr>
          <p:cNvSpPr/>
          <p:nvPr/>
        </p:nvSpPr>
        <p:spPr>
          <a:xfrm>
            <a:off x="3673642" y="1725615"/>
            <a:ext cx="4844715" cy="490889"/>
          </a:xfrm>
          <a:prstGeom prst="rect">
            <a:avLst/>
          </a:prstGeom>
          <a:solidFill>
            <a:srgbClr val="006699"/>
          </a:solidFill>
          <a:ln w="25400">
            <a:noFill/>
          </a:ln>
        </p:spPr>
        <p:txBody>
          <a:bodyPr spcFirstLastPara="0" lIns="0" tIns="0" rIns="0" bIns="0" anchor="ctr"/>
          <a:lstStyle/>
          <a:p>
            <a:pPr algn="ctr" hangingPunct="0">
              <a:lnSpc>
                <a:spcPct val="90000"/>
              </a:lnSpc>
            </a:pPr>
            <a:r>
              <a:rPr lang="en-US" b="1" dirty="0">
                <a:solidFill>
                  <a:schemeClr val="bg1"/>
                </a:solidFill>
                <a:latin typeface="Lub Dub Bold" panose="020B0803030403020204" pitchFamily="34" charset="0"/>
              </a:rPr>
              <a:t>SCD and Ischemic stroke/TIA</a:t>
            </a:r>
          </a:p>
        </p:txBody>
      </p:sp>
      <p:sp>
        <p:nvSpPr>
          <p:cNvPr id="15" name="Rectangle 14">
            <a:extLst>
              <a:ext uri="{FF2B5EF4-FFF2-40B4-BE49-F238E27FC236}">
                <a16:creationId xmlns:a16="http://schemas.microsoft.com/office/drawing/2014/main" id="{A7368F63-14A4-48C8-A073-A5DC2933A4D0}"/>
              </a:ext>
              <a:ext uri="{C183D7F6-B498-43B3-948B-1728B52AA6E4}">
                <adec:decorative xmlns:adec="http://schemas.microsoft.com/office/drawing/2017/decorative" val="1"/>
              </a:ext>
            </a:extLst>
          </p:cNvPr>
          <p:cNvSpPr/>
          <p:nvPr/>
        </p:nvSpPr>
        <p:spPr>
          <a:xfrm>
            <a:off x="1999683" y="2979689"/>
            <a:ext cx="3362505" cy="49088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Transfusion therapy available</a:t>
            </a:r>
          </a:p>
        </p:txBody>
      </p:sp>
      <p:sp>
        <p:nvSpPr>
          <p:cNvPr id="16" name="Rectangle 15">
            <a:extLst>
              <a:ext uri="{FF2B5EF4-FFF2-40B4-BE49-F238E27FC236}">
                <a16:creationId xmlns:a16="http://schemas.microsoft.com/office/drawing/2014/main" id="{EED4BCF1-C46F-4259-8578-4C7E567D175B}"/>
              </a:ext>
              <a:ext uri="{C183D7F6-B498-43B3-948B-1728B52AA6E4}">
                <adec:decorative xmlns:adec="http://schemas.microsoft.com/office/drawing/2017/decorative" val="1"/>
              </a:ext>
            </a:extLst>
          </p:cNvPr>
          <p:cNvSpPr/>
          <p:nvPr/>
        </p:nvSpPr>
        <p:spPr>
          <a:xfrm>
            <a:off x="6739529" y="2979689"/>
            <a:ext cx="3536626" cy="49088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600" dirty="0">
                <a:solidFill>
                  <a:srgbClr val="292929"/>
                </a:solidFill>
                <a:latin typeface="Lub Dub Bold" panose="020B0803030403020204" pitchFamily="34" charset="0"/>
              </a:rPr>
              <a:t>Transfusion therapy unavailable</a:t>
            </a:r>
          </a:p>
        </p:txBody>
      </p:sp>
      <p:sp>
        <p:nvSpPr>
          <p:cNvPr id="21" name="Rectangle 20">
            <a:extLst>
              <a:ext uri="{FF2B5EF4-FFF2-40B4-BE49-F238E27FC236}">
                <a16:creationId xmlns:a16="http://schemas.microsoft.com/office/drawing/2014/main" id="{8400DF5B-32BB-436B-89C9-FA1B77633AB3}"/>
              </a:ext>
              <a:ext uri="{C183D7F6-B498-43B3-948B-1728B52AA6E4}">
                <adec:decorative xmlns:adec="http://schemas.microsoft.com/office/drawing/2017/decorative" val="1"/>
              </a:ext>
            </a:extLst>
          </p:cNvPr>
          <p:cNvSpPr/>
          <p:nvPr/>
        </p:nvSpPr>
        <p:spPr>
          <a:xfrm>
            <a:off x="1999683" y="3929003"/>
            <a:ext cx="3362505" cy="1404997"/>
          </a:xfrm>
          <a:prstGeom prst="rect">
            <a:avLst/>
          </a:prstGeom>
          <a:solidFill>
            <a:srgbClr val="46A547"/>
          </a:solidFill>
          <a:ln w="25400">
            <a:noFill/>
          </a:ln>
        </p:spPr>
        <p:txBody>
          <a:bodyPr spcFirstLastPara="0" lIns="0" tIns="0" rIns="0" bIns="0" anchor="ctr"/>
          <a:lstStyle/>
          <a:p>
            <a:pPr algn="ctr" hangingPunct="0">
              <a:lnSpc>
                <a:spcPct val="90000"/>
              </a:lnSpc>
            </a:pPr>
            <a:r>
              <a:rPr lang="en-US" sz="1600" dirty="0">
                <a:solidFill>
                  <a:prstClr val="black"/>
                </a:solidFill>
                <a:latin typeface="Lub Dub Bold" panose="020B0803030403020204" pitchFamily="34" charset="0"/>
              </a:rPr>
              <a:t>Chronic blood transfusion(s)</a:t>
            </a:r>
          </a:p>
          <a:p>
            <a:pPr algn="ctr" hangingPunct="0">
              <a:lnSpc>
                <a:spcPct val="90000"/>
              </a:lnSpc>
            </a:pPr>
            <a:r>
              <a:rPr lang="en-US" sz="1600" dirty="0">
                <a:solidFill>
                  <a:prstClr val="black"/>
                </a:solidFill>
                <a:latin typeface="Lub Dub Bold" panose="020B0803030403020204" pitchFamily="34" charset="0"/>
              </a:rPr>
              <a:t>to reduce hemoglobin S to &lt;30% of total hemoglobin is recommended for the prevention of recurrent ischemic stroke</a:t>
            </a:r>
          </a:p>
          <a:p>
            <a:pPr algn="ctr" hangingPunct="0">
              <a:lnSpc>
                <a:spcPct val="90000"/>
              </a:lnSpc>
            </a:pPr>
            <a:r>
              <a:rPr lang="en-US" sz="1600" dirty="0">
                <a:solidFill>
                  <a:prstClr val="black"/>
                </a:solidFill>
                <a:latin typeface="Lub Dub Bold" panose="020B0803030403020204" pitchFamily="34" charset="0"/>
              </a:rPr>
              <a:t>(Class 1)</a:t>
            </a:r>
          </a:p>
        </p:txBody>
      </p:sp>
      <p:sp>
        <p:nvSpPr>
          <p:cNvPr id="22" name="Rectangle 21">
            <a:extLst>
              <a:ext uri="{FF2B5EF4-FFF2-40B4-BE49-F238E27FC236}">
                <a16:creationId xmlns:a16="http://schemas.microsoft.com/office/drawing/2014/main" id="{E4E615D1-4D09-4EB4-BEF2-02E9BCAFE86B}"/>
              </a:ext>
              <a:ext uri="{C183D7F6-B498-43B3-948B-1728B52AA6E4}">
                <adec:decorative xmlns:adec="http://schemas.microsoft.com/office/drawing/2017/decorative" val="1"/>
              </a:ext>
            </a:extLst>
          </p:cNvPr>
          <p:cNvSpPr/>
          <p:nvPr/>
        </p:nvSpPr>
        <p:spPr>
          <a:xfrm>
            <a:off x="6739528" y="3929003"/>
            <a:ext cx="3536627" cy="967777"/>
          </a:xfrm>
          <a:prstGeom prst="rect">
            <a:avLst/>
          </a:prstGeom>
          <a:solidFill>
            <a:srgbClr val="F0DB10"/>
          </a:solidFill>
          <a:ln w="25400">
            <a:noFill/>
          </a:ln>
        </p:spPr>
        <p:txBody>
          <a:bodyPr spcFirstLastPara="0" lIns="0" tIns="0" rIns="0" bIns="0" anchor="ctr"/>
          <a:lstStyle/>
          <a:p>
            <a:pPr algn="ctr" hangingPunct="0">
              <a:lnSpc>
                <a:spcPct val="90000"/>
              </a:lnSpc>
            </a:pPr>
            <a:r>
              <a:rPr lang="en-US" sz="1600" dirty="0">
                <a:solidFill>
                  <a:prstClr val="black"/>
                </a:solidFill>
                <a:latin typeface="Lub Dub Bold" panose="020B0803030403020204" pitchFamily="34" charset="0"/>
              </a:rPr>
              <a:t>Hydroxyurea</a:t>
            </a:r>
          </a:p>
          <a:p>
            <a:pPr algn="ctr" hangingPunct="0">
              <a:lnSpc>
                <a:spcPct val="90000"/>
              </a:lnSpc>
            </a:pPr>
            <a:r>
              <a:rPr lang="en-US" sz="1600" dirty="0">
                <a:solidFill>
                  <a:prstClr val="black"/>
                </a:solidFill>
                <a:latin typeface="Lub Dub Bold" panose="020B0803030403020204" pitchFamily="34" charset="0"/>
              </a:rPr>
              <a:t>(Class 2a)</a:t>
            </a:r>
          </a:p>
        </p:txBody>
      </p:sp>
      <p:cxnSp>
        <p:nvCxnSpPr>
          <p:cNvPr id="36" name="Straight Arrow Connector 35">
            <a:extLst>
              <a:ext uri="{FF2B5EF4-FFF2-40B4-BE49-F238E27FC236}">
                <a16:creationId xmlns:a16="http://schemas.microsoft.com/office/drawing/2014/main" id="{5C4CC75A-9F39-4A67-A1B8-7132547674E0}"/>
              </a:ext>
              <a:ext uri="{C183D7F6-B498-43B3-948B-1728B52AA6E4}">
                <adec:decorative xmlns:adec="http://schemas.microsoft.com/office/drawing/2017/decorative" val="1"/>
              </a:ext>
            </a:extLst>
          </p:cNvPr>
          <p:cNvCxnSpPr>
            <a:cxnSpLocks/>
          </p:cNvCxnSpPr>
          <p:nvPr/>
        </p:nvCxnSpPr>
        <p:spPr>
          <a:xfrm>
            <a:off x="3673642" y="3482911"/>
            <a:ext cx="0" cy="4460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D7282D9-1643-402D-8389-3B3DB4845C6E}"/>
              </a:ext>
              <a:ext uri="{C183D7F6-B498-43B3-948B-1728B52AA6E4}">
                <adec:decorative xmlns:adec="http://schemas.microsoft.com/office/drawing/2017/decorative" val="1"/>
              </a:ext>
            </a:extLst>
          </p:cNvPr>
          <p:cNvCxnSpPr>
            <a:cxnSpLocks/>
          </p:cNvCxnSpPr>
          <p:nvPr/>
        </p:nvCxnSpPr>
        <p:spPr>
          <a:xfrm>
            <a:off x="8529144" y="3482911"/>
            <a:ext cx="0" cy="4460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7F9A7273-39E3-4C4E-B685-9A41E739DAB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
        <p:nvSpPr>
          <p:cNvPr id="32" name="Rectangle 2">
            <a:extLst>
              <a:ext uri="{FF2B5EF4-FFF2-40B4-BE49-F238E27FC236}">
                <a16:creationId xmlns:a16="http://schemas.microsoft.com/office/drawing/2014/main" id="{61FDCC08-ACD6-40DF-9A41-DE2D1F18F4A6}"/>
              </a:ext>
              <a:ext uri="{C183D7F6-B498-43B3-948B-1728B52AA6E4}">
                <adec:decorative xmlns:adec="http://schemas.microsoft.com/office/drawing/2017/decorative" val="1"/>
              </a:ext>
            </a:extLst>
          </p:cNvPr>
          <p:cNvSpPr/>
          <p:nvPr/>
        </p:nvSpPr>
        <p:spPr>
          <a:xfrm flipH="1">
            <a:off x="6095996" y="2598097"/>
            <a:ext cx="2433145" cy="3692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9BCDA737-6003-48E3-ADF3-0CE66E0C7B89}"/>
              </a:ext>
              <a:ext uri="{C183D7F6-B498-43B3-948B-1728B52AA6E4}">
                <adec:decorative xmlns:adec="http://schemas.microsoft.com/office/drawing/2017/decorative" val="1"/>
              </a:ext>
            </a:extLst>
          </p:cNvPr>
          <p:cNvCxnSpPr>
            <a:cxnSpLocks/>
          </p:cNvCxnSpPr>
          <p:nvPr/>
        </p:nvCxnSpPr>
        <p:spPr>
          <a:xfrm rot="5400000" flipH="1" flipV="1">
            <a:off x="4506876" y="1390565"/>
            <a:ext cx="763185" cy="2415064"/>
          </a:xfrm>
          <a:prstGeom prst="bentConnector3">
            <a:avLst>
              <a:gd name="adj1" fmla="val 5000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B5CEFA2-1DAB-49BB-9B19-36E14CD55DBF}"/>
              </a:ext>
            </a:extLst>
          </p:cNvPr>
          <p:cNvSpPr>
            <a:spLocks noGrp="1"/>
          </p:cNvSpPr>
          <p:nvPr>
            <p:ph type="body" sz="quarter" idx="13"/>
          </p:nvPr>
        </p:nvSpPr>
        <p:spPr>
          <a:xfrm>
            <a:off x="838200" y="6083927"/>
            <a:ext cx="10515600" cy="271939"/>
          </a:xfrm>
        </p:spPr>
        <p:txBody>
          <a:bodyPr/>
          <a:lstStyle/>
          <a:p>
            <a:pPr algn="ctr"/>
            <a:r>
              <a:rPr kumimoji="0" lang="en-US" sz="11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Abbreviations: </a:t>
            </a:r>
            <a:r>
              <a:rPr kumimoji="0" lang="en-US" sz="11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Hgb</a:t>
            </a:r>
            <a:r>
              <a:rPr lang="en-US" sz="1100" dirty="0">
                <a:solidFill>
                  <a:prstClr val="black"/>
                </a:solidFill>
                <a:latin typeface="Lub Dub Condensed" panose="020B0506030403020204" pitchFamily="34" charset="0"/>
                <a:cs typeface="Arial" panose="020B0604020202020204" pitchFamily="34" charset="0"/>
              </a:rPr>
              <a:t> indicates</a:t>
            </a:r>
            <a:r>
              <a:rPr kumimoji="0" lang="en-US" sz="11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hemoglobin; SCD, sickle cell disease; and TIA, transient ischemic attack</a:t>
            </a:r>
            <a:r>
              <a:rPr lang="en-US" sz="1100" dirty="0">
                <a:solidFill>
                  <a:prstClr val="black"/>
                </a:solidFill>
                <a:latin typeface="Lub Dub Condensed" panose="020B0506030403020204" pitchFamily="34" charset="0"/>
                <a:cs typeface="Arial" panose="020B0604020202020204" pitchFamily="34" charset="0"/>
              </a:rPr>
              <a:t>.</a:t>
            </a:r>
            <a:endParaRPr kumimoji="0" lang="en-US" sz="11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Tree>
    <p:extLst>
      <p:ext uri="{BB962C8B-B14F-4D97-AF65-F5344CB8AC3E}">
        <p14:creationId xmlns:p14="http://schemas.microsoft.com/office/powerpoint/2010/main" val="25164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21" grpId="0" animBg="1"/>
      <p:bldP spid="22"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531-2B50-43D7-B4BD-3BB08A99626A}"/>
              </a:ext>
            </a:extLst>
          </p:cNvPr>
          <p:cNvSpPr>
            <a:spLocks noGrp="1"/>
          </p:cNvSpPr>
          <p:nvPr>
            <p:ph type="title"/>
          </p:nvPr>
        </p:nvSpPr>
        <p:spPr>
          <a:xfrm>
            <a:off x="838200" y="365125"/>
            <a:ext cx="8688977" cy="660400"/>
          </a:xfrm>
        </p:spPr>
        <p:txBody>
          <a:bodyPr/>
          <a:lstStyle/>
          <a:p>
            <a:r>
              <a:rPr lang="en-CA" sz="2800" dirty="0"/>
              <a:t>Recommendations for Autoimmune and Infectious Vasculitis </a:t>
            </a:r>
          </a:p>
        </p:txBody>
      </p:sp>
      <p:graphicFrame>
        <p:nvGraphicFramePr>
          <p:cNvPr id="10" name="Content Placeholder 5">
            <a:extLst>
              <a:ext uri="{FF2B5EF4-FFF2-40B4-BE49-F238E27FC236}">
                <a16:creationId xmlns:a16="http://schemas.microsoft.com/office/drawing/2014/main" id="{DD454797-F2F8-4197-B557-A63C1145C2D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754449899"/>
              </p:ext>
            </p:extLst>
          </p:nvPr>
        </p:nvGraphicFramePr>
        <p:xfrm>
          <a:off x="838200" y="1165726"/>
          <a:ext cx="9882051" cy="2793111"/>
        </p:xfrm>
        <a:graphic>
          <a:graphicData uri="http://schemas.openxmlformats.org/drawingml/2006/table">
            <a:tbl>
              <a:tblPr firstRow="1" bandRow="1">
                <a:tableStyleId>{5C22544A-7EE6-4342-B048-85BDC9FD1C3A}</a:tableStyleId>
              </a:tblPr>
              <a:tblGrid>
                <a:gridCol w="996018">
                  <a:extLst>
                    <a:ext uri="{9D8B030D-6E8A-4147-A177-3AD203B41FA5}">
                      <a16:colId xmlns:a16="http://schemas.microsoft.com/office/drawing/2014/main" val="2649235253"/>
                    </a:ext>
                  </a:extLst>
                </a:gridCol>
                <a:gridCol w="8886033">
                  <a:extLst>
                    <a:ext uri="{9D8B030D-6E8A-4147-A177-3AD203B41FA5}">
                      <a16:colId xmlns:a16="http://schemas.microsoft.com/office/drawing/2014/main" val="3265590656"/>
                    </a:ext>
                  </a:extLst>
                </a:gridCol>
              </a:tblGrid>
              <a:tr h="30061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6245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461963" indent="-288925" algn="l" defTabSz="914400" rtl="0" eaLnBrk="1" latinLnBrk="0" hangingPunct="1">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symptoms attributed to giant cell arteritis, immediate initiation of oral high-dose glucocorticoids is recommended to reduce recurrent stroke risk.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189937">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461963" lvl="0" indent="-287338" algn="l" defTabSz="914400" rtl="0" eaLnBrk="1" latinLnBrk="0" hangingPunct="1">
                        <a:spcAft>
                          <a:spcPts val="600"/>
                        </a:spcAft>
                        <a:buFont typeface="+mj-lt"/>
                        <a:buAutoNum type="arabicPeriod" startAt="2"/>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diagnosis of giant cell arteritis, methotrexate or tocilizumab therapy adjunctive to steroids is reasonable to lower the risk of recurrent stroke. </a:t>
                      </a:r>
                    </a:p>
                    <a:p>
                      <a:pPr marL="461963" lvl="0" indent="-287338" algn="l" defTabSz="914400" rtl="0" eaLnBrk="1" latinLnBrk="0" hangingPunct="1">
                        <a:spcAft>
                          <a:spcPts val="600"/>
                        </a:spcAft>
                        <a:buFont typeface="+mj-lt"/>
                        <a:buAutoNum type="arabicPeriod" startAt="2"/>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diagnosis of primary central nervous system angiitis, induction therapy with glucocorticoids and/or immunosuppressants followed by long-term maintenance therapy with steroid-sparing immunosuppressants is reasonable to lower the risk of stroke recurrence.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691416">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HARM</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461963" lvl="0" indent="-287338" algn="l" defTabSz="914400" rtl="0" eaLnBrk="1" latinLnBrk="0" hangingPunct="1">
                        <a:spcAft>
                          <a:spcPts val="600"/>
                        </a:spcAft>
                        <a:buFont typeface="+mj-lt"/>
                        <a:buAutoNum type="arabicPeriod" startAt="4"/>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confirmed diagnosis of giant cell arteritis, infliximab is associated with recurrent ocular symptoms and markers of disease activity and should not be administered.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graphicFrame>
        <p:nvGraphicFramePr>
          <p:cNvPr id="13" name="Content Placeholder 5">
            <a:extLst>
              <a:ext uri="{FF2B5EF4-FFF2-40B4-BE49-F238E27FC236}">
                <a16:creationId xmlns:a16="http://schemas.microsoft.com/office/drawing/2014/main" id="{7E6C7632-67D3-4984-9B75-2B3CCB6BFD7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91427880"/>
              </p:ext>
            </p:extLst>
          </p:nvPr>
        </p:nvGraphicFramePr>
        <p:xfrm>
          <a:off x="838201" y="4189132"/>
          <a:ext cx="9882050" cy="1793657"/>
        </p:xfrm>
        <a:graphic>
          <a:graphicData uri="http://schemas.openxmlformats.org/drawingml/2006/table">
            <a:tbl>
              <a:tblPr firstRow="1" bandRow="1">
                <a:tableStyleId>{5C22544A-7EE6-4342-B048-85BDC9FD1C3A}</a:tableStyleId>
              </a:tblPr>
              <a:tblGrid>
                <a:gridCol w="996018">
                  <a:extLst>
                    <a:ext uri="{9D8B030D-6E8A-4147-A177-3AD203B41FA5}">
                      <a16:colId xmlns:a16="http://schemas.microsoft.com/office/drawing/2014/main" val="2649235253"/>
                    </a:ext>
                  </a:extLst>
                </a:gridCol>
                <a:gridCol w="8886032">
                  <a:extLst>
                    <a:ext uri="{9D8B030D-6E8A-4147-A177-3AD203B41FA5}">
                      <a16:colId xmlns:a16="http://schemas.microsoft.com/office/drawing/2014/main" val="3265590656"/>
                    </a:ext>
                  </a:extLst>
                </a:gridCol>
              </a:tblGrid>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834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461963" indent="-287338">
                        <a:buFont typeface="+mj-lt"/>
                        <a:buAutoNum type="arabicPeriod"/>
                      </a:pPr>
                      <a:r>
                        <a:rPr lang="en-CA"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infectious vasculitis such as varicella zoster virus cerebral vasculitis, neurosyphilis, bacterial meningitis, treating the underlying infectious etiology is indicated to reduce the risk of stroke.</a:t>
                      </a:r>
                      <a:endParaRPr lang="en-CA" sz="1800" b="0" i="0" u="none" strike="noStrike" kern="1200" baseline="0" dirty="0">
                        <a:solidFill>
                          <a:schemeClr val="dk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57337">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461963" lvl="0" indent="-287338" algn="l" defTabSz="914400" rtl="0" eaLnBrk="1" latinLnBrk="0" hangingPunct="1">
                        <a:spcAft>
                          <a:spcPts val="600"/>
                        </a:spcAft>
                        <a:buFont typeface="+mj-lt"/>
                        <a:buAutoNum type="arabicPeriod" startAt="2"/>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in the context of human immunodeficiency virus vasculopathy, daily aspirin plus human immunodeficiency virus viral control with combined antiretroviral therapy is reasonable to reduce risk of recurrent stroke.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4" name="Slide Number Placeholder 3">
            <a:extLst>
              <a:ext uri="{FF2B5EF4-FFF2-40B4-BE49-F238E27FC236}">
                <a16:creationId xmlns:a16="http://schemas.microsoft.com/office/drawing/2014/main" id="{00FEA231-E4F1-4C48-B2AD-848F4647C8D3}"/>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35</a:t>
            </a:fld>
            <a:endParaRPr lang="en-US" noProof="0" dirty="0"/>
          </a:p>
        </p:txBody>
      </p:sp>
    </p:spTree>
    <p:extLst>
      <p:ext uri="{BB962C8B-B14F-4D97-AF65-F5344CB8AC3E}">
        <p14:creationId xmlns:p14="http://schemas.microsoft.com/office/powerpoint/2010/main" val="3199335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531-2B50-43D7-B4BD-3BB08A99626A}"/>
              </a:ext>
            </a:extLst>
          </p:cNvPr>
          <p:cNvSpPr>
            <a:spLocks noGrp="1"/>
          </p:cNvSpPr>
          <p:nvPr>
            <p:ph type="title"/>
          </p:nvPr>
        </p:nvSpPr>
        <p:spPr>
          <a:xfrm>
            <a:off x="838200" y="365125"/>
            <a:ext cx="10515600" cy="660111"/>
          </a:xfrm>
        </p:spPr>
        <p:txBody>
          <a:bodyPr/>
          <a:lstStyle/>
          <a:p>
            <a:r>
              <a:rPr lang="en-CA" sz="2800" dirty="0"/>
              <a:t>Recommendations for Genetic Disorders </a:t>
            </a:r>
          </a:p>
        </p:txBody>
      </p:sp>
      <p:graphicFrame>
        <p:nvGraphicFramePr>
          <p:cNvPr id="10" name="Content Placeholder 5">
            <a:extLst>
              <a:ext uri="{FF2B5EF4-FFF2-40B4-BE49-F238E27FC236}">
                <a16:creationId xmlns:a16="http://schemas.microsoft.com/office/drawing/2014/main" id="{DD454797-F2F8-4197-B557-A63C1145C2D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35082596"/>
              </p:ext>
            </p:extLst>
          </p:nvPr>
        </p:nvGraphicFramePr>
        <p:xfrm>
          <a:off x="838200" y="942302"/>
          <a:ext cx="9608973" cy="1904036"/>
        </p:xfrm>
        <a:graphic>
          <a:graphicData uri="http://schemas.openxmlformats.org/drawingml/2006/table">
            <a:tbl>
              <a:tblPr firstRow="1" bandRow="1">
                <a:tableStyleId>{5C22544A-7EE6-4342-B048-85BDC9FD1C3A}</a:tableStyleId>
              </a:tblPr>
              <a:tblGrid>
                <a:gridCol w="968494">
                  <a:extLst>
                    <a:ext uri="{9D8B030D-6E8A-4147-A177-3AD203B41FA5}">
                      <a16:colId xmlns:a16="http://schemas.microsoft.com/office/drawing/2014/main" val="2649235253"/>
                    </a:ext>
                  </a:extLst>
                </a:gridCol>
                <a:gridCol w="8640479">
                  <a:extLst>
                    <a:ext uri="{9D8B030D-6E8A-4147-A177-3AD203B41FA5}">
                      <a16:colId xmlns:a16="http://schemas.microsoft.com/office/drawing/2014/main" val="3265590656"/>
                    </a:ext>
                  </a:extLst>
                </a:gridCol>
              </a:tblGrid>
              <a:tr h="27297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9200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461963" indent="-288925" algn="l" defTabSz="914400" rtl="0" eaLnBrk="1" latinLnBrk="0" hangingPunct="1">
                        <a:buFont typeface="+mj-lt"/>
                        <a:buAutoNum type="arabicPeriod"/>
                      </a:pPr>
                      <a:r>
                        <a:rPr lang="en-CA"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cystathionine beta-synthase deficiency, pyridoxine (in responsive patients) and a low methionine, cysteine-enhanced diet supplemented with pyridoxine, vitamin B12 and folate is recommended to reduce plasma homocysteine to population normal levels and thereby reduce risk of recurrent ischemic stroke.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07230">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461963" lvl="0" indent="-234950" algn="l" defTabSz="914400" rtl="0" eaLnBrk="1" latinLnBrk="0" hangingPunct="1">
                        <a:buFont typeface="+mj-lt"/>
                        <a:buAutoNum type="arabicPeriod" startAt="2"/>
                        <a:tabLst/>
                      </a:pPr>
                      <a:r>
                        <a:rPr lang="en-US" sz="1400" b="0" i="0" u="none" strike="noStrike" kern="1200" baseline="0" dirty="0">
                          <a:solidFill>
                            <a:schemeClr val="dk1"/>
                          </a:solidFill>
                          <a:latin typeface="Lub Dub Condensed" panose="020B0506030403020204" pitchFamily="34" charset="0"/>
                          <a:ea typeface="+mn-ea"/>
                          <a:cs typeface="+mn-cs"/>
                        </a:rPr>
                        <a:t>In patients with ischemic stroke or transient ischemic attack and Anderson-Fabry Disease, agalsidase alfa or agalsidase beta is of uncertain value in preventing recurrent stroke or TIA.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6" name="Title 1">
            <a:extLst>
              <a:ext uri="{FF2B5EF4-FFF2-40B4-BE49-F238E27FC236}">
                <a16:creationId xmlns:a16="http://schemas.microsoft.com/office/drawing/2014/main" id="{C0F66EAE-7ACE-4C9E-AB33-9FA722DAD2B9}"/>
              </a:ext>
            </a:extLst>
          </p:cNvPr>
          <p:cNvSpPr txBox="1">
            <a:spLocks/>
          </p:cNvSpPr>
          <p:nvPr/>
        </p:nvSpPr>
        <p:spPr>
          <a:xfrm>
            <a:off x="838200" y="3175257"/>
            <a:ext cx="10515600" cy="6601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fontAlgn="auto">
              <a:spcAft>
                <a:spcPts val="0"/>
              </a:spcAft>
              <a:buClrTx/>
              <a:buSzTx/>
              <a:tabLst/>
              <a:defRPr/>
            </a:pPr>
            <a:r>
              <a:rPr lang="en-CA" sz="2800" dirty="0"/>
              <a:t>Recommendations for Carotid Webs</a:t>
            </a:r>
          </a:p>
        </p:txBody>
      </p:sp>
      <p:graphicFrame>
        <p:nvGraphicFramePr>
          <p:cNvPr id="7" name="Content Placeholder 5">
            <a:extLst>
              <a:ext uri="{FF2B5EF4-FFF2-40B4-BE49-F238E27FC236}">
                <a16:creationId xmlns:a16="http://schemas.microsoft.com/office/drawing/2014/main" id="{A1BD7285-30E1-49E7-8E57-F4D760E23DC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59037108"/>
              </p:ext>
            </p:extLst>
          </p:nvPr>
        </p:nvGraphicFramePr>
        <p:xfrm>
          <a:off x="838200" y="3689498"/>
          <a:ext cx="9608973" cy="1840445"/>
        </p:xfrm>
        <a:graphic>
          <a:graphicData uri="http://schemas.openxmlformats.org/drawingml/2006/table">
            <a:tbl>
              <a:tblPr firstRow="1" bandRow="1">
                <a:tableStyleId>{5C22544A-7EE6-4342-B048-85BDC9FD1C3A}</a:tableStyleId>
              </a:tblPr>
              <a:tblGrid>
                <a:gridCol w="968494">
                  <a:extLst>
                    <a:ext uri="{9D8B030D-6E8A-4147-A177-3AD203B41FA5}">
                      <a16:colId xmlns:a16="http://schemas.microsoft.com/office/drawing/2014/main" val="2649235253"/>
                    </a:ext>
                  </a:extLst>
                </a:gridCol>
                <a:gridCol w="8640479">
                  <a:extLst>
                    <a:ext uri="{9D8B030D-6E8A-4147-A177-3AD203B41FA5}">
                      <a16:colId xmlns:a16="http://schemas.microsoft.com/office/drawing/2014/main" val="3265590656"/>
                    </a:ext>
                  </a:extLst>
                </a:gridCol>
              </a:tblGrid>
              <a:tr h="32219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867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461963" indent="-288925" algn="l" defTabSz="914400" rtl="0" eaLnBrk="1" latinLnBrk="0" hangingPunct="1">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carotid web in the distribution of ischemic stroke and transient ischemic attack, without other attributable cause of stroke, antiplatelet therapy is recommended to prevent recurrent ischemic stroke or transient ischemic attack.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0211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461963" lvl="0" indent="-234950" algn="l" defTabSz="914400" rtl="0" eaLnBrk="1" latinLnBrk="0" hangingPunct="1">
                        <a:buFont typeface="+mj-lt"/>
                        <a:buAutoNum type="arabicPeriod" startAt="2"/>
                        <a:tabLst/>
                      </a:pPr>
                      <a:r>
                        <a:rPr lang="en-US" sz="1400" b="0" i="0" u="none" strike="noStrike" kern="1200" baseline="0" dirty="0">
                          <a:solidFill>
                            <a:schemeClr val="dk1"/>
                          </a:solidFill>
                          <a:latin typeface="Lub Dub Condensed" panose="020B0506030403020204" pitchFamily="34" charset="0"/>
                          <a:ea typeface="+mn-ea"/>
                          <a:cs typeface="+mn-cs"/>
                        </a:rPr>
                        <a:t>In patients with carotid web in the distribution of ischemic stroke refractory to medical management, with no other attributable cause of stroke despite comprehensive work-up, carotid stenting or carotid endarterectomy may be considered to prevent recurrent ischemic stroke.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11" name="Text Placeholder 10">
            <a:extLst>
              <a:ext uri="{FF2B5EF4-FFF2-40B4-BE49-F238E27FC236}">
                <a16:creationId xmlns:a16="http://schemas.microsoft.com/office/drawing/2014/main" id="{07466D7C-46BA-4593-B240-2E11C0182045}"/>
              </a:ext>
            </a:extLst>
          </p:cNvPr>
          <p:cNvSpPr>
            <a:spLocks noGrp="1"/>
          </p:cNvSpPr>
          <p:nvPr>
            <p:ph type="body" sz="quarter" idx="13"/>
          </p:nvPr>
        </p:nvSpPr>
        <p:spPr>
          <a:xfrm>
            <a:off x="838200" y="5985389"/>
            <a:ext cx="10515600" cy="271939"/>
          </a:xfrm>
        </p:spPr>
        <p:txBody>
          <a:bodyPr/>
          <a:lstStyle/>
          <a:p>
            <a:pPr algn="ctr"/>
            <a:r>
              <a:rPr lang="en-US" sz="1100" b="1" dirty="0">
                <a:latin typeface="Lub Dub Condensed" panose="020B0506030403020204" pitchFamily="34" charset="0"/>
              </a:rPr>
              <a:t>Abbreviation:  </a:t>
            </a:r>
            <a:r>
              <a:rPr lang="en-US" sz="1100" dirty="0">
                <a:latin typeface="Lub Dub Condensed" panose="020B0506030403020204" pitchFamily="34" charset="0"/>
              </a:rPr>
              <a:t>TIA indicates transient ischemic attack.</a:t>
            </a:r>
          </a:p>
        </p:txBody>
      </p:sp>
      <p:sp>
        <p:nvSpPr>
          <p:cNvPr id="4" name="Slide Number Placeholder 3">
            <a:extLst>
              <a:ext uri="{FF2B5EF4-FFF2-40B4-BE49-F238E27FC236}">
                <a16:creationId xmlns:a16="http://schemas.microsoft.com/office/drawing/2014/main" id="{00FEA231-E4F1-4C48-B2AD-848F4647C8D3}"/>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36</a:t>
            </a:fld>
            <a:endParaRPr lang="en-US" noProof="0" dirty="0"/>
          </a:p>
        </p:txBody>
      </p:sp>
    </p:spTree>
    <p:extLst>
      <p:ext uri="{BB962C8B-B14F-4D97-AF65-F5344CB8AC3E}">
        <p14:creationId xmlns:p14="http://schemas.microsoft.com/office/powerpoint/2010/main" val="25852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531-2B50-43D7-B4BD-3BB08A99626A}"/>
              </a:ext>
            </a:extLst>
          </p:cNvPr>
          <p:cNvSpPr>
            <a:spLocks noGrp="1"/>
          </p:cNvSpPr>
          <p:nvPr>
            <p:ph type="title"/>
          </p:nvPr>
        </p:nvSpPr>
        <p:spPr>
          <a:xfrm>
            <a:off x="838200" y="365125"/>
            <a:ext cx="10515600" cy="660111"/>
          </a:xfrm>
        </p:spPr>
        <p:txBody>
          <a:bodyPr/>
          <a:lstStyle/>
          <a:p>
            <a:r>
              <a:rPr lang="en-CA" sz="2800" dirty="0"/>
              <a:t>Recommendations for Fibromuscular Dysplasia </a:t>
            </a:r>
          </a:p>
        </p:txBody>
      </p:sp>
      <p:sp>
        <p:nvSpPr>
          <p:cNvPr id="4" name="Slide Number Placeholder 3">
            <a:extLst>
              <a:ext uri="{FF2B5EF4-FFF2-40B4-BE49-F238E27FC236}">
                <a16:creationId xmlns:a16="http://schemas.microsoft.com/office/drawing/2014/main" id="{00FEA231-E4F1-4C48-B2AD-848F4647C8D3}"/>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37</a:t>
            </a:fld>
            <a:endParaRPr lang="en-US" noProof="0" dirty="0"/>
          </a:p>
        </p:txBody>
      </p:sp>
      <p:graphicFrame>
        <p:nvGraphicFramePr>
          <p:cNvPr id="6" name="Content Placeholder 5">
            <a:extLst>
              <a:ext uri="{FF2B5EF4-FFF2-40B4-BE49-F238E27FC236}">
                <a16:creationId xmlns:a16="http://schemas.microsoft.com/office/drawing/2014/main" id="{C133C210-AE06-49FA-86AA-2136DE66CF2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21098037"/>
              </p:ext>
            </p:extLst>
          </p:nvPr>
        </p:nvGraphicFramePr>
        <p:xfrm>
          <a:off x="838200" y="1011872"/>
          <a:ext cx="9601308" cy="2499360"/>
        </p:xfrm>
        <a:graphic>
          <a:graphicData uri="http://schemas.openxmlformats.org/drawingml/2006/table">
            <a:tbl>
              <a:tblPr firstRow="1" bandRow="1">
                <a:tableStyleId>{5C22544A-7EE6-4342-B048-85BDC9FD1C3A}</a:tableStyleId>
              </a:tblPr>
              <a:tblGrid>
                <a:gridCol w="956732">
                  <a:extLst>
                    <a:ext uri="{9D8B030D-6E8A-4147-A177-3AD203B41FA5}">
                      <a16:colId xmlns:a16="http://schemas.microsoft.com/office/drawing/2014/main" val="2649235253"/>
                    </a:ext>
                  </a:extLst>
                </a:gridCol>
                <a:gridCol w="8644576">
                  <a:extLst>
                    <a:ext uri="{9D8B030D-6E8A-4147-A177-3AD203B41FA5}">
                      <a16:colId xmlns:a16="http://schemas.microsoft.com/office/drawing/2014/main" val="3265590656"/>
                    </a:ext>
                  </a:extLst>
                </a:gridCol>
              </a:tblGrid>
              <a:tr h="24349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139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461963" indent="-288925" algn="l" defTabSz="914400" rtl="0" eaLnBrk="1" latinLnBrk="0" hangingPunct="1">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fibromuscular dysplasia and a history of ischemic stroke or transient ischemic attack without other attributable causes, antiplatelet therapy, blood pressure control and lifestyle modification is recommended for the prevention of future ischemic events.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545285">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461963" lvl="0" indent="-287338" algn="l" defTabSz="914400" rtl="0" eaLnBrk="1" latinLnBrk="0" hangingPunct="1">
                        <a:buFont typeface="+mj-lt"/>
                        <a:buAutoNum type="arabicPeriod" startAt="2"/>
                        <a:tabLst/>
                      </a:pPr>
                      <a:r>
                        <a:rPr lang="en-US" sz="1400" b="0" i="0" u="none" strike="noStrike" kern="1200" baseline="0" dirty="0">
                          <a:solidFill>
                            <a:schemeClr val="dk1"/>
                          </a:solidFill>
                          <a:latin typeface="Lub Dub Condensed" panose="020B0506030403020204" pitchFamily="34" charset="0"/>
                          <a:ea typeface="+mn-ea"/>
                          <a:cs typeface="+mn-cs"/>
                        </a:rPr>
                        <a:t>In patients with a history of ischemic stroke or transient ischemic attack attributable to dissection, fibromuscular dysplasia, and no evidence of intraluminal thrombus, it is reasonable to administer antiplatelet therapy for the prevention of future ischemic events.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1296364"/>
                  </a:ext>
                </a:extLst>
              </a:tr>
              <a:tr h="0">
                <a:tc>
                  <a:txBody>
                    <a:bodyPr/>
                    <a:lstStyle/>
                    <a:p>
                      <a:pPr marL="0" indent="0" algn="ctr">
                        <a:lnSpc>
                          <a:spcPct val="90000"/>
                        </a:lnSpc>
                        <a:spcBef>
                          <a:spcPts val="0"/>
                        </a:spcBef>
                      </a:pPr>
                      <a:r>
                        <a:rPr lang="en-US" sz="2400" dirty="0">
                          <a:ln>
                            <a:noFill/>
                          </a:ln>
                          <a:solidFill>
                            <a:schemeClr val="tx1"/>
                          </a:solidFill>
                          <a:latin typeface="Lub Dub Bold" panose="020B0803030403020204" pitchFamily="34" charset="0"/>
                          <a:cs typeface="Calibri"/>
                        </a:rPr>
                        <a:t>2b</a:t>
                      </a:r>
                      <a:endParaRPr lang="en-US" sz="2400" b="1" dirty="0">
                        <a:ln>
                          <a:noFill/>
                        </a:ln>
                        <a:solidFill>
                          <a:schemeClr val="tx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461963" indent="-290513" algn="l" defTabSz="914400" rtl="0" eaLnBrk="1" latinLnBrk="0" hangingPunct="1">
                        <a:buFont typeface="+mj-lt"/>
                        <a:buAutoNum type="arabicPeriod" startAt="3"/>
                      </a:pPr>
                      <a:r>
                        <a:rPr lang="en-US" sz="1400" b="0" i="0" u="none" strike="noStrike" kern="1200" baseline="0" dirty="0">
                          <a:solidFill>
                            <a:schemeClr val="dk1"/>
                          </a:solidFill>
                          <a:latin typeface="Lub Dub Condensed" panose="020B0506030403020204" pitchFamily="34" charset="0"/>
                          <a:ea typeface="+mn-ea"/>
                          <a:cs typeface="+mn-cs"/>
                        </a:rPr>
                        <a:t>In patients with cervical carotid artery fibromuscular dysplasia and recurrent ischemic stroke without other attributable causes despite optimal medical management, carotid angioplasty with or without stenting may be reasonable to prevent ischemic stroke.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9" name="Title 1">
            <a:extLst>
              <a:ext uri="{FF2B5EF4-FFF2-40B4-BE49-F238E27FC236}">
                <a16:creationId xmlns:a16="http://schemas.microsoft.com/office/drawing/2014/main" id="{E24E96D1-6994-4274-93AF-101358434E39}"/>
              </a:ext>
            </a:extLst>
          </p:cNvPr>
          <p:cNvSpPr txBox="1">
            <a:spLocks/>
          </p:cNvSpPr>
          <p:nvPr/>
        </p:nvSpPr>
        <p:spPr>
          <a:xfrm>
            <a:off x="838200" y="3947059"/>
            <a:ext cx="10515600" cy="6601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fontAlgn="auto">
              <a:spcAft>
                <a:spcPts val="0"/>
              </a:spcAft>
              <a:buClrTx/>
              <a:buSzTx/>
              <a:tabLst/>
              <a:defRPr/>
            </a:pPr>
            <a:r>
              <a:rPr lang="en-CA" sz="2800" dirty="0"/>
              <a:t>Recommendations for </a:t>
            </a:r>
            <a:r>
              <a:rPr lang="en-US" sz="2800" dirty="0"/>
              <a:t>Dolichoectasia </a:t>
            </a:r>
            <a:endParaRPr lang="en-CA" sz="2800" dirty="0"/>
          </a:p>
        </p:txBody>
      </p:sp>
      <p:graphicFrame>
        <p:nvGraphicFramePr>
          <p:cNvPr id="11" name="Content Placeholder 5">
            <a:extLst>
              <a:ext uri="{FF2B5EF4-FFF2-40B4-BE49-F238E27FC236}">
                <a16:creationId xmlns:a16="http://schemas.microsoft.com/office/drawing/2014/main" id="{9C54BFA4-A7C1-42EC-A5C6-8F6CF03DE3B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4102572"/>
              </p:ext>
            </p:extLst>
          </p:nvPr>
        </p:nvGraphicFramePr>
        <p:xfrm>
          <a:off x="838200" y="4640972"/>
          <a:ext cx="9601308" cy="1036320"/>
        </p:xfrm>
        <a:graphic>
          <a:graphicData uri="http://schemas.openxmlformats.org/drawingml/2006/table">
            <a:tbl>
              <a:tblPr firstRow="1" bandRow="1">
                <a:tableStyleId>{5C22544A-7EE6-4342-B048-85BDC9FD1C3A}</a:tableStyleId>
              </a:tblPr>
              <a:tblGrid>
                <a:gridCol w="956732">
                  <a:extLst>
                    <a:ext uri="{9D8B030D-6E8A-4147-A177-3AD203B41FA5}">
                      <a16:colId xmlns:a16="http://schemas.microsoft.com/office/drawing/2014/main" val="2649235253"/>
                    </a:ext>
                  </a:extLst>
                </a:gridCol>
                <a:gridCol w="8644576">
                  <a:extLst>
                    <a:ext uri="{9D8B030D-6E8A-4147-A177-3AD203B41FA5}">
                      <a16:colId xmlns:a16="http://schemas.microsoft.com/office/drawing/2014/main" val="3265590656"/>
                    </a:ext>
                  </a:extLst>
                </a:gridCol>
              </a:tblGrid>
              <a:tr h="24349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45285">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461963" indent="-287338" algn="l" defTabSz="914400" rtl="0" eaLnBrk="1" latinLnBrk="0" hangingPunct="1">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vertebrobasilar dolichoectasia and history of prior ischemic stroke or transient ischemic attack without other attributable causes, the use of antiplatelet or anticoagulant therapy is reasonable for the prevention of recurrent ischemic events.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1296364"/>
                  </a:ext>
                </a:extLst>
              </a:tr>
            </a:tbl>
          </a:graphicData>
        </a:graphic>
      </p:graphicFrame>
    </p:spTree>
    <p:extLst>
      <p:ext uri="{BB962C8B-B14F-4D97-AF65-F5344CB8AC3E}">
        <p14:creationId xmlns:p14="http://schemas.microsoft.com/office/powerpoint/2010/main" val="12510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2EFFAEA-97C1-44D8-83C3-46F4DA91D046}"/>
              </a:ext>
            </a:extLst>
          </p:cNvPr>
          <p:cNvSpPr>
            <a:spLocks noGrp="1"/>
          </p:cNvSpPr>
          <p:nvPr>
            <p:ph type="title"/>
          </p:nvPr>
        </p:nvSpPr>
        <p:spPr/>
        <p:txBody>
          <a:bodyPr/>
          <a:lstStyle/>
          <a:p>
            <a:r>
              <a:rPr kumimoji="0" lang="en-CA" sz="3200" b="1" i="0" u="none" strike="noStrike" kern="1200" cap="none" spc="0" normalizeH="0" baseline="0" noProof="0" dirty="0">
                <a:ln>
                  <a:noFill/>
                </a:ln>
                <a:solidFill>
                  <a:prstClr val="black"/>
                </a:solidFill>
                <a:effectLst/>
                <a:uLnTx/>
                <a:uFillTx/>
                <a:cs typeface="Arial" panose="020B0604020202020204" pitchFamily="34" charset="0"/>
              </a:rPr>
              <a:t>Recommendations for ESUS</a:t>
            </a:r>
            <a:endParaRPr lang="en-US" dirty="0"/>
          </a:p>
        </p:txBody>
      </p:sp>
      <p:sp>
        <p:nvSpPr>
          <p:cNvPr id="12" name="TextBox 11">
            <a:extLst>
              <a:ext uri="{FF2B5EF4-FFF2-40B4-BE49-F238E27FC236}">
                <a16:creationId xmlns:a16="http://schemas.microsoft.com/office/drawing/2014/main" id="{66D7AD37-EDA0-42BC-A461-8BE35980BF1C}"/>
              </a:ext>
              <a:ext uri="{C183D7F6-B498-43B3-948B-1728B52AA6E4}">
                <adec:decorative xmlns:adec="http://schemas.microsoft.com/office/drawing/2017/decorative" val="1"/>
              </a:ext>
            </a:extLst>
          </p:cNvPr>
          <p:cNvSpPr txBox="1"/>
          <p:nvPr/>
        </p:nvSpPr>
        <p:spPr>
          <a:xfrm>
            <a:off x="1220615" y="1688475"/>
            <a:ext cx="9492275" cy="548640"/>
          </a:xfrm>
          <a:prstGeom prst="rect">
            <a:avLst/>
          </a:prstGeom>
          <a:solidFill>
            <a:schemeClr val="bg2">
              <a:lumMod val="9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B0D341F-20EF-4FE0-9984-FA5888369F85}"/>
              </a:ext>
            </a:extLst>
          </p:cNvPr>
          <p:cNvSpPr txBox="1"/>
          <p:nvPr/>
        </p:nvSpPr>
        <p:spPr>
          <a:xfrm>
            <a:off x="1220615" y="1688475"/>
            <a:ext cx="9492275"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Lub Dub Bold" panose="020B0803030403020204" pitchFamily="34" charset="0"/>
                <a:cs typeface="Arial" panose="020B0604020202020204" pitchFamily="34" charset="0"/>
              </a:rPr>
              <a:t>ESUS: </a:t>
            </a:r>
            <a:r>
              <a:rPr kumimoji="0" lang="en-CA" sz="1600" b="0" i="0" u="none" strike="noStrike" kern="1200" cap="none" spc="0" normalizeH="0" baseline="0" noProof="0" dirty="0">
                <a:ln>
                  <a:noFill/>
                </a:ln>
                <a:solidFill>
                  <a:srgbClr val="000000"/>
                </a:solidFill>
                <a:effectLst/>
                <a:uLnTx/>
                <a:uFillTx/>
                <a:latin typeface="Lub Dub Medium" panose="020B0603030403020204" pitchFamily="34" charset="0"/>
                <a:cs typeface="Arial" panose="020B0604020202020204" pitchFamily="34" charset="0"/>
              </a:rPr>
              <a:t>non-lacunar cryptogenic ischemic stroke (after imaging of proximal large vessels,  echocardiogram, rhythm monitoring with debate in duration of rhythm monitoring required)  </a:t>
            </a:r>
            <a:endParaRPr kumimoji="0" lang="en-CA"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endParaRPr>
          </a:p>
        </p:txBody>
      </p:sp>
      <p:graphicFrame>
        <p:nvGraphicFramePr>
          <p:cNvPr id="10" name="Content Placeholder 5">
            <a:extLst>
              <a:ext uri="{FF2B5EF4-FFF2-40B4-BE49-F238E27FC236}">
                <a16:creationId xmlns:a16="http://schemas.microsoft.com/office/drawing/2014/main" id="{D9F31F43-5A85-4735-A2F5-9620C4042B5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6263358"/>
              </p:ext>
            </p:extLst>
          </p:nvPr>
        </p:nvGraphicFramePr>
        <p:xfrm>
          <a:off x="1220615" y="2597246"/>
          <a:ext cx="9492275" cy="1600911"/>
        </p:xfrm>
        <a:graphic>
          <a:graphicData uri="http://schemas.openxmlformats.org/drawingml/2006/table">
            <a:tbl>
              <a:tblPr firstRow="1" bandRow="1">
                <a:tableStyleId>{5C22544A-7EE6-4342-B048-85BDC9FD1C3A}</a:tableStyleId>
              </a:tblPr>
              <a:tblGrid>
                <a:gridCol w="956732">
                  <a:extLst>
                    <a:ext uri="{9D8B030D-6E8A-4147-A177-3AD203B41FA5}">
                      <a16:colId xmlns:a16="http://schemas.microsoft.com/office/drawing/2014/main" val="2649235253"/>
                    </a:ext>
                  </a:extLst>
                </a:gridCol>
                <a:gridCol w="8535543">
                  <a:extLst>
                    <a:ext uri="{9D8B030D-6E8A-4147-A177-3AD203B41FA5}">
                      <a16:colId xmlns:a16="http://schemas.microsoft.com/office/drawing/2014/main" val="3265590656"/>
                    </a:ext>
                  </a:extLst>
                </a:gridCol>
              </a:tblGrid>
              <a:tr h="2852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56031">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HARM</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396875" indent="-223838">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embolic stroke of undetermined source, treatment with direct oral anticoagulants is not recommended to reduce risk of secondary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585427">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HARM</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396875" indent="-225425" algn="l" defTabSz="914400" rtl="0" eaLnBrk="1" latinLnBrk="0" hangingPunct="1">
                        <a:buFont typeface="+mj-lt"/>
                        <a:buAutoNum type="arabicPeriod" startAt="2"/>
                      </a:pPr>
                      <a:r>
                        <a:rPr lang="en-US" sz="1400" b="0" i="0" u="none" strike="noStrike" kern="1200" baseline="0" dirty="0">
                          <a:solidFill>
                            <a:schemeClr val="dk1"/>
                          </a:solidFill>
                          <a:latin typeface="Lub Dub Condensed" panose="020B0506030403020204" pitchFamily="34" charset="0"/>
                          <a:ea typeface="+mn-ea"/>
                          <a:cs typeface="+mn-cs"/>
                        </a:rPr>
                        <a:t>In patients with embolic stroke of undetermined source, treatment with ticagrelor is not recommended to reduce risk of secondary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87467748"/>
                  </a:ext>
                </a:extLst>
              </a:tr>
            </a:tbl>
          </a:graphicData>
        </a:graphic>
      </p:graphicFrame>
      <p:sp>
        <p:nvSpPr>
          <p:cNvPr id="5" name="Text Placeholder 4">
            <a:extLst>
              <a:ext uri="{FF2B5EF4-FFF2-40B4-BE49-F238E27FC236}">
                <a16:creationId xmlns:a16="http://schemas.microsoft.com/office/drawing/2014/main" id="{8B9767A6-346B-4871-AFF1-920EB90EE574}"/>
              </a:ext>
            </a:extLst>
          </p:cNvPr>
          <p:cNvSpPr>
            <a:spLocks noGrp="1"/>
          </p:cNvSpPr>
          <p:nvPr>
            <p:ph type="body" sz="quarter" idx="13"/>
          </p:nvPr>
        </p:nvSpPr>
        <p:spPr>
          <a:xfrm>
            <a:off x="3096260" y="5936409"/>
            <a:ext cx="5999480" cy="529335"/>
          </a:xfrm>
        </p:spPr>
        <p:txBody>
          <a:bodyPr/>
          <a:lstStyle/>
          <a:p>
            <a:pPr marL="0" indent="0" algn="ctr"/>
            <a:r>
              <a:rPr lang="en-CA" b="1" dirty="0"/>
              <a:t>Abbreviations: </a:t>
            </a:r>
            <a:r>
              <a:rPr lang="en-CA" dirty="0"/>
              <a:t>ESUS indicates embolic stroke of unknown source. </a:t>
            </a:r>
          </a:p>
        </p:txBody>
      </p:sp>
      <p:sp>
        <p:nvSpPr>
          <p:cNvPr id="4" name="Slide Number Placeholder 3">
            <a:extLst>
              <a:ext uri="{FF2B5EF4-FFF2-40B4-BE49-F238E27FC236}">
                <a16:creationId xmlns:a16="http://schemas.microsoft.com/office/drawing/2014/main" id="{4D18DF8A-29D8-4949-BC3E-D63BE87A494C}"/>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pPr lvl="0"/>
            <a:fld id="{FDAF4333-7328-E84F-9F6D-15A5075E3AB3}" type="slidenum">
              <a:rPr lang="en-US" noProof="0" smtClean="0"/>
              <a:pPr lvl="0"/>
              <a:t>38</a:t>
            </a:fld>
            <a:endParaRPr lang="en-US" noProof="0" dirty="0"/>
          </a:p>
        </p:txBody>
      </p:sp>
    </p:spTree>
    <p:extLst>
      <p:ext uri="{BB962C8B-B14F-4D97-AF65-F5344CB8AC3E}">
        <p14:creationId xmlns:p14="http://schemas.microsoft.com/office/powerpoint/2010/main" val="1215587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FFD6398-364B-44DF-BC64-7FAD94FE92AE}"/>
              </a:ext>
            </a:extLst>
          </p:cNvPr>
          <p:cNvSpPr>
            <a:spLocks noGrp="1"/>
          </p:cNvSpPr>
          <p:nvPr>
            <p:ph type="title"/>
          </p:nvPr>
        </p:nvSpPr>
        <p:spPr>
          <a:xfrm>
            <a:off x="785988" y="169182"/>
            <a:ext cx="10270067" cy="660111"/>
          </a:xfrm>
        </p:spPr>
        <p:txBody>
          <a:bodyPr/>
          <a:lstStyle/>
          <a:p>
            <a:pPr marL="0" marR="0" lvl="0" indent="0" defTabSz="914400" rtl="0" eaLnBrk="1" fontAlgn="auto" latinLnBrk="0" hangingPunct="1">
              <a:lnSpc>
                <a:spcPct val="90000"/>
              </a:lnSpc>
              <a:spcBef>
                <a:spcPct val="0"/>
              </a:spcBef>
              <a:spcAft>
                <a:spcPts val="0"/>
              </a:spcAft>
              <a:tabLst/>
              <a:defRPr/>
            </a:pPr>
            <a:r>
              <a:rPr kumimoji="0" lang="en-CA" b="1" i="0" u="none" strike="noStrike" kern="1200" cap="none" spc="0" normalizeH="0" baseline="0" noProof="0" dirty="0">
                <a:ln>
                  <a:noFill/>
                </a:ln>
                <a:solidFill>
                  <a:prstClr val="black"/>
                </a:solidFill>
                <a:effectLst/>
                <a:uLnTx/>
                <a:uFillTx/>
                <a:cs typeface="Arial" panose="020B0604020202020204" pitchFamily="34" charset="0"/>
              </a:rPr>
              <a:t>Recommendations for Antithrombotic Medication</a:t>
            </a:r>
          </a:p>
        </p:txBody>
      </p:sp>
      <p:graphicFrame>
        <p:nvGraphicFramePr>
          <p:cNvPr id="9" name="Content Placeholder 5">
            <a:extLst>
              <a:ext uri="{FF2B5EF4-FFF2-40B4-BE49-F238E27FC236}">
                <a16:creationId xmlns:a16="http://schemas.microsoft.com/office/drawing/2014/main" id="{5A85410D-F3A2-4D86-AA9B-2153D7CB755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134685997"/>
              </p:ext>
            </p:extLst>
          </p:nvPr>
        </p:nvGraphicFramePr>
        <p:xfrm>
          <a:off x="1135946" y="1089429"/>
          <a:ext cx="9920109" cy="4757656"/>
        </p:xfrm>
        <a:graphic>
          <a:graphicData uri="http://schemas.openxmlformats.org/drawingml/2006/table">
            <a:tbl>
              <a:tblPr firstRow="1" bandRow="1">
                <a:tableStyleId>{5C22544A-7EE6-4342-B048-85BDC9FD1C3A}</a:tableStyleId>
              </a:tblPr>
              <a:tblGrid>
                <a:gridCol w="999855">
                  <a:extLst>
                    <a:ext uri="{9D8B030D-6E8A-4147-A177-3AD203B41FA5}">
                      <a16:colId xmlns:a16="http://schemas.microsoft.com/office/drawing/2014/main" val="2649235253"/>
                    </a:ext>
                  </a:extLst>
                </a:gridCol>
                <a:gridCol w="8920254">
                  <a:extLst>
                    <a:ext uri="{9D8B030D-6E8A-4147-A177-3AD203B41FA5}">
                      <a16:colId xmlns:a16="http://schemas.microsoft.com/office/drawing/2014/main" val="3265590656"/>
                    </a:ext>
                  </a:extLst>
                </a:gridCol>
              </a:tblGrid>
              <a:tr h="2936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0481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31775" indent="-231775">
                        <a:buFont typeface="+mj-lt"/>
                        <a:buAutoNum type="arabicPeriod"/>
                      </a:pPr>
                      <a:r>
                        <a:rPr lang="en-US" sz="1400" b="0" i="0" u="none" strike="noStrike" kern="1200" baseline="0" dirty="0">
                          <a:solidFill>
                            <a:schemeClr val="dk1"/>
                          </a:solidFill>
                          <a:latin typeface="Lub Dub Condensed" panose="020B0506030403020204" pitchFamily="34" charset="0"/>
                          <a:ea typeface="+mn-ea"/>
                          <a:cs typeface="+mn-cs"/>
                        </a:rPr>
                        <a:t>In patients with noncardioembolic ischemic stroke or TIA, antiplatelet therapy is indicated in preference to oral anticoagulation to reduce the risk of recurrent ischemic stroke and other cardiovascular events while minimizing the risk of bleeding </a:t>
                      </a:r>
                      <a:r>
                        <a:rPr lang="en-CA" sz="1400" b="0" i="0" u="none" strike="noStrike" kern="1200" baseline="0" dirty="0">
                          <a:solidFill>
                            <a:schemeClr val="dk1"/>
                          </a:solidFill>
                          <a:latin typeface="Lub Dub Condensed" panose="020B0506030403020204" pitchFamily="34" charset="0"/>
                          <a:ea typeface="+mn-ea"/>
                          <a:cs typeface="+mn-cs"/>
                        </a:rPr>
                        <a:t>	</a:t>
                      </a: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0481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31775" indent="-231775">
                        <a:buFont typeface="+mj-lt"/>
                        <a:buAutoNum type="arabicPeriod" startAt="2"/>
                        <a:tabLst/>
                      </a:pPr>
                      <a:r>
                        <a:rPr lang="en-US" sz="1400" b="0" i="0" u="none" strike="noStrike" kern="1200" baseline="0" dirty="0">
                          <a:solidFill>
                            <a:schemeClr val="dk1"/>
                          </a:solidFill>
                          <a:latin typeface="Lub Dub Condensed" panose="020B0506030403020204" pitchFamily="34" charset="0"/>
                          <a:ea typeface="+mn-ea"/>
                          <a:cs typeface="+mn-cs"/>
                        </a:rPr>
                        <a:t>For patients with noncardioembolic ischemic stroke or TIA, aspirin 50 to 325mg daily, clopidogrel 75mg, or the combination of aspirin 25mg and extended release dipyridamole 200mg twice daily is indicated for secondary prevention of ischemic stroke.</a:t>
                      </a: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5523308"/>
                  </a:ext>
                </a:extLst>
              </a:tr>
              <a:tr h="91038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31775" indent="-231775">
                        <a:buFont typeface="+mj-lt"/>
                        <a:buAutoNum type="arabicPeriod" startAt="3"/>
                      </a:pPr>
                      <a:r>
                        <a:rPr lang="en-US" sz="1400" b="0" i="0" u="none" strike="noStrike" kern="1200" baseline="0" dirty="0">
                          <a:solidFill>
                            <a:schemeClr val="dk1"/>
                          </a:solidFill>
                          <a:latin typeface="Lub Dub Condensed" panose="020B0506030403020204" pitchFamily="34" charset="0"/>
                          <a:ea typeface="+mn-ea"/>
                          <a:cs typeface="+mn-cs"/>
                        </a:rPr>
                        <a:t>For patients with recent minor (NIHSS ≤3) noncardioembolic ischemic stroke or high-risk TIA (ABCD</a:t>
                      </a:r>
                      <a:r>
                        <a:rPr lang="en-US" sz="1400" b="0" i="0" u="none" strike="noStrike" kern="1200" baseline="30000" dirty="0">
                          <a:solidFill>
                            <a:schemeClr val="dk1"/>
                          </a:solidFill>
                          <a:latin typeface="Lub Dub Condensed" panose="020B0506030403020204" pitchFamily="34" charset="0"/>
                          <a:ea typeface="+mn-ea"/>
                          <a:cs typeface="+mn-cs"/>
                        </a:rPr>
                        <a:t>2</a:t>
                      </a:r>
                      <a:r>
                        <a:rPr lang="en-US" sz="1400" b="0" i="0" u="none" strike="noStrike" kern="1200" baseline="0" dirty="0">
                          <a:solidFill>
                            <a:schemeClr val="dk1"/>
                          </a:solidFill>
                          <a:latin typeface="Lub Dub Condensed" panose="020B0506030403020204" pitchFamily="34" charset="0"/>
                          <a:ea typeface="+mn-ea"/>
                          <a:cs typeface="+mn-cs"/>
                        </a:rPr>
                        <a:t> score ≥4), DAPT (aspirin plus clopidogrel) should be initiated early (ideally within 12-24 hours of symptom onset and at least within 7 days of onset) and continued for 21-90 days, followed by single antiplatelet therapy, to reduce the risk of recurrent ischemic stroke.</a:t>
                      </a: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2435419"/>
                  </a:ext>
                </a:extLst>
              </a:tr>
              <a:tr h="870566">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31775" indent="-231775">
                        <a:buFont typeface="+mj-lt"/>
                        <a:buAutoNum type="arabicPeriod" startAt="4"/>
                      </a:pPr>
                      <a:r>
                        <a:rPr lang="en-US" sz="1400" b="0" i="0" u="none" strike="noStrike" kern="1200" baseline="0" dirty="0">
                          <a:solidFill>
                            <a:schemeClr val="dk1"/>
                          </a:solidFill>
                          <a:latin typeface="Lub Dub Condensed" panose="020B0506030403020204" pitchFamily="34" charset="0"/>
                          <a:ea typeface="+mn-ea"/>
                          <a:cs typeface="+mn-cs"/>
                        </a:rPr>
                        <a:t>For patients with recent (&lt; 24 hours) minor to moderate stroke (NIHSS ≤5), or high-risk TIA (ABCD</a:t>
                      </a:r>
                      <a:r>
                        <a:rPr lang="en-US" sz="1400" b="0" i="0" u="none" strike="noStrike" kern="1200" baseline="30000" dirty="0">
                          <a:solidFill>
                            <a:schemeClr val="dk1"/>
                          </a:solidFill>
                          <a:latin typeface="Lub Dub Condensed" panose="020B0506030403020204" pitchFamily="34" charset="0"/>
                          <a:ea typeface="+mn-ea"/>
                          <a:cs typeface="+mn-cs"/>
                        </a:rPr>
                        <a:t>2</a:t>
                      </a:r>
                      <a:r>
                        <a:rPr lang="en-US" sz="1400" b="0" i="0" u="none" strike="noStrike" kern="1200" baseline="0" dirty="0">
                          <a:solidFill>
                            <a:schemeClr val="dk1"/>
                          </a:solidFill>
                          <a:latin typeface="Lub Dub Condensed" panose="020B0506030403020204" pitchFamily="34" charset="0"/>
                          <a:ea typeface="+mn-ea"/>
                          <a:cs typeface="+mn-cs"/>
                        </a:rPr>
                        <a:t> score ≥6), or symptomatic intra- or extracranial ≥30% stenosis of an artery that could account for the event, DAPT with ticagrelor plus aspirin for 30 days may be considered to reduce the risk of 30-day recurrent stroke but may also increase the risk of serious bleeding events including ICH .</a:t>
                      </a:r>
                    </a:p>
                  </a:txBody>
                  <a:tcPr marL="182880" marT="2413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46255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31775" indent="-231775">
                        <a:buFont typeface="+mj-lt"/>
                        <a:buAutoNum type="arabicPeriod" startAt="5"/>
                      </a:pPr>
                      <a:r>
                        <a:rPr lang="en-US" sz="1400" b="0" i="0" u="none" strike="noStrike" kern="1200" baseline="0" dirty="0">
                          <a:solidFill>
                            <a:schemeClr val="dk1"/>
                          </a:solidFill>
                          <a:latin typeface="Lub Dub Condensed" panose="020B0506030403020204" pitchFamily="34" charset="0"/>
                          <a:ea typeface="+mn-ea"/>
                          <a:cs typeface="+mn-cs"/>
                        </a:rPr>
                        <a:t>For patients already taking aspirin at the time of noncardioembolic ischemic stroke or TIA, the effectiveness of increasing the dose of aspirin or changing to another antiplatelet medication is not well established. </a:t>
                      </a:r>
                    </a:p>
                  </a:txBody>
                  <a:tcPr marL="182880" marT="2413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66341461"/>
                  </a:ext>
                </a:extLst>
              </a:tr>
              <a:tr h="704813">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HARM</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31775" indent="-231775">
                        <a:buFont typeface="+mj-lt"/>
                        <a:buAutoNum type="arabicPeriod" startAt="6"/>
                      </a:pPr>
                      <a:r>
                        <a:rPr lang="en-US" sz="1400" b="0" i="0" u="none" strike="noStrike" kern="1200" baseline="0" dirty="0">
                          <a:solidFill>
                            <a:schemeClr val="dk1"/>
                          </a:solidFill>
                          <a:latin typeface="Lub Dub Condensed" panose="020B0506030403020204" pitchFamily="34" charset="0"/>
                          <a:ea typeface="+mn-ea"/>
                          <a:cs typeface="+mn-cs"/>
                        </a:rPr>
                        <a:t>For patients with noncardioembolic ischemic stroke or TIA, the continuous use of DAPT (aspirin plus clopidogrel) for &gt;90 days, or the use of triple antiplatelet therapy, are associated with excess risk of hemorrhage. </a:t>
                      </a: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5" name="Text Placeholder 4">
            <a:extLst>
              <a:ext uri="{FF2B5EF4-FFF2-40B4-BE49-F238E27FC236}">
                <a16:creationId xmlns:a16="http://schemas.microsoft.com/office/drawing/2014/main" id="{8B9767A6-346B-4871-AFF1-920EB90EE574}"/>
              </a:ext>
            </a:extLst>
          </p:cNvPr>
          <p:cNvSpPr>
            <a:spLocks noGrp="1"/>
          </p:cNvSpPr>
          <p:nvPr>
            <p:ph type="body" sz="quarter" idx="13"/>
          </p:nvPr>
        </p:nvSpPr>
        <p:spPr>
          <a:xfrm>
            <a:off x="1383553" y="5953841"/>
            <a:ext cx="8795615" cy="402025"/>
          </a:xfrm>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200" b="1" i="0" u="none" strike="noStrike" kern="1200" cap="none" spc="0" normalizeH="0" baseline="0" noProof="0" dirty="0">
                <a:ln>
                  <a:noFill/>
                </a:ln>
                <a:solidFill>
                  <a:srgbClr val="000000"/>
                </a:solidFill>
                <a:effectLst/>
                <a:uLnTx/>
                <a:uFillTx/>
                <a:cs typeface="Arial" panose="020B0604020202020204" pitchFamily="34" charset="0"/>
              </a:rPr>
              <a:t>Abbreviations</a:t>
            </a:r>
            <a:r>
              <a:rPr kumimoji="0" lang="en-CA" sz="1200" i="0" u="none" strike="noStrike" kern="1200" cap="none" spc="0" normalizeH="0" baseline="0" noProof="0" dirty="0">
                <a:ln>
                  <a:noFill/>
                </a:ln>
                <a:solidFill>
                  <a:srgbClr val="000000"/>
                </a:solidFill>
                <a:effectLst/>
                <a:uLnTx/>
                <a:uFillTx/>
                <a:cs typeface="Arial" panose="020B0604020202020204" pitchFamily="34" charset="0"/>
              </a:rPr>
              <a:t>:</a:t>
            </a:r>
            <a:r>
              <a:rPr lang="en-US" dirty="0">
                <a:solidFill>
                  <a:srgbClr val="000000"/>
                </a:solidFill>
                <a:cs typeface="Arial" panose="020B0604020202020204" pitchFamily="34" charset="0"/>
              </a:rPr>
              <a:t> </a:t>
            </a:r>
            <a:r>
              <a:rPr kumimoji="0" lang="en-US" sz="1200" i="0" u="none" strike="noStrike" kern="1200" cap="none" spc="0" normalizeH="0" baseline="0" noProof="0" dirty="0">
                <a:ln>
                  <a:noFill/>
                </a:ln>
                <a:solidFill>
                  <a:srgbClr val="000000"/>
                </a:solidFill>
                <a:effectLst/>
                <a:uLnTx/>
                <a:uFillTx/>
                <a:cs typeface="Arial" panose="020B0604020202020204" pitchFamily="34" charset="0"/>
              </a:rPr>
              <a:t> DAPT indicates dual antiplatelet therapy; ICH, Intracranial  hemorrhage; NIHSS, National Institutes of Health Stroke Scale; and TIA, transient ischemic attack.</a:t>
            </a:r>
            <a:r>
              <a:rPr kumimoji="0" lang="en-CA" sz="1200" i="0" u="none" strike="noStrike" kern="1200" cap="none" spc="0" normalizeH="0" baseline="0" noProof="0" dirty="0">
                <a:ln>
                  <a:noFill/>
                </a:ln>
                <a:solidFill>
                  <a:srgbClr val="000000"/>
                </a:solidFill>
                <a:effectLst/>
                <a:uLnTx/>
                <a:uFillTx/>
                <a:cs typeface="Arial" panose="020B0604020202020204" pitchFamily="34" charset="0"/>
              </a:rPr>
              <a:t> </a:t>
            </a:r>
            <a:endParaRPr kumimoji="0" lang="en-CA" sz="120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4" name="Slide Number Placeholder 3">
            <a:extLst>
              <a:ext uri="{FF2B5EF4-FFF2-40B4-BE49-F238E27FC236}">
                <a16:creationId xmlns:a16="http://schemas.microsoft.com/office/drawing/2014/main" id="{4D18DF8A-29D8-4949-BC3E-D63BE87A494C}"/>
              </a:ext>
            </a:extLst>
          </p:cNvPr>
          <p:cNvSpPr>
            <a:spLocks noGrp="1"/>
          </p:cNvSpPr>
          <p:nvPr>
            <p:ph type="sldNum" sz="quarter" idx="12"/>
          </p:nvPr>
        </p:nvSpPr>
        <p:spPr>
          <a:xfrm>
            <a:off x="11353800" y="6355866"/>
            <a:ext cx="382656" cy="2337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115891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89A9014C-57AA-408D-9D19-E6215D29ED8E}"/>
              </a:ext>
            </a:extLst>
          </p:cNvPr>
          <p:cNvSpPr>
            <a:spLocks noGrp="1"/>
          </p:cNvSpPr>
          <p:nvPr>
            <p:ph type="title"/>
          </p:nvPr>
        </p:nvSpPr>
        <p:spPr/>
        <p:txBody>
          <a:bodyPr/>
          <a:lstStyle/>
          <a:p>
            <a:r>
              <a:rPr lang="en-US" sz="2400" dirty="0">
                <a:solidFill>
                  <a:srgbClr val="CF2429"/>
                </a:solidFill>
              </a:rPr>
              <a:t>Figure 1.  </a:t>
            </a:r>
            <a:r>
              <a:rPr lang="en-US" sz="2400" dirty="0"/>
              <a:t>Conceptual Representation of Ischemic Stroke Subtypes</a:t>
            </a:r>
            <a:br>
              <a:rPr lang="en-US" sz="2400" dirty="0"/>
            </a:br>
            <a:endParaRPr lang="en-US" sz="2400" dirty="0"/>
          </a:p>
        </p:txBody>
      </p:sp>
      <p:sp>
        <p:nvSpPr>
          <p:cNvPr id="6" name="TextBox 5">
            <a:extLst>
              <a:ext uri="{FF2B5EF4-FFF2-40B4-BE49-F238E27FC236}">
                <a16:creationId xmlns:a16="http://schemas.microsoft.com/office/drawing/2014/main" id="{5E6D8613-A96B-4176-9968-363ECCCE0ABA}"/>
              </a:ext>
              <a:ext uri="{C183D7F6-B498-43B3-948B-1728B52AA6E4}">
                <adec:decorative xmlns:adec="http://schemas.microsoft.com/office/drawing/2017/decorative" val="1"/>
              </a:ext>
            </a:extLst>
          </p:cNvPr>
          <p:cNvSpPr txBox="1"/>
          <p:nvPr/>
        </p:nvSpPr>
        <p:spPr>
          <a:xfrm>
            <a:off x="4209700" y="5453759"/>
            <a:ext cx="2979092" cy="369332"/>
          </a:xfrm>
          <a:prstGeom prst="rect">
            <a:avLst/>
          </a:prstGeom>
          <a:noFill/>
        </p:spPr>
        <p:txBody>
          <a:bodyPr wrap="square" rtlCol="0">
            <a:spAutoFit/>
          </a:bodyPr>
          <a:lstStyle/>
          <a:p>
            <a:r>
              <a:rPr lang="en-US" dirty="0">
                <a:latin typeface="Lub Dub Heavy" panose="020B0903030403020204" pitchFamily="34" charset="0"/>
              </a:rPr>
              <a:t>Cryptogenic Stroke</a:t>
            </a:r>
          </a:p>
        </p:txBody>
      </p:sp>
      <p:sp>
        <p:nvSpPr>
          <p:cNvPr id="7" name="TextBox 6">
            <a:extLst>
              <a:ext uri="{FF2B5EF4-FFF2-40B4-BE49-F238E27FC236}">
                <a16:creationId xmlns:a16="http://schemas.microsoft.com/office/drawing/2014/main" id="{D358D376-6D23-419A-945C-87C6E361A6A4}"/>
              </a:ext>
              <a:ext uri="{C183D7F6-B498-43B3-948B-1728B52AA6E4}">
                <adec:decorative xmlns:adec="http://schemas.microsoft.com/office/drawing/2017/decorative" val="1"/>
              </a:ext>
            </a:extLst>
          </p:cNvPr>
          <p:cNvSpPr txBox="1"/>
          <p:nvPr/>
        </p:nvSpPr>
        <p:spPr>
          <a:xfrm>
            <a:off x="2483722" y="4262279"/>
            <a:ext cx="2660847" cy="369332"/>
          </a:xfrm>
          <a:prstGeom prst="rect">
            <a:avLst/>
          </a:prstGeom>
          <a:noFill/>
        </p:spPr>
        <p:txBody>
          <a:bodyPr wrap="square" rtlCol="0">
            <a:spAutoFit/>
          </a:bodyPr>
          <a:lstStyle/>
          <a:p>
            <a:r>
              <a:rPr lang="en-US" dirty="0">
                <a:latin typeface="Lub Dub Heavy" panose="020B0903030403020204" pitchFamily="34" charset="0"/>
              </a:rPr>
              <a:t>Non-Lacunar Stroke</a:t>
            </a:r>
          </a:p>
        </p:txBody>
      </p:sp>
      <p:sp>
        <p:nvSpPr>
          <p:cNvPr id="8" name="TextBox 7">
            <a:extLst>
              <a:ext uri="{FF2B5EF4-FFF2-40B4-BE49-F238E27FC236}">
                <a16:creationId xmlns:a16="http://schemas.microsoft.com/office/drawing/2014/main" id="{12EBE517-0866-4B6E-A48B-71CCA518A7DE}"/>
              </a:ext>
              <a:ext uri="{C183D7F6-B498-43B3-948B-1728B52AA6E4}">
                <adec:decorative xmlns:adec="http://schemas.microsoft.com/office/drawing/2017/decorative" val="1"/>
              </a:ext>
            </a:extLst>
          </p:cNvPr>
          <p:cNvSpPr txBox="1"/>
          <p:nvPr/>
        </p:nvSpPr>
        <p:spPr>
          <a:xfrm>
            <a:off x="1139918" y="3089955"/>
            <a:ext cx="1963330" cy="369332"/>
          </a:xfrm>
          <a:prstGeom prst="rect">
            <a:avLst/>
          </a:prstGeom>
          <a:noFill/>
        </p:spPr>
        <p:txBody>
          <a:bodyPr wrap="square" rtlCol="0">
            <a:spAutoFit/>
          </a:bodyPr>
          <a:lstStyle/>
          <a:p>
            <a:r>
              <a:rPr lang="en-US" dirty="0">
                <a:latin typeface="Lub Dub Heavy" panose="020B0903030403020204" pitchFamily="34" charset="0"/>
              </a:rPr>
              <a:t>Ischemic Stroke</a:t>
            </a:r>
          </a:p>
        </p:txBody>
      </p:sp>
      <p:sp>
        <p:nvSpPr>
          <p:cNvPr id="9" name="TextBox 8">
            <a:extLst>
              <a:ext uri="{FF2B5EF4-FFF2-40B4-BE49-F238E27FC236}">
                <a16:creationId xmlns:a16="http://schemas.microsoft.com/office/drawing/2014/main" id="{FD631777-5091-4A99-9D91-CDBCC561C1B1}"/>
              </a:ext>
              <a:ext uri="{C183D7F6-B498-43B3-948B-1728B52AA6E4}">
                <adec:decorative xmlns:adec="http://schemas.microsoft.com/office/drawing/2017/decorative" val="1"/>
              </a:ext>
            </a:extLst>
          </p:cNvPr>
          <p:cNvSpPr txBox="1"/>
          <p:nvPr/>
        </p:nvSpPr>
        <p:spPr>
          <a:xfrm>
            <a:off x="741438" y="1632958"/>
            <a:ext cx="1084235" cy="369332"/>
          </a:xfrm>
          <a:prstGeom prst="rect">
            <a:avLst/>
          </a:prstGeom>
          <a:noFill/>
        </p:spPr>
        <p:txBody>
          <a:bodyPr wrap="square" rtlCol="0">
            <a:spAutoFit/>
          </a:bodyPr>
          <a:lstStyle/>
          <a:p>
            <a:r>
              <a:rPr lang="en-US" dirty="0">
                <a:latin typeface="Lub Dub Heavy" panose="020B0903030403020204" pitchFamily="34" charset="0"/>
              </a:rPr>
              <a:t>Stroke</a:t>
            </a:r>
          </a:p>
        </p:txBody>
      </p:sp>
      <p:grpSp>
        <p:nvGrpSpPr>
          <p:cNvPr id="10" name="Group 9">
            <a:extLst>
              <a:ext uri="{FF2B5EF4-FFF2-40B4-BE49-F238E27FC236}">
                <a16:creationId xmlns:a16="http://schemas.microsoft.com/office/drawing/2014/main" id="{2551ED9E-160B-4495-AA04-86A77723078A}"/>
              </a:ext>
              <a:ext uri="{C183D7F6-B498-43B3-948B-1728B52AA6E4}">
                <adec:decorative xmlns:adec="http://schemas.microsoft.com/office/drawing/2017/decorative" val="1"/>
              </a:ext>
            </a:extLst>
          </p:cNvPr>
          <p:cNvGrpSpPr/>
          <p:nvPr/>
        </p:nvGrpSpPr>
        <p:grpSpPr>
          <a:xfrm>
            <a:off x="4414178" y="1282708"/>
            <a:ext cx="2302302" cy="307777"/>
            <a:chOff x="5196286" y="1359057"/>
            <a:chExt cx="2302690" cy="307777"/>
          </a:xfrm>
        </p:grpSpPr>
        <p:sp>
          <p:nvSpPr>
            <p:cNvPr id="11" name="Rectangle 10">
              <a:extLst>
                <a:ext uri="{FF2B5EF4-FFF2-40B4-BE49-F238E27FC236}">
                  <a16:creationId xmlns:a16="http://schemas.microsoft.com/office/drawing/2014/main" id="{DCF2E743-0660-46AE-98E2-096B107A83DD}"/>
                </a:ext>
              </a:extLst>
            </p:cNvPr>
            <p:cNvSpPr/>
            <p:nvPr/>
          </p:nvSpPr>
          <p:spPr>
            <a:xfrm>
              <a:off x="5196286" y="1405988"/>
              <a:ext cx="213914" cy="213914"/>
            </a:xfrm>
            <a:prstGeom prst="rect">
              <a:avLst/>
            </a:prstGeom>
            <a:solidFill>
              <a:srgbClr val="23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E6151F4-9B59-4906-8505-669C9F676B5D}"/>
                </a:ext>
              </a:extLst>
            </p:cNvPr>
            <p:cNvSpPr txBox="1"/>
            <p:nvPr/>
          </p:nvSpPr>
          <p:spPr>
            <a:xfrm>
              <a:off x="5401235" y="1359057"/>
              <a:ext cx="2097741" cy="307777"/>
            </a:xfrm>
            <a:prstGeom prst="rect">
              <a:avLst/>
            </a:prstGeom>
            <a:noFill/>
          </p:spPr>
          <p:txBody>
            <a:bodyPr wrap="square" rtlCol="0">
              <a:spAutoFit/>
            </a:bodyPr>
            <a:lstStyle/>
            <a:p>
              <a:r>
                <a:rPr lang="en-US" sz="1400" b="1" dirty="0">
                  <a:latin typeface="Lub Dub Condensed" panose="020B0506030403020204" pitchFamily="34" charset="0"/>
                </a:rPr>
                <a:t>Intracerebral Hemorrhage</a:t>
              </a:r>
            </a:p>
          </p:txBody>
        </p:sp>
      </p:grpSp>
      <p:grpSp>
        <p:nvGrpSpPr>
          <p:cNvPr id="13" name="Group 12">
            <a:extLst>
              <a:ext uri="{FF2B5EF4-FFF2-40B4-BE49-F238E27FC236}">
                <a16:creationId xmlns:a16="http://schemas.microsoft.com/office/drawing/2014/main" id="{44103AFF-E762-400B-95BE-01C1D15D927E}"/>
              </a:ext>
              <a:ext uri="{C183D7F6-B498-43B3-948B-1728B52AA6E4}">
                <adec:decorative xmlns:adec="http://schemas.microsoft.com/office/drawing/2017/decorative" val="1"/>
              </a:ext>
            </a:extLst>
          </p:cNvPr>
          <p:cNvGrpSpPr/>
          <p:nvPr/>
        </p:nvGrpSpPr>
        <p:grpSpPr>
          <a:xfrm>
            <a:off x="4414260" y="1574319"/>
            <a:ext cx="2796175" cy="307777"/>
            <a:chOff x="5196286" y="1359057"/>
            <a:chExt cx="2796646" cy="307777"/>
          </a:xfrm>
        </p:grpSpPr>
        <p:sp>
          <p:nvSpPr>
            <p:cNvPr id="14" name="Rectangle 13">
              <a:extLst>
                <a:ext uri="{FF2B5EF4-FFF2-40B4-BE49-F238E27FC236}">
                  <a16:creationId xmlns:a16="http://schemas.microsoft.com/office/drawing/2014/main" id="{D92EBA4E-A3D4-4494-8C65-B3EA18F0B00E}"/>
                </a:ext>
              </a:extLst>
            </p:cNvPr>
            <p:cNvSpPr/>
            <p:nvPr/>
          </p:nvSpPr>
          <p:spPr>
            <a:xfrm>
              <a:off x="5196286" y="1405988"/>
              <a:ext cx="213914" cy="213914"/>
            </a:xfrm>
            <a:prstGeom prst="rect">
              <a:avLst/>
            </a:prstGeom>
            <a:solidFill>
              <a:srgbClr val="1E2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CCF794A-E1B0-415B-8B77-C700E82C0558}"/>
                </a:ext>
              </a:extLst>
            </p:cNvPr>
            <p:cNvSpPr txBox="1"/>
            <p:nvPr/>
          </p:nvSpPr>
          <p:spPr>
            <a:xfrm>
              <a:off x="5401235" y="1359057"/>
              <a:ext cx="2591697" cy="307777"/>
            </a:xfrm>
            <a:prstGeom prst="rect">
              <a:avLst/>
            </a:prstGeom>
            <a:noFill/>
          </p:spPr>
          <p:txBody>
            <a:bodyPr wrap="square" rtlCol="0">
              <a:spAutoFit/>
            </a:bodyPr>
            <a:lstStyle/>
            <a:p>
              <a:r>
                <a:rPr lang="en-US" sz="1400" b="1" dirty="0">
                  <a:latin typeface="Lub Dub Condensed" panose="020B0506030403020204" pitchFamily="34" charset="0"/>
                </a:rPr>
                <a:t>Subarachnoid Hemorrhage</a:t>
              </a:r>
            </a:p>
          </p:txBody>
        </p:sp>
      </p:grpSp>
      <p:grpSp>
        <p:nvGrpSpPr>
          <p:cNvPr id="16" name="Group 15">
            <a:extLst>
              <a:ext uri="{FF2B5EF4-FFF2-40B4-BE49-F238E27FC236}">
                <a16:creationId xmlns:a16="http://schemas.microsoft.com/office/drawing/2014/main" id="{102F475D-3432-4F2E-A0ED-1734998F5903}"/>
              </a:ext>
              <a:ext uri="{C183D7F6-B498-43B3-948B-1728B52AA6E4}">
                <adec:decorative xmlns:adec="http://schemas.microsoft.com/office/drawing/2017/decorative" val="1"/>
              </a:ext>
            </a:extLst>
          </p:cNvPr>
          <p:cNvGrpSpPr/>
          <p:nvPr/>
        </p:nvGrpSpPr>
        <p:grpSpPr>
          <a:xfrm>
            <a:off x="4414178" y="1865931"/>
            <a:ext cx="2302302" cy="307777"/>
            <a:chOff x="5196286" y="1359057"/>
            <a:chExt cx="2302690" cy="307777"/>
          </a:xfrm>
        </p:grpSpPr>
        <p:sp>
          <p:nvSpPr>
            <p:cNvPr id="17" name="Rectangle 16">
              <a:extLst>
                <a:ext uri="{FF2B5EF4-FFF2-40B4-BE49-F238E27FC236}">
                  <a16:creationId xmlns:a16="http://schemas.microsoft.com/office/drawing/2014/main" id="{00775BE5-39C1-4E6E-A4B7-D4CA79B74D29}"/>
                </a:ext>
              </a:extLst>
            </p:cNvPr>
            <p:cNvSpPr/>
            <p:nvPr/>
          </p:nvSpPr>
          <p:spPr>
            <a:xfrm>
              <a:off x="5196286" y="1405988"/>
              <a:ext cx="213914" cy="213914"/>
            </a:xfrm>
            <a:prstGeom prst="rect">
              <a:avLst/>
            </a:prstGeom>
            <a:solidFill>
              <a:srgbClr val="116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1E727FD-7F0A-4785-A164-856706861B2F}"/>
                </a:ext>
              </a:extLst>
            </p:cNvPr>
            <p:cNvSpPr txBox="1"/>
            <p:nvPr/>
          </p:nvSpPr>
          <p:spPr>
            <a:xfrm>
              <a:off x="5401235" y="1359057"/>
              <a:ext cx="2097741" cy="307777"/>
            </a:xfrm>
            <a:prstGeom prst="rect">
              <a:avLst/>
            </a:prstGeom>
            <a:noFill/>
          </p:spPr>
          <p:txBody>
            <a:bodyPr wrap="square" rtlCol="0">
              <a:spAutoFit/>
            </a:bodyPr>
            <a:lstStyle/>
            <a:p>
              <a:r>
                <a:rPr lang="en-US" sz="1400" b="1" dirty="0">
                  <a:latin typeface="Lub Dub Condensed" panose="020B0506030403020204" pitchFamily="34" charset="0"/>
                </a:rPr>
                <a:t>Ischemic Stroke</a:t>
              </a:r>
            </a:p>
          </p:txBody>
        </p:sp>
      </p:grpSp>
      <p:grpSp>
        <p:nvGrpSpPr>
          <p:cNvPr id="19" name="Group 18">
            <a:extLst>
              <a:ext uri="{FF2B5EF4-FFF2-40B4-BE49-F238E27FC236}">
                <a16:creationId xmlns:a16="http://schemas.microsoft.com/office/drawing/2014/main" id="{91EED609-36B7-4BD9-9B53-076527572955}"/>
              </a:ext>
              <a:ext uri="{C183D7F6-B498-43B3-948B-1728B52AA6E4}">
                <adec:decorative xmlns:adec="http://schemas.microsoft.com/office/drawing/2017/decorative" val="1"/>
              </a:ext>
            </a:extLst>
          </p:cNvPr>
          <p:cNvGrpSpPr/>
          <p:nvPr/>
        </p:nvGrpSpPr>
        <p:grpSpPr>
          <a:xfrm>
            <a:off x="5941025" y="2677566"/>
            <a:ext cx="3897088" cy="307777"/>
            <a:chOff x="5196286" y="1359057"/>
            <a:chExt cx="3897745" cy="307777"/>
          </a:xfrm>
        </p:grpSpPr>
        <p:sp>
          <p:nvSpPr>
            <p:cNvPr id="20" name="Rectangle 19">
              <a:extLst>
                <a:ext uri="{FF2B5EF4-FFF2-40B4-BE49-F238E27FC236}">
                  <a16:creationId xmlns:a16="http://schemas.microsoft.com/office/drawing/2014/main" id="{E35F0CAC-240C-4351-BBE8-7DFE93A0300C}"/>
                </a:ext>
              </a:extLst>
            </p:cNvPr>
            <p:cNvSpPr/>
            <p:nvPr/>
          </p:nvSpPr>
          <p:spPr>
            <a:xfrm>
              <a:off x="5196286" y="1405988"/>
              <a:ext cx="213914" cy="213914"/>
            </a:xfrm>
            <a:prstGeom prst="rect">
              <a:avLst/>
            </a:prstGeom>
            <a:solidFill>
              <a:srgbClr val="92C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BA2A739-8875-49F5-B0DF-A590FC7F5472}"/>
                </a:ext>
              </a:extLst>
            </p:cNvPr>
            <p:cNvSpPr txBox="1"/>
            <p:nvPr/>
          </p:nvSpPr>
          <p:spPr>
            <a:xfrm>
              <a:off x="5401235" y="1359057"/>
              <a:ext cx="3692796" cy="307777"/>
            </a:xfrm>
            <a:prstGeom prst="rect">
              <a:avLst/>
            </a:prstGeom>
            <a:noFill/>
          </p:spPr>
          <p:txBody>
            <a:bodyPr wrap="square" rtlCol="0">
              <a:spAutoFit/>
            </a:bodyPr>
            <a:lstStyle/>
            <a:p>
              <a:r>
                <a:rPr lang="en-US" sz="1400" b="1" dirty="0">
                  <a:latin typeface="Lub Dub Condensed" panose="020B0506030403020204" pitchFamily="34" charset="0"/>
                </a:rPr>
                <a:t>Lacunar </a:t>
              </a:r>
              <a:r>
                <a:rPr lang="en-US" sz="1200" dirty="0">
                  <a:latin typeface="Lub Dub Condensed" panose="020B0506030403020204" pitchFamily="34" charset="0"/>
                </a:rPr>
                <a:t>(Majority due to small vessel disease)</a:t>
              </a:r>
              <a:endParaRPr lang="en-US" sz="1400" dirty="0">
                <a:latin typeface="Lub Dub Condensed" panose="020B0506030403020204" pitchFamily="34" charset="0"/>
              </a:endParaRPr>
            </a:p>
          </p:txBody>
        </p:sp>
      </p:grpSp>
      <p:grpSp>
        <p:nvGrpSpPr>
          <p:cNvPr id="22" name="Group 21">
            <a:extLst>
              <a:ext uri="{FF2B5EF4-FFF2-40B4-BE49-F238E27FC236}">
                <a16:creationId xmlns:a16="http://schemas.microsoft.com/office/drawing/2014/main" id="{2EA84A01-79F7-4406-A111-1FD9D7A64121}"/>
              </a:ext>
              <a:ext uri="{C183D7F6-B498-43B3-948B-1728B52AA6E4}">
                <adec:decorative xmlns:adec="http://schemas.microsoft.com/office/drawing/2017/decorative" val="1"/>
              </a:ext>
            </a:extLst>
          </p:cNvPr>
          <p:cNvGrpSpPr/>
          <p:nvPr/>
        </p:nvGrpSpPr>
        <p:grpSpPr>
          <a:xfrm>
            <a:off x="5940949" y="2969177"/>
            <a:ext cx="2796175" cy="307777"/>
            <a:chOff x="5196286" y="1359057"/>
            <a:chExt cx="2796646" cy="307777"/>
          </a:xfrm>
        </p:grpSpPr>
        <p:sp>
          <p:nvSpPr>
            <p:cNvPr id="23" name="Rectangle 22">
              <a:extLst>
                <a:ext uri="{FF2B5EF4-FFF2-40B4-BE49-F238E27FC236}">
                  <a16:creationId xmlns:a16="http://schemas.microsoft.com/office/drawing/2014/main" id="{A5BC9351-59F1-4BD3-9DAB-3C02932CF978}"/>
                </a:ext>
              </a:extLst>
            </p:cNvPr>
            <p:cNvSpPr/>
            <p:nvPr/>
          </p:nvSpPr>
          <p:spPr>
            <a:xfrm>
              <a:off x="5196286" y="1405988"/>
              <a:ext cx="213914" cy="213914"/>
            </a:xfrm>
            <a:prstGeom prst="rect">
              <a:avLst/>
            </a:prstGeom>
            <a:solidFill>
              <a:srgbClr val="309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FF2D0988-F166-487A-A850-D842831971A2}"/>
                </a:ext>
              </a:extLst>
            </p:cNvPr>
            <p:cNvSpPr txBox="1"/>
            <p:nvPr/>
          </p:nvSpPr>
          <p:spPr>
            <a:xfrm>
              <a:off x="5401235" y="1359057"/>
              <a:ext cx="2591697" cy="307777"/>
            </a:xfrm>
            <a:prstGeom prst="rect">
              <a:avLst/>
            </a:prstGeom>
            <a:noFill/>
          </p:spPr>
          <p:txBody>
            <a:bodyPr wrap="square" rtlCol="0">
              <a:spAutoFit/>
            </a:bodyPr>
            <a:lstStyle/>
            <a:p>
              <a:r>
                <a:rPr lang="en-US" sz="1400" b="1" dirty="0">
                  <a:latin typeface="Lub Dub Condensed" panose="020B0506030403020204" pitchFamily="34" charset="0"/>
                </a:rPr>
                <a:t>Non-Lacunar</a:t>
              </a:r>
            </a:p>
          </p:txBody>
        </p:sp>
      </p:grpSp>
      <p:pic>
        <p:nvPicPr>
          <p:cNvPr id="25" name="Picture 24">
            <a:extLst>
              <a:ext uri="{FF2B5EF4-FFF2-40B4-BE49-F238E27FC236}">
                <a16:creationId xmlns:a16="http://schemas.microsoft.com/office/drawing/2014/main" id="{869088FC-5F54-41A8-A387-887DB4C5B4A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326804" y="943828"/>
            <a:ext cx="3087374" cy="1776818"/>
          </a:xfrm>
          <a:prstGeom prst="rect">
            <a:avLst/>
          </a:prstGeom>
        </p:spPr>
      </p:pic>
      <p:pic>
        <p:nvPicPr>
          <p:cNvPr id="26" name="Picture 25">
            <a:extLst>
              <a:ext uri="{FF2B5EF4-FFF2-40B4-BE49-F238E27FC236}">
                <a16:creationId xmlns:a16="http://schemas.microsoft.com/office/drawing/2014/main" id="{3CA8DBBF-4FAB-4CE9-9CFB-4703F5084ED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21628" y="2274542"/>
            <a:ext cx="3087374" cy="1776818"/>
          </a:xfrm>
          <a:prstGeom prst="rect">
            <a:avLst/>
          </a:prstGeom>
        </p:spPr>
      </p:pic>
      <p:pic>
        <p:nvPicPr>
          <p:cNvPr id="27" name="Picture 26">
            <a:extLst>
              <a:ext uri="{FF2B5EF4-FFF2-40B4-BE49-F238E27FC236}">
                <a16:creationId xmlns:a16="http://schemas.microsoft.com/office/drawing/2014/main" id="{4B7DD094-D8AF-4BE3-A1A6-701A99FD9680}"/>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98985" y="3600335"/>
            <a:ext cx="3087374" cy="1776818"/>
          </a:xfrm>
          <a:prstGeom prst="rect">
            <a:avLst/>
          </a:prstGeom>
        </p:spPr>
      </p:pic>
      <p:pic>
        <p:nvPicPr>
          <p:cNvPr id="28" name="Picture 27">
            <a:extLst>
              <a:ext uri="{FF2B5EF4-FFF2-40B4-BE49-F238E27FC236}">
                <a16:creationId xmlns:a16="http://schemas.microsoft.com/office/drawing/2014/main" id="{C2C3A112-81D9-4D4F-9EB0-818C3FC1C24F}"/>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15883"/>
          <a:stretch/>
        </p:blipFill>
        <p:spPr>
          <a:xfrm>
            <a:off x="6750738" y="4660561"/>
            <a:ext cx="3087374" cy="1776818"/>
          </a:xfrm>
          <a:prstGeom prst="rect">
            <a:avLst/>
          </a:prstGeom>
        </p:spPr>
      </p:pic>
      <p:grpSp>
        <p:nvGrpSpPr>
          <p:cNvPr id="29" name="Group 28">
            <a:extLst>
              <a:ext uri="{FF2B5EF4-FFF2-40B4-BE49-F238E27FC236}">
                <a16:creationId xmlns:a16="http://schemas.microsoft.com/office/drawing/2014/main" id="{4DCB79DB-407F-49DB-A946-D028FACF7A6A}"/>
              </a:ext>
              <a:ext uri="{C183D7F6-B498-43B3-948B-1728B52AA6E4}">
                <adec:decorative xmlns:adec="http://schemas.microsoft.com/office/drawing/2017/decorative" val="1"/>
              </a:ext>
            </a:extLst>
          </p:cNvPr>
          <p:cNvGrpSpPr/>
          <p:nvPr/>
        </p:nvGrpSpPr>
        <p:grpSpPr>
          <a:xfrm>
            <a:off x="8086905" y="3938878"/>
            <a:ext cx="3243961" cy="307777"/>
            <a:chOff x="5196286" y="1359057"/>
            <a:chExt cx="3244508" cy="307777"/>
          </a:xfrm>
        </p:grpSpPr>
        <p:sp>
          <p:nvSpPr>
            <p:cNvPr id="30" name="Rectangle 29">
              <a:extLst>
                <a:ext uri="{FF2B5EF4-FFF2-40B4-BE49-F238E27FC236}">
                  <a16:creationId xmlns:a16="http://schemas.microsoft.com/office/drawing/2014/main" id="{57BAD24E-C598-468F-A63A-33122CB40C05}"/>
                </a:ext>
              </a:extLst>
            </p:cNvPr>
            <p:cNvSpPr/>
            <p:nvPr/>
          </p:nvSpPr>
          <p:spPr>
            <a:xfrm>
              <a:off x="5196286" y="1405988"/>
              <a:ext cx="213914" cy="213914"/>
            </a:xfrm>
            <a:prstGeom prst="rect">
              <a:avLst/>
            </a:prstGeom>
            <a:solidFill>
              <a:srgbClr val="FDB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2BEB3222-BF2B-4E16-B201-57CA18DB119D}"/>
                </a:ext>
              </a:extLst>
            </p:cNvPr>
            <p:cNvSpPr txBox="1"/>
            <p:nvPr/>
          </p:nvSpPr>
          <p:spPr>
            <a:xfrm>
              <a:off x="5401235" y="1359057"/>
              <a:ext cx="3039559" cy="307777"/>
            </a:xfrm>
            <a:prstGeom prst="rect">
              <a:avLst/>
            </a:prstGeom>
            <a:noFill/>
          </p:spPr>
          <p:txBody>
            <a:bodyPr wrap="square" rtlCol="0">
              <a:spAutoFit/>
            </a:bodyPr>
            <a:lstStyle/>
            <a:p>
              <a:r>
                <a:rPr lang="en-US" sz="1400" b="1" dirty="0">
                  <a:latin typeface="Lub Dub Condensed" panose="020B0506030403020204" pitchFamily="34" charset="0"/>
                </a:rPr>
                <a:t>Cardioembolic</a:t>
              </a:r>
              <a:endParaRPr lang="en-US" sz="1400" dirty="0">
                <a:latin typeface="Lub Dub Condensed" panose="020B0506030403020204" pitchFamily="34" charset="0"/>
              </a:endParaRPr>
            </a:p>
          </p:txBody>
        </p:sp>
      </p:grpSp>
      <p:grpSp>
        <p:nvGrpSpPr>
          <p:cNvPr id="32" name="Group 31">
            <a:extLst>
              <a:ext uri="{FF2B5EF4-FFF2-40B4-BE49-F238E27FC236}">
                <a16:creationId xmlns:a16="http://schemas.microsoft.com/office/drawing/2014/main" id="{8B5A046A-2AF0-4E91-92AD-F6A5A92D984D}"/>
              </a:ext>
              <a:ext uri="{C183D7F6-B498-43B3-948B-1728B52AA6E4}">
                <adec:decorative xmlns:adec="http://schemas.microsoft.com/office/drawing/2017/decorative" val="1"/>
              </a:ext>
            </a:extLst>
          </p:cNvPr>
          <p:cNvGrpSpPr/>
          <p:nvPr/>
        </p:nvGrpSpPr>
        <p:grpSpPr>
          <a:xfrm>
            <a:off x="8086829" y="4230489"/>
            <a:ext cx="2796175" cy="307777"/>
            <a:chOff x="5196286" y="1359057"/>
            <a:chExt cx="2796646" cy="307777"/>
          </a:xfrm>
        </p:grpSpPr>
        <p:sp>
          <p:nvSpPr>
            <p:cNvPr id="33" name="Rectangle 32">
              <a:extLst>
                <a:ext uri="{FF2B5EF4-FFF2-40B4-BE49-F238E27FC236}">
                  <a16:creationId xmlns:a16="http://schemas.microsoft.com/office/drawing/2014/main" id="{CB8DC762-38B0-4140-9E90-8E3125277875}"/>
                </a:ext>
              </a:extLst>
            </p:cNvPr>
            <p:cNvSpPr/>
            <p:nvPr/>
          </p:nvSpPr>
          <p:spPr>
            <a:xfrm>
              <a:off x="5196286" y="1405988"/>
              <a:ext cx="213914" cy="213914"/>
            </a:xfrm>
            <a:prstGeom prst="rect">
              <a:avLst/>
            </a:prstGeom>
            <a:solidFill>
              <a:srgbClr val="BE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A10A3D66-4AB3-4D59-B09D-50F417F18311}"/>
                </a:ext>
              </a:extLst>
            </p:cNvPr>
            <p:cNvSpPr txBox="1"/>
            <p:nvPr/>
          </p:nvSpPr>
          <p:spPr>
            <a:xfrm>
              <a:off x="5401235" y="1359057"/>
              <a:ext cx="2591697" cy="307777"/>
            </a:xfrm>
            <a:prstGeom prst="rect">
              <a:avLst/>
            </a:prstGeom>
            <a:noFill/>
          </p:spPr>
          <p:txBody>
            <a:bodyPr wrap="square" rtlCol="0">
              <a:spAutoFit/>
            </a:bodyPr>
            <a:lstStyle/>
            <a:p>
              <a:r>
                <a:rPr lang="en-US" sz="1400" b="1" dirty="0">
                  <a:latin typeface="Lub Dub Condensed" panose="020B0506030403020204" pitchFamily="34" charset="0"/>
                </a:rPr>
                <a:t>Cryptogenic</a:t>
              </a:r>
            </a:p>
          </p:txBody>
        </p:sp>
      </p:grpSp>
      <p:grpSp>
        <p:nvGrpSpPr>
          <p:cNvPr id="35" name="Group 34">
            <a:extLst>
              <a:ext uri="{FF2B5EF4-FFF2-40B4-BE49-F238E27FC236}">
                <a16:creationId xmlns:a16="http://schemas.microsoft.com/office/drawing/2014/main" id="{3BE90792-62FC-496E-B64D-A115F9D5EAFE}"/>
              </a:ext>
              <a:ext uri="{C183D7F6-B498-43B3-948B-1728B52AA6E4}">
                <adec:decorative xmlns:adec="http://schemas.microsoft.com/office/drawing/2017/decorative" val="1"/>
              </a:ext>
            </a:extLst>
          </p:cNvPr>
          <p:cNvGrpSpPr/>
          <p:nvPr/>
        </p:nvGrpSpPr>
        <p:grpSpPr>
          <a:xfrm>
            <a:off x="9708845" y="3938878"/>
            <a:ext cx="1379110" cy="307777"/>
            <a:chOff x="5196286" y="1359057"/>
            <a:chExt cx="1379342" cy="307777"/>
          </a:xfrm>
        </p:grpSpPr>
        <p:sp>
          <p:nvSpPr>
            <p:cNvPr id="36" name="Rectangle 35">
              <a:extLst>
                <a:ext uri="{FF2B5EF4-FFF2-40B4-BE49-F238E27FC236}">
                  <a16:creationId xmlns:a16="http://schemas.microsoft.com/office/drawing/2014/main" id="{CC601E1B-5C1E-496F-96BF-362FCAB116C4}"/>
                </a:ext>
              </a:extLst>
            </p:cNvPr>
            <p:cNvSpPr/>
            <p:nvPr/>
          </p:nvSpPr>
          <p:spPr>
            <a:xfrm>
              <a:off x="5196286" y="1405988"/>
              <a:ext cx="213914" cy="213914"/>
            </a:xfrm>
            <a:prstGeom prst="rect">
              <a:avLst/>
            </a:prstGeom>
            <a:solidFill>
              <a:srgbClr val="F6F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7417F1EE-08FF-420F-B35D-9A671F21EF0F}"/>
                </a:ext>
              </a:extLst>
            </p:cNvPr>
            <p:cNvSpPr txBox="1"/>
            <p:nvPr/>
          </p:nvSpPr>
          <p:spPr>
            <a:xfrm>
              <a:off x="5401236" y="1359057"/>
              <a:ext cx="1174392" cy="307777"/>
            </a:xfrm>
            <a:prstGeom prst="rect">
              <a:avLst/>
            </a:prstGeom>
            <a:noFill/>
          </p:spPr>
          <p:txBody>
            <a:bodyPr wrap="square" rtlCol="0">
              <a:spAutoFit/>
            </a:bodyPr>
            <a:lstStyle/>
            <a:p>
              <a:r>
                <a:rPr lang="en-US" sz="1400" b="1" dirty="0">
                  <a:latin typeface="Lub Dub Condensed" panose="020B0506030403020204" pitchFamily="34" charset="0"/>
                </a:rPr>
                <a:t>Large Artery</a:t>
              </a:r>
              <a:endParaRPr lang="en-US" sz="1400" dirty="0">
                <a:latin typeface="Lub Dub Condensed" panose="020B0506030403020204" pitchFamily="34" charset="0"/>
              </a:endParaRPr>
            </a:p>
          </p:txBody>
        </p:sp>
      </p:grpSp>
      <p:grpSp>
        <p:nvGrpSpPr>
          <p:cNvPr id="38" name="Group 37">
            <a:extLst>
              <a:ext uri="{FF2B5EF4-FFF2-40B4-BE49-F238E27FC236}">
                <a16:creationId xmlns:a16="http://schemas.microsoft.com/office/drawing/2014/main" id="{6D5ABC3A-05FF-4197-970F-2A13608CC927}"/>
              </a:ext>
              <a:ext uri="{C183D7F6-B498-43B3-948B-1728B52AA6E4}">
                <adec:decorative xmlns:adec="http://schemas.microsoft.com/office/drawing/2017/decorative" val="1"/>
              </a:ext>
            </a:extLst>
          </p:cNvPr>
          <p:cNvGrpSpPr/>
          <p:nvPr/>
        </p:nvGrpSpPr>
        <p:grpSpPr>
          <a:xfrm>
            <a:off x="9708811" y="4230489"/>
            <a:ext cx="1174194" cy="307777"/>
            <a:chOff x="5196286" y="1359057"/>
            <a:chExt cx="1174392" cy="307777"/>
          </a:xfrm>
        </p:grpSpPr>
        <p:sp>
          <p:nvSpPr>
            <p:cNvPr id="39" name="Rectangle 38">
              <a:extLst>
                <a:ext uri="{FF2B5EF4-FFF2-40B4-BE49-F238E27FC236}">
                  <a16:creationId xmlns:a16="http://schemas.microsoft.com/office/drawing/2014/main" id="{AC0C8DE4-429F-4D9E-BDF1-57D25AEEEE94}"/>
                </a:ext>
              </a:extLst>
            </p:cNvPr>
            <p:cNvSpPr/>
            <p:nvPr/>
          </p:nvSpPr>
          <p:spPr>
            <a:xfrm>
              <a:off x="5196286" y="1405988"/>
              <a:ext cx="213914" cy="213914"/>
            </a:xfrm>
            <a:prstGeom prst="rect">
              <a:avLst/>
            </a:prstGeom>
            <a:solidFill>
              <a:srgbClr val="803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43B54B3-CBB7-49FD-A254-D1210E8228EC}"/>
                </a:ext>
              </a:extLst>
            </p:cNvPr>
            <p:cNvSpPr txBox="1"/>
            <p:nvPr/>
          </p:nvSpPr>
          <p:spPr>
            <a:xfrm>
              <a:off x="5401235" y="1359057"/>
              <a:ext cx="969443" cy="307777"/>
            </a:xfrm>
            <a:prstGeom prst="rect">
              <a:avLst/>
            </a:prstGeom>
            <a:noFill/>
          </p:spPr>
          <p:txBody>
            <a:bodyPr wrap="square" rtlCol="0">
              <a:spAutoFit/>
            </a:bodyPr>
            <a:lstStyle/>
            <a:p>
              <a:r>
                <a:rPr lang="en-US" sz="1400" b="1" dirty="0">
                  <a:latin typeface="Lub Dub Condensed" panose="020B0506030403020204" pitchFamily="34" charset="0"/>
                </a:rPr>
                <a:t>Other</a:t>
              </a:r>
            </a:p>
          </p:txBody>
        </p:sp>
      </p:grpSp>
      <p:grpSp>
        <p:nvGrpSpPr>
          <p:cNvPr id="41" name="Group 40">
            <a:extLst>
              <a:ext uri="{FF2B5EF4-FFF2-40B4-BE49-F238E27FC236}">
                <a16:creationId xmlns:a16="http://schemas.microsoft.com/office/drawing/2014/main" id="{5C6F76A7-5C0E-4BAF-86C2-74D19E23BCEB}"/>
              </a:ext>
              <a:ext uri="{C183D7F6-B498-43B3-948B-1728B52AA6E4}">
                <adec:decorative xmlns:adec="http://schemas.microsoft.com/office/drawing/2017/decorative" val="1"/>
              </a:ext>
            </a:extLst>
          </p:cNvPr>
          <p:cNvGrpSpPr/>
          <p:nvPr/>
        </p:nvGrpSpPr>
        <p:grpSpPr>
          <a:xfrm>
            <a:off x="9901893" y="5145982"/>
            <a:ext cx="891832" cy="307777"/>
            <a:chOff x="5196286" y="1359057"/>
            <a:chExt cx="891982" cy="307777"/>
          </a:xfrm>
        </p:grpSpPr>
        <p:sp>
          <p:nvSpPr>
            <p:cNvPr id="42" name="Rectangle 41">
              <a:extLst>
                <a:ext uri="{FF2B5EF4-FFF2-40B4-BE49-F238E27FC236}">
                  <a16:creationId xmlns:a16="http://schemas.microsoft.com/office/drawing/2014/main" id="{F0FD4DB3-4DF5-4883-BB5C-7B26743C2DF6}"/>
                </a:ext>
              </a:extLst>
            </p:cNvPr>
            <p:cNvSpPr/>
            <p:nvPr/>
          </p:nvSpPr>
          <p:spPr>
            <a:xfrm>
              <a:off x="5196286" y="1405988"/>
              <a:ext cx="213914" cy="213914"/>
            </a:xfrm>
            <a:prstGeom prst="rect">
              <a:avLst/>
            </a:prstGeom>
            <a:solidFill>
              <a:srgbClr val="F8C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1A3F805-24AC-4B08-98B8-F1F78685A37C}"/>
                </a:ext>
              </a:extLst>
            </p:cNvPr>
            <p:cNvSpPr txBox="1"/>
            <p:nvPr/>
          </p:nvSpPr>
          <p:spPr>
            <a:xfrm>
              <a:off x="5401235" y="1359057"/>
              <a:ext cx="687033" cy="307777"/>
            </a:xfrm>
            <a:prstGeom prst="rect">
              <a:avLst/>
            </a:prstGeom>
            <a:noFill/>
          </p:spPr>
          <p:txBody>
            <a:bodyPr wrap="square" rtlCol="0">
              <a:spAutoFit/>
            </a:bodyPr>
            <a:lstStyle/>
            <a:p>
              <a:r>
                <a:rPr lang="en-US" sz="1400" b="1" dirty="0">
                  <a:latin typeface="Lub Dub Condensed" panose="020B0506030403020204" pitchFamily="34" charset="0"/>
                </a:rPr>
                <a:t>ESUS</a:t>
              </a:r>
              <a:endParaRPr lang="en-US" sz="1400" dirty="0">
                <a:latin typeface="Lub Dub Condensed" panose="020B0506030403020204" pitchFamily="34" charset="0"/>
              </a:endParaRPr>
            </a:p>
          </p:txBody>
        </p:sp>
      </p:grpSp>
      <p:grpSp>
        <p:nvGrpSpPr>
          <p:cNvPr id="44" name="Group 43">
            <a:extLst>
              <a:ext uri="{FF2B5EF4-FFF2-40B4-BE49-F238E27FC236}">
                <a16:creationId xmlns:a16="http://schemas.microsoft.com/office/drawing/2014/main" id="{173120A4-A499-4E8E-A899-92770718726C}"/>
              </a:ext>
              <a:ext uri="{C183D7F6-B498-43B3-948B-1728B52AA6E4}">
                <adec:decorative xmlns:adec="http://schemas.microsoft.com/office/drawing/2017/decorative" val="1"/>
              </a:ext>
            </a:extLst>
          </p:cNvPr>
          <p:cNvGrpSpPr/>
          <p:nvPr/>
        </p:nvGrpSpPr>
        <p:grpSpPr>
          <a:xfrm>
            <a:off x="9901943" y="5437593"/>
            <a:ext cx="1186012" cy="307777"/>
            <a:chOff x="5196286" y="1359057"/>
            <a:chExt cx="1186212" cy="307777"/>
          </a:xfrm>
        </p:grpSpPr>
        <p:sp>
          <p:nvSpPr>
            <p:cNvPr id="45" name="Rectangle 44">
              <a:extLst>
                <a:ext uri="{FF2B5EF4-FFF2-40B4-BE49-F238E27FC236}">
                  <a16:creationId xmlns:a16="http://schemas.microsoft.com/office/drawing/2014/main" id="{40BD5635-67F2-417E-A351-C0FF1B706754}"/>
                </a:ext>
              </a:extLst>
            </p:cNvPr>
            <p:cNvSpPr/>
            <p:nvPr/>
          </p:nvSpPr>
          <p:spPr>
            <a:xfrm>
              <a:off x="5196286" y="1405988"/>
              <a:ext cx="213914" cy="213914"/>
            </a:xfrm>
            <a:prstGeom prst="rect">
              <a:avLst/>
            </a:prstGeom>
            <a:solidFill>
              <a:srgbClr val="E97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A7A85EF4-7234-4316-AA9C-B438424B22A6}"/>
                </a:ext>
              </a:extLst>
            </p:cNvPr>
            <p:cNvSpPr txBox="1"/>
            <p:nvPr/>
          </p:nvSpPr>
          <p:spPr>
            <a:xfrm>
              <a:off x="5401236" y="1359057"/>
              <a:ext cx="981262" cy="307777"/>
            </a:xfrm>
            <a:prstGeom prst="rect">
              <a:avLst/>
            </a:prstGeom>
            <a:noFill/>
          </p:spPr>
          <p:txBody>
            <a:bodyPr wrap="square" rtlCol="0">
              <a:spAutoFit/>
            </a:bodyPr>
            <a:lstStyle/>
            <a:p>
              <a:r>
                <a:rPr lang="en-US" sz="1400" b="1" dirty="0">
                  <a:latin typeface="Lub Dub Condensed" panose="020B0506030403020204" pitchFamily="34" charset="0"/>
                </a:rPr>
                <a:t>NON-ESUS</a:t>
              </a:r>
            </a:p>
          </p:txBody>
        </p:sp>
      </p:grpSp>
      <p:sp>
        <p:nvSpPr>
          <p:cNvPr id="52" name="Slide Number Placeholder 51">
            <a:extLst>
              <a:ext uri="{FF2B5EF4-FFF2-40B4-BE49-F238E27FC236}">
                <a16:creationId xmlns:a16="http://schemas.microsoft.com/office/drawing/2014/main" id="{42008CEF-597D-4A1D-A63B-0E287C6F5FF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2" name="Rectangle 1" descr="Ischemic stroke accounts for 88% of strokes, while Intracerebral hemorrhage accounts for 10%  and subarachnoid hemmorage accounts for 2%. ">
            <a:extLst>
              <a:ext uri="{FF2B5EF4-FFF2-40B4-BE49-F238E27FC236}">
                <a16:creationId xmlns:a16="http://schemas.microsoft.com/office/drawing/2014/main" id="{77B4B791-414A-4304-A109-0EED3A2D4ECC}"/>
              </a:ext>
            </a:extLst>
          </p:cNvPr>
          <p:cNvSpPr/>
          <p:nvPr/>
        </p:nvSpPr>
        <p:spPr>
          <a:xfrm>
            <a:off x="350982" y="1079168"/>
            <a:ext cx="7195127" cy="1259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descr="There are two types of Ischemic Stroke: 23% are Lacunar (majority due to small vessel disease) and 77% are Non-Lacunar ">
            <a:extLst>
              <a:ext uri="{FF2B5EF4-FFF2-40B4-BE49-F238E27FC236}">
                <a16:creationId xmlns:a16="http://schemas.microsoft.com/office/drawing/2014/main" id="{0A7F545A-A84A-43DA-964D-D83127D4BC44}"/>
              </a:ext>
            </a:extLst>
          </p:cNvPr>
          <p:cNvSpPr/>
          <p:nvPr/>
        </p:nvSpPr>
        <p:spPr>
          <a:xfrm>
            <a:off x="1479204" y="2582069"/>
            <a:ext cx="7195127" cy="1259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descr="Within Non-Lacunar Stroke, 45% are cryptogenic while 35% are cardioembolic, 17% large artery and 3% are other.">
            <a:extLst>
              <a:ext uri="{FF2B5EF4-FFF2-40B4-BE49-F238E27FC236}">
                <a16:creationId xmlns:a16="http://schemas.microsoft.com/office/drawing/2014/main" id="{C56D62DB-C864-4EA4-B87F-5F979FADB75C}"/>
              </a:ext>
            </a:extLst>
          </p:cNvPr>
          <p:cNvSpPr/>
          <p:nvPr/>
        </p:nvSpPr>
        <p:spPr>
          <a:xfrm>
            <a:off x="2945108" y="3665230"/>
            <a:ext cx="7195127" cy="1259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descr="Half of Cryptogenic strokes are ESUS while the other half are non-ESUS. ">
            <a:extLst>
              <a:ext uri="{FF2B5EF4-FFF2-40B4-BE49-F238E27FC236}">
                <a16:creationId xmlns:a16="http://schemas.microsoft.com/office/drawing/2014/main" id="{92431987-3DBF-439F-AD3E-FE2A1ACF7412}"/>
              </a:ext>
            </a:extLst>
          </p:cNvPr>
          <p:cNvSpPr/>
          <p:nvPr/>
        </p:nvSpPr>
        <p:spPr>
          <a:xfrm>
            <a:off x="4269768" y="4878898"/>
            <a:ext cx="7195127" cy="1259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50">
            <a:extLst>
              <a:ext uri="{FF2B5EF4-FFF2-40B4-BE49-F238E27FC236}">
                <a16:creationId xmlns:a16="http://schemas.microsoft.com/office/drawing/2014/main" id="{587DCA65-C2EE-4A56-84BF-D57020332009}"/>
              </a:ext>
            </a:extLst>
          </p:cNvPr>
          <p:cNvSpPr>
            <a:spLocks noGrp="1"/>
          </p:cNvSpPr>
          <p:nvPr>
            <p:ph type="body" sz="quarter" idx="13"/>
          </p:nvPr>
        </p:nvSpPr>
        <p:spPr>
          <a:xfrm>
            <a:off x="838200" y="6121912"/>
            <a:ext cx="10515600" cy="271939"/>
          </a:xfrm>
        </p:spPr>
        <p:txBody>
          <a:bodyPr/>
          <a:lstStyle/>
          <a:p>
            <a:pPr algn="ctr"/>
            <a:r>
              <a:rPr lang="en-US" sz="1100" b="1" dirty="0"/>
              <a:t>Abbreviations: </a:t>
            </a:r>
            <a:r>
              <a:rPr lang="en-US" sz="1100" dirty="0"/>
              <a:t>ESUS indicates embolic stroke of undetermined source; and non-ESUS, non-embolic stroke of undetermined source.</a:t>
            </a:r>
          </a:p>
        </p:txBody>
      </p:sp>
    </p:spTree>
    <p:extLst>
      <p:ext uri="{BB962C8B-B14F-4D97-AF65-F5344CB8AC3E}">
        <p14:creationId xmlns:p14="http://schemas.microsoft.com/office/powerpoint/2010/main" val="53008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nector: Elbow 38">
            <a:extLst>
              <a:ext uri="{FF2B5EF4-FFF2-40B4-BE49-F238E27FC236}">
                <a16:creationId xmlns:a16="http://schemas.microsoft.com/office/drawing/2014/main" id="{FE625E57-FEFC-4487-8A47-B994B82CE33C}"/>
              </a:ext>
              <a:ext uri="{C183D7F6-B498-43B3-948B-1728B52AA6E4}">
                <adec:decorative xmlns:adec="http://schemas.microsoft.com/office/drawing/2017/decorative" val="1"/>
              </a:ext>
            </a:extLst>
          </p:cNvPr>
          <p:cNvCxnSpPr>
            <a:cxnSpLocks/>
          </p:cNvCxnSpPr>
          <p:nvPr/>
        </p:nvCxnSpPr>
        <p:spPr>
          <a:xfrm rot="5400000" flipH="1" flipV="1">
            <a:off x="5084206" y="954757"/>
            <a:ext cx="457200" cy="1554480"/>
          </a:xfrm>
          <a:prstGeom prst="bentConnector3">
            <a:avLst>
              <a:gd name="adj1" fmla="val 50403"/>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282D7AA-2C74-4CED-8968-D6DB34A5F364}"/>
              </a:ext>
              <a:ext uri="{C183D7F6-B498-43B3-948B-1728B52AA6E4}">
                <adec:decorative xmlns:adec="http://schemas.microsoft.com/office/drawing/2017/decorative" val="1"/>
              </a:ext>
            </a:extLst>
          </p:cNvPr>
          <p:cNvCxnSpPr>
            <a:cxnSpLocks/>
          </p:cNvCxnSpPr>
          <p:nvPr/>
        </p:nvCxnSpPr>
        <p:spPr>
          <a:xfrm>
            <a:off x="7653872" y="2205629"/>
            <a:ext cx="0" cy="11209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Container">
            <a:extLst>
              <a:ext uri="{FF2B5EF4-FFF2-40B4-BE49-F238E27FC236}">
                <a16:creationId xmlns:a16="http://schemas.microsoft.com/office/drawing/2014/main" id="{73E96E1B-FDD9-4110-91BD-31C5D24391F1}"/>
              </a:ext>
              <a:ext uri="{C183D7F6-B498-43B3-948B-1728B52AA6E4}">
                <adec:decorative xmlns:adec="http://schemas.microsoft.com/office/drawing/2017/decorative" val="1"/>
              </a:ext>
            </a:extLst>
          </p:cNvPr>
          <p:cNvSpPr/>
          <p:nvPr/>
        </p:nvSpPr>
        <p:spPr>
          <a:xfrm>
            <a:off x="838199" y="4969568"/>
            <a:ext cx="10040367" cy="646813"/>
          </a:xfrm>
          <a:prstGeom prst="rect">
            <a:avLst/>
          </a:prstGeom>
          <a:solidFill>
            <a:srgbClr val="595959"/>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endParaRPr>
          </a:p>
        </p:txBody>
      </p:sp>
      <p:sp>
        <p:nvSpPr>
          <p:cNvPr id="55" name="Rectangle Container">
            <a:extLst>
              <a:ext uri="{FF2B5EF4-FFF2-40B4-BE49-F238E27FC236}">
                <a16:creationId xmlns:a16="http://schemas.microsoft.com/office/drawing/2014/main" id="{AC46EAC7-141A-4CBA-877E-20E7EE5E67A5}"/>
              </a:ext>
              <a:ext uri="{C183D7F6-B498-43B3-948B-1728B52AA6E4}">
                <adec:decorative xmlns:adec="http://schemas.microsoft.com/office/drawing/2017/decorative" val="1"/>
              </a:ext>
            </a:extLst>
          </p:cNvPr>
          <p:cNvSpPr/>
          <p:nvPr/>
        </p:nvSpPr>
        <p:spPr>
          <a:xfrm>
            <a:off x="850872" y="4243829"/>
            <a:ext cx="10027328" cy="592550"/>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endParaRPr>
          </a:p>
        </p:txBody>
      </p:sp>
      <p:sp>
        <p:nvSpPr>
          <p:cNvPr id="51" name="Rectangle 2">
            <a:extLst>
              <a:ext uri="{FF2B5EF4-FFF2-40B4-BE49-F238E27FC236}">
                <a16:creationId xmlns:a16="http://schemas.microsoft.com/office/drawing/2014/main" id="{83EE4A13-636E-4807-B004-D9FF851DE46D}"/>
              </a:ext>
              <a:ext uri="{C183D7F6-B498-43B3-948B-1728B52AA6E4}">
                <adec:decorative xmlns:adec="http://schemas.microsoft.com/office/drawing/2017/decorative" val="1"/>
              </a:ext>
            </a:extLst>
          </p:cNvPr>
          <p:cNvSpPr/>
          <p:nvPr/>
        </p:nvSpPr>
        <p:spPr>
          <a:xfrm>
            <a:off x="5780464" y="3753908"/>
            <a:ext cx="1418419" cy="5780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2">
            <a:extLst>
              <a:ext uri="{FF2B5EF4-FFF2-40B4-BE49-F238E27FC236}">
                <a16:creationId xmlns:a16="http://schemas.microsoft.com/office/drawing/2014/main" id="{CCB38B76-62CD-46CC-9D51-E8A917DCDE0C}"/>
              </a:ext>
              <a:ext uri="{C183D7F6-B498-43B3-948B-1728B52AA6E4}">
                <adec:decorative xmlns:adec="http://schemas.microsoft.com/office/drawing/2017/decorative" val="1"/>
              </a:ext>
            </a:extLst>
          </p:cNvPr>
          <p:cNvSpPr/>
          <p:nvPr/>
        </p:nvSpPr>
        <p:spPr>
          <a:xfrm>
            <a:off x="2710973" y="3744035"/>
            <a:ext cx="469304" cy="5780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2">
            <a:extLst>
              <a:ext uri="{FF2B5EF4-FFF2-40B4-BE49-F238E27FC236}">
                <a16:creationId xmlns:a16="http://schemas.microsoft.com/office/drawing/2014/main" id="{E1FEF8A3-B32B-4BDC-891A-54969BBA420A}"/>
              </a:ext>
              <a:ext uri="{C183D7F6-B498-43B3-948B-1728B52AA6E4}">
                <adec:decorative xmlns:adec="http://schemas.microsoft.com/office/drawing/2017/decorative" val="1"/>
              </a:ext>
            </a:extLst>
          </p:cNvPr>
          <p:cNvSpPr/>
          <p:nvPr/>
        </p:nvSpPr>
        <p:spPr>
          <a:xfrm flipH="1">
            <a:off x="4111134" y="3744036"/>
            <a:ext cx="1067553" cy="5780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Arrow Connector 44">
            <a:extLst>
              <a:ext uri="{FF2B5EF4-FFF2-40B4-BE49-F238E27FC236}">
                <a16:creationId xmlns:a16="http://schemas.microsoft.com/office/drawing/2014/main" id="{04D89EF6-F469-4AA2-8489-919160DF5DD7}"/>
              </a:ext>
              <a:ext uri="{C183D7F6-B498-43B3-948B-1728B52AA6E4}">
                <adec:decorative xmlns:adec="http://schemas.microsoft.com/office/drawing/2017/decorative" val="1"/>
              </a:ext>
            </a:extLst>
          </p:cNvPr>
          <p:cNvCxnSpPr>
            <a:cxnSpLocks/>
          </p:cNvCxnSpPr>
          <p:nvPr/>
        </p:nvCxnSpPr>
        <p:spPr>
          <a:xfrm>
            <a:off x="9418760" y="4688804"/>
            <a:ext cx="0" cy="4042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Container">
            <a:extLst>
              <a:ext uri="{FF2B5EF4-FFF2-40B4-BE49-F238E27FC236}">
                <a16:creationId xmlns:a16="http://schemas.microsoft.com/office/drawing/2014/main" id="{06D09E48-8C37-4584-8BDB-B3BFB87C6169}"/>
              </a:ext>
              <a:ext uri="{C183D7F6-B498-43B3-948B-1728B52AA6E4}">
                <adec:decorative xmlns:adec="http://schemas.microsoft.com/office/drawing/2017/decorative" val="1"/>
              </a:ext>
            </a:extLst>
          </p:cNvPr>
          <p:cNvSpPr/>
          <p:nvPr/>
        </p:nvSpPr>
        <p:spPr>
          <a:xfrm>
            <a:off x="8165503" y="4322040"/>
            <a:ext cx="2482598" cy="423829"/>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Dual Antiplatelet</a:t>
            </a:r>
          </a:p>
          <a:p>
            <a:pPr algn="ctr" hangingPunct="0">
              <a:lnSpc>
                <a:spcPct val="90000"/>
              </a:lnSpc>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48" name="Rectangle Container">
            <a:extLst>
              <a:ext uri="{FF2B5EF4-FFF2-40B4-BE49-F238E27FC236}">
                <a16:creationId xmlns:a16="http://schemas.microsoft.com/office/drawing/2014/main" id="{E7E159BD-2D1F-4330-B82E-E5BA1B34D8AE}"/>
              </a:ext>
              <a:ext uri="{C183D7F6-B498-43B3-948B-1728B52AA6E4}">
                <adec:decorative xmlns:adec="http://schemas.microsoft.com/office/drawing/2017/decorative" val="1"/>
              </a:ext>
            </a:extLst>
          </p:cNvPr>
          <p:cNvSpPr/>
          <p:nvPr/>
        </p:nvSpPr>
        <p:spPr>
          <a:xfrm>
            <a:off x="8640962" y="5093036"/>
            <a:ext cx="1577113" cy="423829"/>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Single Antiplatelet</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cxnSp>
        <p:nvCxnSpPr>
          <p:cNvPr id="44" name="Straight Arrow Connector 43">
            <a:extLst>
              <a:ext uri="{FF2B5EF4-FFF2-40B4-BE49-F238E27FC236}">
                <a16:creationId xmlns:a16="http://schemas.microsoft.com/office/drawing/2014/main" id="{85B269AD-4D94-43FB-B3E9-54A23B5A9391}"/>
              </a:ext>
              <a:ext uri="{C183D7F6-B498-43B3-948B-1728B52AA6E4}">
                <adec:decorative xmlns:adec="http://schemas.microsoft.com/office/drawing/2017/decorative" val="1"/>
              </a:ext>
            </a:extLst>
          </p:cNvPr>
          <p:cNvCxnSpPr>
            <a:cxnSpLocks/>
          </p:cNvCxnSpPr>
          <p:nvPr/>
        </p:nvCxnSpPr>
        <p:spPr>
          <a:xfrm>
            <a:off x="2703289" y="4688803"/>
            <a:ext cx="0" cy="4042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2">
            <a:extLst>
              <a:ext uri="{FF2B5EF4-FFF2-40B4-BE49-F238E27FC236}">
                <a16:creationId xmlns:a16="http://schemas.microsoft.com/office/drawing/2014/main" id="{13DC350F-7F99-4BA1-8EF6-074BCA3CF3F5}"/>
              </a:ext>
              <a:ext uri="{C183D7F6-B498-43B3-948B-1728B52AA6E4}">
                <adec:decorative xmlns:adec="http://schemas.microsoft.com/office/drawing/2017/decorative" val="1"/>
              </a:ext>
            </a:extLst>
          </p:cNvPr>
          <p:cNvSpPr/>
          <p:nvPr/>
        </p:nvSpPr>
        <p:spPr>
          <a:xfrm>
            <a:off x="3631296" y="2883004"/>
            <a:ext cx="469304" cy="44354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2">
            <a:extLst>
              <a:ext uri="{FF2B5EF4-FFF2-40B4-BE49-F238E27FC236}">
                <a16:creationId xmlns:a16="http://schemas.microsoft.com/office/drawing/2014/main" id="{0E7AC39E-C4C3-40A7-B3C3-3221E81CF4BA}"/>
              </a:ext>
              <a:ext uri="{C183D7F6-B498-43B3-948B-1728B52AA6E4}">
                <adec:decorative xmlns:adec="http://schemas.microsoft.com/office/drawing/2017/decorative" val="1"/>
              </a:ext>
            </a:extLst>
          </p:cNvPr>
          <p:cNvSpPr/>
          <p:nvPr/>
        </p:nvSpPr>
        <p:spPr>
          <a:xfrm flipH="1">
            <a:off x="5031458" y="2883005"/>
            <a:ext cx="469303" cy="143903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FC711D-8E88-43F1-B1B1-6591B75D1333}"/>
              </a:ext>
            </a:extLst>
          </p:cNvPr>
          <p:cNvSpPr>
            <a:spLocks noGrp="1"/>
          </p:cNvSpPr>
          <p:nvPr>
            <p:ph type="title"/>
          </p:nvPr>
        </p:nvSpPr>
        <p:spPr>
          <a:xfrm>
            <a:off x="838200" y="365125"/>
            <a:ext cx="9199179" cy="660111"/>
          </a:xfrm>
        </p:spPr>
        <p:txBody>
          <a:bodyPr/>
          <a:lstStyle/>
          <a:p>
            <a: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t>Figure 6. </a:t>
            </a:r>
            <a:r>
              <a:rPr kumimoji="0" lang="en-US" sz="2400" b="0" i="0" u="none" strike="noStrike" kern="1200" cap="none" spc="0" normalizeH="0" baseline="0" noProof="0" dirty="0">
                <a:ln>
                  <a:noFill/>
                </a:ln>
                <a:effectLst/>
                <a:uLnTx/>
                <a:uFillTx/>
                <a:latin typeface="Lub Dub Bold" panose="020B0803030403020204" pitchFamily="34" charset="0"/>
                <a:ea typeface="+mj-ea"/>
                <a:cs typeface="+mj-cs"/>
              </a:rPr>
              <a:t>Antiplatelet Therapy For Non-Cardioembolic Stroke and Transient Ischemic Attack</a:t>
            </a:r>
            <a:endParaRPr lang="en-US" sz="2400" dirty="0">
              <a:latin typeface="Lub Dub Bold" panose="020B0803030403020204"/>
            </a:endParaRPr>
          </a:p>
        </p:txBody>
      </p:sp>
      <p:sp>
        <p:nvSpPr>
          <p:cNvPr id="3" name="Rectangle 2" descr="Flowchart of guideline recommendations for antiplatelet therapy for non-cardioembolic stoke in patients who have had a prior stroke or transient ischemic attack to prevent further stroke or transient ischemic attack.">
            <a:extLst>
              <a:ext uri="{FF2B5EF4-FFF2-40B4-BE49-F238E27FC236}">
                <a16:creationId xmlns:a16="http://schemas.microsoft.com/office/drawing/2014/main" id="{BE5502FC-EAEA-4A66-B847-E67EBF30B03D}"/>
              </a:ext>
            </a:extLst>
          </p:cNvPr>
          <p:cNvSpPr/>
          <p:nvPr/>
        </p:nvSpPr>
        <p:spPr>
          <a:xfrm>
            <a:off x="271849" y="365125"/>
            <a:ext cx="11464607" cy="580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3A9FCBE1-FD10-4EDE-B3F2-3E6B3393BBCC}"/>
              </a:ext>
            </a:extLst>
          </p:cNvPr>
          <p:cNvSpPr>
            <a:spLocks noGrp="1"/>
          </p:cNvSpPr>
          <p:nvPr>
            <p:ph type="body" sz="quarter" idx="13"/>
          </p:nvPr>
        </p:nvSpPr>
        <p:spPr>
          <a:xfrm>
            <a:off x="2469401" y="5691258"/>
            <a:ext cx="7253199" cy="271939"/>
          </a:xfrm>
        </p:spPr>
        <p:txBody>
          <a:bodyPr/>
          <a:lstStyle/>
          <a:p>
            <a:pPr marL="0" indent="0" algn="ctr">
              <a:spcBef>
                <a:spcPts val="0"/>
              </a:spcBef>
            </a:pPr>
            <a:r>
              <a:rPr lang="en-US" sz="1050" b="1" dirty="0">
                <a:latin typeface="Lub Dub Condensed" panose="020B0506030403020204" pitchFamily="34" charset="0"/>
              </a:rPr>
              <a:t>Note: </a:t>
            </a:r>
            <a:r>
              <a:rPr lang="en-US" sz="1050" dirty="0">
                <a:latin typeface="Lub Dub Condensed" panose="020B0506030403020204" pitchFamily="34" charset="0"/>
              </a:rPr>
              <a:t>Algorithm does not apply to patients who receive acute thrombolysis.</a:t>
            </a:r>
          </a:p>
          <a:p>
            <a:pPr marL="0" indent="0" algn="ctr">
              <a:spcBef>
                <a:spcPts val="0"/>
              </a:spcBef>
            </a:pPr>
            <a:r>
              <a:rPr lang="en-US" sz="1050" b="1" dirty="0">
                <a:latin typeface="Lub Dub Condensed" panose="020B0506030403020204" pitchFamily="34" charset="0"/>
              </a:rPr>
              <a:t>Note: </a:t>
            </a:r>
            <a:r>
              <a:rPr lang="en-US" sz="1050" dirty="0">
                <a:latin typeface="Lub Dub Condensed" panose="020B0506030403020204" pitchFamily="34" charset="0"/>
              </a:rPr>
              <a:t>Please see Section 5.1.1. for recommendations related to severe symptomatic intracranial large vessel stenosis</a:t>
            </a:r>
          </a:p>
          <a:p>
            <a:pPr marL="0" indent="0" algn="ctr">
              <a:spcBef>
                <a:spcPts val="0"/>
              </a:spcBef>
            </a:pPr>
            <a:r>
              <a:rPr lang="en-US" sz="1050" b="1" dirty="0">
                <a:latin typeface="Lub Dub Condensed" panose="020B0506030403020204" pitchFamily="34" charset="0"/>
              </a:rPr>
              <a:t>Abbreviations: </a:t>
            </a:r>
            <a:r>
              <a:rPr lang="en-US" sz="1050" dirty="0">
                <a:latin typeface="Lub Dub Condensed" panose="020B0506030403020204" pitchFamily="34" charset="0"/>
              </a:rPr>
              <a:t>IS, ischemic stroke; NIHSS, National Institutes of Health Stroke Scale; and TIA, transient ischemic attack.</a:t>
            </a:r>
          </a:p>
        </p:txBody>
      </p:sp>
      <p:sp>
        <p:nvSpPr>
          <p:cNvPr id="29" name="Rectangle Container">
            <a:extLst>
              <a:ext uri="{FF2B5EF4-FFF2-40B4-BE49-F238E27FC236}">
                <a16:creationId xmlns:a16="http://schemas.microsoft.com/office/drawing/2014/main" id="{E452A0D0-7171-495C-8F3F-96865A0C3FF1}"/>
              </a:ext>
              <a:ext uri="{C183D7F6-B498-43B3-948B-1728B52AA6E4}">
                <adec:decorative xmlns:adec="http://schemas.microsoft.com/office/drawing/2017/decorative" val="1"/>
              </a:ext>
            </a:extLst>
          </p:cNvPr>
          <p:cNvSpPr/>
          <p:nvPr/>
        </p:nvSpPr>
        <p:spPr>
          <a:xfrm>
            <a:off x="3044025" y="1222472"/>
            <a:ext cx="6103950" cy="381986"/>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Non- cardioembolic Ischemic Stroke or Transient Ischemic Attack </a:t>
            </a:r>
          </a:p>
        </p:txBody>
      </p:sp>
      <p:sp>
        <p:nvSpPr>
          <p:cNvPr id="31" name="Rectangle Container">
            <a:extLst>
              <a:ext uri="{FF2B5EF4-FFF2-40B4-BE49-F238E27FC236}">
                <a16:creationId xmlns:a16="http://schemas.microsoft.com/office/drawing/2014/main" id="{A5C7FBF4-6201-4D7F-95D0-409470ED5D84}"/>
              </a:ext>
              <a:ext uri="{C183D7F6-B498-43B3-948B-1728B52AA6E4}">
                <adec:decorative xmlns:adec="http://schemas.microsoft.com/office/drawing/2017/decorative" val="1"/>
              </a:ext>
            </a:extLst>
          </p:cNvPr>
          <p:cNvSpPr/>
          <p:nvPr/>
        </p:nvSpPr>
        <p:spPr>
          <a:xfrm>
            <a:off x="3496164" y="1972002"/>
            <a:ext cx="2067855" cy="30829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Ischemic Stroke (IS)</a:t>
            </a:r>
          </a:p>
        </p:txBody>
      </p:sp>
      <p:sp>
        <p:nvSpPr>
          <p:cNvPr id="32" name="Rectangle Container">
            <a:extLst>
              <a:ext uri="{FF2B5EF4-FFF2-40B4-BE49-F238E27FC236}">
                <a16:creationId xmlns:a16="http://schemas.microsoft.com/office/drawing/2014/main" id="{1336579F-4CD9-4BF6-8953-72CFBEFD1866}"/>
              </a:ext>
              <a:ext uri="{C183D7F6-B498-43B3-948B-1728B52AA6E4}">
                <adec:decorative xmlns:adec="http://schemas.microsoft.com/office/drawing/2017/decorative" val="1"/>
              </a:ext>
            </a:extLst>
          </p:cNvPr>
          <p:cNvSpPr/>
          <p:nvPr/>
        </p:nvSpPr>
        <p:spPr>
          <a:xfrm>
            <a:off x="6617029" y="1967499"/>
            <a:ext cx="2067855" cy="30829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Transient Ischemic Attack</a:t>
            </a:r>
          </a:p>
        </p:txBody>
      </p:sp>
      <p:cxnSp>
        <p:nvCxnSpPr>
          <p:cNvPr id="33" name="Straight Arrow Connector 32">
            <a:extLst>
              <a:ext uri="{FF2B5EF4-FFF2-40B4-BE49-F238E27FC236}">
                <a16:creationId xmlns:a16="http://schemas.microsoft.com/office/drawing/2014/main" id="{707BC0EB-2030-4FCE-8344-3AB773224B2D}"/>
              </a:ext>
              <a:ext uri="{C183D7F6-B498-43B3-948B-1728B52AA6E4}">
                <adec:decorative xmlns:adec="http://schemas.microsoft.com/office/drawing/2017/decorative" val="1"/>
              </a:ext>
            </a:extLst>
          </p:cNvPr>
          <p:cNvCxnSpPr>
            <a:cxnSpLocks/>
          </p:cNvCxnSpPr>
          <p:nvPr/>
        </p:nvCxnSpPr>
        <p:spPr>
          <a:xfrm>
            <a:off x="4530091" y="2276850"/>
            <a:ext cx="5475" cy="1722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Container">
            <a:extLst>
              <a:ext uri="{FF2B5EF4-FFF2-40B4-BE49-F238E27FC236}">
                <a16:creationId xmlns:a16="http://schemas.microsoft.com/office/drawing/2014/main" id="{32C10F81-747B-4143-BC8D-4FCC678601AC}"/>
              </a:ext>
              <a:ext uri="{C183D7F6-B498-43B3-948B-1728B52AA6E4}">
                <adec:decorative xmlns:adec="http://schemas.microsoft.com/office/drawing/2017/decorative" val="1"/>
              </a:ext>
            </a:extLst>
          </p:cNvPr>
          <p:cNvSpPr/>
          <p:nvPr/>
        </p:nvSpPr>
        <p:spPr>
          <a:xfrm>
            <a:off x="3874760" y="2447227"/>
            <a:ext cx="1321612" cy="841069"/>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9144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Early IS?</a:t>
            </a:r>
          </a:p>
        </p:txBody>
      </p:sp>
      <p:sp>
        <p:nvSpPr>
          <p:cNvPr id="37" name="Rectangle Container">
            <a:extLst>
              <a:ext uri="{FF2B5EF4-FFF2-40B4-BE49-F238E27FC236}">
                <a16:creationId xmlns:a16="http://schemas.microsoft.com/office/drawing/2014/main" id="{A93F793B-CF0A-4839-90B1-FBBC1CDF3891}"/>
              </a:ext>
              <a:ext uri="{C183D7F6-B498-43B3-948B-1728B52AA6E4}">
                <adec:decorative xmlns:adec="http://schemas.microsoft.com/office/drawing/2017/decorative" val="1"/>
              </a:ext>
            </a:extLst>
          </p:cNvPr>
          <p:cNvSpPr/>
          <p:nvPr/>
        </p:nvSpPr>
        <p:spPr>
          <a:xfrm>
            <a:off x="3058961" y="3321030"/>
            <a:ext cx="1144670" cy="865757"/>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NIHSS ≤3?</a:t>
            </a:r>
          </a:p>
        </p:txBody>
      </p:sp>
      <p:sp>
        <p:nvSpPr>
          <p:cNvPr id="40" name="Rectangle Container">
            <a:extLst>
              <a:ext uri="{FF2B5EF4-FFF2-40B4-BE49-F238E27FC236}">
                <a16:creationId xmlns:a16="http://schemas.microsoft.com/office/drawing/2014/main" id="{9F4D465B-35B0-425B-915F-0B138B087217}"/>
              </a:ext>
              <a:ext uri="{C183D7F6-B498-43B3-948B-1728B52AA6E4}">
                <adec:decorative xmlns:adec="http://schemas.microsoft.com/office/drawing/2017/decorative" val="1"/>
              </a:ext>
            </a:extLst>
          </p:cNvPr>
          <p:cNvSpPr/>
          <p:nvPr/>
        </p:nvSpPr>
        <p:spPr>
          <a:xfrm>
            <a:off x="1953748" y="5093035"/>
            <a:ext cx="1577113" cy="423829"/>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Single Antiplatelet</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41" name="Rectangle Container">
            <a:extLst>
              <a:ext uri="{FF2B5EF4-FFF2-40B4-BE49-F238E27FC236}">
                <a16:creationId xmlns:a16="http://schemas.microsoft.com/office/drawing/2014/main" id="{BB40023A-3FE7-43C8-8CB4-60CA7A7C0C2B}"/>
              </a:ext>
              <a:ext uri="{C183D7F6-B498-43B3-948B-1728B52AA6E4}">
                <adec:decorative xmlns:adec="http://schemas.microsoft.com/office/drawing/2017/decorative" val="1"/>
              </a:ext>
            </a:extLst>
          </p:cNvPr>
          <p:cNvSpPr/>
          <p:nvPr/>
        </p:nvSpPr>
        <p:spPr>
          <a:xfrm>
            <a:off x="4795599" y="4322039"/>
            <a:ext cx="1410324" cy="1194825"/>
          </a:xfrm>
          <a:prstGeom prst="rect">
            <a:avLst/>
          </a:prstGeom>
          <a:solidFill>
            <a:schemeClr val="tx1">
              <a:lumMod val="65000"/>
              <a:lumOff val="35000"/>
            </a:schemeClr>
          </a:solidFill>
          <a:ln w="25400">
            <a:solidFill>
              <a:schemeClr val="bg1">
                <a:lumMod val="9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Single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Antiplatelet</a:t>
            </a:r>
          </a:p>
        </p:txBody>
      </p:sp>
      <p:sp>
        <p:nvSpPr>
          <p:cNvPr id="60" name="TextBox 59">
            <a:extLst>
              <a:ext uri="{FF2B5EF4-FFF2-40B4-BE49-F238E27FC236}">
                <a16:creationId xmlns:a16="http://schemas.microsoft.com/office/drawing/2014/main" id="{74B8DF9A-6910-4831-AAEC-ACE838B91967}"/>
              </a:ext>
              <a:ext uri="{C183D7F6-B498-43B3-948B-1728B52AA6E4}">
                <adec:decorative xmlns:adec="http://schemas.microsoft.com/office/drawing/2017/decorative" val="1"/>
              </a:ext>
            </a:extLst>
          </p:cNvPr>
          <p:cNvSpPr txBox="1"/>
          <p:nvPr/>
        </p:nvSpPr>
        <p:spPr>
          <a:xfrm>
            <a:off x="902692" y="4395453"/>
            <a:ext cx="103318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0-90 days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F2FD3755-E67A-41A5-996D-AA246CB68EE6}"/>
              </a:ext>
              <a:ext uri="{C183D7F6-B498-43B3-948B-1728B52AA6E4}">
                <adec:decorative xmlns:adec="http://schemas.microsoft.com/office/drawing/2017/decorative" val="1"/>
              </a:ext>
            </a:extLst>
          </p:cNvPr>
          <p:cNvSpPr txBox="1"/>
          <p:nvPr/>
        </p:nvSpPr>
        <p:spPr>
          <a:xfrm>
            <a:off x="902692" y="5166449"/>
            <a:ext cx="103318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&gt;90 days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Container">
            <a:extLst>
              <a:ext uri="{FF2B5EF4-FFF2-40B4-BE49-F238E27FC236}">
                <a16:creationId xmlns:a16="http://schemas.microsoft.com/office/drawing/2014/main" id="{3A503D84-6C20-4737-AA91-B09B708E751E}"/>
              </a:ext>
              <a:ext uri="{C183D7F6-B498-43B3-948B-1728B52AA6E4}">
                <adec:decorative xmlns:adec="http://schemas.microsoft.com/office/drawing/2017/decorative" val="1"/>
              </a:ext>
            </a:extLst>
          </p:cNvPr>
          <p:cNvSpPr/>
          <p:nvPr/>
        </p:nvSpPr>
        <p:spPr>
          <a:xfrm>
            <a:off x="3391222" y="2938414"/>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63" name="Rectangle Container">
            <a:extLst>
              <a:ext uri="{FF2B5EF4-FFF2-40B4-BE49-F238E27FC236}">
                <a16:creationId xmlns:a16="http://schemas.microsoft.com/office/drawing/2014/main" id="{1FA0607B-E789-45D9-B6C8-958B7CB41BC0}"/>
              </a:ext>
              <a:ext uri="{C183D7F6-B498-43B3-948B-1728B52AA6E4}">
                <adec:decorative xmlns:adec="http://schemas.microsoft.com/office/drawing/2017/decorative" val="1"/>
              </a:ext>
            </a:extLst>
          </p:cNvPr>
          <p:cNvSpPr/>
          <p:nvPr/>
        </p:nvSpPr>
        <p:spPr>
          <a:xfrm>
            <a:off x="5279368" y="2934418"/>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64" name="Rectangle Container">
            <a:extLst>
              <a:ext uri="{FF2B5EF4-FFF2-40B4-BE49-F238E27FC236}">
                <a16:creationId xmlns:a16="http://schemas.microsoft.com/office/drawing/2014/main" id="{C78ED7BA-F851-49E4-B1DA-0DB0CD7E435F}"/>
              </a:ext>
              <a:ext uri="{C183D7F6-B498-43B3-948B-1728B52AA6E4}">
                <adec:decorative xmlns:adec="http://schemas.microsoft.com/office/drawing/2017/decorative" val="1"/>
              </a:ext>
            </a:extLst>
          </p:cNvPr>
          <p:cNvSpPr/>
          <p:nvPr/>
        </p:nvSpPr>
        <p:spPr>
          <a:xfrm>
            <a:off x="2469277" y="3858536"/>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65" name="Rectangle Container">
            <a:extLst>
              <a:ext uri="{FF2B5EF4-FFF2-40B4-BE49-F238E27FC236}">
                <a16:creationId xmlns:a16="http://schemas.microsoft.com/office/drawing/2014/main" id="{AC813FB2-C644-41E1-80D1-E6C5A9FA7A80}"/>
              </a:ext>
              <a:ext uri="{C183D7F6-B498-43B3-948B-1728B52AA6E4}">
                <adec:decorative xmlns:adec="http://schemas.microsoft.com/office/drawing/2017/decorative" val="1"/>
              </a:ext>
            </a:extLst>
          </p:cNvPr>
          <p:cNvSpPr/>
          <p:nvPr/>
        </p:nvSpPr>
        <p:spPr>
          <a:xfrm>
            <a:off x="4404836" y="3641370"/>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52" name="Rectangle 2">
            <a:extLst>
              <a:ext uri="{FF2B5EF4-FFF2-40B4-BE49-F238E27FC236}">
                <a16:creationId xmlns:a16="http://schemas.microsoft.com/office/drawing/2014/main" id="{40C56225-D60D-4817-A19B-B68B4599D213}"/>
              </a:ext>
              <a:ext uri="{C183D7F6-B498-43B3-948B-1728B52AA6E4}">
                <adec:decorative xmlns:adec="http://schemas.microsoft.com/office/drawing/2017/decorative" val="1"/>
              </a:ext>
            </a:extLst>
          </p:cNvPr>
          <p:cNvSpPr/>
          <p:nvPr/>
        </p:nvSpPr>
        <p:spPr>
          <a:xfrm flipH="1">
            <a:off x="8141573" y="3753908"/>
            <a:ext cx="1277186" cy="56813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Container">
            <a:extLst>
              <a:ext uri="{FF2B5EF4-FFF2-40B4-BE49-F238E27FC236}">
                <a16:creationId xmlns:a16="http://schemas.microsoft.com/office/drawing/2014/main" id="{C38C6A36-152C-4DAC-BD5D-E3FE19408159}"/>
              </a:ext>
              <a:ext uri="{C183D7F6-B498-43B3-948B-1728B52AA6E4}">
                <adec:decorative xmlns:adec="http://schemas.microsoft.com/office/drawing/2017/decorative" val="1"/>
              </a:ext>
            </a:extLst>
          </p:cNvPr>
          <p:cNvSpPr/>
          <p:nvPr/>
        </p:nvSpPr>
        <p:spPr>
          <a:xfrm>
            <a:off x="7078621" y="3321030"/>
            <a:ext cx="1144670" cy="865757"/>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High Risk?</a:t>
            </a:r>
          </a:p>
        </p:txBody>
      </p:sp>
      <p:sp>
        <p:nvSpPr>
          <p:cNvPr id="72" name="Rectangle Container">
            <a:extLst>
              <a:ext uri="{FF2B5EF4-FFF2-40B4-BE49-F238E27FC236}">
                <a16:creationId xmlns:a16="http://schemas.microsoft.com/office/drawing/2014/main" id="{502B9A40-632C-4ADC-B423-2630E92FBA57}"/>
              </a:ext>
              <a:ext uri="{C183D7F6-B498-43B3-948B-1728B52AA6E4}">
                <adec:decorative xmlns:adec="http://schemas.microsoft.com/office/drawing/2017/decorative" val="1"/>
              </a:ext>
            </a:extLst>
          </p:cNvPr>
          <p:cNvSpPr/>
          <p:nvPr/>
        </p:nvSpPr>
        <p:spPr>
          <a:xfrm>
            <a:off x="1953748" y="4317443"/>
            <a:ext cx="2482598" cy="423829"/>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Dual Antiplatelet</a:t>
            </a:r>
          </a:p>
          <a:p>
            <a:pPr algn="ctr" hangingPunct="0">
              <a:lnSpc>
                <a:spcPct val="90000"/>
              </a:lnSpc>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4" name="Slide Number Placeholder 3">
            <a:extLst>
              <a:ext uri="{FF2B5EF4-FFF2-40B4-BE49-F238E27FC236}">
                <a16:creationId xmlns:a16="http://schemas.microsoft.com/office/drawing/2014/main" id="{1F7479BC-F59C-41C2-BA89-EEEAEF416A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
        <p:nvSpPr>
          <p:cNvPr id="42" name="Rectangle 2">
            <a:extLst>
              <a:ext uri="{FF2B5EF4-FFF2-40B4-BE49-F238E27FC236}">
                <a16:creationId xmlns:a16="http://schemas.microsoft.com/office/drawing/2014/main" id="{AE2355F7-57EE-4CAD-A956-1A5DBDE1A639}"/>
              </a:ext>
              <a:ext uri="{C183D7F6-B498-43B3-948B-1728B52AA6E4}">
                <adec:decorative xmlns:adec="http://schemas.microsoft.com/office/drawing/2017/decorative" val="1"/>
              </a:ext>
            </a:extLst>
          </p:cNvPr>
          <p:cNvSpPr/>
          <p:nvPr/>
        </p:nvSpPr>
        <p:spPr>
          <a:xfrm flipH="1">
            <a:off x="6099387" y="1737647"/>
            <a:ext cx="1554482" cy="22295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Container">
            <a:extLst>
              <a:ext uri="{FF2B5EF4-FFF2-40B4-BE49-F238E27FC236}">
                <a16:creationId xmlns:a16="http://schemas.microsoft.com/office/drawing/2014/main" id="{3D39BF61-7AAE-418A-B4B4-B76E0E2F5D1A}"/>
              </a:ext>
              <a:ext uri="{C183D7F6-B498-43B3-948B-1728B52AA6E4}">
                <adec:decorative xmlns:adec="http://schemas.microsoft.com/office/drawing/2017/decorative" val="1"/>
              </a:ext>
            </a:extLst>
          </p:cNvPr>
          <p:cNvSpPr/>
          <p:nvPr/>
        </p:nvSpPr>
        <p:spPr>
          <a:xfrm>
            <a:off x="6205923" y="3641370"/>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46" name="Rectangle Container">
            <a:extLst>
              <a:ext uri="{FF2B5EF4-FFF2-40B4-BE49-F238E27FC236}">
                <a16:creationId xmlns:a16="http://schemas.microsoft.com/office/drawing/2014/main" id="{F6D0723A-69D3-490A-B720-28EF3FFB81DD}"/>
              </a:ext>
              <a:ext uri="{C183D7F6-B498-43B3-948B-1728B52AA6E4}">
                <adec:decorative xmlns:adec="http://schemas.microsoft.com/office/drawing/2017/decorative" val="1"/>
              </a:ext>
            </a:extLst>
          </p:cNvPr>
          <p:cNvSpPr/>
          <p:nvPr/>
        </p:nvSpPr>
        <p:spPr>
          <a:xfrm>
            <a:off x="8640962" y="3650409"/>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Tree>
    <p:extLst>
      <p:ext uri="{BB962C8B-B14F-4D97-AF65-F5344CB8AC3E}">
        <p14:creationId xmlns:p14="http://schemas.microsoft.com/office/powerpoint/2010/main" val="140421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right)">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right)">
                                      <p:cBhvr>
                                        <p:cTn id="54" dur="500"/>
                                        <p:tgtEl>
                                          <p:spTgt spid="49"/>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childTnLst>
                          </p:cTn>
                        </p:par>
                        <p:par>
                          <p:cTn id="66" fill="hold">
                            <p:stCondLst>
                              <p:cond delay="1500"/>
                            </p:stCondLst>
                            <p:childTnLst>
                              <p:par>
                                <p:cTn id="67" presetID="22" presetClass="entr" presetSubtype="1"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up)">
                                      <p:cBhvr>
                                        <p:cTn id="69" dur="500"/>
                                        <p:tgtEl>
                                          <p:spTgt spid="44"/>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left)">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par>
                          <p:cTn id="98" fill="hold">
                            <p:stCondLst>
                              <p:cond delay="1000"/>
                            </p:stCondLst>
                            <p:childTnLst>
                              <p:par>
                                <p:cTn id="99" presetID="22" presetClass="entr" presetSubtype="1"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up)">
                                      <p:cBhvr>
                                        <p:cTn id="101" dur="500"/>
                                        <p:tgtEl>
                                          <p:spTgt spid="53"/>
                                        </p:tgtEl>
                                      </p:cBhvr>
                                    </p:animEffec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wipe(left)">
                                      <p:cBhvr>
                                        <p:cTn id="108" dur="500"/>
                                        <p:tgtEl>
                                          <p:spTgt spid="52"/>
                                        </p:tgtEl>
                                      </p:cBhvr>
                                    </p:animEffect>
                                  </p:childTnLst>
                                </p:cTn>
                              </p:par>
                            </p:childTnLst>
                          </p:cTn>
                        </p:par>
                        <p:par>
                          <p:cTn id="109" fill="hold">
                            <p:stCondLst>
                              <p:cond delay="2000"/>
                            </p:stCondLst>
                            <p:childTnLst>
                              <p:par>
                                <p:cTn id="110" presetID="10" presetClass="entr" presetSubtype="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childTnLst>
                          </p:cTn>
                        </p:par>
                        <p:par>
                          <p:cTn id="113" fill="hold">
                            <p:stCondLst>
                              <p:cond delay="2500"/>
                            </p:stCondLst>
                            <p:childTnLst>
                              <p:par>
                                <p:cTn id="114" presetID="22" presetClass="entr" presetSubtype="1" fill="hold"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wipe(up)">
                                      <p:cBhvr>
                                        <p:cTn id="116" dur="500"/>
                                        <p:tgtEl>
                                          <p:spTgt spid="45"/>
                                        </p:tgtEl>
                                      </p:cBhvr>
                                    </p:animEffect>
                                  </p:childTnLst>
                                </p:cTn>
                              </p:par>
                            </p:childTnLst>
                          </p:cTn>
                        </p:par>
                        <p:par>
                          <p:cTn id="117" fill="hold">
                            <p:stCondLst>
                              <p:cond delay="3000"/>
                            </p:stCondLst>
                            <p:childTnLst>
                              <p:par>
                                <p:cTn id="118" presetID="10"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500"/>
                                        <p:tgtEl>
                                          <p:spTgt spid="48"/>
                                        </p:tgtEl>
                                      </p:cBhvr>
                                    </p:animEffect>
                                  </p:childTnLst>
                                </p:cTn>
                              </p:par>
                            </p:childTnLst>
                          </p:cTn>
                        </p:par>
                        <p:par>
                          <p:cTn id="121" fill="hold">
                            <p:stCondLst>
                              <p:cond delay="3500"/>
                            </p:stCondLst>
                            <p:childTnLst>
                              <p:par>
                                <p:cTn id="122" presetID="22" presetClass="entr" presetSubtype="2"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wipe(right)">
                                      <p:cBhvr>
                                        <p:cTn id="124" dur="500"/>
                                        <p:tgtEl>
                                          <p:spTgt spid="5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fade">
                                      <p:cBhvr>
                                        <p:cTn id="1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51" grpId="0" animBg="1"/>
      <p:bldP spid="49" grpId="0" animBg="1"/>
      <p:bldP spid="50" grpId="0" animBg="1"/>
      <p:bldP spid="47" grpId="0" animBg="1"/>
      <p:bldP spid="48" grpId="0" animBg="1"/>
      <p:bldP spid="36" grpId="0" animBg="1"/>
      <p:bldP spid="35" grpId="0" animBg="1"/>
      <p:bldP spid="29" grpId="0" animBg="1"/>
      <p:bldP spid="31" grpId="0" animBg="1"/>
      <p:bldP spid="32" grpId="0" animBg="1"/>
      <p:bldP spid="34" grpId="0" animBg="1"/>
      <p:bldP spid="37" grpId="0" animBg="1"/>
      <p:bldP spid="40" grpId="0" animBg="1"/>
      <p:bldP spid="41" grpId="0" animBg="1"/>
      <p:bldP spid="60" grpId="0"/>
      <p:bldP spid="61" grpId="0"/>
      <p:bldP spid="62" grpId="0" animBg="1"/>
      <p:bldP spid="63" grpId="0" animBg="1"/>
      <p:bldP spid="64" grpId="0" animBg="1"/>
      <p:bldP spid="65" grpId="0" animBg="1"/>
      <p:bldP spid="52" grpId="0" animBg="1"/>
      <p:bldP spid="38" grpId="0" animBg="1"/>
      <p:bldP spid="72" grpId="0" animBg="1"/>
      <p:bldP spid="42" grpId="0" animBg="1"/>
      <p:bldP spid="43" grpId="0" animBg="1"/>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9FD-D595-EA4F-9C7B-A045C4113FFC}"/>
              </a:ext>
            </a:extLst>
          </p:cNvPr>
          <p:cNvSpPr>
            <a:spLocks noGrp="1"/>
          </p:cNvSpPr>
          <p:nvPr>
            <p:ph type="title"/>
          </p:nvPr>
        </p:nvSpPr>
        <p:spPr>
          <a:xfrm>
            <a:off x="301958" y="254508"/>
            <a:ext cx="11726756" cy="1123207"/>
          </a:xfrm>
        </p:spPr>
        <p:txBody>
          <a:bodyPr>
            <a:normAutofit/>
          </a:bodyPr>
          <a:lstStyle/>
          <a:p>
            <a:r>
              <a:rPr lang="en-US" b="1" dirty="0">
                <a:cs typeface="Arial" panose="020B0604020202020204" pitchFamily="34" charset="0"/>
              </a:rPr>
              <a:t>Health Systems–Based Interventions for Secondary </a:t>
            </a:r>
            <a:br>
              <a:rPr lang="en-US" b="1" dirty="0">
                <a:cs typeface="Arial" panose="020B0604020202020204" pitchFamily="34" charset="0"/>
              </a:rPr>
            </a:br>
            <a:r>
              <a:rPr lang="en-US" b="1" dirty="0">
                <a:cs typeface="Arial" panose="020B0604020202020204" pitchFamily="34" charset="0"/>
              </a:rPr>
              <a:t>Stroke Prevention</a:t>
            </a:r>
          </a:p>
        </p:txBody>
      </p:sp>
      <p:sp>
        <p:nvSpPr>
          <p:cNvPr id="29" name="Rectangle Container">
            <a:extLst>
              <a:ext uri="{FF2B5EF4-FFF2-40B4-BE49-F238E27FC236}">
                <a16:creationId xmlns:a16="http://schemas.microsoft.com/office/drawing/2014/main" id="{0950C612-EB82-4252-B8AF-86203437DCDC}"/>
              </a:ext>
            </a:extLst>
          </p:cNvPr>
          <p:cNvSpPr/>
          <p:nvPr/>
        </p:nvSpPr>
        <p:spPr>
          <a:xfrm>
            <a:off x="1407103" y="1377715"/>
            <a:ext cx="9377797" cy="501122"/>
          </a:xfrm>
          <a:prstGeom prst="rect">
            <a:avLst/>
          </a:prstGeom>
          <a:noFill/>
          <a:ln w="25400">
            <a:noFill/>
          </a:ln>
        </p:spPr>
        <p:txBody>
          <a:bodyPr spcFirstLastPara="0" lIns="0" tIns="0" rIns="0" bIns="0" anchor="ctr"/>
          <a:lstStyle/>
          <a:p>
            <a:pPr algn="ctr" hangingPunct="0">
              <a:lnSpc>
                <a:spcPct val="90000"/>
              </a:lnSpc>
            </a:pPr>
            <a:r>
              <a:rPr lang="en-US" sz="2400" dirty="0">
                <a:solidFill>
                  <a:schemeClr val="bg1"/>
                </a:solidFill>
                <a:latin typeface="Lub Dub Bold" panose="020B0803030403020204" pitchFamily="34" charset="0"/>
                <a:cs typeface="Lato"/>
              </a:rPr>
              <a:t>RECOMMENDATION SUMMARY</a:t>
            </a:r>
          </a:p>
        </p:txBody>
      </p:sp>
      <p:sp>
        <p:nvSpPr>
          <p:cNvPr id="30" name="Slide Number Placeholder 29">
            <a:extLst>
              <a:ext uri="{FF2B5EF4-FFF2-40B4-BE49-F238E27FC236}">
                <a16:creationId xmlns:a16="http://schemas.microsoft.com/office/drawing/2014/main" id="{A48DB1B6-6A4B-411C-862D-F6AAB2C0C5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graphicFrame>
        <p:nvGraphicFramePr>
          <p:cNvPr id="14" name="Content Placeholder 5">
            <a:extLst>
              <a:ext uri="{FF2B5EF4-FFF2-40B4-BE49-F238E27FC236}">
                <a16:creationId xmlns:a16="http://schemas.microsoft.com/office/drawing/2014/main" id="{459293D9-E6B4-4A35-B429-7B90CC763BAA}"/>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53085230"/>
              </p:ext>
            </p:extLst>
          </p:nvPr>
        </p:nvGraphicFramePr>
        <p:xfrm>
          <a:off x="537232" y="1901466"/>
          <a:ext cx="9920109" cy="2712720"/>
        </p:xfrm>
        <a:graphic>
          <a:graphicData uri="http://schemas.openxmlformats.org/drawingml/2006/table">
            <a:tbl>
              <a:tblPr firstRow="1" bandRow="1">
                <a:tableStyleId>{5C22544A-7EE6-4342-B048-85BDC9FD1C3A}</a:tableStyleId>
              </a:tblPr>
              <a:tblGrid>
                <a:gridCol w="999855">
                  <a:extLst>
                    <a:ext uri="{9D8B030D-6E8A-4147-A177-3AD203B41FA5}">
                      <a16:colId xmlns:a16="http://schemas.microsoft.com/office/drawing/2014/main" val="2649235253"/>
                    </a:ext>
                  </a:extLst>
                </a:gridCol>
                <a:gridCol w="8920254">
                  <a:extLst>
                    <a:ext uri="{9D8B030D-6E8A-4147-A177-3AD203B41FA5}">
                      <a16:colId xmlns:a16="http://schemas.microsoft.com/office/drawing/2014/main" val="3265590656"/>
                    </a:ext>
                  </a:extLst>
                </a:gridCol>
              </a:tblGrid>
              <a:tr h="2936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0481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0" indent="0">
                        <a:buFont typeface="+mj-lt"/>
                        <a:buNone/>
                      </a:pPr>
                      <a:r>
                        <a:rPr lang="en-US" sz="1400" dirty="0">
                          <a:latin typeface="Lub Dub Condensed" panose="020B0506030403020204" pitchFamily="34" charset="0"/>
                        </a:rPr>
                        <a:t>1.  In patients with ischemic stroke or TIA, voluntary hospital-based or outpatient-focused quality monitoring and improvement programs are recommended to improve short-term and long-term adherence to nationally accepted, evidence-based guidelines for secondary stroke prevention.</a:t>
                      </a:r>
                      <a:endParaRPr lang="en-CA" sz="1400" b="0" i="0" u="none" strike="noStrike" kern="1200" baseline="0" dirty="0">
                        <a:solidFill>
                          <a:schemeClr val="dk1"/>
                        </a:solidFill>
                        <a:latin typeface="Lub Dub Condensed" panose="020B0506030403020204" pitchFamily="34" charset="0"/>
                        <a:ea typeface="+mn-ea"/>
                        <a:cs typeface="+mn-cs"/>
                      </a:endParaRP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0481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0" indent="0">
                        <a:buFont typeface="+mj-lt"/>
                        <a:buNone/>
                        <a:tabLst/>
                      </a:pPr>
                      <a:r>
                        <a:rPr lang="en-US" sz="1400" dirty="0">
                          <a:latin typeface="Lub Dub Condensed" panose="020B0506030403020204" pitchFamily="34" charset="0"/>
                        </a:rPr>
                        <a:t>2.   In patients with ischemic stroke or TIA, a multidisciplinary outpatient team-based approach (ie, care provision with active medication adjustment from advanced practice providers, nurses, or pharmacists) can be effective to control BP, lipids, and other vascular risk factors.</a:t>
                      </a:r>
                      <a:endParaRPr lang="en-US" sz="1400" b="0" i="0" u="none" strike="noStrike" kern="1200" baseline="0" dirty="0">
                        <a:solidFill>
                          <a:schemeClr val="dk1"/>
                        </a:solidFill>
                        <a:latin typeface="Lub Dub Condensed" panose="020B0506030403020204" pitchFamily="34" charset="0"/>
                        <a:ea typeface="+mn-ea"/>
                        <a:cs typeface="+mn-cs"/>
                      </a:endParaRP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25523308"/>
                  </a:ext>
                </a:extLst>
              </a:tr>
              <a:tr h="91038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0" indent="0">
                        <a:buFont typeface="+mj-lt"/>
                        <a:buNone/>
                      </a:pPr>
                      <a:r>
                        <a:rPr lang="en-US" sz="1400" dirty="0">
                          <a:latin typeface="Lub Dub Condensed" panose="020B0506030403020204" pitchFamily="34" charset="0"/>
                        </a:rPr>
                        <a:t>3.  In patients presenting to their primary care provider as the first contact after TIA or minor stroke, it is reasonable to use a decision support tool that improves diagnostic accuracy, stratifies patients in risk categories to support appropriate triage, and prompts the initiation of medications and counseling for lifestyle modification for secondary stroke prevention to reduce the 90-day risk of recurrent stroke or TIA.</a:t>
                      </a:r>
                      <a:endParaRPr lang="en-US" sz="1400" b="0" i="0" u="none" strike="noStrike" kern="1200" baseline="0" dirty="0">
                        <a:solidFill>
                          <a:schemeClr val="dk1"/>
                        </a:solidFill>
                        <a:latin typeface="Lub Dub Condensed" panose="020B0506030403020204" pitchFamily="34" charset="0"/>
                        <a:ea typeface="+mn-ea"/>
                        <a:cs typeface="+mn-cs"/>
                      </a:endParaRPr>
                    </a:p>
                  </a:txBody>
                  <a:tcPr marL="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2435419"/>
                  </a:ext>
                </a:extLst>
              </a:tr>
            </a:tbl>
          </a:graphicData>
        </a:graphic>
      </p:graphicFrame>
      <p:sp>
        <p:nvSpPr>
          <p:cNvPr id="15" name="Text Placeholder 11">
            <a:extLst>
              <a:ext uri="{FF2B5EF4-FFF2-40B4-BE49-F238E27FC236}">
                <a16:creationId xmlns:a16="http://schemas.microsoft.com/office/drawing/2014/main" id="{2A70471F-7F3A-4C9C-A32F-F42DA6E9B1F7}"/>
              </a:ext>
            </a:extLst>
          </p:cNvPr>
          <p:cNvSpPr>
            <a:spLocks noGrp="1"/>
          </p:cNvSpPr>
          <p:nvPr>
            <p:ph type="body" sz="quarter" idx="13"/>
          </p:nvPr>
        </p:nvSpPr>
        <p:spPr>
          <a:xfrm>
            <a:off x="914399" y="5138862"/>
            <a:ext cx="9329057" cy="271939"/>
          </a:xfrm>
        </p:spPr>
        <p:txBody>
          <a:bodyPr/>
          <a:lstStyle/>
          <a:p>
            <a:pPr algn="ctr"/>
            <a:r>
              <a:rPr lang="en-US" sz="1200" b="1" dirty="0">
                <a:latin typeface="Lub Dub Condensed" panose="020B0506030403020204" pitchFamily="34" charset="0"/>
                <a:cs typeface="Arial" panose="020B0604020202020204" pitchFamily="34" charset="0"/>
              </a:rPr>
              <a:t>Abbreviations: </a:t>
            </a:r>
            <a:r>
              <a:rPr lang="en-US" sz="1200" dirty="0">
                <a:latin typeface="Lub Dub Condensed" panose="020B0506030403020204" pitchFamily="34" charset="0"/>
                <a:cs typeface="Arial" panose="020B0604020202020204" pitchFamily="34" charset="0"/>
              </a:rPr>
              <a:t>BP indicates blood pressure</a:t>
            </a:r>
            <a:r>
              <a:rPr lang="en-US" sz="1200" b="1" dirty="0">
                <a:latin typeface="Lub Dub Condensed" panose="020B0506030403020204" pitchFamily="34" charset="0"/>
                <a:cs typeface="Arial" panose="020B0604020202020204" pitchFamily="34" charset="0"/>
              </a:rPr>
              <a:t>; </a:t>
            </a:r>
            <a:r>
              <a:rPr lang="en-US" sz="1200" dirty="0">
                <a:latin typeface="Lub Dub Condensed" panose="020B0506030403020204" pitchFamily="34" charset="0"/>
                <a:cs typeface="Arial" panose="020B0604020202020204" pitchFamily="34" charset="0"/>
              </a:rPr>
              <a:t>TIA; transient ischemic attack.  </a:t>
            </a:r>
          </a:p>
        </p:txBody>
      </p:sp>
    </p:spTree>
    <p:extLst>
      <p:ext uri="{BB962C8B-B14F-4D97-AF65-F5344CB8AC3E}">
        <p14:creationId xmlns:p14="http://schemas.microsoft.com/office/powerpoint/2010/main" val="2192230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C5D3-6920-2444-8385-661C44022840}"/>
              </a:ext>
            </a:extLst>
          </p:cNvPr>
          <p:cNvSpPr>
            <a:spLocks noGrp="1"/>
          </p:cNvSpPr>
          <p:nvPr>
            <p:ph type="title"/>
          </p:nvPr>
        </p:nvSpPr>
        <p:spPr>
          <a:xfrm>
            <a:off x="838200" y="365125"/>
            <a:ext cx="10515600" cy="660111"/>
          </a:xfrm>
        </p:spPr>
        <p:txBody>
          <a:bodyPr>
            <a:normAutofit/>
          </a:bodyPr>
          <a:lstStyle/>
          <a:p>
            <a:r>
              <a:rPr lang="en-US" dirty="0"/>
              <a:t>Health Equity</a:t>
            </a:r>
          </a:p>
        </p:txBody>
      </p:sp>
      <p:graphicFrame>
        <p:nvGraphicFramePr>
          <p:cNvPr id="4" name="Content Placeholder 5">
            <a:extLst>
              <a:ext uri="{FF2B5EF4-FFF2-40B4-BE49-F238E27FC236}">
                <a16:creationId xmlns:a16="http://schemas.microsoft.com/office/drawing/2014/main" id="{CEF2097E-631A-AE40-A34D-C6DB545AF109}"/>
              </a:ext>
            </a:extLst>
          </p:cNvPr>
          <p:cNvGraphicFramePr>
            <a:graphicFrameLocks/>
          </p:cNvGraphicFramePr>
          <p:nvPr>
            <p:extLst>
              <p:ext uri="{D42A27DB-BD31-4B8C-83A1-F6EECF244321}">
                <p14:modId xmlns:p14="http://schemas.microsoft.com/office/powerpoint/2010/main" val="582166093"/>
              </p:ext>
            </p:extLst>
          </p:nvPr>
        </p:nvGraphicFramePr>
        <p:xfrm>
          <a:off x="763721" y="1240954"/>
          <a:ext cx="4806762" cy="4434632"/>
        </p:xfrm>
        <a:graphic>
          <a:graphicData uri="http://schemas.openxmlformats.org/drawingml/2006/table">
            <a:tbl>
              <a:tblPr firstRow="1" bandRow="1">
                <a:tableStyleId>{5C22544A-7EE6-4342-B048-85BDC9FD1C3A}</a:tableStyleId>
              </a:tblPr>
              <a:tblGrid>
                <a:gridCol w="624918">
                  <a:extLst>
                    <a:ext uri="{9D8B030D-6E8A-4147-A177-3AD203B41FA5}">
                      <a16:colId xmlns:a16="http://schemas.microsoft.com/office/drawing/2014/main" val="2649235253"/>
                    </a:ext>
                  </a:extLst>
                </a:gridCol>
                <a:gridCol w="4181844">
                  <a:extLst>
                    <a:ext uri="{9D8B030D-6E8A-4147-A177-3AD203B41FA5}">
                      <a16:colId xmlns:a16="http://schemas.microsoft.com/office/drawing/2014/main" val="3265590656"/>
                    </a:ext>
                  </a:extLst>
                </a:gridCol>
              </a:tblGrid>
              <a:tr h="580347">
                <a:tc gridSpan="2">
                  <a:txBody>
                    <a:bodyPr/>
                    <a:lstStyle/>
                    <a:p>
                      <a:pPr marL="0" indent="0" algn="ctr">
                        <a:lnSpc>
                          <a:spcPct val="100000"/>
                        </a:lnSpc>
                        <a:spcBef>
                          <a:spcPts val="275"/>
                        </a:spcBef>
                      </a:pPr>
                      <a:r>
                        <a:rPr lang="en-US" sz="1600" dirty="0">
                          <a:solidFill>
                            <a:schemeClr val="bg1"/>
                          </a:solidFill>
                          <a:latin typeface="Lub Dub Bold" panose="020B0803030403020204" pitchFamily="34" charset="0"/>
                          <a:cs typeface="Calibri"/>
                        </a:rPr>
                        <a:t>Recommendations for Health Equity</a:t>
                      </a:r>
                      <a:br>
                        <a:rPr lang="en-US" sz="1600" dirty="0">
                          <a:solidFill>
                            <a:schemeClr val="bg1"/>
                          </a:solidFill>
                          <a:latin typeface="Lub Dub Bold" panose="020B0803030403020204" pitchFamily="34" charset="0"/>
                          <a:cs typeface="Calibri"/>
                        </a:rPr>
                      </a:br>
                      <a:r>
                        <a:rPr lang="en-US" sz="1600" dirty="0">
                          <a:solidFill>
                            <a:schemeClr val="bg1"/>
                          </a:solidFill>
                          <a:latin typeface="Lub Dub Bold" panose="020B0803030403020204" pitchFamily="34" charset="0"/>
                          <a:cs typeface="Calibri"/>
                        </a:rPr>
                        <a:t>in Patients with Stroke or TIA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hMerge="1">
                  <a:txBody>
                    <a:bodyPr/>
                    <a:lstStyle/>
                    <a:p>
                      <a:pPr marL="55563" indent="0" algn="l">
                        <a:lnSpc>
                          <a:spcPct val="100000"/>
                        </a:lnSpc>
                        <a:spcBef>
                          <a:spcPts val="275"/>
                        </a:spcBef>
                      </a:pP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43387486"/>
                  </a:ext>
                </a:extLst>
              </a:tr>
              <a:tr h="30724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COR</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bg1"/>
                          </a:solidFill>
                          <a:latin typeface="Lub Dub Bold" panose="020B0803030403020204" pitchFamily="34" charset="0"/>
                          <a:cs typeface="Calibri"/>
                        </a:rPr>
                        <a:t>RECOMMENDATIONS</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54704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400" dirty="0">
                          <a:effectLst/>
                          <a:latin typeface="Lub Dub Condensed" panose="020B0506030403020204" pitchFamily="34" charset="0"/>
                        </a:rPr>
                        <a:t>Evaluating and addressing social determinants of health (such as literacy level, language proficiency, medication affordability, food insecurity, housing, and transportation barriers) when managing stroke risk factors is recommended to reduce health care disparities.</a:t>
                      </a:r>
                    </a:p>
                    <a:p>
                      <a:pPr marL="287338" marR="64769"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lang="en-US" sz="1400" dirty="0">
                          <a:effectLst/>
                          <a:latin typeface="Lub Dub Condensed" panose="020B0506030403020204" pitchFamily="34" charset="0"/>
                        </a:rPr>
                        <a:t>Monitoring the achievement of nationally accepted, evidence-based performance measures is recommended to allow inequities to be identified and addressed.</a:t>
                      </a:r>
                    </a:p>
                    <a:p>
                      <a:pPr marL="287338" marR="64769" lvl="0" indent="-225425" algn="l" defTabSz="914400" rtl="0" eaLnBrk="1" fontAlgn="auto" latinLnBrk="0" hangingPunct="1">
                        <a:lnSpc>
                          <a:spcPct val="100000"/>
                        </a:lnSpc>
                        <a:spcBef>
                          <a:spcPts val="0"/>
                        </a:spcBef>
                        <a:spcAft>
                          <a:spcPts val="600"/>
                        </a:spcAft>
                        <a:buClrTx/>
                        <a:buSzTx/>
                        <a:buFont typeface="+mj-lt"/>
                        <a:buAutoNum type="arabicPeriod"/>
                        <a:tabLst/>
                        <a:defRPr/>
                      </a:pPr>
                      <a:r>
                        <a:rPr lang="en-US" sz="1400" dirty="0">
                          <a:effectLst/>
                          <a:latin typeface="Lub Dub Condensed" panose="020B0506030403020204" pitchFamily="34" charset="0"/>
                        </a:rPr>
                        <a:t>Systematic adoption of the AHRQ Universal Precautions Toolkit for Health Literacy is recommended to integrate health literacy into the secondary prevention of stroke.</a:t>
                      </a:r>
                      <a:endParaRPr lang="en-US" sz="1200" dirty="0">
                        <a:solidFill>
                          <a:srgbClr val="231F20"/>
                        </a:solidFill>
                        <a:latin typeface="Lub Dub Condensed" panose="020B0506030403020204" pitchFamily="34" charset="0"/>
                        <a:cs typeface="Calibri"/>
                      </a:endParaRP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graphicFrame>
        <p:nvGraphicFramePr>
          <p:cNvPr id="6" name="Content Placeholder 5">
            <a:extLst>
              <a:ext uri="{FF2B5EF4-FFF2-40B4-BE49-F238E27FC236}">
                <a16:creationId xmlns:a16="http://schemas.microsoft.com/office/drawing/2014/main" id="{FC661782-28AD-AF40-9CE4-376D9FDDDB0B}"/>
              </a:ext>
            </a:extLst>
          </p:cNvPr>
          <p:cNvGraphicFramePr>
            <a:graphicFrameLocks/>
          </p:cNvGraphicFramePr>
          <p:nvPr>
            <p:extLst>
              <p:ext uri="{D42A27DB-BD31-4B8C-83A1-F6EECF244321}">
                <p14:modId xmlns:p14="http://schemas.microsoft.com/office/powerpoint/2010/main" val="3296081309"/>
              </p:ext>
            </p:extLst>
          </p:nvPr>
        </p:nvGraphicFramePr>
        <p:xfrm>
          <a:off x="5959367" y="1205023"/>
          <a:ext cx="5213130" cy="1530997"/>
        </p:xfrm>
        <a:graphic>
          <a:graphicData uri="http://schemas.openxmlformats.org/drawingml/2006/table">
            <a:tbl>
              <a:tblPr firstRow="1" bandRow="1">
                <a:tableStyleId>{5C22544A-7EE6-4342-B048-85BDC9FD1C3A}</a:tableStyleId>
              </a:tblPr>
              <a:tblGrid>
                <a:gridCol w="677749">
                  <a:extLst>
                    <a:ext uri="{9D8B030D-6E8A-4147-A177-3AD203B41FA5}">
                      <a16:colId xmlns:a16="http://schemas.microsoft.com/office/drawing/2014/main" val="2649235253"/>
                    </a:ext>
                  </a:extLst>
                </a:gridCol>
                <a:gridCol w="4535381">
                  <a:extLst>
                    <a:ext uri="{9D8B030D-6E8A-4147-A177-3AD203B41FA5}">
                      <a16:colId xmlns:a16="http://schemas.microsoft.com/office/drawing/2014/main" val="3265590656"/>
                    </a:ext>
                  </a:extLst>
                </a:gridCol>
              </a:tblGrid>
              <a:tr h="423696">
                <a:tc gridSpan="2">
                  <a:txBody>
                    <a:bodyPr/>
                    <a:lstStyle/>
                    <a:p>
                      <a:pPr marL="0" indent="0" algn="ctr">
                        <a:lnSpc>
                          <a:spcPct val="100000"/>
                        </a:lnSpc>
                        <a:spcBef>
                          <a:spcPts val="275"/>
                        </a:spcBef>
                      </a:pPr>
                      <a:r>
                        <a:rPr lang="en-US" sz="1600" dirty="0">
                          <a:solidFill>
                            <a:schemeClr val="bg1"/>
                          </a:solidFill>
                          <a:latin typeface="Lub Dub Bold" panose="020B0803030403020204" pitchFamily="34" charset="0"/>
                          <a:cs typeface="Calibri"/>
                        </a:rPr>
                        <a:t>Recommendation for patients from </a:t>
                      </a:r>
                      <a:br>
                        <a:rPr lang="en-US" sz="1600" dirty="0">
                          <a:solidFill>
                            <a:schemeClr val="bg1"/>
                          </a:solidFill>
                          <a:latin typeface="Lub Dub Bold" panose="020B0803030403020204" pitchFamily="34" charset="0"/>
                          <a:cs typeface="Calibri"/>
                        </a:rPr>
                      </a:br>
                      <a:r>
                        <a:rPr lang="en-US" sz="1600" dirty="0">
                          <a:solidFill>
                            <a:schemeClr val="bg1"/>
                          </a:solidFill>
                          <a:latin typeface="Lub Dub Bold" panose="020B0803030403020204" pitchFamily="34" charset="0"/>
                          <a:cs typeface="Calibri"/>
                        </a:rPr>
                        <a:t>urban, minority, and/or low SES groups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hMerge="1">
                  <a:txBody>
                    <a:bodyPr/>
                    <a:lstStyle/>
                    <a:p>
                      <a:pPr marL="55563" indent="0" algn="l">
                        <a:lnSpc>
                          <a:spcPct val="100000"/>
                        </a:lnSpc>
                        <a:spcBef>
                          <a:spcPts val="275"/>
                        </a:spcBef>
                      </a:pP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43387486"/>
                  </a:ext>
                </a:extLst>
              </a:tr>
              <a:tr h="22431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COR</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bg1"/>
                          </a:solidFill>
                          <a:latin typeface="Lub Dub Bold" panose="020B0803030403020204" pitchFamily="34" charset="0"/>
                          <a:cs typeface="Calibri"/>
                        </a:rPr>
                        <a:t>RECOMMENDATIONS</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7755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ysClr val="windowText" lastClr="000000"/>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7338" marR="64769" indent="-225425" algn="l" defTabSz="914400" rtl="0" eaLnBrk="1" latinLnBrk="0" hangingPunct="1">
                        <a:lnSpc>
                          <a:spcPct val="100000"/>
                        </a:lnSpc>
                        <a:spcBef>
                          <a:spcPts val="0"/>
                        </a:spcBef>
                        <a:spcAft>
                          <a:spcPts val="600"/>
                        </a:spcAft>
                        <a:buFont typeface="+mj-lt"/>
                        <a:buAutoNum type="arabicPeriod"/>
                      </a:pPr>
                      <a:r>
                        <a:rPr lang="en-US" sz="1400" kern="1200" dirty="0">
                          <a:solidFill>
                            <a:schemeClr val="dk1"/>
                          </a:solidFill>
                          <a:effectLst/>
                          <a:latin typeface="Lub Dub Condensed" panose="020B0506030403020204" pitchFamily="34" charset="0"/>
                          <a:ea typeface="+mn-ea"/>
                          <a:cs typeface="+mn-cs"/>
                        </a:rPr>
                        <a:t>The optimal intervention model for improving stroke risk factor control and reducing disparities is unknown.</a:t>
                      </a: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12" name="Text Placeholder 11">
            <a:extLst>
              <a:ext uri="{FF2B5EF4-FFF2-40B4-BE49-F238E27FC236}">
                <a16:creationId xmlns:a16="http://schemas.microsoft.com/office/drawing/2014/main" id="{AFDD8120-15F9-4A88-A6E8-E83A1408ECC1}"/>
              </a:ext>
            </a:extLst>
          </p:cNvPr>
          <p:cNvSpPr>
            <a:spLocks noGrp="1"/>
          </p:cNvSpPr>
          <p:nvPr>
            <p:ph type="body" sz="quarter" idx="13"/>
          </p:nvPr>
        </p:nvSpPr>
        <p:spPr>
          <a:xfrm>
            <a:off x="1023256" y="5933519"/>
            <a:ext cx="9329057" cy="271939"/>
          </a:xfrm>
        </p:spPr>
        <p:txBody>
          <a:bodyPr/>
          <a:lstStyle/>
          <a:p>
            <a:pPr algn="ctr"/>
            <a:r>
              <a:rPr lang="en-US" sz="1200" b="1" dirty="0">
                <a:latin typeface="Lub Dub Condensed" panose="020B0506030403020204" pitchFamily="34" charset="0"/>
                <a:cs typeface="Arial" panose="020B0604020202020204" pitchFamily="34" charset="0"/>
              </a:rPr>
              <a:t>Abbreviations: </a:t>
            </a:r>
            <a:r>
              <a:rPr lang="en-US" sz="1200" dirty="0">
                <a:latin typeface="Lub Dub Condensed" panose="020B0506030403020204" pitchFamily="34" charset="0"/>
                <a:cs typeface="Arial" panose="020B0604020202020204" pitchFamily="34" charset="0"/>
              </a:rPr>
              <a:t>AHRQ indicates Agency for Healthcare Research and Quality; SES, socio-economic status; and TIA, transient ischemic attack . </a:t>
            </a:r>
          </a:p>
        </p:txBody>
      </p:sp>
      <p:graphicFrame>
        <p:nvGraphicFramePr>
          <p:cNvPr id="13" name="Table 13">
            <a:extLst>
              <a:ext uri="{FF2B5EF4-FFF2-40B4-BE49-F238E27FC236}">
                <a16:creationId xmlns:a16="http://schemas.microsoft.com/office/drawing/2014/main" id="{B9C55AF3-38C9-4521-9904-1775CA7286ED}"/>
              </a:ext>
            </a:extLst>
          </p:cNvPr>
          <p:cNvGraphicFramePr>
            <a:graphicFrameLocks noGrp="1"/>
          </p:cNvGraphicFramePr>
          <p:nvPr>
            <p:extLst>
              <p:ext uri="{D42A27DB-BD31-4B8C-83A1-F6EECF244321}">
                <p14:modId xmlns:p14="http://schemas.microsoft.com/office/powerpoint/2010/main" val="1992042388"/>
              </p:ext>
            </p:extLst>
          </p:nvPr>
        </p:nvGraphicFramePr>
        <p:xfrm>
          <a:off x="5959367" y="2911443"/>
          <a:ext cx="5213130" cy="2693314"/>
        </p:xfrm>
        <a:graphic>
          <a:graphicData uri="http://schemas.openxmlformats.org/drawingml/2006/table">
            <a:tbl>
              <a:tblPr firstRow="1" bandRow="1">
                <a:tableStyleId>{5C22544A-7EE6-4342-B048-85BDC9FD1C3A}</a:tableStyleId>
              </a:tblPr>
              <a:tblGrid>
                <a:gridCol w="5213130">
                  <a:extLst>
                    <a:ext uri="{9D8B030D-6E8A-4147-A177-3AD203B41FA5}">
                      <a16:colId xmlns:a16="http://schemas.microsoft.com/office/drawing/2014/main" val="3924803716"/>
                    </a:ext>
                  </a:extLst>
                </a:gridCol>
              </a:tblGrid>
              <a:tr h="3768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cs typeface="Lato"/>
                        </a:rPr>
                        <a:t>Knowledge Gaps</a:t>
                      </a: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solidFill>
                      <a:srgbClr val="006699"/>
                    </a:solidFill>
                  </a:tcPr>
                </a:tc>
                <a:extLst>
                  <a:ext uri="{0D108BD9-81ED-4DB2-BD59-A6C34878D82A}">
                    <a16:rowId xmlns:a16="http://schemas.microsoft.com/office/drawing/2014/main" val="2678995404"/>
                  </a:ext>
                </a:extLst>
              </a:tr>
              <a:tr h="1836879">
                <a:tc>
                  <a:txBody>
                    <a:bodyPr/>
                    <a:lstStyle/>
                    <a:p>
                      <a:pPr marL="168275" marR="0" lvl="0" indent="0" algn="l" defTabSz="914400" rtl="0" eaLnBrk="1" fontAlgn="auto" latinLnBrk="0" hangingPunct="0">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Health Equity:</a:t>
                      </a:r>
                    </a:p>
                    <a:p>
                      <a:pPr marL="341313" marR="0" lvl="0" indent="-173038"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mn-cs"/>
                        </a:rPr>
                        <a:t>Understanding of which populations have inequities in risk factor control after stroke.</a:t>
                      </a:r>
                    </a:p>
                    <a:p>
                      <a:pPr marL="341313" marR="0" lvl="0" indent="-173038"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mn-cs"/>
                        </a:rPr>
                        <a:t>Drivers of inequities in risk factor control after stroke; such as social determinants of health and structural racism.</a:t>
                      </a:r>
                    </a:p>
                    <a:p>
                      <a:pPr marL="341313" marR="0" lvl="0" indent="-173038"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mn-cs"/>
                        </a:rPr>
                        <a:t>Strategies for improving risk factor control among groups at risk for inequities.</a:t>
                      </a:r>
                    </a:p>
                    <a:p>
                      <a:pPr marL="341313" marR="0" lvl="0" indent="-173038"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mn-cs"/>
                        </a:rPr>
                        <a:t>Strategies for addressing social determinants of health among stroke survivors.</a:t>
                      </a:r>
                      <a:endParaRPr lang="en-US" sz="1800" dirty="0"/>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5115439"/>
                  </a:ext>
                </a:extLst>
              </a:tr>
            </a:tbl>
          </a:graphicData>
        </a:graphic>
      </p:graphicFrame>
      <p:sp>
        <p:nvSpPr>
          <p:cNvPr id="15" name="Slide Number Placeholder 14">
            <a:extLst>
              <a:ext uri="{FF2B5EF4-FFF2-40B4-BE49-F238E27FC236}">
                <a16:creationId xmlns:a16="http://schemas.microsoft.com/office/drawing/2014/main" id="{D2C2BC38-1214-4C16-B09E-00468FB49B5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Tree>
    <p:extLst>
      <p:ext uri="{BB962C8B-B14F-4D97-AF65-F5344CB8AC3E}">
        <p14:creationId xmlns:p14="http://schemas.microsoft.com/office/powerpoint/2010/main" val="124855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FB5A-1A3E-4014-B185-ECA36AB85B9D}"/>
              </a:ext>
            </a:extLst>
          </p:cNvPr>
          <p:cNvSpPr>
            <a:spLocks noGrp="1"/>
          </p:cNvSpPr>
          <p:nvPr>
            <p:ph type="title"/>
          </p:nvPr>
        </p:nvSpPr>
        <p:spPr/>
        <p:txBody>
          <a:bodyPr/>
          <a:lstStyle/>
          <a:p>
            <a:r>
              <a:rPr lang="en-US" dirty="0"/>
              <a:t>Acknowledgments</a:t>
            </a:r>
          </a:p>
        </p:txBody>
      </p:sp>
      <p:sp>
        <p:nvSpPr>
          <p:cNvPr id="5" name="Content Placeholder 4">
            <a:extLst>
              <a:ext uri="{FF2B5EF4-FFF2-40B4-BE49-F238E27FC236}">
                <a16:creationId xmlns:a16="http://schemas.microsoft.com/office/drawing/2014/main" id="{E4C4E828-E9E3-46E8-BBDE-F70BD135C5D6}"/>
              </a:ext>
            </a:extLst>
          </p:cNvPr>
          <p:cNvSpPr>
            <a:spLocks noGrp="1"/>
          </p:cNvSpPr>
          <p:nvPr>
            <p:ph idx="1"/>
          </p:nvPr>
        </p:nvSpPr>
        <p:spPr>
          <a:xfrm>
            <a:off x="838200" y="1357747"/>
            <a:ext cx="9366956" cy="1385454"/>
          </a:xfrm>
        </p:spPr>
        <p:txBody>
          <a:bodyPr lIns="0">
            <a:normAutofit/>
          </a:bodyPr>
          <a:lstStyle/>
          <a:p>
            <a:pPr marL="0" indent="0">
              <a:lnSpc>
                <a:spcPct val="100000"/>
              </a:lnSpc>
              <a:buNone/>
            </a:pPr>
            <a:r>
              <a:rPr lang="en-US" sz="2000" dirty="0"/>
              <a:t>Many thanks to our Guideline Ambassadors who were guided by Dr. Elliott Antman in developing this translational learning product in support of the 2021 AHA/ASA Guideline for the Prevention of Stroke in Patients With Stroke and Transient Ischemic Attack</a:t>
            </a:r>
          </a:p>
        </p:txBody>
      </p:sp>
      <p:sp>
        <p:nvSpPr>
          <p:cNvPr id="10" name="TextBox 9">
            <a:extLst>
              <a:ext uri="{FF2B5EF4-FFF2-40B4-BE49-F238E27FC236}">
                <a16:creationId xmlns:a16="http://schemas.microsoft.com/office/drawing/2014/main" id="{513E1B74-7974-47BD-9D6C-74484C5D20E0}"/>
              </a:ext>
            </a:extLst>
          </p:cNvPr>
          <p:cNvSpPr txBox="1"/>
          <p:nvPr/>
        </p:nvSpPr>
        <p:spPr>
          <a:xfrm>
            <a:off x="959556" y="2759661"/>
            <a:ext cx="9245600" cy="923303"/>
          </a:xfrm>
          <a:prstGeom prst="rect">
            <a:avLst/>
          </a:prstGeom>
          <a:noFill/>
        </p:spPr>
        <p:txBody>
          <a:bodyPr wrap="square" numCol="2" spcCol="182880">
            <a:noAutofit/>
          </a:bodyPr>
          <a:lstStyle/>
          <a:p>
            <a:pPr algn="ctr"/>
            <a:r>
              <a:rPr lang="en-US" dirty="0">
                <a:latin typeface="Lub Dub Bold" panose="020B0803030403020204" pitchFamily="34" charset="0"/>
              </a:rPr>
              <a:t>Joseph Carrera, MD</a:t>
            </a:r>
          </a:p>
          <a:p>
            <a:pPr algn="ctr"/>
            <a:r>
              <a:rPr lang="en-US" dirty="0">
                <a:latin typeface="Lub Dub Bold" panose="020B0803030403020204" pitchFamily="34" charset="0"/>
              </a:rPr>
              <a:t>Charles Kircher, MD</a:t>
            </a:r>
          </a:p>
          <a:p>
            <a:pPr algn="ctr"/>
            <a:r>
              <a:rPr lang="en-US" dirty="0">
                <a:latin typeface="Lub Dub Bold" panose="020B0803030403020204" pitchFamily="34" charset="0"/>
              </a:rPr>
              <a:t>Christina Lineback, MD</a:t>
            </a:r>
          </a:p>
          <a:p>
            <a:pPr algn="ctr"/>
            <a:r>
              <a:rPr lang="en-US" dirty="0">
                <a:latin typeface="Lub Dub Bold" panose="020B0803030403020204" pitchFamily="34" charset="0"/>
              </a:rPr>
              <a:t>Adeolu Morawo, MD</a:t>
            </a:r>
          </a:p>
          <a:p>
            <a:pPr algn="ctr"/>
            <a:r>
              <a:rPr lang="en-US" dirty="0">
                <a:latin typeface="Lub Dub Bold" panose="020B0803030403020204" pitchFamily="34" charset="0"/>
              </a:rPr>
              <a:t>Amita Singh, MD</a:t>
            </a:r>
          </a:p>
          <a:p>
            <a:pPr algn="ctr"/>
            <a:r>
              <a:rPr lang="en-US" dirty="0">
                <a:latin typeface="Lub Dub Bold" panose="020B0803030403020204" pitchFamily="34" charset="0"/>
              </a:rPr>
              <a:t>Lily Wenya Zhou, MD</a:t>
            </a:r>
          </a:p>
        </p:txBody>
      </p:sp>
      <p:sp>
        <p:nvSpPr>
          <p:cNvPr id="6" name="Text Placeholder 4">
            <a:extLst>
              <a:ext uri="{FF2B5EF4-FFF2-40B4-BE49-F238E27FC236}">
                <a16:creationId xmlns:a16="http://schemas.microsoft.com/office/drawing/2014/main" id="{0A8F6864-54AC-4ADE-97E3-C6AF2CF85E91}"/>
              </a:ext>
              <a:ext uri="{C183D7F6-B498-43B3-948B-1728B52AA6E4}">
                <adec:decorative xmlns:adec="http://schemas.microsoft.com/office/drawing/2017/decorative" val="0"/>
              </a:ext>
            </a:extLst>
          </p:cNvPr>
          <p:cNvSpPr txBox="1">
            <a:spLocks/>
          </p:cNvSpPr>
          <p:nvPr/>
        </p:nvSpPr>
        <p:spPr>
          <a:xfrm>
            <a:off x="838200" y="4389879"/>
            <a:ext cx="10324272" cy="1093585"/>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latin typeface="Lub Dub Condensed" panose="020B0506030403020204" pitchFamily="34" charset="0"/>
              </a:rPr>
              <a:t>The American Heart Association requests this electronic slide deck be cited as follows: </a:t>
            </a:r>
          </a:p>
          <a:p>
            <a:pPr marL="0" indent="0">
              <a:lnSpc>
                <a:spcPct val="100000"/>
              </a:lnSpc>
              <a:spcBef>
                <a:spcPts val="0"/>
              </a:spcBef>
              <a:buNone/>
            </a:pPr>
            <a:r>
              <a:rPr lang="en-US" sz="1800" dirty="0">
                <a:latin typeface="Lub Dub Condensed" panose="020B0506030403020204" pitchFamily="34" charset="0"/>
              </a:rPr>
              <a:t>Carrera, J., Kircher, C., Lineback, C., Morawo, A., Singh, A., Zhou, l. W.,  Bezanson, J. L., &amp; Antman, E. A. (2021).  Clinical Update; Adapted from: 2021 AHA/ASA Guideline for the Prevention of Stroke in Patients With Stroke and Transient Ischemic Attack  [PowerPoint slides]. Retrieved from https://professional.heart.org/en/science-news.</a:t>
            </a:r>
          </a:p>
          <a:p>
            <a:pPr marL="0" indent="0">
              <a:lnSpc>
                <a:spcPct val="100000"/>
              </a:lnSpc>
              <a:spcBef>
                <a:spcPts val="0"/>
              </a:spcBef>
              <a:buNone/>
            </a:pPr>
            <a:endParaRPr lang="en-US" sz="1800" dirty="0">
              <a:latin typeface="Lub Dub Bold" panose="020B0803030403020204" pitchFamily="34" charset="0"/>
            </a:endParaRPr>
          </a:p>
        </p:txBody>
      </p:sp>
      <p:sp>
        <p:nvSpPr>
          <p:cNvPr id="11" name="Slide Number Placeholder 10">
            <a:extLst>
              <a:ext uri="{FF2B5EF4-FFF2-40B4-BE49-F238E27FC236}">
                <a16:creationId xmlns:a16="http://schemas.microsoft.com/office/drawing/2014/main" id="{EF8F418E-8115-49C5-9DF0-B43AEA9DC4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Tree>
    <p:extLst>
      <p:ext uri="{BB962C8B-B14F-4D97-AF65-F5344CB8AC3E}">
        <p14:creationId xmlns:p14="http://schemas.microsoft.com/office/powerpoint/2010/main" val="336849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AF0415-1F0C-42C9-B9FC-2AB79A38A3E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368564"/>
            <a:ext cx="5257800" cy="4153931"/>
          </a:xfrm>
          <a:prstGeom prst="rect">
            <a:avLst/>
          </a:prstGeom>
          <a:effectLst>
            <a:outerShdw blurRad="63500" algn="ctr" rotWithShape="0">
              <a:prstClr val="black">
                <a:alpha val="40000"/>
              </a:prstClr>
            </a:outerShdw>
          </a:effectLst>
        </p:spPr>
      </p:pic>
      <p:sp>
        <p:nvSpPr>
          <p:cNvPr id="2" name="Title 1">
            <a:extLst>
              <a:ext uri="{FF2B5EF4-FFF2-40B4-BE49-F238E27FC236}">
                <a16:creationId xmlns:a16="http://schemas.microsoft.com/office/drawing/2014/main" id="{FA4473CD-3D87-B74C-B11E-860498A75B60}"/>
              </a:ext>
            </a:extLst>
          </p:cNvPr>
          <p:cNvSpPr>
            <a:spLocks noGrp="1"/>
          </p:cNvSpPr>
          <p:nvPr>
            <p:ph type="title"/>
          </p:nvPr>
        </p:nvSpPr>
        <p:spPr>
          <a:xfrm>
            <a:off x="838200" y="365125"/>
            <a:ext cx="10515600" cy="660111"/>
          </a:xfrm>
        </p:spPr>
        <p:txBody>
          <a:bodyPr>
            <a:normAutofit/>
          </a:bodyPr>
          <a:lstStyle/>
          <a:p>
            <a:r>
              <a:rPr lang="en-US" dirty="0"/>
              <a:t>Shared Decision-Making &amp; Adherence</a:t>
            </a:r>
          </a:p>
        </p:txBody>
      </p:sp>
      <p:sp>
        <p:nvSpPr>
          <p:cNvPr id="23" name="TextBox 22">
            <a:extLst>
              <a:ext uri="{FF2B5EF4-FFF2-40B4-BE49-F238E27FC236}">
                <a16:creationId xmlns:a16="http://schemas.microsoft.com/office/drawing/2014/main" id="{30B1778B-2E6F-4AF0-97BB-C60D63B1EDC1}"/>
              </a:ext>
            </a:extLst>
          </p:cNvPr>
          <p:cNvSpPr txBox="1"/>
          <p:nvPr/>
        </p:nvSpPr>
        <p:spPr>
          <a:xfrm>
            <a:off x="6708715" y="1486611"/>
            <a:ext cx="4388234" cy="19551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defTabSz="800100">
              <a:lnSpc>
                <a:spcPct val="90000"/>
              </a:lnSpc>
              <a:spcBef>
                <a:spcPct val="0"/>
              </a:spcBef>
              <a:spcAft>
                <a:spcPts val="600"/>
              </a:spcAft>
            </a:pPr>
            <a:r>
              <a:rPr lang="en-US" sz="2000" dirty="0">
                <a:solidFill>
                  <a:srgbClr val="CF2429"/>
                </a:solidFill>
                <a:latin typeface="Lub Dub Bold" panose="020B0803030403020204" pitchFamily="34" charset="0"/>
              </a:rPr>
              <a:t>Shared Decision Making</a:t>
            </a:r>
          </a:p>
          <a:p>
            <a:pPr lvl="1" indent="-228600" algn="l" defTabSz="800100">
              <a:lnSpc>
                <a:spcPct val="90000"/>
              </a:lnSpc>
              <a:spcBef>
                <a:spcPct val="0"/>
              </a:spcBef>
              <a:spcAft>
                <a:spcPts val="600"/>
              </a:spcAft>
              <a:buChar char="•"/>
            </a:pPr>
            <a:r>
              <a:rPr lang="en-US" sz="1600" kern="1200" dirty="0">
                <a:latin typeface="Lub Dub Condensed" panose="020B0506030403020204" pitchFamily="34" charset="0"/>
              </a:rPr>
              <a:t>Key component of patient-centered care</a:t>
            </a:r>
          </a:p>
          <a:p>
            <a:pPr lvl="1" indent="-228600" algn="l" defTabSz="800100">
              <a:lnSpc>
                <a:spcPct val="90000"/>
              </a:lnSpc>
              <a:spcBef>
                <a:spcPct val="0"/>
              </a:spcBef>
              <a:spcAft>
                <a:spcPts val="600"/>
              </a:spcAft>
              <a:buChar char="•"/>
            </a:pPr>
            <a:r>
              <a:rPr lang="en-US" sz="1600" kern="1200" dirty="0">
                <a:latin typeface="Lub Dub Condensed" panose="020B0506030403020204" pitchFamily="34" charset="0"/>
              </a:rPr>
              <a:t>Process in which clinicians describe options, risks, benefits and assists patients in evaluating options</a:t>
            </a:r>
          </a:p>
          <a:p>
            <a:pPr lvl="1" indent="-228600" algn="l" defTabSz="800100">
              <a:lnSpc>
                <a:spcPct val="90000"/>
              </a:lnSpc>
              <a:spcBef>
                <a:spcPct val="0"/>
              </a:spcBef>
              <a:spcAft>
                <a:spcPts val="600"/>
              </a:spcAft>
              <a:buChar char="•"/>
            </a:pPr>
            <a:r>
              <a:rPr lang="en-US" sz="1600" kern="1200" dirty="0">
                <a:latin typeface="Lub Dub Condensed" panose="020B0506030403020204" pitchFamily="34" charset="0"/>
              </a:rPr>
              <a:t>Collaboratively develop care plans with patients, incorporating patients’ wishes, goals, and concerns</a:t>
            </a:r>
          </a:p>
          <a:p>
            <a:pPr lvl="1" indent="-228600" algn="l" defTabSz="800100">
              <a:lnSpc>
                <a:spcPct val="90000"/>
              </a:lnSpc>
              <a:spcBef>
                <a:spcPct val="0"/>
              </a:spcBef>
              <a:spcAft>
                <a:spcPts val="600"/>
              </a:spcAft>
              <a:buChar char="•"/>
            </a:pPr>
            <a:endParaRPr lang="en-US" sz="1600" kern="1200" dirty="0">
              <a:latin typeface="Lub Dub Condensed" panose="020B0506030403020204" pitchFamily="34" charset="0"/>
            </a:endParaRPr>
          </a:p>
        </p:txBody>
      </p:sp>
      <p:sp>
        <p:nvSpPr>
          <p:cNvPr id="26" name="TextBox 25">
            <a:extLst>
              <a:ext uri="{FF2B5EF4-FFF2-40B4-BE49-F238E27FC236}">
                <a16:creationId xmlns:a16="http://schemas.microsoft.com/office/drawing/2014/main" id="{5670350D-3805-40D7-8DAE-76E1FB8B3C11}"/>
              </a:ext>
            </a:extLst>
          </p:cNvPr>
          <p:cNvSpPr txBox="1"/>
          <p:nvPr/>
        </p:nvSpPr>
        <p:spPr>
          <a:xfrm>
            <a:off x="6708715" y="3754218"/>
            <a:ext cx="4793349" cy="17682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defTabSz="800100">
              <a:lnSpc>
                <a:spcPct val="90000"/>
              </a:lnSpc>
              <a:spcBef>
                <a:spcPct val="0"/>
              </a:spcBef>
              <a:spcAft>
                <a:spcPts val="600"/>
              </a:spcAft>
            </a:pPr>
            <a:r>
              <a:rPr lang="en-US" sz="2000" dirty="0">
                <a:solidFill>
                  <a:srgbClr val="CF2429"/>
                </a:solidFill>
                <a:latin typeface="Lub Dub Bold" panose="020B0803030403020204" pitchFamily="34" charset="0"/>
              </a:rPr>
              <a:t>Assessing Barriers to Adherence</a:t>
            </a:r>
          </a:p>
          <a:p>
            <a:pPr lvl="1" indent="-228600" algn="l" defTabSz="800100">
              <a:lnSpc>
                <a:spcPct val="90000"/>
              </a:lnSpc>
              <a:spcBef>
                <a:spcPct val="0"/>
              </a:spcBef>
              <a:spcAft>
                <a:spcPts val="600"/>
              </a:spcAft>
              <a:buChar char="•"/>
            </a:pPr>
            <a:r>
              <a:rPr lang="en-US" sz="1600" kern="1200" dirty="0">
                <a:latin typeface="Lub Dub Condensed" panose="020B0506030403020204" pitchFamily="34" charset="0"/>
              </a:rPr>
              <a:t>Assess and address barriers to adherence to medications and lifestyle </a:t>
            </a:r>
          </a:p>
          <a:p>
            <a:pPr lvl="1" indent="-228600" algn="l" defTabSz="800100">
              <a:lnSpc>
                <a:spcPct val="90000"/>
              </a:lnSpc>
              <a:spcBef>
                <a:spcPct val="0"/>
              </a:spcBef>
              <a:spcAft>
                <a:spcPts val="600"/>
              </a:spcAft>
              <a:buChar char="•"/>
            </a:pPr>
            <a:r>
              <a:rPr lang="en-US" sz="1600" kern="1200" dirty="0">
                <a:latin typeface="Lub Dub Condensed" panose="020B0506030403020204" pitchFamily="34" charset="0"/>
              </a:rPr>
              <a:t>In recurrent </a:t>
            </a:r>
            <a:r>
              <a:rPr lang="en-US" sz="1600" dirty="0">
                <a:latin typeface="Lub Dub Condensed" panose="020B0506030403020204" pitchFamily="34" charset="0"/>
              </a:rPr>
              <a:t>stroke, vital to as</a:t>
            </a:r>
            <a:r>
              <a:rPr lang="en-US" sz="1600" kern="1200" dirty="0">
                <a:latin typeface="Lub Dub Condensed" panose="020B0506030403020204" pitchFamily="34" charset="0"/>
              </a:rPr>
              <a:t>sess whether taking  prescribed medications</a:t>
            </a:r>
          </a:p>
          <a:p>
            <a:pPr lvl="1" indent="-228600" algn="l" defTabSz="800100">
              <a:lnSpc>
                <a:spcPct val="90000"/>
              </a:lnSpc>
              <a:spcBef>
                <a:spcPct val="0"/>
              </a:spcBef>
              <a:spcAft>
                <a:spcPts val="600"/>
              </a:spcAft>
              <a:buChar char="•"/>
            </a:pPr>
            <a:r>
              <a:rPr lang="en-US" sz="1600" dirty="0">
                <a:latin typeface="Lub Dub Condensed" panose="020B0506030403020204" pitchFamily="34" charset="0"/>
              </a:rPr>
              <a:t>E</a:t>
            </a:r>
            <a:r>
              <a:rPr lang="en-US" sz="1600" kern="1200" dirty="0">
                <a:latin typeface="Lub Dub Condensed" panose="020B0506030403020204" pitchFamily="34" charset="0"/>
              </a:rPr>
              <a:t>xplore and, if possible, address factors that contributed to non-adherence, prior to assuming medications were ineffective</a:t>
            </a:r>
          </a:p>
          <a:p>
            <a:pPr lvl="1" indent="-228600" algn="l" defTabSz="800100">
              <a:lnSpc>
                <a:spcPct val="90000"/>
              </a:lnSpc>
              <a:spcBef>
                <a:spcPct val="0"/>
              </a:spcBef>
              <a:spcAft>
                <a:spcPts val="600"/>
              </a:spcAft>
              <a:buChar char="•"/>
            </a:pPr>
            <a:endParaRPr lang="en-US" sz="1600" kern="1200" dirty="0">
              <a:latin typeface="Lub Dub Condensed" panose="020B0506030403020204" pitchFamily="34" charset="0"/>
            </a:endParaRPr>
          </a:p>
        </p:txBody>
      </p:sp>
      <p:sp>
        <p:nvSpPr>
          <p:cNvPr id="30" name="Slide Number Placeholder 29">
            <a:extLst>
              <a:ext uri="{FF2B5EF4-FFF2-40B4-BE49-F238E27FC236}">
                <a16:creationId xmlns:a16="http://schemas.microsoft.com/office/drawing/2014/main" id="{C906586B-AE9E-4E02-B125-728D24AD823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pic>
        <p:nvPicPr>
          <p:cNvPr id="15" name="Graphic 14">
            <a:extLst>
              <a:ext uri="{FF2B5EF4-FFF2-40B4-BE49-F238E27FC236}">
                <a16:creationId xmlns:a16="http://schemas.microsoft.com/office/drawing/2014/main" id="{10BBFE96-2709-4898-831F-029354BA1AB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8097" y="1722404"/>
            <a:ext cx="1088746" cy="967774"/>
          </a:xfrm>
          <a:prstGeom prst="rect">
            <a:avLst/>
          </a:prstGeom>
        </p:spPr>
      </p:pic>
      <p:pic>
        <p:nvPicPr>
          <p:cNvPr id="19" name="Graphic 18">
            <a:extLst>
              <a:ext uri="{FF2B5EF4-FFF2-40B4-BE49-F238E27FC236}">
                <a16:creationId xmlns:a16="http://schemas.microsoft.com/office/drawing/2014/main" id="{3440D049-D592-4131-BC09-081393E97B4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6908" y="4163929"/>
            <a:ext cx="790575" cy="704850"/>
          </a:xfrm>
          <a:prstGeom prst="rect">
            <a:avLst/>
          </a:prstGeom>
        </p:spPr>
      </p:pic>
    </p:spTree>
    <p:extLst>
      <p:ext uri="{BB962C8B-B14F-4D97-AF65-F5344CB8AC3E}">
        <p14:creationId xmlns:p14="http://schemas.microsoft.com/office/powerpoint/2010/main" val="293025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54FAB2C-CEA1-41BF-8E17-AB9CD093C69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200" y="3359225"/>
            <a:ext cx="950976" cy="950976"/>
          </a:xfrm>
          <a:prstGeom prst="ellipse">
            <a:avLst/>
          </a:prstGeom>
        </p:spPr>
      </p:pic>
      <p:pic>
        <p:nvPicPr>
          <p:cNvPr id="23" name="Picture 22">
            <a:extLst>
              <a:ext uri="{FF2B5EF4-FFF2-40B4-BE49-F238E27FC236}">
                <a16:creationId xmlns:a16="http://schemas.microsoft.com/office/drawing/2014/main" id="{92817A47-D754-4006-A499-CF30057FB1B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76997" y="1003864"/>
            <a:ext cx="950976" cy="950976"/>
          </a:xfrm>
          <a:prstGeom prst="ellipse">
            <a:avLst/>
          </a:prstGeom>
        </p:spPr>
      </p:pic>
      <p:pic>
        <p:nvPicPr>
          <p:cNvPr id="18" name="Picture 17">
            <a:extLst>
              <a:ext uri="{FF2B5EF4-FFF2-40B4-BE49-F238E27FC236}">
                <a16:creationId xmlns:a16="http://schemas.microsoft.com/office/drawing/2014/main" id="{D8A4F055-16B9-4C72-9FA6-DAFDC1A4E69C}"/>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38200" y="4645164"/>
            <a:ext cx="950976" cy="950976"/>
          </a:xfrm>
          <a:prstGeom prst="ellipse">
            <a:avLst/>
          </a:prstGeom>
        </p:spPr>
      </p:pic>
      <p:pic>
        <p:nvPicPr>
          <p:cNvPr id="12" name="Picture 11">
            <a:extLst>
              <a:ext uri="{FF2B5EF4-FFF2-40B4-BE49-F238E27FC236}">
                <a16:creationId xmlns:a16="http://schemas.microsoft.com/office/drawing/2014/main" id="{C64C96CC-3030-4167-927A-175531EFB0A4}"/>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76997" y="3525914"/>
            <a:ext cx="950976" cy="950976"/>
          </a:xfrm>
          <a:prstGeom prst="ellipse">
            <a:avLst/>
          </a:prstGeom>
        </p:spPr>
      </p:pic>
      <p:pic>
        <p:nvPicPr>
          <p:cNvPr id="7" name="Picture 6">
            <a:extLst>
              <a:ext uri="{FF2B5EF4-FFF2-40B4-BE49-F238E27FC236}">
                <a16:creationId xmlns:a16="http://schemas.microsoft.com/office/drawing/2014/main" id="{A01E76D6-0226-43A5-914D-7A801BD019E3}"/>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06582" y="2229602"/>
            <a:ext cx="950976" cy="950976"/>
          </a:xfrm>
          <a:prstGeom prst="ellipse">
            <a:avLst/>
          </a:prstGeom>
        </p:spPr>
      </p:pic>
      <p:pic>
        <p:nvPicPr>
          <p:cNvPr id="4" name="Picture 3">
            <a:extLst>
              <a:ext uri="{FF2B5EF4-FFF2-40B4-BE49-F238E27FC236}">
                <a16:creationId xmlns:a16="http://schemas.microsoft.com/office/drawing/2014/main" id="{A53D3D11-F0B6-4ABB-A745-0F86359B0918}"/>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06582" y="1097813"/>
            <a:ext cx="950976" cy="950976"/>
          </a:xfrm>
          <a:prstGeom prst="ellipse">
            <a:avLst/>
          </a:prstGeom>
        </p:spPr>
      </p:pic>
      <p:pic>
        <p:nvPicPr>
          <p:cNvPr id="13" name="Picture 12">
            <a:extLst>
              <a:ext uri="{FF2B5EF4-FFF2-40B4-BE49-F238E27FC236}">
                <a16:creationId xmlns:a16="http://schemas.microsoft.com/office/drawing/2014/main" id="{14C0CCFB-46A1-48CC-BF7A-E67713CC1964}"/>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076997" y="2305691"/>
            <a:ext cx="950976" cy="950976"/>
          </a:xfrm>
          <a:prstGeom prst="ellipse">
            <a:avLst/>
          </a:prstGeom>
        </p:spPr>
      </p:pic>
      <p:sp>
        <p:nvSpPr>
          <p:cNvPr id="2" name="Title 1">
            <a:extLst>
              <a:ext uri="{FF2B5EF4-FFF2-40B4-BE49-F238E27FC236}">
                <a16:creationId xmlns:a16="http://schemas.microsoft.com/office/drawing/2014/main" id="{6AC6A5CB-4853-C344-9862-3BEF75FAB0B6}"/>
              </a:ext>
            </a:extLst>
          </p:cNvPr>
          <p:cNvSpPr>
            <a:spLocks noGrp="1"/>
          </p:cNvSpPr>
          <p:nvPr>
            <p:ph type="title"/>
          </p:nvPr>
        </p:nvSpPr>
        <p:spPr>
          <a:xfrm>
            <a:off x="838200" y="365125"/>
            <a:ext cx="10515600" cy="660111"/>
          </a:xfrm>
        </p:spPr>
        <p:txBody>
          <a:bodyPr>
            <a:normAutofit fontScale="90000"/>
          </a:bodyPr>
          <a:lstStyle/>
          <a:p>
            <a:r>
              <a:rPr lang="en-US" dirty="0"/>
              <a:t>Diagnostics: </a:t>
            </a:r>
            <a:r>
              <a:rPr lang="en-US" dirty="0">
                <a:latin typeface="Lub Dub Medium" panose="020B0603030403020204" pitchFamily="34" charset="0"/>
              </a:rPr>
              <a:t>Test and Implications for Stroke Prevention</a:t>
            </a:r>
          </a:p>
        </p:txBody>
      </p:sp>
      <p:sp>
        <p:nvSpPr>
          <p:cNvPr id="24" name="Rectangle: Rounded Corners 4">
            <a:extLst>
              <a:ext uri="{FF2B5EF4-FFF2-40B4-BE49-F238E27FC236}">
                <a16:creationId xmlns:a16="http://schemas.microsoft.com/office/drawing/2014/main" id="{A7C35C1B-BD7D-4589-8F00-4EFC9F4AF470}"/>
              </a:ext>
            </a:extLst>
          </p:cNvPr>
          <p:cNvSpPr txBox="1"/>
          <p:nvPr/>
        </p:nvSpPr>
        <p:spPr>
          <a:xfrm>
            <a:off x="1657557" y="998671"/>
            <a:ext cx="3438549" cy="1016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ECG</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Screen for atrial fibrillation/flutter</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Detects additional </a:t>
            </a:r>
            <a:r>
              <a:rPr lang="en-US" sz="1600" dirty="0">
                <a:solidFill>
                  <a:schemeClr val="tx1"/>
                </a:solidFill>
                <a:latin typeface="Lub Dub Condensed" panose="020B0506030403020204" pitchFamily="34" charset="0"/>
              </a:rPr>
              <a:t>a</a:t>
            </a:r>
            <a:r>
              <a:rPr lang="en-US" sz="1600" kern="1200" dirty="0">
                <a:solidFill>
                  <a:schemeClr val="tx1"/>
                </a:solidFill>
                <a:latin typeface="Lub Dub Condensed" panose="020B0506030403020204" pitchFamily="34" charset="0"/>
              </a:rPr>
              <a:t>rrhythmias</a:t>
            </a:r>
          </a:p>
          <a:p>
            <a:pPr marL="284163" lvl="1" indent="-171450" algn="l" defTabSz="755650">
              <a:lnSpc>
                <a:spcPct val="90000"/>
              </a:lnSpc>
              <a:spcBef>
                <a:spcPct val="0"/>
              </a:spcBef>
              <a:spcAft>
                <a:spcPct val="15000"/>
              </a:spcAft>
              <a:buChar char="•"/>
            </a:pPr>
            <a:r>
              <a:rPr lang="en-US" sz="1600" dirty="0">
                <a:solidFill>
                  <a:schemeClr val="tx1"/>
                </a:solidFill>
                <a:latin typeface="Lub Dub Condensed" panose="020B0506030403020204" pitchFamily="34" charset="0"/>
              </a:rPr>
              <a:t>Assesses for myocardial infarction</a:t>
            </a:r>
            <a:endParaRPr lang="en-US" sz="1600" kern="1200" dirty="0">
              <a:solidFill>
                <a:schemeClr val="tx1"/>
              </a:solidFill>
              <a:latin typeface="Lub Dub Condensed" panose="020B0506030403020204" pitchFamily="34" charset="0"/>
            </a:endParaRPr>
          </a:p>
        </p:txBody>
      </p:sp>
      <p:sp>
        <p:nvSpPr>
          <p:cNvPr id="26" name="Rectangle: Rounded Corners 4">
            <a:extLst>
              <a:ext uri="{FF2B5EF4-FFF2-40B4-BE49-F238E27FC236}">
                <a16:creationId xmlns:a16="http://schemas.microsoft.com/office/drawing/2014/main" id="{ADA90CF6-CE82-44E4-A0DE-4E14CFE599A4}"/>
              </a:ext>
            </a:extLst>
          </p:cNvPr>
          <p:cNvSpPr txBox="1"/>
          <p:nvPr/>
        </p:nvSpPr>
        <p:spPr>
          <a:xfrm>
            <a:off x="1789176" y="3359225"/>
            <a:ext cx="3683755" cy="1001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CT or MRI Brain Imaging</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Confirms ischemic cause of symptoms</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May need repeat imaging after thrombolysis or to confirm diagnosis</a:t>
            </a:r>
          </a:p>
        </p:txBody>
      </p:sp>
      <p:sp>
        <p:nvSpPr>
          <p:cNvPr id="28" name="Rectangle: Rounded Corners 4">
            <a:extLst>
              <a:ext uri="{FF2B5EF4-FFF2-40B4-BE49-F238E27FC236}">
                <a16:creationId xmlns:a16="http://schemas.microsoft.com/office/drawing/2014/main" id="{A741C172-60A5-460C-8EE9-2405370F0A1E}"/>
              </a:ext>
            </a:extLst>
          </p:cNvPr>
          <p:cNvSpPr txBox="1"/>
          <p:nvPr/>
        </p:nvSpPr>
        <p:spPr>
          <a:xfrm>
            <a:off x="1657558" y="4503262"/>
            <a:ext cx="4042912" cy="950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Cervical Carotid Imaging</a:t>
            </a:r>
          </a:p>
          <a:p>
            <a:pPr marL="284163" marR="0" lvl="1" indent="-171450" algn="l" defTabSz="755650" rtl="0" eaLnBrk="1" fontAlgn="auto" latinLnBrk="0" hangingPunct="1">
              <a:lnSpc>
                <a:spcPct val="90000"/>
              </a:lnSpc>
              <a:spcBef>
                <a:spcPct val="0"/>
              </a:spcBef>
              <a:spcAft>
                <a:spcPct val="15000"/>
              </a:spcAft>
              <a:buClrTx/>
              <a:buSzTx/>
              <a:buFontTx/>
              <a:buChar char="•"/>
              <a:tabLst/>
              <a:defRPr/>
            </a:pPr>
            <a:r>
              <a:rPr lang="en-US" sz="1600" dirty="0">
                <a:solidFill>
                  <a:prstClr val="black"/>
                </a:solidFill>
                <a:latin typeface="Lub Dub Condensed" panose="020B0506030403020204" pitchFamily="34" charset="0"/>
              </a:rPr>
              <a:t>Utilized to screen for</a:t>
            </a:r>
            <a:r>
              <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stenosis, dissection, etc.</a:t>
            </a:r>
          </a:p>
          <a:p>
            <a:pPr marL="284163" marR="0" lvl="1" indent="-171450" algn="l" defTabSz="755650" rtl="0" eaLnBrk="1" fontAlgn="auto" latinLnBrk="0" hangingPunct="1">
              <a:lnSpc>
                <a:spcPct val="90000"/>
              </a:lnSpc>
              <a:spcBef>
                <a:spcPct val="0"/>
              </a:spcBef>
              <a:spcAft>
                <a:spcPct val="15000"/>
              </a:spcAft>
              <a:buClrTx/>
              <a:buSzTx/>
              <a:buFontTx/>
              <a:buChar char="•"/>
              <a:tabLst/>
              <a:defRPr/>
            </a:pPr>
            <a:r>
              <a:rPr lang="en-US" sz="1600" dirty="0">
                <a:solidFill>
                  <a:prstClr val="black"/>
                </a:solidFill>
                <a:latin typeface="Lub Dub Condensed" panose="020B0506030403020204" pitchFamily="34" charset="0"/>
              </a:rPr>
              <a:t>Types of diagnostic testing approaches include carotid ultrasound, CTA, and MRA</a:t>
            </a:r>
            <a:endPar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endParaRPr>
          </a:p>
          <a:p>
            <a:pPr marL="284163" marR="0" lvl="1" indent="-171450" algn="l" defTabSz="755650" rtl="0" eaLnBrk="1" fontAlgn="auto" latinLnBrk="0" hangingPunct="1">
              <a:lnSpc>
                <a:spcPct val="90000"/>
              </a:lnSpc>
              <a:spcBef>
                <a:spcPct val="0"/>
              </a:spcBef>
              <a:spcAft>
                <a:spcPct val="15000"/>
              </a:spcAft>
              <a:buClrTx/>
              <a:buSzTx/>
              <a:buFontTx/>
              <a:buChar char="•"/>
              <a:tabLst/>
              <a:defRPr/>
            </a:pPr>
            <a:r>
              <a:rPr lang="en-US" dirty="0"/>
              <a:t>ultrasonography, CTA), or magnetic CT angiography (CTA), or magnetic resonance angiography (MRA) is recommended to screen for stenosis.4arotid ultrasonography, CT angiography (CTA), or magnetic resonance angiography (MRA) is recommended to screen for stenosis.4</a:t>
            </a:r>
            <a:r>
              <a:rPr lang="en-US" sz="1800" dirty="0">
                <a:effectLst/>
                <a:latin typeface="Times New Roman" panose="02020603050405020304" pitchFamily="18" charset="0"/>
                <a:ea typeface="Times New Roman" panose="02020603050405020304" pitchFamily="18" charset="0"/>
              </a:rPr>
              <a:t>onst</a:t>
            </a:r>
          </a:p>
        </p:txBody>
      </p:sp>
      <p:sp>
        <p:nvSpPr>
          <p:cNvPr id="30" name="Rectangle: Rounded Corners 4">
            <a:extLst>
              <a:ext uri="{FF2B5EF4-FFF2-40B4-BE49-F238E27FC236}">
                <a16:creationId xmlns:a16="http://schemas.microsoft.com/office/drawing/2014/main" id="{4C8C2FB0-72C1-47DE-9514-457D04D1119B}"/>
              </a:ext>
            </a:extLst>
          </p:cNvPr>
          <p:cNvSpPr txBox="1"/>
          <p:nvPr/>
        </p:nvSpPr>
        <p:spPr>
          <a:xfrm>
            <a:off x="6934369" y="1074717"/>
            <a:ext cx="3414959" cy="686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Intracranial Arterial Imaging</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Identifies stenosis, dissection, etc. </a:t>
            </a:r>
          </a:p>
        </p:txBody>
      </p:sp>
      <p:sp>
        <p:nvSpPr>
          <p:cNvPr id="36" name="Rectangle: Rounded Corners 4">
            <a:extLst>
              <a:ext uri="{FF2B5EF4-FFF2-40B4-BE49-F238E27FC236}">
                <a16:creationId xmlns:a16="http://schemas.microsoft.com/office/drawing/2014/main" id="{F5E2F710-3E39-4746-A001-6EBF7B25C936}"/>
              </a:ext>
            </a:extLst>
          </p:cNvPr>
          <p:cNvSpPr txBox="1"/>
          <p:nvPr/>
        </p:nvSpPr>
        <p:spPr>
          <a:xfrm>
            <a:off x="7027973" y="2305691"/>
            <a:ext cx="4708483" cy="8039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Blood Testing</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Informs therapy and identifies risk factors for modification</a:t>
            </a:r>
          </a:p>
          <a:p>
            <a:pPr marL="284163" lvl="1" indent="-171450" algn="l" defTabSz="755650">
              <a:lnSpc>
                <a:spcPct val="90000"/>
              </a:lnSpc>
              <a:spcBef>
                <a:spcPct val="0"/>
              </a:spcBef>
              <a:spcAft>
                <a:spcPct val="15000"/>
              </a:spcAft>
              <a:buChar char="•"/>
            </a:pPr>
            <a:r>
              <a:rPr lang="en-US" sz="1600" kern="1200" dirty="0">
                <a:solidFill>
                  <a:schemeClr val="tx1"/>
                </a:solidFill>
                <a:latin typeface="Lub Dub Condensed" panose="020B0506030403020204" pitchFamily="34" charset="0"/>
              </a:rPr>
              <a:t>Can include testing for cryptogenic strokes if needed</a:t>
            </a:r>
          </a:p>
          <a:p>
            <a:pPr marL="284163" lvl="1" indent="-171450" algn="l" defTabSz="755650">
              <a:lnSpc>
                <a:spcPct val="90000"/>
              </a:lnSpc>
              <a:spcBef>
                <a:spcPct val="0"/>
              </a:spcBef>
              <a:spcAft>
                <a:spcPct val="15000"/>
              </a:spcAft>
              <a:buChar char="•"/>
            </a:pPr>
            <a:endParaRPr lang="en-US" sz="1400" dirty="0">
              <a:solidFill>
                <a:schemeClr val="tx1"/>
              </a:solidFill>
              <a:latin typeface="Lub Dub Condensed" panose="020B0506030403020204" pitchFamily="34" charset="0"/>
            </a:endParaRPr>
          </a:p>
          <a:p>
            <a:pPr marL="284163" lvl="1" indent="-171450" algn="l" defTabSz="755650">
              <a:lnSpc>
                <a:spcPct val="90000"/>
              </a:lnSpc>
              <a:spcBef>
                <a:spcPct val="0"/>
              </a:spcBef>
              <a:spcAft>
                <a:spcPct val="15000"/>
              </a:spcAft>
              <a:buChar char="•"/>
            </a:pPr>
            <a:endParaRPr lang="en-US" sz="1400" kern="1200" dirty="0">
              <a:solidFill>
                <a:schemeClr val="tx1"/>
              </a:solidFill>
              <a:latin typeface="Lub Dub Condensed" panose="020B0506030403020204" pitchFamily="34" charset="0"/>
            </a:endParaRPr>
          </a:p>
          <a:p>
            <a:pPr marL="284163" lvl="1" indent="-171450" algn="l" defTabSz="755650">
              <a:lnSpc>
                <a:spcPct val="90000"/>
              </a:lnSpc>
              <a:spcBef>
                <a:spcPct val="0"/>
              </a:spcBef>
              <a:spcAft>
                <a:spcPct val="15000"/>
              </a:spcAft>
              <a:buChar char="•"/>
            </a:pPr>
            <a:endParaRPr lang="en-US" sz="1400" kern="1200" dirty="0">
              <a:solidFill>
                <a:schemeClr val="tx1"/>
              </a:solidFill>
              <a:latin typeface="Lub Dub Condensed" panose="020B0506030403020204" pitchFamily="34" charset="0"/>
            </a:endParaRPr>
          </a:p>
        </p:txBody>
      </p:sp>
      <p:sp>
        <p:nvSpPr>
          <p:cNvPr id="32" name="Rectangle: Rounded Corners 4">
            <a:extLst>
              <a:ext uri="{FF2B5EF4-FFF2-40B4-BE49-F238E27FC236}">
                <a16:creationId xmlns:a16="http://schemas.microsoft.com/office/drawing/2014/main" id="{DB641E6A-E679-4199-ADEE-2BEB323F83DF}"/>
              </a:ext>
            </a:extLst>
          </p:cNvPr>
          <p:cNvSpPr txBox="1"/>
          <p:nvPr/>
        </p:nvSpPr>
        <p:spPr>
          <a:xfrm>
            <a:off x="7044558" y="3511628"/>
            <a:ext cx="4842641" cy="1955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Echocardiography</a:t>
            </a:r>
          </a:p>
          <a:p>
            <a:pPr lvl="0" algn="l" defTabSz="977900">
              <a:spcBef>
                <a:spcPct val="0"/>
              </a:spcBef>
              <a:buFont typeface="Arial" panose="020B0604020202020204" pitchFamily="34" charset="0"/>
              <a:buChar char="•"/>
            </a:pPr>
            <a:r>
              <a:rPr lang="en-US" sz="1400" dirty="0">
                <a:solidFill>
                  <a:schemeClr val="tx1"/>
                </a:solidFill>
                <a:latin typeface="Lub Dub Condensed" panose="020B0506030403020204" pitchFamily="34" charset="0"/>
              </a:rPr>
              <a:t>  </a:t>
            </a:r>
            <a:r>
              <a:rPr lang="en-US" sz="1600" dirty="0">
                <a:solidFill>
                  <a:schemeClr val="tx1"/>
                </a:solidFill>
                <a:latin typeface="Lub Dub Condensed" panose="020B0506030403020204" pitchFamily="34" charset="0"/>
              </a:rPr>
              <a:t>I</a:t>
            </a:r>
            <a:r>
              <a:rPr lang="en-US" sz="1600" kern="1200" dirty="0">
                <a:solidFill>
                  <a:schemeClr val="tx1"/>
                </a:solidFill>
                <a:latin typeface="Lub Dub Condensed" panose="020B0506030403020204" pitchFamily="34" charset="0"/>
              </a:rPr>
              <a:t>dentifies possible cardioaortic sources of or transcardiac pathways for cerebral embolism</a:t>
            </a:r>
          </a:p>
          <a:p>
            <a:pPr lvl="0" algn="l" defTabSz="977900">
              <a:spcBef>
                <a:spcPct val="0"/>
              </a:spcBef>
              <a:buFont typeface="Arial" panose="020B0604020202020204" pitchFamily="34" charset="0"/>
              <a:buChar char="•"/>
            </a:pPr>
            <a:r>
              <a:rPr lang="en-US" sz="1600" kern="1200" dirty="0">
                <a:solidFill>
                  <a:schemeClr val="tx1"/>
                </a:solidFill>
                <a:latin typeface="Lub Dub Condensed" panose="020B0506030403020204" pitchFamily="34" charset="0"/>
              </a:rPr>
              <a:t>   Transthoracic echocardiography is preferred over TEE for the detection of left ventricular (LV) thrombus, but TEE is superior to transthoracic echocardiogram in detecting left atrial thrombus, aortic atheroma, prosthetic valve abnormalities, native valve abnormalities, atrial septal abnormalities, and cardiac tumors</a:t>
            </a:r>
          </a:p>
        </p:txBody>
      </p:sp>
      <p:sp>
        <p:nvSpPr>
          <p:cNvPr id="34" name="Rectangle: Rounded Corners 4">
            <a:extLst>
              <a:ext uri="{FF2B5EF4-FFF2-40B4-BE49-F238E27FC236}">
                <a16:creationId xmlns:a16="http://schemas.microsoft.com/office/drawing/2014/main" id="{B0460A1E-A721-4375-A56B-896852285DF3}"/>
              </a:ext>
            </a:extLst>
          </p:cNvPr>
          <p:cNvSpPr txBox="1"/>
          <p:nvPr/>
        </p:nvSpPr>
        <p:spPr>
          <a:xfrm>
            <a:off x="1657558" y="2241241"/>
            <a:ext cx="4520218" cy="868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buNone/>
            </a:pPr>
            <a:r>
              <a:rPr lang="en-US" b="1" kern="1200" dirty="0">
                <a:solidFill>
                  <a:schemeClr val="tx1"/>
                </a:solidFill>
                <a:latin typeface="Lub Dub Bold" panose="020B0803030403020204" pitchFamily="34" charset="0"/>
              </a:rPr>
              <a:t>Rhythm Monitoring</a:t>
            </a:r>
          </a:p>
          <a:p>
            <a:pPr marL="284163" lvl="1" indent="-171450" algn="l" defTabSz="755650">
              <a:lnSpc>
                <a:spcPct val="90000"/>
              </a:lnSpc>
              <a:spcBef>
                <a:spcPct val="0"/>
              </a:spcBef>
              <a:spcAft>
                <a:spcPct val="15000"/>
              </a:spcAft>
              <a:buChar char="•"/>
            </a:pPr>
            <a:r>
              <a:rPr lang="en-US" sz="1600" dirty="0">
                <a:solidFill>
                  <a:schemeClr val="tx1"/>
                </a:solidFill>
                <a:latin typeface="Lub Dub Condensed" panose="020B0506030403020204" pitchFamily="34" charset="0"/>
              </a:rPr>
              <a:t>M</a:t>
            </a:r>
            <a:r>
              <a:rPr lang="en-US" sz="1600" kern="1200" dirty="0">
                <a:solidFill>
                  <a:schemeClr val="tx1"/>
                </a:solidFill>
                <a:latin typeface="Lub Dub Condensed" panose="020B0506030403020204" pitchFamily="34" charset="0"/>
              </a:rPr>
              <a:t>obile cardiac outpatient telemetry, implantable loop recorder, or other approach, is reasonable to detect intermittent atrial fibrillation</a:t>
            </a:r>
          </a:p>
          <a:p>
            <a:pPr marL="0" lvl="0" indent="0" algn="l" defTabSz="977900">
              <a:lnSpc>
                <a:spcPct val="90000"/>
              </a:lnSpc>
              <a:spcBef>
                <a:spcPct val="0"/>
              </a:spcBef>
              <a:buNone/>
            </a:pPr>
            <a:endParaRPr lang="en-US" sz="1400" kern="1200" dirty="0">
              <a:solidFill>
                <a:schemeClr val="tx1"/>
              </a:solidFill>
              <a:latin typeface="Lub Dub Condensed" panose="020B0506030403020204" pitchFamily="34" charset="0"/>
            </a:endParaRPr>
          </a:p>
        </p:txBody>
      </p:sp>
      <p:sp>
        <p:nvSpPr>
          <p:cNvPr id="11" name="Text Placeholder 10">
            <a:extLst>
              <a:ext uri="{FF2B5EF4-FFF2-40B4-BE49-F238E27FC236}">
                <a16:creationId xmlns:a16="http://schemas.microsoft.com/office/drawing/2014/main" id="{D8B632AE-BBF7-4FE7-A80C-75DAECFD0567}"/>
              </a:ext>
            </a:extLst>
          </p:cNvPr>
          <p:cNvSpPr>
            <a:spLocks noGrp="1"/>
          </p:cNvSpPr>
          <p:nvPr>
            <p:ph type="body" sz="quarter" idx="13"/>
          </p:nvPr>
        </p:nvSpPr>
        <p:spPr>
          <a:xfrm>
            <a:off x="1195545" y="5821946"/>
            <a:ext cx="10277768" cy="419893"/>
          </a:xfrm>
        </p:spPr>
        <p:txBody>
          <a:bodyPr/>
          <a:lstStyle/>
          <a:p>
            <a:pPr marL="0" indent="0">
              <a:lnSpc>
                <a:spcPct val="100000"/>
              </a:lnSpc>
              <a:spcBef>
                <a:spcPts val="0"/>
              </a:spcBef>
            </a:pPr>
            <a:r>
              <a:rPr lang="en-US" sz="900" b="1" dirty="0">
                <a:latin typeface="Lub Dub Condensed" panose="020B0506030403020204" pitchFamily="34" charset="0"/>
                <a:cs typeface="Arial" panose="020B0604020202020204" pitchFamily="34" charset="0"/>
              </a:rPr>
              <a:t>Abbreviations: </a:t>
            </a:r>
            <a:r>
              <a:rPr lang="en-US" sz="900" dirty="0">
                <a:latin typeface="Lub Dub Condensed" panose="020B0506030403020204" pitchFamily="34" charset="0"/>
                <a:cs typeface="Arial" panose="020B0604020202020204" pitchFamily="34" charset="0"/>
              </a:rPr>
              <a:t>CT, indicates computed tomography; ; CTA, computerized tomography angiography; MRA, magnetic resonance angiography; MRI, magnetic resonance imaging; and TEE, transesophageal echocardiography</a:t>
            </a:r>
            <a:r>
              <a:rPr lang="en-US" sz="900" dirty="0">
                <a:cs typeface="Arial" panose="020B0604020202020204" pitchFamily="34" charset="0"/>
              </a:rPr>
              <a:t>.</a:t>
            </a:r>
            <a:endParaRPr lang="en-US" sz="1200" dirty="0">
              <a:latin typeface="Lub Dub Condensed" panose="020B0506030403020204" pitchFamily="34" charset="0"/>
              <a:cs typeface="Arial" panose="020B0604020202020204" pitchFamily="34" charset="0"/>
            </a:endParaRPr>
          </a:p>
        </p:txBody>
      </p:sp>
      <p:sp>
        <p:nvSpPr>
          <p:cNvPr id="41" name="Slide Number Placeholder 40">
            <a:extLst>
              <a:ext uri="{FF2B5EF4-FFF2-40B4-BE49-F238E27FC236}">
                <a16:creationId xmlns:a16="http://schemas.microsoft.com/office/drawing/2014/main" id="{3B86F7C1-BACB-480D-B01B-8A14343730A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90052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34286-80B5-4024-9B1F-F672BCEC8CFE}"/>
              </a:ext>
            </a:extLst>
          </p:cNvPr>
          <p:cNvSpPr>
            <a:spLocks noGrp="1"/>
          </p:cNvSpPr>
          <p:nvPr>
            <p:ph type="title"/>
          </p:nvPr>
        </p:nvSpPr>
        <p:spPr>
          <a:xfrm>
            <a:off x="211584" y="34925"/>
            <a:ext cx="10074442" cy="660400"/>
          </a:xfrm>
        </p:spPr>
        <p:txBody>
          <a:bodyPr/>
          <a:lstStyle/>
          <a:p>
            <a:r>
              <a:rPr lang="en-US" sz="2400" noProof="0" dirty="0">
                <a:solidFill>
                  <a:srgbClr val="CF2429"/>
                </a:solidFill>
              </a:rPr>
              <a:t>Figure 2. </a:t>
            </a:r>
            <a:r>
              <a:rPr lang="en-US" sz="2400" noProof="0" dirty="0"/>
              <a:t>Algorithm for Evaluating Patients with Clinical Diagnosis of Stroke for Optimizing Prevention of Recurrent Ischemic Stroke </a:t>
            </a:r>
            <a:endParaRPr lang="en-US" sz="2400" dirty="0"/>
          </a:p>
        </p:txBody>
      </p:sp>
      <p:sp>
        <p:nvSpPr>
          <p:cNvPr id="3" name="Rectangle 2" descr="This algorithm is used for the diagnositic evaluation of patients who have had a stroke in order to prevent a recurrent ischemic stroke in the patient.">
            <a:extLst>
              <a:ext uri="{FF2B5EF4-FFF2-40B4-BE49-F238E27FC236}">
                <a16:creationId xmlns:a16="http://schemas.microsoft.com/office/drawing/2014/main" id="{54A77184-BF63-481C-8E5B-11C8D366FF15}"/>
              </a:ext>
            </a:extLst>
          </p:cNvPr>
          <p:cNvSpPr/>
          <p:nvPr/>
        </p:nvSpPr>
        <p:spPr>
          <a:xfrm>
            <a:off x="469557" y="365125"/>
            <a:ext cx="11414311" cy="5990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2">
            <a:extLst>
              <a:ext uri="{FF2B5EF4-FFF2-40B4-BE49-F238E27FC236}">
                <a16:creationId xmlns:a16="http://schemas.microsoft.com/office/drawing/2014/main" id="{7834B802-3D34-49D5-98BB-5C038FED73CA}"/>
              </a:ext>
              <a:ext uri="{C183D7F6-B498-43B3-948B-1728B52AA6E4}">
                <adec:decorative xmlns:adec="http://schemas.microsoft.com/office/drawing/2017/decorative" val="1"/>
              </a:ext>
            </a:extLst>
          </p:cNvPr>
          <p:cNvSpPr/>
          <p:nvPr/>
        </p:nvSpPr>
        <p:spPr>
          <a:xfrm rot="16200000">
            <a:off x="7888781" y="1704781"/>
            <a:ext cx="407184" cy="95189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tangle 2">
            <a:extLst>
              <a:ext uri="{FF2B5EF4-FFF2-40B4-BE49-F238E27FC236}">
                <a16:creationId xmlns:a16="http://schemas.microsoft.com/office/drawing/2014/main" id="{5FB57B27-C3D7-4AA6-8F49-7E052C91F7BC}"/>
              </a:ext>
              <a:ext uri="{C183D7F6-B498-43B3-948B-1728B52AA6E4}">
                <adec:decorative xmlns:adec="http://schemas.microsoft.com/office/drawing/2017/decorative" val="1"/>
              </a:ext>
            </a:extLst>
          </p:cNvPr>
          <p:cNvSpPr/>
          <p:nvPr/>
        </p:nvSpPr>
        <p:spPr>
          <a:xfrm rot="5400000" flipV="1">
            <a:off x="6543283" y="5219151"/>
            <a:ext cx="961743" cy="20839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tangle 2">
            <a:extLst>
              <a:ext uri="{FF2B5EF4-FFF2-40B4-BE49-F238E27FC236}">
                <a16:creationId xmlns:a16="http://schemas.microsoft.com/office/drawing/2014/main" id="{4DAD7080-21CF-4801-807F-DB515D8F27FB}"/>
              </a:ext>
              <a:ext uri="{C183D7F6-B498-43B3-948B-1728B52AA6E4}">
                <adec:decorative xmlns:adec="http://schemas.microsoft.com/office/drawing/2017/decorative" val="1"/>
              </a:ext>
            </a:extLst>
          </p:cNvPr>
          <p:cNvSpPr/>
          <p:nvPr/>
        </p:nvSpPr>
        <p:spPr>
          <a:xfrm flipH="1">
            <a:off x="6897418" y="5076464"/>
            <a:ext cx="225661"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2">
            <a:extLst>
              <a:ext uri="{FF2B5EF4-FFF2-40B4-BE49-F238E27FC236}">
                <a16:creationId xmlns:a16="http://schemas.microsoft.com/office/drawing/2014/main" id="{C91972ED-FE5B-4743-9C22-0D83F17182FF}"/>
              </a:ext>
              <a:ext uri="{C183D7F6-B498-43B3-948B-1728B52AA6E4}">
                <adec:decorative xmlns:adec="http://schemas.microsoft.com/office/drawing/2017/decorative" val="1"/>
              </a:ext>
            </a:extLst>
          </p:cNvPr>
          <p:cNvSpPr/>
          <p:nvPr/>
        </p:nvSpPr>
        <p:spPr>
          <a:xfrm flipH="1">
            <a:off x="6897418" y="5343404"/>
            <a:ext cx="225661"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2">
            <a:extLst>
              <a:ext uri="{FF2B5EF4-FFF2-40B4-BE49-F238E27FC236}">
                <a16:creationId xmlns:a16="http://schemas.microsoft.com/office/drawing/2014/main" id="{75F56006-CA89-43BA-A4B4-18AB75420C96}"/>
              </a:ext>
              <a:ext uri="{C183D7F6-B498-43B3-948B-1728B52AA6E4}">
                <adec:decorative xmlns:adec="http://schemas.microsoft.com/office/drawing/2017/decorative" val="1"/>
              </a:ext>
            </a:extLst>
          </p:cNvPr>
          <p:cNvSpPr/>
          <p:nvPr/>
        </p:nvSpPr>
        <p:spPr>
          <a:xfrm flipH="1">
            <a:off x="6897418" y="5584526"/>
            <a:ext cx="225661"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2">
            <a:extLst>
              <a:ext uri="{FF2B5EF4-FFF2-40B4-BE49-F238E27FC236}">
                <a16:creationId xmlns:a16="http://schemas.microsoft.com/office/drawing/2014/main" id="{617452BA-78C2-4A0F-B7AF-4E42EF7B7AA2}"/>
              </a:ext>
              <a:ext uri="{C183D7F6-B498-43B3-948B-1728B52AA6E4}">
                <adec:decorative xmlns:adec="http://schemas.microsoft.com/office/drawing/2017/decorative" val="1"/>
              </a:ext>
            </a:extLst>
          </p:cNvPr>
          <p:cNvSpPr/>
          <p:nvPr/>
        </p:nvSpPr>
        <p:spPr>
          <a:xfrm rot="10800000">
            <a:off x="2351314" y="5203297"/>
            <a:ext cx="975005" cy="16328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2">
            <a:extLst>
              <a:ext uri="{FF2B5EF4-FFF2-40B4-BE49-F238E27FC236}">
                <a16:creationId xmlns:a16="http://schemas.microsoft.com/office/drawing/2014/main" id="{E7895627-EB54-45BF-B40C-46C52E1E1940}"/>
              </a:ext>
              <a:ext uri="{C183D7F6-B498-43B3-948B-1728B52AA6E4}">
                <adec:decorative xmlns:adec="http://schemas.microsoft.com/office/drawing/2017/decorative" val="1"/>
              </a:ext>
            </a:extLst>
          </p:cNvPr>
          <p:cNvSpPr/>
          <p:nvPr/>
        </p:nvSpPr>
        <p:spPr>
          <a:xfrm flipH="1">
            <a:off x="4470989" y="5366581"/>
            <a:ext cx="593369" cy="23798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Rectangle Container">
            <a:extLst>
              <a:ext uri="{FF2B5EF4-FFF2-40B4-BE49-F238E27FC236}">
                <a16:creationId xmlns:a16="http://schemas.microsoft.com/office/drawing/2014/main" id="{EAF11334-FC91-4F61-81D9-94E98A3C69FF}"/>
              </a:ext>
              <a:ext uri="{C183D7F6-B498-43B3-948B-1728B52AA6E4}">
                <adec:decorative xmlns:adec="http://schemas.microsoft.com/office/drawing/2017/decorative" val="1"/>
              </a:ext>
            </a:extLst>
          </p:cNvPr>
          <p:cNvSpPr/>
          <p:nvPr/>
        </p:nvSpPr>
        <p:spPr>
          <a:xfrm>
            <a:off x="2698451" y="5112996"/>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71" name="Rectangle Container">
            <a:extLst>
              <a:ext uri="{FF2B5EF4-FFF2-40B4-BE49-F238E27FC236}">
                <a16:creationId xmlns:a16="http://schemas.microsoft.com/office/drawing/2014/main" id="{B5B69724-193C-46DC-A1F2-614279A2B77C}"/>
              </a:ext>
              <a:ext uri="{C183D7F6-B498-43B3-948B-1728B52AA6E4}">
                <adec:decorative xmlns:adec="http://schemas.microsoft.com/office/drawing/2017/decorative" val="1"/>
              </a:ext>
            </a:extLst>
          </p:cNvPr>
          <p:cNvSpPr/>
          <p:nvPr/>
        </p:nvSpPr>
        <p:spPr>
          <a:xfrm>
            <a:off x="4470989" y="5112996"/>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cxnSp>
        <p:nvCxnSpPr>
          <p:cNvPr id="59" name="Straight Arrow Connector 58">
            <a:extLst>
              <a:ext uri="{FF2B5EF4-FFF2-40B4-BE49-F238E27FC236}">
                <a16:creationId xmlns:a16="http://schemas.microsoft.com/office/drawing/2014/main" id="{2AC9F6F6-E95E-4895-A6EB-2E9D05386896}"/>
              </a:ext>
              <a:ext uri="{C183D7F6-B498-43B3-948B-1728B52AA6E4}">
                <adec:decorative xmlns:adec="http://schemas.microsoft.com/office/drawing/2017/decorative" val="1"/>
              </a:ext>
            </a:extLst>
          </p:cNvPr>
          <p:cNvCxnSpPr>
            <a:cxnSpLocks/>
          </p:cNvCxnSpPr>
          <p:nvPr/>
        </p:nvCxnSpPr>
        <p:spPr>
          <a:xfrm>
            <a:off x="6020055" y="3415366"/>
            <a:ext cx="0" cy="2733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C3481AA-BD44-4BF6-A6B3-5929BC1AEF80}"/>
              </a:ext>
              <a:ext uri="{C183D7F6-B498-43B3-948B-1728B52AA6E4}">
                <adec:decorative xmlns:adec="http://schemas.microsoft.com/office/drawing/2017/decorative" val="1"/>
              </a:ext>
            </a:extLst>
          </p:cNvPr>
          <p:cNvCxnSpPr>
            <a:cxnSpLocks/>
          </p:cNvCxnSpPr>
          <p:nvPr/>
        </p:nvCxnSpPr>
        <p:spPr>
          <a:xfrm>
            <a:off x="1248013" y="3415366"/>
            <a:ext cx="0" cy="12404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E98BC42-8ED4-4489-83B5-CD9A35CEB894}"/>
              </a:ext>
              <a:ext uri="{C183D7F6-B498-43B3-948B-1728B52AA6E4}">
                <adec:decorative xmlns:adec="http://schemas.microsoft.com/office/drawing/2017/decorative" val="1"/>
              </a:ext>
            </a:extLst>
          </p:cNvPr>
          <p:cNvCxnSpPr>
            <a:cxnSpLocks/>
          </p:cNvCxnSpPr>
          <p:nvPr/>
        </p:nvCxnSpPr>
        <p:spPr>
          <a:xfrm>
            <a:off x="2005308" y="4620413"/>
            <a:ext cx="0" cy="3448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Rectangle 2">
            <a:extLst>
              <a:ext uri="{FF2B5EF4-FFF2-40B4-BE49-F238E27FC236}">
                <a16:creationId xmlns:a16="http://schemas.microsoft.com/office/drawing/2014/main" id="{85ACF6F1-5E1F-4B13-B2C7-8D0AC68812B9}"/>
              </a:ext>
              <a:ext uri="{C183D7F6-B498-43B3-948B-1728B52AA6E4}">
                <adec:decorative xmlns:adec="http://schemas.microsoft.com/office/drawing/2017/decorative" val="1"/>
              </a:ext>
            </a:extLst>
          </p:cNvPr>
          <p:cNvSpPr/>
          <p:nvPr/>
        </p:nvSpPr>
        <p:spPr>
          <a:xfrm rot="16200000" flipH="1">
            <a:off x="7853068" y="685531"/>
            <a:ext cx="526405" cy="103415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2">
            <a:extLst>
              <a:ext uri="{FF2B5EF4-FFF2-40B4-BE49-F238E27FC236}">
                <a16:creationId xmlns:a16="http://schemas.microsoft.com/office/drawing/2014/main" id="{38ACECFD-5504-4437-AB59-F971F335A10E}"/>
              </a:ext>
              <a:ext uri="{C183D7F6-B498-43B3-948B-1728B52AA6E4}">
                <adec:decorative xmlns:adec="http://schemas.microsoft.com/office/drawing/2017/decorative" val="1"/>
              </a:ext>
            </a:extLst>
          </p:cNvPr>
          <p:cNvSpPr/>
          <p:nvPr/>
        </p:nvSpPr>
        <p:spPr>
          <a:xfrm rot="16200000">
            <a:off x="5070174" y="2059770"/>
            <a:ext cx="521292" cy="78025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2">
            <a:extLst>
              <a:ext uri="{FF2B5EF4-FFF2-40B4-BE49-F238E27FC236}">
                <a16:creationId xmlns:a16="http://schemas.microsoft.com/office/drawing/2014/main" id="{6721BD6A-F592-444E-B81D-22B882D1F9AA}"/>
              </a:ext>
              <a:ext uri="{C183D7F6-B498-43B3-948B-1728B52AA6E4}">
                <adec:decorative xmlns:adec="http://schemas.microsoft.com/office/drawing/2017/decorative" val="1"/>
              </a:ext>
            </a:extLst>
          </p:cNvPr>
          <p:cNvSpPr/>
          <p:nvPr/>
        </p:nvSpPr>
        <p:spPr>
          <a:xfrm flipH="1">
            <a:off x="5437480" y="1788295"/>
            <a:ext cx="1433672"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720FDF8-3369-40B0-BBBB-15D7443CFC3C}"/>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7</a:t>
            </a:fld>
            <a:endParaRPr lang="en-US" dirty="0"/>
          </a:p>
        </p:txBody>
      </p:sp>
      <p:sp>
        <p:nvSpPr>
          <p:cNvPr id="9" name="Text Placeholder 8">
            <a:extLst>
              <a:ext uri="{FF2B5EF4-FFF2-40B4-BE49-F238E27FC236}">
                <a16:creationId xmlns:a16="http://schemas.microsoft.com/office/drawing/2014/main" id="{FF926C96-823B-458A-BD48-D4B0B9475CBF}"/>
              </a:ext>
            </a:extLst>
          </p:cNvPr>
          <p:cNvSpPr>
            <a:spLocks noGrp="1"/>
          </p:cNvSpPr>
          <p:nvPr>
            <p:ph type="body" sz="quarter" idx="13"/>
          </p:nvPr>
        </p:nvSpPr>
        <p:spPr>
          <a:xfrm>
            <a:off x="1488039" y="5937274"/>
            <a:ext cx="10066087" cy="418592"/>
          </a:xfrm>
        </p:spPr>
        <p:txBody>
          <a:bodyPr/>
          <a:lstStyle/>
          <a:p>
            <a:pPr marL="0" indent="0"/>
            <a:r>
              <a:rPr lang="en-US" sz="900" b="1" dirty="0"/>
              <a:t>Abbreviations: </a:t>
            </a:r>
            <a:r>
              <a:rPr lang="en-US" sz="900" dirty="0"/>
              <a:t>CT indicates computed tomography; CTA, computed tomography angiogram; ECG, electrocardiogram; MRA, magnetic resonance angiography; MRI, magnetic resonance imaging;  SOE, source of embolism; TEE, transesophageal echo; TIA; transient ischemic attack:  and US, ultrasound.   †When a patient has a transient neurological deficit clinically characteristic of transient ischemic attack, the patient should be evaluated in the same manner as a patient who has an ischemic stroke with a corresponding cerebral infarct on imaging.  </a:t>
            </a:r>
          </a:p>
        </p:txBody>
      </p:sp>
      <p:cxnSp>
        <p:nvCxnSpPr>
          <p:cNvPr id="11" name="Straight Arrow Connector 10">
            <a:extLst>
              <a:ext uri="{FF2B5EF4-FFF2-40B4-BE49-F238E27FC236}">
                <a16:creationId xmlns:a16="http://schemas.microsoft.com/office/drawing/2014/main" id="{977F6D45-C9A6-479B-803F-A513FC42DAB5}"/>
              </a:ext>
              <a:ext uri="{C183D7F6-B498-43B3-948B-1728B52AA6E4}">
                <adec:decorative xmlns:adec="http://schemas.microsoft.com/office/drawing/2017/decorative" val="1"/>
              </a:ext>
            </a:extLst>
          </p:cNvPr>
          <p:cNvCxnSpPr>
            <a:cxnSpLocks/>
            <a:stCxn id="25" idx="2"/>
          </p:cNvCxnSpPr>
          <p:nvPr/>
        </p:nvCxnSpPr>
        <p:spPr>
          <a:xfrm>
            <a:off x="1229265" y="2477484"/>
            <a:ext cx="4" cy="3163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a:extLst>
              <a:ext uri="{FF2B5EF4-FFF2-40B4-BE49-F238E27FC236}">
                <a16:creationId xmlns:a16="http://schemas.microsoft.com/office/drawing/2014/main" id="{AC7DA7DC-64E3-4EA6-998F-4DB89DF5BD4E}"/>
              </a:ext>
              <a:ext uri="{C183D7F6-B498-43B3-948B-1728B52AA6E4}">
                <adec:decorative xmlns:adec="http://schemas.microsoft.com/office/drawing/2017/decorative" val="1"/>
              </a:ext>
            </a:extLst>
          </p:cNvPr>
          <p:cNvSpPr/>
          <p:nvPr/>
        </p:nvSpPr>
        <p:spPr>
          <a:xfrm>
            <a:off x="4364448" y="1379511"/>
            <a:ext cx="1144670" cy="809740"/>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Shows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ischemic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stroke</a:t>
            </a:r>
            <a:r>
              <a:rPr kumimoji="0" lang="en-US" sz="1200" b="0" i="0" u="none" strike="noStrike" kern="1200" cap="none" spc="0" normalizeH="0" baseline="30000" noProof="0" dirty="0">
                <a:ln>
                  <a:noFill/>
                </a:ln>
                <a:solidFill>
                  <a:prstClr val="white"/>
                </a:solidFill>
                <a:effectLst/>
                <a:uLnTx/>
                <a:uFillTx/>
                <a:latin typeface="Lub Dub Bold" panose="020B0803030403020204" pitchFamily="34" charset="0"/>
                <a:ea typeface="+mn-ea"/>
                <a:cs typeface="Lato"/>
              </a:rPr>
              <a:t>†</a:t>
            </a:r>
          </a:p>
        </p:txBody>
      </p:sp>
      <p:sp>
        <p:nvSpPr>
          <p:cNvPr id="21" name="Rectangle Container">
            <a:extLst>
              <a:ext uri="{FF2B5EF4-FFF2-40B4-BE49-F238E27FC236}">
                <a16:creationId xmlns:a16="http://schemas.microsoft.com/office/drawing/2014/main" id="{0C94F48E-D55F-4FF6-89E8-814C43E246D4}"/>
              </a:ext>
              <a:ext uri="{C183D7F6-B498-43B3-948B-1728B52AA6E4}">
                <adec:decorative xmlns:adec="http://schemas.microsoft.com/office/drawing/2017/decorative" val="1"/>
              </a:ext>
            </a:extLst>
          </p:cNvPr>
          <p:cNvSpPr/>
          <p:nvPr/>
        </p:nvSpPr>
        <p:spPr>
          <a:xfrm>
            <a:off x="1318198" y="4962566"/>
            <a:ext cx="1033116" cy="707213"/>
          </a:xfrm>
          <a:prstGeom prst="rect">
            <a:avLst/>
          </a:prstGeom>
          <a:solidFill>
            <a:schemeClr val="bg2"/>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Manage accordingly</a:t>
            </a:r>
          </a:p>
        </p:txBody>
      </p:sp>
      <p:sp>
        <p:nvSpPr>
          <p:cNvPr id="23" name="Rectangle Container">
            <a:extLst>
              <a:ext uri="{FF2B5EF4-FFF2-40B4-BE49-F238E27FC236}">
                <a16:creationId xmlns:a16="http://schemas.microsoft.com/office/drawing/2014/main" id="{E76273BD-E48B-4C44-B970-B4F345B7ADF8}"/>
              </a:ext>
              <a:ext uri="{C183D7F6-B498-43B3-948B-1728B52AA6E4}">
                <adec:decorative xmlns:adec="http://schemas.microsoft.com/office/drawing/2017/decorative" val="1"/>
              </a:ext>
            </a:extLst>
          </p:cNvPr>
          <p:cNvSpPr/>
          <p:nvPr/>
        </p:nvSpPr>
        <p:spPr>
          <a:xfrm>
            <a:off x="379316" y="2823450"/>
            <a:ext cx="1866762" cy="627659"/>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ECG and basic laboratory tests*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25" name="Rectangle 2">
            <a:extLst>
              <a:ext uri="{FF2B5EF4-FFF2-40B4-BE49-F238E27FC236}">
                <a16:creationId xmlns:a16="http://schemas.microsoft.com/office/drawing/2014/main" id="{614C7018-6BD3-4678-933E-3083FA37ECDA}"/>
              </a:ext>
              <a:ext uri="{C183D7F6-B498-43B3-948B-1728B52AA6E4}">
                <adec:decorative xmlns:adec="http://schemas.microsoft.com/office/drawing/2017/decorative" val="1"/>
              </a:ext>
            </a:extLst>
          </p:cNvPr>
          <p:cNvSpPr/>
          <p:nvPr/>
        </p:nvSpPr>
        <p:spPr>
          <a:xfrm flipH="1">
            <a:off x="1229265" y="2477484"/>
            <a:ext cx="6020620" cy="2330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Straight Arrow Connector 25">
            <a:extLst>
              <a:ext uri="{FF2B5EF4-FFF2-40B4-BE49-F238E27FC236}">
                <a16:creationId xmlns:a16="http://schemas.microsoft.com/office/drawing/2014/main" id="{CAD37082-72F9-453B-B31F-76267D34BF36}"/>
              </a:ext>
              <a:ext uri="{C183D7F6-B498-43B3-948B-1728B52AA6E4}">
                <adec:decorative xmlns:adec="http://schemas.microsoft.com/office/drawing/2017/decorative" val="1"/>
              </a:ext>
            </a:extLst>
          </p:cNvPr>
          <p:cNvCxnSpPr>
            <a:cxnSpLocks/>
          </p:cNvCxnSpPr>
          <p:nvPr/>
        </p:nvCxnSpPr>
        <p:spPr>
          <a:xfrm>
            <a:off x="4940693" y="1017243"/>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Container">
            <a:extLst>
              <a:ext uri="{FF2B5EF4-FFF2-40B4-BE49-F238E27FC236}">
                <a16:creationId xmlns:a16="http://schemas.microsoft.com/office/drawing/2014/main" id="{13BCE83D-927C-44CC-AB54-F3F5FEB666E8}"/>
              </a:ext>
              <a:ext uri="{C183D7F6-B498-43B3-948B-1728B52AA6E4}">
                <adec:decorative xmlns:adec="http://schemas.microsoft.com/office/drawing/2017/decorative" val="1"/>
              </a:ext>
            </a:extLst>
          </p:cNvPr>
          <p:cNvSpPr/>
          <p:nvPr/>
        </p:nvSpPr>
        <p:spPr>
          <a:xfrm>
            <a:off x="5006137" y="2212557"/>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31" name="Rectangle Container">
            <a:extLst>
              <a:ext uri="{FF2B5EF4-FFF2-40B4-BE49-F238E27FC236}">
                <a16:creationId xmlns:a16="http://schemas.microsoft.com/office/drawing/2014/main" id="{B5EAF97D-3850-47A4-BFD3-92A192B102AD}"/>
              </a:ext>
              <a:ext uri="{C183D7F6-B498-43B3-948B-1728B52AA6E4}">
                <adec:decorative xmlns:adec="http://schemas.microsoft.com/office/drawing/2017/decorative" val="1"/>
              </a:ext>
            </a:extLst>
          </p:cNvPr>
          <p:cNvSpPr/>
          <p:nvPr/>
        </p:nvSpPr>
        <p:spPr>
          <a:xfrm>
            <a:off x="5674168" y="1690843"/>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32" name="Rectangle Container">
            <a:extLst>
              <a:ext uri="{FF2B5EF4-FFF2-40B4-BE49-F238E27FC236}">
                <a16:creationId xmlns:a16="http://schemas.microsoft.com/office/drawing/2014/main" id="{9BFEEEBC-4FB0-4D2E-91C3-96BFAE6566E1}"/>
              </a:ext>
              <a:ext uri="{C183D7F6-B498-43B3-948B-1728B52AA6E4}">
                <adec:decorative xmlns:adec="http://schemas.microsoft.com/office/drawing/2017/decorative" val="1"/>
              </a:ext>
            </a:extLst>
          </p:cNvPr>
          <p:cNvSpPr/>
          <p:nvPr/>
        </p:nvSpPr>
        <p:spPr>
          <a:xfrm>
            <a:off x="6915065" y="1321046"/>
            <a:ext cx="1433838" cy="1002531"/>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CT or MRI</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shows ischemic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stroke mimic</a:t>
            </a:r>
            <a:endParaRPr kumimoji="0" lang="en-US" sz="1200" b="0" i="0" u="none" strike="noStrike" kern="1200" cap="none" spc="0" normalizeH="0" baseline="30000" noProof="0" dirty="0">
              <a:ln>
                <a:noFill/>
              </a:ln>
              <a:solidFill>
                <a:prstClr val="white"/>
              </a:solidFill>
              <a:effectLst/>
              <a:uLnTx/>
              <a:uFillTx/>
              <a:latin typeface="Lub Dub Bold" panose="020B0803030403020204" pitchFamily="34" charset="0"/>
              <a:ea typeface="+mn-ea"/>
              <a:cs typeface="Lato"/>
            </a:endParaRPr>
          </a:p>
        </p:txBody>
      </p:sp>
      <p:sp>
        <p:nvSpPr>
          <p:cNvPr id="33" name="Rectangle Container">
            <a:extLst>
              <a:ext uri="{FF2B5EF4-FFF2-40B4-BE49-F238E27FC236}">
                <a16:creationId xmlns:a16="http://schemas.microsoft.com/office/drawing/2014/main" id="{A6B28FD1-2F0A-4E83-81EB-9F7611B29C2C}"/>
              </a:ext>
              <a:ext uri="{C183D7F6-B498-43B3-948B-1728B52AA6E4}">
                <adec:decorative xmlns:adec="http://schemas.microsoft.com/office/drawing/2017/decorative" val="1"/>
              </a:ext>
            </a:extLst>
          </p:cNvPr>
          <p:cNvSpPr/>
          <p:nvPr/>
        </p:nvSpPr>
        <p:spPr>
          <a:xfrm>
            <a:off x="8633346" y="743736"/>
            <a:ext cx="1652680" cy="956614"/>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Consider delayed reimaging with CT or MRI if not done initially (Class 2a)</a:t>
            </a:r>
          </a:p>
        </p:txBody>
      </p:sp>
      <p:sp>
        <p:nvSpPr>
          <p:cNvPr id="34" name="Rectangle Container">
            <a:extLst>
              <a:ext uri="{FF2B5EF4-FFF2-40B4-BE49-F238E27FC236}">
                <a16:creationId xmlns:a16="http://schemas.microsoft.com/office/drawing/2014/main" id="{93C09226-92E5-4216-9782-B2FDEC12DEFB}"/>
              </a:ext>
              <a:ext uri="{C183D7F6-B498-43B3-948B-1728B52AA6E4}">
                <adec:decorative xmlns:adec="http://schemas.microsoft.com/office/drawing/2017/decorative" val="1"/>
              </a:ext>
            </a:extLst>
          </p:cNvPr>
          <p:cNvSpPr/>
          <p:nvPr/>
        </p:nvSpPr>
        <p:spPr>
          <a:xfrm>
            <a:off x="8608797" y="2106807"/>
            <a:ext cx="1760129" cy="352934"/>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Manage accordingly</a:t>
            </a:r>
          </a:p>
        </p:txBody>
      </p:sp>
      <p:sp>
        <p:nvSpPr>
          <p:cNvPr id="35" name="Rectangle Container">
            <a:extLst>
              <a:ext uri="{FF2B5EF4-FFF2-40B4-BE49-F238E27FC236}">
                <a16:creationId xmlns:a16="http://schemas.microsoft.com/office/drawing/2014/main" id="{726FFEF4-9B4D-4168-95D2-48936B2A2996}"/>
              </a:ext>
              <a:ext uri="{C183D7F6-B498-43B3-948B-1728B52AA6E4}">
                <adec:decorative xmlns:adec="http://schemas.microsoft.com/office/drawing/2017/decorative" val="1"/>
              </a:ext>
            </a:extLst>
          </p:cNvPr>
          <p:cNvSpPr/>
          <p:nvPr/>
        </p:nvSpPr>
        <p:spPr>
          <a:xfrm>
            <a:off x="6677550" y="2708153"/>
            <a:ext cx="1144670" cy="980582"/>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Anterior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circulation </a:t>
            </a:r>
            <a:b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b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infarct</a:t>
            </a:r>
            <a:endParaRPr kumimoji="0" lang="en-US" sz="1200" b="0" i="0" u="none" strike="noStrike" kern="1200" cap="none" spc="0" normalizeH="0" baseline="30000" noProof="0" dirty="0">
              <a:ln>
                <a:noFill/>
              </a:ln>
              <a:solidFill>
                <a:prstClr val="white"/>
              </a:solidFill>
              <a:effectLst/>
              <a:uLnTx/>
              <a:uFillTx/>
              <a:latin typeface="Lub Dub Bold" panose="020B0803030403020204" pitchFamily="34" charset="0"/>
              <a:ea typeface="+mn-ea"/>
              <a:cs typeface="Lato"/>
            </a:endParaRPr>
          </a:p>
        </p:txBody>
      </p:sp>
      <p:sp>
        <p:nvSpPr>
          <p:cNvPr id="36" name="Rectangle Container">
            <a:extLst>
              <a:ext uri="{FF2B5EF4-FFF2-40B4-BE49-F238E27FC236}">
                <a16:creationId xmlns:a16="http://schemas.microsoft.com/office/drawing/2014/main" id="{0AB51015-2ED4-40A4-B88A-037B4EBAFD7D}"/>
              </a:ext>
              <a:ext uri="{C183D7F6-B498-43B3-948B-1728B52AA6E4}">
                <adec:decorative xmlns:adec="http://schemas.microsoft.com/office/drawing/2017/decorative" val="1"/>
              </a:ext>
            </a:extLst>
          </p:cNvPr>
          <p:cNvSpPr/>
          <p:nvPr/>
        </p:nvSpPr>
        <p:spPr>
          <a:xfrm>
            <a:off x="5163014" y="3688735"/>
            <a:ext cx="1387729" cy="713174"/>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Non-invasive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cervical carotid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imaging</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[CTA, MRA, or US]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1)</a:t>
            </a:r>
          </a:p>
        </p:txBody>
      </p:sp>
      <p:sp>
        <p:nvSpPr>
          <p:cNvPr id="37" name="Rectangle Container">
            <a:extLst>
              <a:ext uri="{FF2B5EF4-FFF2-40B4-BE49-F238E27FC236}">
                <a16:creationId xmlns:a16="http://schemas.microsoft.com/office/drawing/2014/main" id="{FA867C1F-527D-4E39-B28B-97BD83495B94}"/>
              </a:ext>
              <a:ext uri="{C183D7F6-B498-43B3-948B-1728B52AA6E4}">
                <adec:decorative xmlns:adec="http://schemas.microsoft.com/office/drawing/2017/decorative" val="1"/>
              </a:ext>
            </a:extLst>
          </p:cNvPr>
          <p:cNvSpPr/>
          <p:nvPr/>
        </p:nvSpPr>
        <p:spPr>
          <a:xfrm>
            <a:off x="4305770" y="2708153"/>
            <a:ext cx="1269845" cy="707213"/>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Echocardiography to evaluate for cardiac SOE (Class 2a)</a:t>
            </a:r>
          </a:p>
        </p:txBody>
      </p:sp>
      <p:sp>
        <p:nvSpPr>
          <p:cNvPr id="38" name="Rectangle Container">
            <a:extLst>
              <a:ext uri="{FF2B5EF4-FFF2-40B4-BE49-F238E27FC236}">
                <a16:creationId xmlns:a16="http://schemas.microsoft.com/office/drawing/2014/main" id="{F7D0FF49-0F33-4DB9-90E9-94ADFAA75F00}"/>
              </a:ext>
              <a:ext uri="{C183D7F6-B498-43B3-948B-1728B52AA6E4}">
                <adec:decorative xmlns:adec="http://schemas.microsoft.com/office/drawing/2017/decorative" val="1"/>
              </a:ext>
            </a:extLst>
          </p:cNvPr>
          <p:cNvSpPr/>
          <p:nvPr/>
        </p:nvSpPr>
        <p:spPr>
          <a:xfrm>
            <a:off x="8831499" y="3543433"/>
            <a:ext cx="2184844" cy="611942"/>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Non-invasive intracranial and extracranial imaging of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 vertebrobasilar arterial system</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sp>
        <p:nvSpPr>
          <p:cNvPr id="39" name="Rectangle Container">
            <a:extLst>
              <a:ext uri="{FF2B5EF4-FFF2-40B4-BE49-F238E27FC236}">
                <a16:creationId xmlns:a16="http://schemas.microsoft.com/office/drawing/2014/main" id="{ADE36A6F-598C-42CE-9D69-E8E85A298160}"/>
              </a:ext>
              <a:ext uri="{C183D7F6-B498-43B3-948B-1728B52AA6E4}">
                <adec:decorative xmlns:adec="http://schemas.microsoft.com/office/drawing/2017/decorative" val="1"/>
              </a:ext>
            </a:extLst>
          </p:cNvPr>
          <p:cNvSpPr/>
          <p:nvPr/>
        </p:nvSpPr>
        <p:spPr>
          <a:xfrm>
            <a:off x="3326319" y="5000645"/>
            <a:ext cx="1144670" cy="753089"/>
          </a:xfrm>
          <a:prstGeom prst="diamond">
            <a:avLst/>
          </a:prstGeom>
          <a:solidFill>
            <a:schemeClr val="tx1">
              <a:lumMod val="65000"/>
              <a:lumOff val="35000"/>
            </a:schemeClr>
          </a:solidFill>
          <a:ln w="25400">
            <a:solidFill>
              <a:schemeClr val="tx1">
                <a:lumMod val="65000"/>
                <a:lumOff val="35000"/>
              </a:schemeClr>
            </a:solidFill>
          </a:ln>
        </p:spPr>
        <p:txBody>
          <a:bodyPr spcFirstLastPara="0" wrap="none"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Cause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identified</a:t>
            </a:r>
          </a:p>
        </p:txBody>
      </p:sp>
      <p:sp>
        <p:nvSpPr>
          <p:cNvPr id="40" name="Rectangle Container">
            <a:extLst>
              <a:ext uri="{FF2B5EF4-FFF2-40B4-BE49-F238E27FC236}">
                <a16:creationId xmlns:a16="http://schemas.microsoft.com/office/drawing/2014/main" id="{858EB8A3-620E-4EED-B72F-F95A10E223B5}"/>
              </a:ext>
              <a:ext uri="{C183D7F6-B498-43B3-948B-1728B52AA6E4}">
                <adec:decorative xmlns:adec="http://schemas.microsoft.com/office/drawing/2017/decorative" val="1"/>
              </a:ext>
            </a:extLst>
          </p:cNvPr>
          <p:cNvSpPr/>
          <p:nvPr/>
        </p:nvSpPr>
        <p:spPr>
          <a:xfrm>
            <a:off x="5064358" y="4842478"/>
            <a:ext cx="1214442" cy="1066870"/>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Based on age, medical comorbidities and clinical syndrome, consider:</a:t>
            </a:r>
          </a:p>
        </p:txBody>
      </p:sp>
      <p:sp>
        <p:nvSpPr>
          <p:cNvPr id="41" name="Rectangle Container">
            <a:extLst>
              <a:ext uri="{FF2B5EF4-FFF2-40B4-BE49-F238E27FC236}">
                <a16:creationId xmlns:a16="http://schemas.microsoft.com/office/drawing/2014/main" id="{3F8ECB2C-E593-44CD-9441-8253A27FEBC1}"/>
              </a:ext>
              <a:ext uri="{C183D7F6-B498-43B3-948B-1728B52AA6E4}">
                <adec:decorative xmlns:adec="http://schemas.microsoft.com/office/drawing/2017/decorative" val="1"/>
              </a:ext>
            </a:extLst>
          </p:cNvPr>
          <p:cNvSpPr/>
          <p:nvPr/>
        </p:nvSpPr>
        <p:spPr>
          <a:xfrm>
            <a:off x="7128352" y="4716503"/>
            <a:ext cx="4445773" cy="207604"/>
          </a:xfrm>
          <a:prstGeom prst="rect">
            <a:avLst/>
          </a:prstGeom>
          <a:solidFill>
            <a:srgbClr val="F0DB10"/>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Long-term cardiac rhythm monitoring  (Class</a:t>
            </a:r>
            <a:r>
              <a:rPr kumimoji="0" lang="en-US" sz="1100" b="0" i="0" u="none" strike="noStrike" kern="1200" cap="none" spc="0" normalizeH="0" noProof="0" dirty="0">
                <a:ln>
                  <a:noFill/>
                </a:ln>
                <a:solidFill>
                  <a:prstClr val="black"/>
                </a:solidFill>
                <a:effectLst/>
                <a:uLnTx/>
                <a:uFillTx/>
                <a:latin typeface="Lub Dub Bold" panose="020B0803030403020204" pitchFamily="34" charset="0"/>
                <a:ea typeface="+mn-ea"/>
                <a:cs typeface="Lato"/>
              </a:rPr>
              <a:t> 2a)</a:t>
            </a:r>
            <a:endPar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endParaRPr>
          </a:p>
        </p:txBody>
      </p:sp>
      <p:sp>
        <p:nvSpPr>
          <p:cNvPr id="42" name="Rectangle Container">
            <a:extLst>
              <a:ext uri="{FF2B5EF4-FFF2-40B4-BE49-F238E27FC236}">
                <a16:creationId xmlns:a16="http://schemas.microsoft.com/office/drawing/2014/main" id="{3D135D1B-B8DE-4DB1-B142-2F391B8BDECD}"/>
              </a:ext>
              <a:ext uri="{C183D7F6-B498-43B3-948B-1728B52AA6E4}">
                <adec:decorative xmlns:adec="http://schemas.microsoft.com/office/drawing/2017/decorative" val="1"/>
              </a:ext>
            </a:extLst>
          </p:cNvPr>
          <p:cNvSpPr/>
          <p:nvPr/>
        </p:nvSpPr>
        <p:spPr>
          <a:xfrm>
            <a:off x="7123079" y="4965283"/>
            <a:ext cx="4431047" cy="215431"/>
          </a:xfrm>
          <a:prstGeom prst="rect">
            <a:avLst/>
          </a:prstGeom>
          <a:solidFill>
            <a:srgbClr val="F0DB10"/>
          </a:solidFill>
          <a:ln w="3175">
            <a:solidFill>
              <a:schemeClr val="tx1"/>
            </a:solidFill>
          </a:ln>
        </p:spPr>
        <p:txBody>
          <a:bodyPr spcFirstLastPara="0" lIns="0" tIns="0" rIns="0" bIns="0" anchor="ctr"/>
          <a:lstStyle/>
          <a:p>
            <a:pPr lvl="0" algn="ctr" hangingPunct="0">
              <a:lnSpc>
                <a:spcPct val="90000"/>
              </a:lnSpc>
              <a:defRPr/>
            </a:pPr>
            <a:r>
              <a:rPr lang="en-US" sz="1100" dirty="0">
                <a:solidFill>
                  <a:prstClr val="black"/>
                </a:solidFill>
                <a:latin typeface="Lub Dub Bold" panose="020B0803030403020204" pitchFamily="34" charset="0"/>
              </a:rPr>
              <a:t>Test for genetic stroke syndrome (Class 2a)</a:t>
            </a:r>
          </a:p>
        </p:txBody>
      </p:sp>
      <p:sp>
        <p:nvSpPr>
          <p:cNvPr id="43" name="Rectangle Container">
            <a:extLst>
              <a:ext uri="{FF2B5EF4-FFF2-40B4-BE49-F238E27FC236}">
                <a16:creationId xmlns:a16="http://schemas.microsoft.com/office/drawing/2014/main" id="{2146C26C-0ADE-42C2-AE24-03341B125842}"/>
              </a:ext>
              <a:ext uri="{C183D7F6-B498-43B3-948B-1728B52AA6E4}">
                <adec:decorative xmlns:adec="http://schemas.microsoft.com/office/drawing/2017/decorative" val="1"/>
              </a:ext>
            </a:extLst>
          </p:cNvPr>
          <p:cNvSpPr/>
          <p:nvPr/>
        </p:nvSpPr>
        <p:spPr>
          <a:xfrm>
            <a:off x="7128352" y="5236768"/>
            <a:ext cx="4452170" cy="192198"/>
          </a:xfrm>
          <a:prstGeom prst="rect">
            <a:avLst/>
          </a:prstGeom>
          <a:solidFill>
            <a:srgbClr val="F0DB10"/>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Test for infectious vasculitis</a:t>
            </a:r>
            <a:r>
              <a:rPr kumimoji="0" lang="en-US" sz="1100" b="0" i="0" u="none" strike="noStrike" kern="1200" cap="none" spc="0" normalizeH="0" noProof="0" dirty="0">
                <a:ln>
                  <a:noFill/>
                </a:ln>
                <a:solidFill>
                  <a:prstClr val="black"/>
                </a:solidFill>
                <a:effectLst/>
                <a:uLnTx/>
                <a:uFillTx/>
                <a:latin typeface="Lub Dub Bold" panose="020B0803030403020204" pitchFamily="34" charset="0"/>
                <a:ea typeface="+mn-ea"/>
                <a:cs typeface="+mn-cs"/>
              </a:rPr>
              <a:t>  (Class 2a)</a:t>
            </a:r>
            <a:endPar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44" name="Rectangle Container">
            <a:extLst>
              <a:ext uri="{FF2B5EF4-FFF2-40B4-BE49-F238E27FC236}">
                <a16:creationId xmlns:a16="http://schemas.microsoft.com/office/drawing/2014/main" id="{87E451B8-6FFD-417B-8954-0839496CA0A3}"/>
              </a:ext>
              <a:ext uri="{C183D7F6-B498-43B3-948B-1728B52AA6E4}">
                <adec:decorative xmlns:adec="http://schemas.microsoft.com/office/drawing/2017/decorative" val="1"/>
              </a:ext>
            </a:extLst>
          </p:cNvPr>
          <p:cNvSpPr/>
          <p:nvPr/>
        </p:nvSpPr>
        <p:spPr>
          <a:xfrm>
            <a:off x="7128352" y="5477581"/>
            <a:ext cx="4452170" cy="192198"/>
          </a:xfrm>
          <a:prstGeom prst="rect">
            <a:avLst/>
          </a:prstGeom>
          <a:solidFill>
            <a:srgbClr val="F99B1D"/>
          </a:solid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TEE, Cardiac  CT or Cardiac MRI (Class 2b)</a:t>
            </a:r>
          </a:p>
        </p:txBody>
      </p:sp>
      <p:sp>
        <p:nvSpPr>
          <p:cNvPr id="45" name="Rectangle Container">
            <a:extLst>
              <a:ext uri="{FF2B5EF4-FFF2-40B4-BE49-F238E27FC236}">
                <a16:creationId xmlns:a16="http://schemas.microsoft.com/office/drawing/2014/main" id="{DA44F4E6-1EBB-4141-984C-703B52DC9FDA}"/>
              </a:ext>
              <a:ext uri="{C183D7F6-B498-43B3-948B-1728B52AA6E4}">
                <adec:decorative xmlns:adec="http://schemas.microsoft.com/office/drawing/2017/decorative" val="1"/>
              </a:ext>
            </a:extLst>
          </p:cNvPr>
          <p:cNvSpPr/>
          <p:nvPr/>
        </p:nvSpPr>
        <p:spPr>
          <a:xfrm>
            <a:off x="7128352" y="5718395"/>
            <a:ext cx="4452170" cy="192198"/>
          </a:xfrm>
          <a:prstGeom prst="rect">
            <a:avLst/>
          </a:prstGeom>
          <a:noFill/>
          <a:ln w="3175">
            <a:solidFill>
              <a:schemeClr val="tx1"/>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Evaluate for other rare causes of stroke</a:t>
            </a:r>
          </a:p>
        </p:txBody>
      </p:sp>
      <p:sp>
        <p:nvSpPr>
          <p:cNvPr id="22" name="Rectangle Container">
            <a:extLst>
              <a:ext uri="{FF2B5EF4-FFF2-40B4-BE49-F238E27FC236}">
                <a16:creationId xmlns:a16="http://schemas.microsoft.com/office/drawing/2014/main" id="{BF0AC69A-E680-455E-929F-A0F5CE14D22A}"/>
              </a:ext>
              <a:ext uri="{C183D7F6-B498-43B3-948B-1728B52AA6E4}">
                <adec:decorative xmlns:adec="http://schemas.microsoft.com/office/drawing/2017/decorative" val="1"/>
              </a:ext>
            </a:extLst>
          </p:cNvPr>
          <p:cNvSpPr/>
          <p:nvPr/>
        </p:nvSpPr>
        <p:spPr>
          <a:xfrm>
            <a:off x="3927562" y="672193"/>
            <a:ext cx="1986680" cy="346556"/>
          </a:xfrm>
          <a:prstGeom prst="rect">
            <a:avLst/>
          </a:prstGeom>
          <a:solidFill>
            <a:srgbClr val="46A547"/>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CT or MRI (Class 1)</a:t>
            </a:r>
          </a:p>
        </p:txBody>
      </p:sp>
      <p:sp>
        <p:nvSpPr>
          <p:cNvPr id="79" name="Rectangle Container">
            <a:extLst>
              <a:ext uri="{FF2B5EF4-FFF2-40B4-BE49-F238E27FC236}">
                <a16:creationId xmlns:a16="http://schemas.microsoft.com/office/drawing/2014/main" id="{4C82D6EB-75DE-4ECA-BC8D-B58B7FA4FF49}"/>
              </a:ext>
              <a:ext uri="{C183D7F6-B498-43B3-948B-1728B52AA6E4}">
                <adec:decorative xmlns:adec="http://schemas.microsoft.com/office/drawing/2017/decorative" val="1"/>
              </a:ext>
            </a:extLst>
          </p:cNvPr>
          <p:cNvSpPr/>
          <p:nvPr/>
        </p:nvSpPr>
        <p:spPr>
          <a:xfrm>
            <a:off x="6221293" y="2911456"/>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80" name="Rectangle Container">
            <a:extLst>
              <a:ext uri="{FF2B5EF4-FFF2-40B4-BE49-F238E27FC236}">
                <a16:creationId xmlns:a16="http://schemas.microsoft.com/office/drawing/2014/main" id="{7385A611-E701-47E1-B1AD-6F9E624045CB}"/>
              </a:ext>
              <a:ext uri="{C183D7F6-B498-43B3-948B-1728B52AA6E4}">
                <adec:decorative xmlns:adec="http://schemas.microsoft.com/office/drawing/2017/decorative" val="1"/>
              </a:ext>
            </a:extLst>
          </p:cNvPr>
          <p:cNvSpPr/>
          <p:nvPr/>
        </p:nvSpPr>
        <p:spPr>
          <a:xfrm>
            <a:off x="7995984" y="2904330"/>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sp>
        <p:nvSpPr>
          <p:cNvPr id="81" name="Rectangle Container">
            <a:extLst>
              <a:ext uri="{FF2B5EF4-FFF2-40B4-BE49-F238E27FC236}">
                <a16:creationId xmlns:a16="http://schemas.microsoft.com/office/drawing/2014/main" id="{948B94F5-9DD0-4F86-A03E-A72F95C159BE}"/>
              </a:ext>
              <a:ext uri="{C183D7F6-B498-43B3-948B-1728B52AA6E4}">
                <adec:decorative xmlns:adec="http://schemas.microsoft.com/office/drawing/2017/decorative" val="1"/>
              </a:ext>
            </a:extLst>
          </p:cNvPr>
          <p:cNvSpPr/>
          <p:nvPr/>
        </p:nvSpPr>
        <p:spPr>
          <a:xfrm>
            <a:off x="7959861" y="2106807"/>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YES</a:t>
            </a:r>
          </a:p>
        </p:txBody>
      </p:sp>
      <p:sp>
        <p:nvSpPr>
          <p:cNvPr id="82" name="Rectangle Container">
            <a:extLst>
              <a:ext uri="{FF2B5EF4-FFF2-40B4-BE49-F238E27FC236}">
                <a16:creationId xmlns:a16="http://schemas.microsoft.com/office/drawing/2014/main" id="{1232C543-D126-4F8F-B246-2D6CF60B0698}"/>
              </a:ext>
              <a:ext uri="{C183D7F6-B498-43B3-948B-1728B52AA6E4}">
                <adec:decorative xmlns:adec="http://schemas.microsoft.com/office/drawing/2017/decorative" val="1"/>
              </a:ext>
            </a:extLst>
          </p:cNvPr>
          <p:cNvSpPr/>
          <p:nvPr/>
        </p:nvSpPr>
        <p:spPr>
          <a:xfrm>
            <a:off x="7755910" y="702767"/>
            <a:ext cx="480148" cy="208127"/>
          </a:xfrm>
          <a:prstGeom prst="rect">
            <a:avLst/>
          </a:prstGeom>
          <a:solidFill>
            <a:schemeClr val="tx1"/>
          </a:solidFill>
          <a:ln w="25400">
            <a:solidFill>
              <a:schemeClr val="bg1"/>
            </a:solidFill>
          </a:ln>
        </p:spPr>
        <p:txBody>
          <a:bodyPr spcFirstLastPara="0"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NO</a:t>
            </a:r>
          </a:p>
        </p:txBody>
      </p:sp>
      <p:cxnSp>
        <p:nvCxnSpPr>
          <p:cNvPr id="10" name="Straight Connector 9">
            <a:extLst>
              <a:ext uri="{FF2B5EF4-FFF2-40B4-BE49-F238E27FC236}">
                <a16:creationId xmlns:a16="http://schemas.microsoft.com/office/drawing/2014/main" id="{245338B0-1B8A-49D3-AA6A-F8CE53E120B4}"/>
              </a:ext>
              <a:ext uri="{C183D7F6-B498-43B3-948B-1728B52AA6E4}">
                <adec:decorative xmlns:adec="http://schemas.microsoft.com/office/drawing/2017/decorative" val="1"/>
              </a:ext>
            </a:extLst>
          </p:cNvPr>
          <p:cNvCxnSpPr>
            <a:cxnSpLocks/>
          </p:cNvCxnSpPr>
          <p:nvPr/>
        </p:nvCxnSpPr>
        <p:spPr>
          <a:xfrm>
            <a:off x="1229265" y="4613185"/>
            <a:ext cx="8627943"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Rectangle 2">
            <a:extLst>
              <a:ext uri="{FF2B5EF4-FFF2-40B4-BE49-F238E27FC236}">
                <a16:creationId xmlns:a16="http://schemas.microsoft.com/office/drawing/2014/main" id="{1C7AEB4B-2362-43B3-B361-E51A876D40E9}"/>
              </a:ext>
              <a:ext uri="{C183D7F6-B498-43B3-948B-1728B52AA6E4}">
                <adec:decorative xmlns:adec="http://schemas.microsoft.com/office/drawing/2017/decorative" val="1"/>
              </a:ext>
            </a:extLst>
          </p:cNvPr>
          <p:cNvSpPr/>
          <p:nvPr/>
        </p:nvSpPr>
        <p:spPr>
          <a:xfrm>
            <a:off x="6359256" y="3198672"/>
            <a:ext cx="318294" cy="25243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2">
            <a:extLst>
              <a:ext uri="{FF2B5EF4-FFF2-40B4-BE49-F238E27FC236}">
                <a16:creationId xmlns:a16="http://schemas.microsoft.com/office/drawing/2014/main" id="{1394991B-A25F-4338-8E1D-1E2420EE015E}"/>
              </a:ext>
              <a:ext uri="{C183D7F6-B498-43B3-948B-1728B52AA6E4}">
                <adec:decorative xmlns:adec="http://schemas.microsoft.com/office/drawing/2017/decorative" val="1"/>
              </a:ext>
            </a:extLst>
          </p:cNvPr>
          <p:cNvSpPr/>
          <p:nvPr/>
        </p:nvSpPr>
        <p:spPr>
          <a:xfrm flipH="1">
            <a:off x="7822220" y="3198743"/>
            <a:ext cx="1438436" cy="34468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tangle 2">
            <a:extLst>
              <a:ext uri="{FF2B5EF4-FFF2-40B4-BE49-F238E27FC236}">
                <a16:creationId xmlns:a16="http://schemas.microsoft.com/office/drawing/2014/main" id="{B816E5B5-6801-45C2-9936-93406B8E92C6}"/>
              </a:ext>
              <a:ext uri="{C183D7F6-B498-43B3-948B-1728B52AA6E4}">
                <adec:decorative xmlns:adec="http://schemas.microsoft.com/office/drawing/2017/decorative" val="1"/>
              </a:ext>
            </a:extLst>
          </p:cNvPr>
          <p:cNvSpPr/>
          <p:nvPr/>
        </p:nvSpPr>
        <p:spPr>
          <a:xfrm flipH="1">
            <a:off x="6020052" y="3436907"/>
            <a:ext cx="772633" cy="26423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Container">
            <a:extLst>
              <a:ext uri="{FF2B5EF4-FFF2-40B4-BE49-F238E27FC236}">
                <a16:creationId xmlns:a16="http://schemas.microsoft.com/office/drawing/2014/main" id="{EBB184DF-0421-4246-BD18-052BB0627785}"/>
              </a:ext>
              <a:ext uri="{C183D7F6-B498-43B3-948B-1728B52AA6E4}">
                <adec:decorative xmlns:adec="http://schemas.microsoft.com/office/drawing/2017/decorative" val="1"/>
              </a:ext>
            </a:extLst>
          </p:cNvPr>
          <p:cNvSpPr/>
          <p:nvPr/>
        </p:nvSpPr>
        <p:spPr>
          <a:xfrm>
            <a:off x="6614962" y="3732366"/>
            <a:ext cx="1269845" cy="707213"/>
          </a:xfrm>
          <a:prstGeom prst="rect">
            <a:avLst/>
          </a:prstGeom>
          <a:solidFill>
            <a:srgbClr val="F0DB10"/>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Non-invasive</a:t>
            </a:r>
            <a:r>
              <a:rPr kumimoji="0" lang="en-US" sz="1100" b="0" i="0" u="none" strike="noStrike" kern="1200" cap="none" spc="0" normalizeH="0" noProof="0" dirty="0">
                <a:ln>
                  <a:noFill/>
                </a:ln>
                <a:solidFill>
                  <a:prstClr val="black"/>
                </a:solidFill>
                <a:effectLst/>
                <a:uLnTx/>
                <a:uFillTx/>
                <a:latin typeface="Lub Dub Bold" panose="020B0803030403020204" pitchFamily="34" charset="0"/>
                <a:ea typeface="+mn-ea"/>
                <a:cs typeface="Lato"/>
              </a:rPr>
              <a:t> intracranial arterial imaging </a:t>
            </a:r>
            <a:r>
              <a:rPr kumimoji="0" lang="en-US" sz="11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Lato"/>
              </a:rPr>
              <a:t>(Class 2a)</a:t>
            </a:r>
          </a:p>
        </p:txBody>
      </p:sp>
      <p:cxnSp>
        <p:nvCxnSpPr>
          <p:cNvPr id="84" name="Straight Arrow Connector 83">
            <a:extLst>
              <a:ext uri="{FF2B5EF4-FFF2-40B4-BE49-F238E27FC236}">
                <a16:creationId xmlns:a16="http://schemas.microsoft.com/office/drawing/2014/main" id="{F5171728-92FF-45D1-B2D1-96D25C3A6375}"/>
              </a:ext>
              <a:ext uri="{C183D7F6-B498-43B3-948B-1728B52AA6E4}">
                <adec:decorative xmlns:adec="http://schemas.microsoft.com/office/drawing/2017/decorative" val="1"/>
              </a:ext>
            </a:extLst>
          </p:cNvPr>
          <p:cNvCxnSpPr>
            <a:cxnSpLocks/>
          </p:cNvCxnSpPr>
          <p:nvPr/>
        </p:nvCxnSpPr>
        <p:spPr>
          <a:xfrm>
            <a:off x="4753203" y="3415366"/>
            <a:ext cx="9311" cy="119781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BC9DBB2-9582-4628-9BD9-CEB674A209D5}"/>
              </a:ext>
              <a:ext uri="{C183D7F6-B498-43B3-948B-1728B52AA6E4}">
                <adec:decorative xmlns:adec="http://schemas.microsoft.com/office/drawing/2017/decorative" val="1"/>
              </a:ext>
            </a:extLst>
          </p:cNvPr>
          <p:cNvCxnSpPr>
            <a:cxnSpLocks/>
          </p:cNvCxnSpPr>
          <p:nvPr/>
        </p:nvCxnSpPr>
        <p:spPr>
          <a:xfrm>
            <a:off x="5905694" y="4365963"/>
            <a:ext cx="0" cy="2544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E89D43E-5185-48E2-8D6D-E3C31642F2A4}"/>
              </a:ext>
              <a:ext uri="{C183D7F6-B498-43B3-948B-1728B52AA6E4}">
                <adec:decorative xmlns:adec="http://schemas.microsoft.com/office/drawing/2017/decorative" val="1"/>
              </a:ext>
            </a:extLst>
          </p:cNvPr>
          <p:cNvCxnSpPr>
            <a:cxnSpLocks/>
          </p:cNvCxnSpPr>
          <p:nvPr/>
        </p:nvCxnSpPr>
        <p:spPr>
          <a:xfrm>
            <a:off x="7249885" y="4426691"/>
            <a:ext cx="0" cy="1864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D4E3633-21F8-410B-A0B7-DD576C703609}"/>
              </a:ext>
              <a:ext uri="{C183D7F6-B498-43B3-948B-1728B52AA6E4}">
                <adec:decorative xmlns:adec="http://schemas.microsoft.com/office/drawing/2017/decorative" val="1"/>
              </a:ext>
            </a:extLst>
          </p:cNvPr>
          <p:cNvCxnSpPr>
            <a:cxnSpLocks/>
          </p:cNvCxnSpPr>
          <p:nvPr/>
        </p:nvCxnSpPr>
        <p:spPr>
          <a:xfrm>
            <a:off x="9857208" y="4155375"/>
            <a:ext cx="0" cy="4650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2">
            <a:extLst>
              <a:ext uri="{FF2B5EF4-FFF2-40B4-BE49-F238E27FC236}">
                <a16:creationId xmlns:a16="http://schemas.microsoft.com/office/drawing/2014/main" id="{8F56C584-F882-4613-9160-E3C2C02F45F4}"/>
              </a:ext>
              <a:ext uri="{C183D7F6-B498-43B3-948B-1728B52AA6E4}">
                <adec:decorative xmlns:adec="http://schemas.microsoft.com/office/drawing/2017/decorative" val="1"/>
              </a:ext>
            </a:extLst>
          </p:cNvPr>
          <p:cNvSpPr/>
          <p:nvPr/>
        </p:nvSpPr>
        <p:spPr>
          <a:xfrm flipH="1">
            <a:off x="6278800" y="5355251"/>
            <a:ext cx="597404"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wipe(up)">
                                      <p:cBhvr>
                                        <p:cTn id="41" dur="500"/>
                                        <p:tgtEl>
                                          <p:spTgt spid="8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right)">
                                      <p:cBhvr>
                                        <p:cTn id="56" dur="500"/>
                                        <p:tgtEl>
                                          <p:spTgt spid="47"/>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500"/>
                                        <p:tgtEl>
                                          <p:spTgt spid="7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childTnLst>
                          </p:cTn>
                        </p:par>
                        <p:par>
                          <p:cTn id="83" fill="hold">
                            <p:stCondLst>
                              <p:cond delay="1500"/>
                            </p:stCondLst>
                            <p:childTnLst>
                              <p:par>
                                <p:cTn id="84" presetID="22" presetClass="entr" presetSubtype="2"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right)">
                                      <p:cBhvr>
                                        <p:cTn id="86" dur="500"/>
                                        <p:tgtEl>
                                          <p:spTgt spid="6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wipe(left)">
                                      <p:cBhvr>
                                        <p:cTn id="91" dur="500"/>
                                        <p:tgtEl>
                                          <p:spTgt spid="67"/>
                                        </p:tgtEl>
                                      </p:cBhvr>
                                    </p:animEffect>
                                  </p:childTnLst>
                                </p:cTn>
                              </p:par>
                            </p:childTnLst>
                          </p:cTn>
                        </p:par>
                        <p:par>
                          <p:cTn id="92" fill="hold">
                            <p:stCondLst>
                              <p:cond delay="500"/>
                            </p:stCondLst>
                            <p:childTnLst>
                              <p:par>
                                <p:cTn id="93" presetID="22" presetClass="entr" presetSubtype="1" fill="hold"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wipe(up)">
                                      <p:cBhvr>
                                        <p:cTn id="95" dur="500"/>
                                        <p:tgtEl>
                                          <p:spTgt spid="59"/>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left)">
                                      <p:cBhvr>
                                        <p:cTn id="103" dur="500"/>
                                        <p:tgtEl>
                                          <p:spTgt spid="6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500"/>
                                        <p:tgtEl>
                                          <p:spTgt spid="75"/>
                                        </p:tgtEl>
                                      </p:cBhvr>
                                    </p:animEffect>
                                  </p:childTnLst>
                                </p:cTn>
                              </p:par>
                            </p:childTnLst>
                          </p:cTn>
                        </p:par>
                        <p:par>
                          <p:cTn id="107" fill="hold">
                            <p:stCondLst>
                              <p:cond delay="2000"/>
                            </p:stCondLst>
                            <p:childTnLst>
                              <p:par>
                                <p:cTn id="108" presetID="10" presetClass="entr" presetSubtype="0"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par>
                                <p:cTn id="111" presetID="22" presetClass="entr" presetSubtype="1" fill="hold" nodeType="with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wipe(up)">
                                      <p:cBhvr>
                                        <p:cTn id="113" dur="500"/>
                                        <p:tgtEl>
                                          <p:spTgt spid="61"/>
                                        </p:tgtEl>
                                      </p:cBhvr>
                                    </p:animEffect>
                                  </p:childTnLst>
                                </p:cTn>
                              </p:par>
                              <p:par>
                                <p:cTn id="114" presetID="22" presetClass="entr" presetSubtype="1" fill="hold" nodeType="with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wipe(up)">
                                      <p:cBhvr>
                                        <p:cTn id="116" dur="500"/>
                                        <p:tgtEl>
                                          <p:spTgt spid="62"/>
                                        </p:tgtEl>
                                      </p:cBhvr>
                                    </p:animEffect>
                                  </p:childTnLst>
                                </p:cTn>
                              </p:par>
                            </p:childTnLst>
                          </p:cTn>
                        </p:par>
                        <p:par>
                          <p:cTn id="117" fill="hold">
                            <p:stCondLst>
                              <p:cond delay="2500"/>
                            </p:stCondLst>
                            <p:childTnLst>
                              <p:par>
                                <p:cTn id="118" presetID="22" presetClass="entr" presetSubtype="2" fill="hold" nodeType="after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wipe(right)">
                                      <p:cBhvr>
                                        <p:cTn id="120" dur="500"/>
                                        <p:tgtEl>
                                          <p:spTgt spid="10"/>
                                        </p:tgtEl>
                                      </p:cBhvr>
                                    </p:animEffect>
                                  </p:childTnLst>
                                </p:cTn>
                              </p:par>
                            </p:childTnLst>
                          </p:cTn>
                        </p:par>
                        <p:par>
                          <p:cTn id="121" fill="hold">
                            <p:stCondLst>
                              <p:cond delay="3000"/>
                            </p:stCondLst>
                            <p:childTnLst>
                              <p:par>
                                <p:cTn id="122" presetID="10" presetClass="entr" presetSubtype="0"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fade">
                                      <p:cBhvr>
                                        <p:cTn id="124" dur="500"/>
                                        <p:tgtEl>
                                          <p:spTgt spid="2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childTnLst>
                          </p:cTn>
                        </p:par>
                        <p:par>
                          <p:cTn id="128" fill="hold">
                            <p:stCondLst>
                              <p:cond delay="3500"/>
                            </p:stCondLst>
                            <p:childTnLst>
                              <p:par>
                                <p:cTn id="129" presetID="22" presetClass="entr" presetSubtype="2" fill="hold" grpId="0" nodeType="after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wipe(right)">
                                      <p:cBhvr>
                                        <p:cTn id="131" dur="500"/>
                                        <p:tgtEl>
                                          <p:spTgt spid="68"/>
                                        </p:tgtEl>
                                      </p:cBhvr>
                                    </p:animEffect>
                                  </p:childTnLst>
                                </p:cTn>
                              </p:par>
                            </p:childTnLst>
                          </p:cTn>
                        </p:par>
                        <p:par>
                          <p:cTn id="132" fill="hold">
                            <p:stCondLst>
                              <p:cond delay="4000"/>
                            </p:stCondLst>
                            <p:childTnLst>
                              <p:par>
                                <p:cTn id="133" presetID="10" presetClass="entr" presetSubtype="0" fill="hold" grpId="0"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500"/>
                                        <p:tgtEl>
                                          <p:spTgt spid="3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69"/>
                                        </p:tgtEl>
                                        <p:attrNameLst>
                                          <p:attrName>style.visibility</p:attrName>
                                        </p:attrNameLst>
                                      </p:cBhvr>
                                      <p:to>
                                        <p:strVal val="visible"/>
                                      </p:to>
                                    </p:set>
                                    <p:animEffect transition="in" filter="wipe(left)">
                                      <p:cBhvr>
                                        <p:cTn id="143" dur="500"/>
                                        <p:tgtEl>
                                          <p:spTgt spid="69"/>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fade">
                                      <p:cBhvr>
                                        <p:cTn id="147" dur="500"/>
                                        <p:tgtEl>
                                          <p:spTgt spid="40"/>
                                        </p:tgtEl>
                                      </p:cBhvr>
                                    </p:animEffect>
                                  </p:childTnLst>
                                </p:cTn>
                              </p:par>
                            </p:childTnLst>
                          </p:cTn>
                        </p:par>
                        <p:par>
                          <p:cTn id="148" fill="hold">
                            <p:stCondLst>
                              <p:cond delay="1000"/>
                            </p:stCondLst>
                            <p:childTnLst>
                              <p:par>
                                <p:cTn id="149" presetID="22" presetClass="entr" presetSubtype="8"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wipe(left)">
                                      <p:cBhvr>
                                        <p:cTn id="151" dur="500"/>
                                        <p:tgtEl>
                                          <p:spTgt spid="76"/>
                                        </p:tgtEl>
                                      </p:cBhvr>
                                    </p:animEffect>
                                  </p:childTnLst>
                                </p:cTn>
                              </p:par>
                            </p:childTnLst>
                          </p:cTn>
                        </p:par>
                        <p:par>
                          <p:cTn id="152" fill="hold">
                            <p:stCondLst>
                              <p:cond delay="1500"/>
                            </p:stCondLst>
                            <p:childTnLst>
                              <p:par>
                                <p:cTn id="153" presetID="10" presetClass="entr" presetSubtype="0"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Effect transition="in" filter="fade">
                                      <p:cBhvr>
                                        <p:cTn id="155" dur="500"/>
                                        <p:tgtEl>
                                          <p:spTgt spid="41"/>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72"/>
                                        </p:tgtEl>
                                        <p:attrNameLst>
                                          <p:attrName>style.visibility</p:attrName>
                                        </p:attrNameLst>
                                      </p:cBhvr>
                                      <p:to>
                                        <p:strVal val="visible"/>
                                      </p:to>
                                    </p:set>
                                    <p:animEffect transition="in" filter="wipe(left)">
                                      <p:cBhvr>
                                        <p:cTn id="158" dur="500"/>
                                        <p:tgtEl>
                                          <p:spTgt spid="72"/>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fade">
                                      <p:cBhvr>
                                        <p:cTn id="161" dur="500"/>
                                        <p:tgtEl>
                                          <p:spTgt spid="42"/>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3"/>
                                        </p:tgtEl>
                                        <p:attrNameLst>
                                          <p:attrName>style.visibility</p:attrName>
                                        </p:attrNameLst>
                                      </p:cBhvr>
                                      <p:to>
                                        <p:strVal val="visible"/>
                                      </p:to>
                                    </p:set>
                                    <p:animEffect transition="in" filter="fade">
                                      <p:cBhvr>
                                        <p:cTn id="164" dur="500"/>
                                        <p:tgtEl>
                                          <p:spTgt spid="43"/>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wipe(left)">
                                      <p:cBhvr>
                                        <p:cTn id="167" dur="500"/>
                                        <p:tgtEl>
                                          <p:spTgt spid="7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fade">
                                      <p:cBhvr>
                                        <p:cTn id="170" dur="500"/>
                                        <p:tgtEl>
                                          <p:spTgt spid="44"/>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74"/>
                                        </p:tgtEl>
                                        <p:attrNameLst>
                                          <p:attrName>style.visibility</p:attrName>
                                        </p:attrNameLst>
                                      </p:cBhvr>
                                      <p:to>
                                        <p:strVal val="visible"/>
                                      </p:to>
                                    </p:set>
                                    <p:animEffect transition="in" filter="wipe(left)">
                                      <p:cBhvr>
                                        <p:cTn id="173" dur="500"/>
                                        <p:tgtEl>
                                          <p:spTgt spid="7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par>
                                <p:cTn id="177" presetID="22" presetClass="entr" presetSubtype="1" fill="hold" nodeType="withEffect">
                                  <p:stCondLst>
                                    <p:cond delay="0"/>
                                  </p:stCondLst>
                                  <p:childTnLst>
                                    <p:set>
                                      <p:cBhvr>
                                        <p:cTn id="178" dur="1" fill="hold">
                                          <p:stCondLst>
                                            <p:cond delay="0"/>
                                          </p:stCondLst>
                                        </p:cTn>
                                        <p:tgtEl>
                                          <p:spTgt spid="84"/>
                                        </p:tgtEl>
                                        <p:attrNameLst>
                                          <p:attrName>style.visibility</p:attrName>
                                        </p:attrNameLst>
                                      </p:cBhvr>
                                      <p:to>
                                        <p:strVal val="visible"/>
                                      </p:to>
                                    </p:set>
                                    <p:animEffect transition="in" filter="wipe(up)">
                                      <p:cBhvr>
                                        <p:cTn id="179" dur="500"/>
                                        <p:tgtEl>
                                          <p:spTgt spid="84"/>
                                        </p:tgtEl>
                                      </p:cBhvr>
                                    </p:animEffect>
                                  </p:childTnLst>
                                </p:cTn>
                              </p:par>
                              <p:par>
                                <p:cTn id="180" presetID="22" presetClass="entr" presetSubtype="1" fill="hold" nodeType="withEffect">
                                  <p:stCondLst>
                                    <p:cond delay="0"/>
                                  </p:stCondLst>
                                  <p:childTnLst>
                                    <p:set>
                                      <p:cBhvr>
                                        <p:cTn id="181" dur="1" fill="hold">
                                          <p:stCondLst>
                                            <p:cond delay="0"/>
                                          </p:stCondLst>
                                        </p:cTn>
                                        <p:tgtEl>
                                          <p:spTgt spid="85"/>
                                        </p:tgtEl>
                                        <p:attrNameLst>
                                          <p:attrName>style.visibility</p:attrName>
                                        </p:attrNameLst>
                                      </p:cBhvr>
                                      <p:to>
                                        <p:strVal val="visible"/>
                                      </p:to>
                                    </p:set>
                                    <p:animEffect transition="in" filter="wipe(up)">
                                      <p:cBhvr>
                                        <p:cTn id="182" dur="500"/>
                                        <p:tgtEl>
                                          <p:spTgt spid="85"/>
                                        </p:tgtEl>
                                      </p:cBhvr>
                                    </p:animEffect>
                                  </p:childTnLst>
                                </p:cTn>
                              </p:par>
                              <p:par>
                                <p:cTn id="183" presetID="22" presetClass="entr" presetSubtype="1" fill="hold" nodeType="withEffect">
                                  <p:stCondLst>
                                    <p:cond delay="0"/>
                                  </p:stCondLst>
                                  <p:childTnLst>
                                    <p:set>
                                      <p:cBhvr>
                                        <p:cTn id="184" dur="1" fill="hold">
                                          <p:stCondLst>
                                            <p:cond delay="0"/>
                                          </p:stCondLst>
                                        </p:cTn>
                                        <p:tgtEl>
                                          <p:spTgt spid="86"/>
                                        </p:tgtEl>
                                        <p:attrNameLst>
                                          <p:attrName>style.visibility</p:attrName>
                                        </p:attrNameLst>
                                      </p:cBhvr>
                                      <p:to>
                                        <p:strVal val="visible"/>
                                      </p:to>
                                    </p:set>
                                    <p:animEffect transition="in" filter="wipe(up)">
                                      <p:cBhvr>
                                        <p:cTn id="185" dur="500"/>
                                        <p:tgtEl>
                                          <p:spTgt spid="86"/>
                                        </p:tgtEl>
                                      </p:cBhvr>
                                    </p:animEffect>
                                  </p:childTnLst>
                                </p:cTn>
                              </p:par>
                              <p:par>
                                <p:cTn id="186" presetID="22" presetClass="entr" presetSubtype="1" fill="hold" nodeType="withEffect">
                                  <p:stCondLst>
                                    <p:cond delay="0"/>
                                  </p:stCondLst>
                                  <p:childTnLst>
                                    <p:set>
                                      <p:cBhvr>
                                        <p:cTn id="187" dur="1" fill="hold">
                                          <p:stCondLst>
                                            <p:cond delay="0"/>
                                          </p:stCondLst>
                                        </p:cTn>
                                        <p:tgtEl>
                                          <p:spTgt spid="87"/>
                                        </p:tgtEl>
                                        <p:attrNameLst>
                                          <p:attrName>style.visibility</p:attrName>
                                        </p:attrNameLst>
                                      </p:cBhvr>
                                      <p:to>
                                        <p:strVal val="visible"/>
                                      </p:to>
                                    </p:set>
                                    <p:animEffect transition="in" filter="wipe(up)">
                                      <p:cBhvr>
                                        <p:cTn id="188" dur="500"/>
                                        <p:tgtEl>
                                          <p:spTgt spid="87"/>
                                        </p:tgtEl>
                                      </p:cBhvr>
                                    </p:animEffect>
                                  </p:childTnLst>
                                </p:cTn>
                              </p:par>
                            </p:childTnLst>
                          </p:cTn>
                        </p:par>
                        <p:par>
                          <p:cTn id="189" fill="hold">
                            <p:stCondLst>
                              <p:cond delay="2000"/>
                            </p:stCondLst>
                            <p:childTnLst>
                              <p:par>
                                <p:cTn id="190" presetID="22" presetClass="entr" presetSubtype="8" fill="hold" grpId="0" nodeType="afterEffect">
                                  <p:stCondLst>
                                    <p:cond delay="0"/>
                                  </p:stCondLst>
                                  <p:childTnLst>
                                    <p:set>
                                      <p:cBhvr>
                                        <p:cTn id="191" dur="1" fill="hold">
                                          <p:stCondLst>
                                            <p:cond delay="0"/>
                                          </p:stCondLst>
                                        </p:cTn>
                                        <p:tgtEl>
                                          <p:spTgt spid="58"/>
                                        </p:tgtEl>
                                        <p:attrNameLst>
                                          <p:attrName>style.visibility</p:attrName>
                                        </p:attrNameLst>
                                      </p:cBhvr>
                                      <p:to>
                                        <p:strVal val="visible"/>
                                      </p:to>
                                    </p:set>
                                    <p:animEffect transition="in" filter="wipe(left)">
                                      <p:cBhvr>
                                        <p:cTn id="19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6" grpId="0" animBg="1"/>
      <p:bldP spid="72" grpId="0" animBg="1"/>
      <p:bldP spid="73" grpId="0" animBg="1"/>
      <p:bldP spid="74" grpId="0" animBg="1"/>
      <p:bldP spid="68" grpId="0" animBg="1"/>
      <p:bldP spid="69" grpId="0" animBg="1"/>
      <p:bldP spid="70" grpId="0" animBg="1"/>
      <p:bldP spid="71" grpId="0" animBg="1"/>
      <p:bldP spid="48" grpId="0" animBg="1"/>
      <p:bldP spid="47" grpId="0" animBg="1"/>
      <p:bldP spid="46" grpId="0" animBg="1"/>
      <p:bldP spid="13" grpId="0" animBg="1"/>
      <p:bldP spid="21" grpId="0" animBg="1"/>
      <p:bldP spid="23" grpId="0" animBg="1"/>
      <p:bldP spid="25"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22" grpId="0" animBg="1"/>
      <p:bldP spid="79" grpId="0" animBg="1"/>
      <p:bldP spid="80" grpId="0" animBg="1"/>
      <p:bldP spid="81" grpId="0" animBg="1"/>
      <p:bldP spid="82" grpId="0" animBg="1"/>
      <p:bldP spid="63" grpId="0" animBg="1"/>
      <p:bldP spid="66" grpId="0" animBg="1"/>
      <p:bldP spid="67" grpId="0" animBg="1"/>
      <p:bldP spid="75"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F89014D2-50E8-49E5-A92B-712FCA675A19}"/>
              </a:ext>
              <a:ext uri="{C183D7F6-B498-43B3-948B-1728B52AA6E4}">
                <adec:decorative xmlns:adec="http://schemas.microsoft.com/office/drawing/2017/decorative" val="1"/>
              </a:ext>
            </a:extLst>
          </p:cNvPr>
          <p:cNvCxnSpPr>
            <a:cxnSpLocks/>
          </p:cNvCxnSpPr>
          <p:nvPr/>
        </p:nvCxnSpPr>
        <p:spPr>
          <a:xfrm>
            <a:off x="5437479" y="1314676"/>
            <a:ext cx="19104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59928DB-F583-43C1-9983-2CC7C5E413F2}"/>
              </a:ext>
              <a:ext uri="{C183D7F6-B498-43B3-948B-1728B52AA6E4}">
                <adec:decorative xmlns:adec="http://schemas.microsoft.com/office/drawing/2017/decorative" val="1"/>
              </a:ext>
            </a:extLst>
          </p:cNvPr>
          <p:cNvCxnSpPr>
            <a:cxnSpLocks/>
          </p:cNvCxnSpPr>
          <p:nvPr/>
        </p:nvCxnSpPr>
        <p:spPr>
          <a:xfrm>
            <a:off x="3292462" y="1996363"/>
            <a:ext cx="0" cy="2324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Container">
            <a:extLst>
              <a:ext uri="{FF2B5EF4-FFF2-40B4-BE49-F238E27FC236}">
                <a16:creationId xmlns:a16="http://schemas.microsoft.com/office/drawing/2014/main" id="{4963CDB6-77D9-4C8D-8D5D-5634115ABAB6}"/>
              </a:ext>
              <a:ext uri="{C183D7F6-B498-43B3-948B-1728B52AA6E4}">
                <adec:decorative xmlns:adec="http://schemas.microsoft.com/office/drawing/2017/decorative" val="1"/>
              </a:ext>
            </a:extLst>
          </p:cNvPr>
          <p:cNvSpPr/>
          <p:nvPr/>
        </p:nvSpPr>
        <p:spPr>
          <a:xfrm>
            <a:off x="1156713" y="1649750"/>
            <a:ext cx="4291276" cy="390854"/>
          </a:xfrm>
          <a:prstGeom prst="rect">
            <a:avLst/>
          </a:prstGeom>
          <a:solidFill>
            <a:srgbClr val="F0DB10"/>
          </a:solidFill>
          <a:ln w="25400">
            <a:solidFill>
              <a:srgbClr val="D9D9D9"/>
            </a:solidFill>
          </a:ln>
        </p:spPr>
        <p:txBody>
          <a:bodyPr spcFirstLastPara="0" lIns="0" tIns="0" rIns="0" bIns="0" anchor="ctr"/>
          <a:lstStyle/>
          <a:p>
            <a:pPr algn="ctr" hangingPunct="0">
              <a:lnSpc>
                <a:spcPct val="90000"/>
              </a:lnSpc>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Mediterranean type diet </a:t>
            </a: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(in preference to low-fat diet)</a:t>
            </a:r>
          </a:p>
          <a:p>
            <a:pPr algn="ctr" hangingPunct="0">
              <a:lnSpc>
                <a:spcPct val="90000"/>
              </a:lnSpc>
              <a:defRPr/>
            </a:pPr>
            <a:r>
              <a:rPr lang="en-US" sz="1200" b="1" noProof="0" dirty="0">
                <a:solidFill>
                  <a:prstClr val="black"/>
                </a:solidFill>
                <a:latin typeface="Lub Dub Medium" panose="020B0603030403020204" pitchFamily="34" charset="0"/>
                <a:cs typeface="Arial" panose="020B0604020202020204" pitchFamily="34" charset="0"/>
              </a:rPr>
              <a:t>(Class 2a)</a:t>
            </a:r>
            <a:endParaRPr kumimoji="0" lang="en-US" sz="1200" b="1"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endParaRPr>
          </a:p>
        </p:txBody>
      </p:sp>
      <p:graphicFrame>
        <p:nvGraphicFramePr>
          <p:cNvPr id="29" name="Table 28">
            <a:extLst>
              <a:ext uri="{FF2B5EF4-FFF2-40B4-BE49-F238E27FC236}">
                <a16:creationId xmlns:a16="http://schemas.microsoft.com/office/drawing/2014/main" id="{1972D0D1-A66C-D14B-A1AC-8FC32E73B3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11627"/>
              </p:ext>
            </p:extLst>
          </p:nvPr>
        </p:nvGraphicFramePr>
        <p:xfrm>
          <a:off x="1126425" y="2237565"/>
          <a:ext cx="4311054" cy="3338429"/>
        </p:xfrm>
        <a:graphic>
          <a:graphicData uri="http://schemas.openxmlformats.org/drawingml/2006/table">
            <a:tbl>
              <a:tblPr firstRow="1" firstCol="1" bandRow="1"/>
              <a:tblGrid>
                <a:gridCol w="4311054">
                  <a:extLst>
                    <a:ext uri="{9D8B030D-6E8A-4147-A177-3AD203B41FA5}">
                      <a16:colId xmlns:a16="http://schemas.microsoft.com/office/drawing/2014/main" val="4075383294"/>
                    </a:ext>
                  </a:extLst>
                </a:gridCol>
              </a:tblGrid>
              <a:tr h="271240">
                <a:tc>
                  <a:txBody>
                    <a:bodyPr/>
                    <a:lstStyle/>
                    <a:p>
                      <a:pPr marL="0" marR="0" algn="ctr">
                        <a:lnSpc>
                          <a:spcPct val="100000"/>
                        </a:lnSpc>
                        <a:spcBef>
                          <a:spcPts val="0"/>
                        </a:spcBef>
                        <a:spcAft>
                          <a:spcPts val="0"/>
                        </a:spcAft>
                      </a:pPr>
                      <a:r>
                        <a:rPr lang="en-US" sz="1200" b="0" dirty="0">
                          <a:solidFill>
                            <a:schemeClr val="bg1"/>
                          </a:solidFill>
                          <a:effectLst/>
                          <a:latin typeface="Lub Dub Bold" panose="020B0803030403020204" pitchFamily="34" charset="0"/>
                          <a:ea typeface="Calibri" panose="020F0502020204030204" pitchFamily="34" charset="0"/>
                          <a:cs typeface="Arial" panose="020B0604020202020204" pitchFamily="34" charset="0"/>
                        </a:rPr>
                        <a:t>Mediterranean Diet (Summarized)</a:t>
                      </a:r>
                    </a:p>
                  </a:txBody>
                  <a:tcPr marL="66932" marR="66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902025118"/>
                  </a:ext>
                </a:extLst>
              </a:tr>
              <a:tr h="3067189">
                <a:tc>
                  <a:txBody>
                    <a:bodyPr/>
                    <a:lstStyle/>
                    <a:p>
                      <a:pPr marL="171450" marR="0" indent="-171450">
                        <a:lnSpc>
                          <a:spcPct val="100000"/>
                        </a:lnSpc>
                        <a:spcBef>
                          <a:spcPts val="0"/>
                        </a:spcBef>
                        <a:spcAft>
                          <a:spcPts val="600"/>
                        </a:spcAft>
                        <a:buFont typeface="Arial" panose="020B0604020202020204" pitchFamily="34" charset="0"/>
                        <a:buChar char="•"/>
                      </a:pPr>
                      <a:r>
                        <a:rPr lang="en-US" sz="1200" dirty="0">
                          <a:effectLst/>
                          <a:latin typeface="Lub Dub Condensed" panose="020B0506030403020204" pitchFamily="34" charset="0"/>
                          <a:ea typeface="Calibri" panose="020F0502020204030204" pitchFamily="34" charset="0"/>
                          <a:cs typeface="Arial" panose="020B0604020202020204" pitchFamily="34" charset="0"/>
                        </a:rPr>
                        <a:t>High monounsaturated/saturated fat ratio </a:t>
                      </a:r>
                      <a:br>
                        <a:rPr lang="en-US" sz="1200" dirty="0">
                          <a:effectLst/>
                          <a:latin typeface="Lub Dub Condensed" panose="020B0506030403020204" pitchFamily="34" charset="0"/>
                          <a:ea typeface="Calibri" panose="020F0502020204030204" pitchFamily="34" charset="0"/>
                          <a:cs typeface="Arial" panose="020B0604020202020204" pitchFamily="34" charset="0"/>
                        </a:rPr>
                      </a:br>
                      <a:r>
                        <a:rPr lang="en-US" sz="1100" i="1" dirty="0">
                          <a:effectLst/>
                          <a:latin typeface="Lub Dub Condensed" panose="020B0506030403020204" pitchFamily="34" charset="0"/>
                          <a:ea typeface="Calibri" panose="020F0502020204030204" pitchFamily="34" charset="0"/>
                          <a:cs typeface="Arial" panose="020B0604020202020204" pitchFamily="34" charset="0"/>
                        </a:rPr>
                        <a:t>(use of olive oil as main cooking ingredient and/or consumption of other traditional foods high in monounsaturated fats such as tree nuts)</a:t>
                      </a:r>
                    </a:p>
                    <a:p>
                      <a:pPr marL="171450" marR="0" indent="-171450">
                        <a:lnSpc>
                          <a:spcPct val="100000"/>
                        </a:lnSpc>
                        <a:spcBef>
                          <a:spcPts val="0"/>
                        </a:spcBef>
                        <a:spcAft>
                          <a:spcPts val="600"/>
                        </a:spcAft>
                        <a:buFont typeface="Arial" panose="020B0604020202020204" pitchFamily="34" charset="0"/>
                        <a:buChar char="•"/>
                      </a:pPr>
                      <a:r>
                        <a:rPr lang="en-US" sz="1200" dirty="0">
                          <a:solidFill>
                            <a:srgbClr val="000000"/>
                          </a:solidFill>
                          <a:effectLst/>
                          <a:latin typeface="Lub Dub Condensed" panose="020B0506030403020204" pitchFamily="34" charset="0"/>
                          <a:cs typeface="Arial" panose="020B0604020202020204" pitchFamily="34" charset="0"/>
                        </a:rPr>
                        <a:t>High intake of plant‐based foods, including fruits, vegetables and legumes</a:t>
                      </a:r>
                    </a:p>
                    <a:p>
                      <a:pPr marL="171450" marR="0" indent="-171450">
                        <a:lnSpc>
                          <a:spcPct val="100000"/>
                        </a:lnSpc>
                        <a:spcBef>
                          <a:spcPts val="0"/>
                        </a:spcBef>
                        <a:spcAft>
                          <a:spcPts val="600"/>
                        </a:spcAft>
                        <a:buFont typeface="Arial" panose="020B0604020202020204" pitchFamily="34" charset="0"/>
                        <a:buChar char="•"/>
                      </a:pPr>
                      <a:r>
                        <a:rPr lang="en-US" sz="1200" dirty="0">
                          <a:effectLst/>
                          <a:latin typeface="Lub Dub Condensed" panose="020B0506030403020204" pitchFamily="34" charset="0"/>
                          <a:cs typeface="Arial" panose="020B0604020202020204" pitchFamily="34" charset="0"/>
                        </a:rPr>
                        <a:t>High consumption of whole grains and cereals</a:t>
                      </a:r>
                    </a:p>
                    <a:p>
                      <a:pPr marL="171450" marR="0" indent="-171450">
                        <a:lnSpc>
                          <a:spcPct val="100000"/>
                        </a:lnSpc>
                        <a:spcBef>
                          <a:spcPts val="0"/>
                        </a:spcBef>
                        <a:spcAft>
                          <a:spcPts val="600"/>
                        </a:spcAft>
                        <a:buFont typeface="Arial" panose="020B0604020202020204" pitchFamily="34" charset="0"/>
                        <a:buChar char="•"/>
                      </a:pPr>
                      <a:r>
                        <a:rPr lang="en-US" sz="1200" dirty="0">
                          <a:solidFill>
                            <a:srgbClr val="000000"/>
                          </a:solidFill>
                          <a:effectLst/>
                          <a:latin typeface="Lub Dub Condensed" panose="020B0506030403020204" pitchFamily="34" charset="0"/>
                          <a:cs typeface="Arial" panose="020B0604020202020204" pitchFamily="34" charset="0"/>
                        </a:rPr>
                        <a:t>Increased consumption of fish</a:t>
                      </a:r>
                    </a:p>
                    <a:p>
                      <a:pPr marL="171450" marR="0" indent="-171450">
                        <a:lnSpc>
                          <a:spcPct val="100000"/>
                        </a:lnSpc>
                        <a:spcBef>
                          <a:spcPts val="0"/>
                        </a:spcBef>
                        <a:spcAft>
                          <a:spcPts val="600"/>
                        </a:spcAft>
                        <a:buFont typeface="Arial" panose="020B0604020202020204" pitchFamily="34" charset="0"/>
                        <a:buChar char="•"/>
                      </a:pPr>
                      <a:r>
                        <a:rPr lang="en-US" sz="1200" dirty="0">
                          <a:effectLst/>
                          <a:latin typeface="Lub Dub Condensed" panose="020B0506030403020204" pitchFamily="34" charset="0"/>
                          <a:cs typeface="Arial" panose="020B0604020202020204" pitchFamily="34" charset="0"/>
                        </a:rPr>
                        <a:t>Low consumption of meat and meat products</a:t>
                      </a:r>
                    </a:p>
                    <a:p>
                      <a:pPr marL="171450" marR="0" indent="-171450">
                        <a:lnSpc>
                          <a:spcPct val="100000"/>
                        </a:lnSpc>
                        <a:spcBef>
                          <a:spcPts val="0"/>
                        </a:spcBef>
                        <a:spcAft>
                          <a:spcPts val="600"/>
                        </a:spcAft>
                        <a:buFont typeface="Arial" panose="020B0604020202020204" pitchFamily="34" charset="0"/>
                        <a:buChar char="•"/>
                      </a:pPr>
                      <a:r>
                        <a:rPr lang="en-US" sz="1200" dirty="0">
                          <a:effectLst/>
                          <a:latin typeface="Lub Dub Condensed" panose="020B0506030403020204" pitchFamily="34" charset="0"/>
                          <a:cs typeface="Arial" panose="020B0604020202020204" pitchFamily="34" charset="0"/>
                        </a:rPr>
                        <a:t>Discourages red and processed meats</a:t>
                      </a:r>
                    </a:p>
                    <a:p>
                      <a:pPr marL="171450" marR="0" indent="-171450">
                        <a:lnSpc>
                          <a:spcPct val="100000"/>
                        </a:lnSpc>
                        <a:spcBef>
                          <a:spcPts val="0"/>
                        </a:spcBef>
                        <a:spcAft>
                          <a:spcPts val="600"/>
                        </a:spcAft>
                        <a:buFont typeface="Arial" panose="020B0604020202020204" pitchFamily="34" charset="0"/>
                        <a:buChar char="•"/>
                      </a:pPr>
                      <a:r>
                        <a:rPr lang="en-US" sz="1200" dirty="0">
                          <a:solidFill>
                            <a:srgbClr val="000000"/>
                          </a:solidFill>
                          <a:effectLst/>
                          <a:latin typeface="Lub Dub Condensed" panose="020B0506030403020204" pitchFamily="34" charset="0"/>
                          <a:cs typeface="Arial" panose="020B0604020202020204" pitchFamily="34" charset="0"/>
                        </a:rPr>
                        <a:t>Low to moderate red wine consumption</a:t>
                      </a:r>
                    </a:p>
                    <a:p>
                      <a:pPr marL="171450" marR="0" indent="-171450">
                        <a:lnSpc>
                          <a:spcPct val="100000"/>
                        </a:lnSpc>
                        <a:spcBef>
                          <a:spcPts val="0"/>
                        </a:spcBef>
                        <a:spcAft>
                          <a:spcPts val="600"/>
                        </a:spcAft>
                        <a:buFont typeface="Arial" panose="020B0604020202020204" pitchFamily="34" charset="0"/>
                        <a:buChar char="•"/>
                      </a:pPr>
                      <a:r>
                        <a:rPr lang="en-US" sz="1200" dirty="0">
                          <a:effectLst/>
                          <a:latin typeface="Lub Dub Condensed" panose="020B0506030403020204" pitchFamily="34" charset="0"/>
                          <a:cs typeface="Arial" panose="020B0604020202020204" pitchFamily="34" charset="0"/>
                        </a:rPr>
                        <a:t>Moderate consumption of milk and dairy products</a:t>
                      </a:r>
                    </a:p>
                    <a:p>
                      <a:pPr marL="171450" marR="0" indent="-171450">
                        <a:lnSpc>
                          <a:spcPct val="100000"/>
                        </a:lnSpc>
                        <a:spcBef>
                          <a:spcPts val="0"/>
                        </a:spcBef>
                        <a:spcAft>
                          <a:spcPts val="600"/>
                        </a:spcAft>
                        <a:buFont typeface="Arial" panose="020B0604020202020204" pitchFamily="34" charset="0"/>
                        <a:buChar char="•"/>
                      </a:pPr>
                      <a:r>
                        <a:rPr lang="en-US" sz="1200" dirty="0">
                          <a:solidFill>
                            <a:srgbClr val="000000"/>
                          </a:solidFill>
                          <a:effectLst/>
                          <a:latin typeface="Lub Dub Condensed" panose="020B0506030403020204" pitchFamily="34" charset="0"/>
                          <a:cs typeface="Arial" panose="020B0604020202020204" pitchFamily="34" charset="0"/>
                        </a:rPr>
                        <a:t>Discourages soda drinks, pastries, sweets, commercial bakery products and spread fats</a:t>
                      </a:r>
                      <a:endParaRPr lang="en-US" sz="1200" dirty="0">
                        <a:effectLst/>
                        <a:latin typeface="Lub Dub Condensed" panose="020B0506030403020204" pitchFamily="34" charset="0"/>
                        <a:cs typeface="Arial" panose="020B0604020202020204" pitchFamily="34" charset="0"/>
                      </a:endParaRPr>
                    </a:p>
                  </a:txBody>
                  <a:tcPr marL="66932" marR="66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9166034"/>
                  </a:ext>
                </a:extLst>
              </a:tr>
            </a:tbl>
          </a:graphicData>
        </a:graphic>
      </p:graphicFrame>
      <p:sp>
        <p:nvSpPr>
          <p:cNvPr id="2" name="Title 1">
            <a:extLst>
              <a:ext uri="{FF2B5EF4-FFF2-40B4-BE49-F238E27FC236}">
                <a16:creationId xmlns:a16="http://schemas.microsoft.com/office/drawing/2014/main" id="{4769C8A8-FF62-48EE-BC5C-637FBF0936E1}"/>
              </a:ext>
              <a:ext uri="{C183D7F6-B498-43B3-948B-1728B52AA6E4}">
                <adec:decorative xmlns:adec="http://schemas.microsoft.com/office/drawing/2017/decorative" val="0"/>
              </a:ext>
            </a:extLst>
          </p:cNvPr>
          <p:cNvSpPr>
            <a:spLocks noGrp="1"/>
          </p:cNvSpPr>
          <p:nvPr>
            <p:ph type="title"/>
          </p:nvPr>
        </p:nvSpPr>
        <p:spPr/>
        <p:txBody>
          <a:bodyPr/>
          <a:lstStyle/>
          <a:p>
            <a:r>
              <a:rPr lang="en-US" dirty="0"/>
              <a:t>Vascular Risk Factor Management: </a:t>
            </a:r>
            <a:r>
              <a:rPr lang="en-US" dirty="0">
                <a:latin typeface="Lub Dub Medium" panose="020B0603030403020204" pitchFamily="34" charset="0"/>
              </a:rPr>
              <a:t>Nutrition </a:t>
            </a:r>
          </a:p>
        </p:txBody>
      </p:sp>
      <p:sp>
        <p:nvSpPr>
          <p:cNvPr id="3" name="Rectangle 2" descr="This flowchart decribes how best to improve  the health of the vascular system and reduce recurrent stroke risk by dietary choices in patients who have had a stroke or transient ischemic attack and in patients who also have hypertension in addition to having a stroke or transient ischemic attack.">
            <a:extLst>
              <a:ext uri="{FF2B5EF4-FFF2-40B4-BE49-F238E27FC236}">
                <a16:creationId xmlns:a16="http://schemas.microsoft.com/office/drawing/2014/main" id="{61F97D46-267E-42AB-897A-9C522C887BE5}"/>
              </a:ext>
            </a:extLst>
          </p:cNvPr>
          <p:cNvSpPr/>
          <p:nvPr/>
        </p:nvSpPr>
        <p:spPr>
          <a:xfrm>
            <a:off x="556054" y="790832"/>
            <a:ext cx="11046941" cy="5422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Container">
            <a:extLst>
              <a:ext uri="{FF2B5EF4-FFF2-40B4-BE49-F238E27FC236}">
                <a16:creationId xmlns:a16="http://schemas.microsoft.com/office/drawing/2014/main" id="{538EC5F3-50C5-4DED-BF4C-FBA264B7BB96}"/>
              </a:ext>
              <a:ext uri="{C183D7F6-B498-43B3-948B-1728B52AA6E4}">
                <adec:decorative xmlns:adec="http://schemas.microsoft.com/office/drawing/2017/decorative" val="1"/>
              </a:ext>
            </a:extLst>
          </p:cNvPr>
          <p:cNvSpPr/>
          <p:nvPr/>
        </p:nvSpPr>
        <p:spPr>
          <a:xfrm>
            <a:off x="830155" y="5829908"/>
            <a:ext cx="4924614" cy="271939"/>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Reduced risk of recurrent stroke </a:t>
            </a:r>
          </a:p>
        </p:txBody>
      </p:sp>
      <p:sp>
        <p:nvSpPr>
          <p:cNvPr id="39" name="Rectangle Container">
            <a:extLst>
              <a:ext uri="{FF2B5EF4-FFF2-40B4-BE49-F238E27FC236}">
                <a16:creationId xmlns:a16="http://schemas.microsoft.com/office/drawing/2014/main" id="{092913C3-3F92-4AC3-851D-7DECA1E28CFA}"/>
              </a:ext>
              <a:ext uri="{C183D7F6-B498-43B3-948B-1728B52AA6E4}">
                <adec:decorative xmlns:adec="http://schemas.microsoft.com/office/drawing/2017/decorative" val="1"/>
              </a:ext>
            </a:extLst>
          </p:cNvPr>
          <p:cNvSpPr/>
          <p:nvPr/>
        </p:nvSpPr>
        <p:spPr>
          <a:xfrm>
            <a:off x="7347927" y="1103747"/>
            <a:ext cx="3428887" cy="546003"/>
          </a:xfrm>
          <a:prstGeom prst="rect">
            <a:avLst/>
          </a:prstGeom>
          <a:solidFill>
            <a:schemeClr val="tx1">
              <a:lumMod val="75000"/>
              <a:lumOff val="2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 hypertension </a:t>
            </a:r>
            <a:b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br>
            <a:r>
              <a:rPr kumimoji="0" lang="en-US" sz="1400" i="0" u="none" strike="noStrike" kern="1200" cap="none" spc="0" normalizeH="0" baseline="0" noProof="0" dirty="0">
                <a:ln>
                  <a:noFill/>
                </a:ln>
                <a:solidFill>
                  <a:prstClr val="white"/>
                </a:solidFill>
                <a:effectLst/>
                <a:uLnTx/>
                <a:uFillTx/>
                <a:latin typeface="Lub Dub Condensed" panose="020B0506030403020204" pitchFamily="34" charset="0"/>
              </a:rPr>
              <a:t>(if not currently restricting dietary sodium)</a:t>
            </a:r>
            <a:endParaRPr kumimoji="0" lang="en-US" i="0" u="none" strike="noStrike" kern="1200" cap="none" spc="0" normalizeH="0" baseline="0" noProof="0" dirty="0">
              <a:ln>
                <a:noFill/>
              </a:ln>
              <a:solidFill>
                <a:prstClr val="white"/>
              </a:solidFill>
              <a:effectLst/>
              <a:uLnTx/>
              <a:uFillTx/>
              <a:latin typeface="Lub Dub Condensed" panose="020B0506030403020204" pitchFamily="34" charset="0"/>
            </a:endParaRPr>
          </a:p>
        </p:txBody>
      </p:sp>
      <p:sp>
        <p:nvSpPr>
          <p:cNvPr id="40" name="Rectangle Container">
            <a:extLst>
              <a:ext uri="{FF2B5EF4-FFF2-40B4-BE49-F238E27FC236}">
                <a16:creationId xmlns:a16="http://schemas.microsoft.com/office/drawing/2014/main" id="{A0BF7058-E613-4083-ADFC-F28465BA9A91}"/>
              </a:ext>
              <a:ext uri="{C183D7F6-B498-43B3-948B-1728B52AA6E4}">
                <adec:decorative xmlns:adec="http://schemas.microsoft.com/office/drawing/2017/decorative" val="1"/>
              </a:ext>
            </a:extLst>
          </p:cNvPr>
          <p:cNvSpPr/>
          <p:nvPr/>
        </p:nvSpPr>
        <p:spPr>
          <a:xfrm>
            <a:off x="7376390" y="1996363"/>
            <a:ext cx="3224464" cy="2450509"/>
          </a:xfrm>
          <a:prstGeom prst="rect">
            <a:avLst/>
          </a:prstGeom>
          <a:solidFill>
            <a:srgbClr val="F0DB10"/>
          </a:solidFill>
          <a:ln w="25400">
            <a:solidFill>
              <a:srgbClr val="D9D9D9"/>
            </a:solidFill>
          </a:ln>
        </p:spPr>
        <p:txBody>
          <a:bodyPr spcFirstLastPara="0" lIns="91440" tIns="0" rIns="91440" bIns="0" anchor="ctr"/>
          <a:lstStyle/>
          <a:p>
            <a:pPr lvl="0" algn="ctr">
              <a:defRPr/>
            </a:pPr>
            <a:endPar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endParaRPr>
          </a:p>
          <a:p>
            <a:pPr lvl="0" algn="ctr">
              <a:defRPr/>
            </a:pPr>
            <a:r>
              <a:rPr lang="en-US" sz="1400" b="1" dirty="0">
                <a:solidFill>
                  <a:prstClr val="black"/>
                </a:solidFill>
                <a:latin typeface="Lub Dub Bold" panose="020B0803030403020204" pitchFamily="34" charset="0"/>
                <a:cs typeface="Arial" panose="020B0604020202020204" pitchFamily="34" charset="0"/>
              </a:rPr>
              <a:t> In patients with stroke or TIA and hypertension who are not currently restricting their dietary </a:t>
            </a:r>
          </a:p>
          <a:p>
            <a:pPr lvl="0" algn="ctr">
              <a:defRPr/>
            </a:pPr>
            <a:r>
              <a:rPr lang="en-US" sz="1400" b="1" dirty="0">
                <a:solidFill>
                  <a:prstClr val="black"/>
                </a:solidFill>
                <a:latin typeface="Lub Dub Bold" panose="020B0803030403020204" pitchFamily="34" charset="0"/>
                <a:cs typeface="Arial" panose="020B0604020202020204" pitchFamily="34" charset="0"/>
              </a:rPr>
              <a:t>sodium intake, it is reasonable to recommend that individuals reduce their sodium intake by </a:t>
            </a:r>
          </a:p>
          <a:p>
            <a:pPr lvl="0" algn="ctr">
              <a:defRPr/>
            </a:pPr>
            <a:r>
              <a:rPr lang="en-US" sz="1400" b="1" dirty="0">
                <a:solidFill>
                  <a:prstClr val="black"/>
                </a:solidFill>
                <a:latin typeface="Lub Dub Bold" panose="020B0803030403020204" pitchFamily="34" charset="0"/>
                <a:cs typeface="Arial" panose="020B0604020202020204" pitchFamily="34" charset="0"/>
              </a:rPr>
              <a:t>at least 1g/d sodium (2.5 grams/day salt) to reduce the risk of cardiovascular disease (CVD) </a:t>
            </a:r>
          </a:p>
          <a:p>
            <a:pPr lvl="0" algn="ctr">
              <a:defRPr/>
            </a:pPr>
            <a:r>
              <a:rPr lang="en-US" sz="1400" b="1" dirty="0">
                <a:solidFill>
                  <a:prstClr val="black"/>
                </a:solidFill>
                <a:latin typeface="Lub Dub Bold" panose="020B0803030403020204" pitchFamily="34" charset="0"/>
                <a:cs typeface="Arial" panose="020B0604020202020204" pitchFamily="34" charset="0"/>
              </a:rPr>
              <a:t>events (including stroke)</a:t>
            </a:r>
          </a:p>
          <a:p>
            <a:pPr lvl="0" algn="ctr">
              <a:defRPr/>
            </a:pPr>
            <a:r>
              <a:rPr lang="en-US" sz="1400" b="1" dirty="0">
                <a:solidFill>
                  <a:prstClr val="black"/>
                </a:solidFill>
                <a:latin typeface="Lub Dub Bold" panose="020B0803030403020204" pitchFamily="34" charset="0"/>
                <a:cs typeface="Arial" panose="020B0604020202020204" pitchFamily="34" charset="0"/>
              </a:rPr>
              <a:t>(Class 2a)</a:t>
            </a:r>
          </a:p>
          <a:p>
            <a:pPr lvl="0" algn="ctr">
              <a:defRPr/>
            </a:pPr>
            <a:endPar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endParaRPr>
          </a:p>
        </p:txBody>
      </p:sp>
      <p:sp>
        <p:nvSpPr>
          <p:cNvPr id="44" name="Rectangle Container">
            <a:extLst>
              <a:ext uri="{FF2B5EF4-FFF2-40B4-BE49-F238E27FC236}">
                <a16:creationId xmlns:a16="http://schemas.microsoft.com/office/drawing/2014/main" id="{3FE0259A-2C7A-48B5-9106-7B2472A7B11E}"/>
              </a:ext>
              <a:ext uri="{C183D7F6-B498-43B3-948B-1728B52AA6E4}">
                <adec:decorative xmlns:adec="http://schemas.microsoft.com/office/drawing/2017/decorative" val="1"/>
              </a:ext>
            </a:extLst>
          </p:cNvPr>
          <p:cNvSpPr/>
          <p:nvPr/>
        </p:nvSpPr>
        <p:spPr>
          <a:xfrm>
            <a:off x="8016237" y="4879921"/>
            <a:ext cx="1944770" cy="1147295"/>
          </a:xfrm>
          <a:prstGeom prst="rect">
            <a:avLst/>
          </a:prstGeom>
          <a:solidFill>
            <a:schemeClr val="bg1">
              <a:lumMod val="85000"/>
            </a:schemeClr>
          </a:solidFill>
          <a:ln w="25400">
            <a:solidFill>
              <a:srgbClr val="D9D9D9"/>
            </a:solidFill>
          </a:ln>
        </p:spPr>
        <p:txBody>
          <a:bodyPr spcFirstLastPara="0" lIns="91440" tIns="0" rIns="9144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Reduced risk of cardiovascular disease events </a:t>
            </a:r>
            <a:r>
              <a:rPr kumimoji="0" lang="en-US" sz="140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rPr>
              <a:t>(including stroke)</a:t>
            </a:r>
          </a:p>
        </p:txBody>
      </p:sp>
      <p:cxnSp>
        <p:nvCxnSpPr>
          <p:cNvPr id="50" name="Straight Arrow Connector 49">
            <a:extLst>
              <a:ext uri="{FF2B5EF4-FFF2-40B4-BE49-F238E27FC236}">
                <a16:creationId xmlns:a16="http://schemas.microsoft.com/office/drawing/2014/main" id="{C468E8A8-EB95-4632-8BB0-60D3014C958C}"/>
              </a:ext>
              <a:ext uri="{C183D7F6-B498-43B3-948B-1728B52AA6E4}">
                <adec:decorative xmlns:adec="http://schemas.microsoft.com/office/drawing/2017/decorative" val="1"/>
              </a:ext>
            </a:extLst>
          </p:cNvPr>
          <p:cNvCxnSpPr>
            <a:cxnSpLocks/>
          </p:cNvCxnSpPr>
          <p:nvPr/>
        </p:nvCxnSpPr>
        <p:spPr>
          <a:xfrm>
            <a:off x="3293271" y="1467074"/>
            <a:ext cx="0" cy="2324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Container">
            <a:extLst>
              <a:ext uri="{FF2B5EF4-FFF2-40B4-BE49-F238E27FC236}">
                <a16:creationId xmlns:a16="http://schemas.microsoft.com/office/drawing/2014/main" id="{36A740CD-BD76-46EC-A1A8-8C3BD612D3AD}"/>
              </a:ext>
              <a:ext uri="{C183D7F6-B498-43B3-948B-1728B52AA6E4}">
                <adec:decorative xmlns:adec="http://schemas.microsoft.com/office/drawing/2017/decorative" val="1"/>
              </a:ext>
            </a:extLst>
          </p:cNvPr>
          <p:cNvSpPr/>
          <p:nvPr/>
        </p:nvSpPr>
        <p:spPr>
          <a:xfrm>
            <a:off x="1138555" y="1160085"/>
            <a:ext cx="4309432" cy="341057"/>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mn-cs"/>
              </a:rPr>
              <a:t>Stroke or transient ischemic attack</a:t>
            </a:r>
          </a:p>
        </p:txBody>
      </p:sp>
      <p:cxnSp>
        <p:nvCxnSpPr>
          <p:cNvPr id="52" name="Straight Arrow Connector 51">
            <a:extLst>
              <a:ext uri="{FF2B5EF4-FFF2-40B4-BE49-F238E27FC236}">
                <a16:creationId xmlns:a16="http://schemas.microsoft.com/office/drawing/2014/main" id="{792F5574-2AFA-42DD-ABB7-631201F09225}"/>
              </a:ext>
              <a:ext uri="{C183D7F6-B498-43B3-948B-1728B52AA6E4}">
                <adec:decorative xmlns:adec="http://schemas.microsoft.com/office/drawing/2017/decorative" val="1"/>
              </a:ext>
            </a:extLst>
          </p:cNvPr>
          <p:cNvCxnSpPr>
            <a:cxnSpLocks/>
          </p:cNvCxnSpPr>
          <p:nvPr/>
        </p:nvCxnSpPr>
        <p:spPr>
          <a:xfrm>
            <a:off x="8988622" y="1649750"/>
            <a:ext cx="0" cy="3578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289DB72-F06E-4250-A80B-E486FB93D785}"/>
              </a:ext>
              <a:ext uri="{C183D7F6-B498-43B3-948B-1728B52AA6E4}">
                <adec:decorative xmlns:adec="http://schemas.microsoft.com/office/drawing/2017/decorative" val="1"/>
              </a:ext>
            </a:extLst>
          </p:cNvPr>
          <p:cNvCxnSpPr>
            <a:cxnSpLocks/>
            <a:stCxn id="40" idx="2"/>
            <a:endCxn id="44" idx="0"/>
          </p:cNvCxnSpPr>
          <p:nvPr/>
        </p:nvCxnSpPr>
        <p:spPr>
          <a:xfrm>
            <a:off x="8988622" y="4446872"/>
            <a:ext cx="0" cy="4330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Slide Number Placeholder 17">
            <a:extLst>
              <a:ext uri="{FF2B5EF4-FFF2-40B4-BE49-F238E27FC236}">
                <a16:creationId xmlns:a16="http://schemas.microsoft.com/office/drawing/2014/main" id="{CA7FFEAD-3900-4CBD-BA11-639DB61AADE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cxnSp>
        <p:nvCxnSpPr>
          <p:cNvPr id="20" name="Straight Arrow Connector 19">
            <a:extLst>
              <a:ext uri="{FF2B5EF4-FFF2-40B4-BE49-F238E27FC236}">
                <a16:creationId xmlns:a16="http://schemas.microsoft.com/office/drawing/2014/main" id="{1A72E81D-E7B1-4E4D-B7D8-8B29C29D13D4}"/>
              </a:ext>
              <a:ext uri="{C183D7F6-B498-43B3-948B-1728B52AA6E4}">
                <adec:decorative xmlns:adec="http://schemas.microsoft.com/office/drawing/2017/decorative" val="1"/>
              </a:ext>
            </a:extLst>
          </p:cNvPr>
          <p:cNvCxnSpPr>
            <a:cxnSpLocks/>
          </p:cNvCxnSpPr>
          <p:nvPr/>
        </p:nvCxnSpPr>
        <p:spPr>
          <a:xfrm>
            <a:off x="3111009" y="5575994"/>
            <a:ext cx="0" cy="2493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9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up)">
                                      <p:cBhvr>
                                        <p:cTn id="52" dur="500"/>
                                        <p:tgtEl>
                                          <p:spTgt spid="53"/>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P spid="39" grpId="0" animBg="1"/>
      <p:bldP spid="40" grpId="0" animBg="1"/>
      <p:bldP spid="4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94635-0356-4DEA-88A1-1C84A5579F40}"/>
              </a:ext>
            </a:extLst>
          </p:cNvPr>
          <p:cNvSpPr>
            <a:spLocks noGrp="1"/>
          </p:cNvSpPr>
          <p:nvPr>
            <p:ph type="title"/>
          </p:nvPr>
        </p:nvSpPr>
        <p:spPr/>
        <p:txBody>
          <a:bodyPr/>
          <a:lstStyle/>
          <a:p>
            <a:r>
              <a:rPr lang="en-US" dirty="0"/>
              <a:t>Vascular Risk Factor Management: </a:t>
            </a:r>
            <a:r>
              <a:rPr lang="en-US" dirty="0">
                <a:latin typeface="Lub Dub Medium" panose="020B0603030403020204" pitchFamily="34" charset="0"/>
              </a:rPr>
              <a:t>Physical Activity</a:t>
            </a:r>
          </a:p>
        </p:txBody>
      </p:sp>
      <p:graphicFrame>
        <p:nvGraphicFramePr>
          <p:cNvPr id="42" name="Content Placeholder 5">
            <a:extLst>
              <a:ext uri="{FF2B5EF4-FFF2-40B4-BE49-F238E27FC236}">
                <a16:creationId xmlns:a16="http://schemas.microsoft.com/office/drawing/2014/main" id="{13635247-FAF6-4EE1-B830-9DAC7B41298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099891144"/>
              </p:ext>
            </p:extLst>
          </p:nvPr>
        </p:nvGraphicFramePr>
        <p:xfrm>
          <a:off x="1320062" y="1338241"/>
          <a:ext cx="9551877" cy="4181517"/>
        </p:xfrm>
        <a:graphic>
          <a:graphicData uri="http://schemas.openxmlformats.org/drawingml/2006/table">
            <a:tbl>
              <a:tblPr firstRow="1" bandRow="1">
                <a:tableStyleId>{5C22544A-7EE6-4342-B048-85BDC9FD1C3A}</a:tableStyleId>
              </a:tblPr>
              <a:tblGrid>
                <a:gridCol w="752020">
                  <a:extLst>
                    <a:ext uri="{9D8B030D-6E8A-4147-A177-3AD203B41FA5}">
                      <a16:colId xmlns:a16="http://schemas.microsoft.com/office/drawing/2014/main" val="2649235253"/>
                    </a:ext>
                  </a:extLst>
                </a:gridCol>
                <a:gridCol w="1813132">
                  <a:extLst>
                    <a:ext uri="{9D8B030D-6E8A-4147-A177-3AD203B41FA5}">
                      <a16:colId xmlns:a16="http://schemas.microsoft.com/office/drawing/2014/main" val="3265590656"/>
                    </a:ext>
                  </a:extLst>
                </a:gridCol>
                <a:gridCol w="3687438">
                  <a:extLst>
                    <a:ext uri="{9D8B030D-6E8A-4147-A177-3AD203B41FA5}">
                      <a16:colId xmlns:a16="http://schemas.microsoft.com/office/drawing/2014/main" val="3287117557"/>
                    </a:ext>
                  </a:extLst>
                </a:gridCol>
                <a:gridCol w="3299287">
                  <a:extLst>
                    <a:ext uri="{9D8B030D-6E8A-4147-A177-3AD203B41FA5}">
                      <a16:colId xmlns:a16="http://schemas.microsoft.com/office/drawing/2014/main" val="437956723"/>
                    </a:ext>
                  </a:extLst>
                </a:gridCol>
              </a:tblGrid>
              <a:tr h="4995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i="0" u="none" strike="noStrike" kern="1200" cap="none" spc="40" dirty="0">
                          <a:solidFill>
                            <a:schemeClr val="bg1"/>
                          </a:solidFill>
                          <a:latin typeface="Lub Dub Bold" panose="020B0803030403020204" pitchFamily="34" charset="0"/>
                          <a:ea typeface="+mn-ea"/>
                          <a:cs typeface="Calibri"/>
                          <a:sym typeface="Arial"/>
                        </a:rPr>
                        <a:t>PATIENT POPULATION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400" b="1" i="0" u="none" strike="noStrike" kern="1200" cap="none" spc="40" dirty="0">
                          <a:solidFill>
                            <a:schemeClr val="bg1"/>
                          </a:solidFill>
                          <a:latin typeface="Lub Dub Bold" panose="020B0803030403020204" pitchFamily="34" charset="0"/>
                          <a:ea typeface="+mn-ea"/>
                          <a:cs typeface="Calibri"/>
                          <a:sym typeface="Arial"/>
                        </a:rPr>
                        <a:t>IMPACT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165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0" algn="l" defTabSz="914400" rtl="0" eaLnBrk="1" latinLnBrk="0" hangingPunct="1"/>
                      <a:r>
                        <a:rPr lang="en-US" sz="1400" b="1" i="0" u="none" strike="noStrike" kern="1200" baseline="0" dirty="0">
                          <a:solidFill>
                            <a:schemeClr val="dk1"/>
                          </a:solidFill>
                          <a:latin typeface="Lub Dub Condensed" panose="020B0506030403020204" pitchFamily="34" charset="0"/>
                          <a:ea typeface="+mn-ea"/>
                          <a:cs typeface="+mn-cs"/>
                        </a:rPr>
                        <a:t>Capable of physical activity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Moderate intensity aerobic activity for a minimum of 10 minutes 4 times a week</a:t>
                      </a:r>
                    </a:p>
                    <a:p>
                      <a:r>
                        <a:rPr lang="en-US" sz="1400" dirty="0">
                          <a:latin typeface="Lub Dub Condensed" panose="020B0506030403020204" pitchFamily="34" charset="0"/>
                          <a:cs typeface="Arial" panose="020B0604020202020204" pitchFamily="34" charset="0"/>
                        </a:rPr>
                        <a:t>OR</a:t>
                      </a:r>
                    </a:p>
                    <a:p>
                      <a:r>
                        <a:rPr lang="en-US" sz="1400" dirty="0">
                          <a:latin typeface="Lub Dub Condensed" panose="020B0506030403020204" pitchFamily="34" charset="0"/>
                          <a:cs typeface="Arial" panose="020B0604020202020204" pitchFamily="34" charset="0"/>
                        </a:rPr>
                        <a:t>Vigorous intensity aerobic activity for a minimum of 20 minutes 2 times a week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Lower risk of recurrent stroke and composite cardiovascular endpoint of recurrent stroke, myocardial infarction, or vascular death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24512">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0" algn="l" defTabSz="914400" rtl="0" eaLnBrk="1" latinLnBrk="0" hangingPunct="1"/>
                      <a:r>
                        <a:rPr lang="en-US" sz="1400" b="1" i="0" u="none" strike="noStrike" kern="1200" baseline="0" dirty="0">
                          <a:solidFill>
                            <a:schemeClr val="dk1"/>
                          </a:solidFill>
                          <a:latin typeface="Lub Dub Condensed" panose="020B0506030403020204" pitchFamily="34" charset="0"/>
                          <a:ea typeface="+mn-ea"/>
                          <a:cs typeface="+mn-cs"/>
                        </a:rPr>
                        <a:t>Able to increase physical activity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Engage in exercise class that includes counseling to change physical activity behavior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Reduces cardiometabolic risk factors and increases leisure time physical activity participation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910853">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0" algn="l" defTabSz="914400" rtl="0" eaLnBrk="1" latinLnBrk="0" hangingPunct="1"/>
                      <a:r>
                        <a:rPr lang="en-US" sz="1400" b="1" i="0" u="none" strike="noStrike" kern="1200" baseline="0" dirty="0">
                          <a:solidFill>
                            <a:schemeClr val="dk1"/>
                          </a:solidFill>
                          <a:latin typeface="Lub Dub Condensed" panose="020B0506030403020204" pitchFamily="34" charset="0"/>
                          <a:ea typeface="+mn-ea"/>
                          <a:cs typeface="+mn-cs"/>
                        </a:rPr>
                        <a:t>Impaired ability to exercise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Supervision of exercise program by health care professional (ex. physical therapist, cardiac rehabilitation professional) in addition to routine rehabilitation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Beneficial for secondary stroke prevention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828717">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400" b="1" i="0" u="none" strike="noStrike" kern="1200" baseline="0" dirty="0">
                          <a:solidFill>
                            <a:schemeClr val="dk1"/>
                          </a:solidFill>
                          <a:latin typeface="Lub Dub Condensed" panose="020B0506030403020204" pitchFamily="34" charset="0"/>
                          <a:ea typeface="+mn-ea"/>
                          <a:cs typeface="+mn-cs"/>
                        </a:rPr>
                        <a:t>Sit for long periods of uninterrupted time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Break up sedentary time with intervals as short as 3 minutes of standing OR light exercise every 30 minutes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00" dirty="0">
                          <a:latin typeface="Lub Dub Condensed" panose="020B0506030403020204" pitchFamily="34" charset="0"/>
                          <a:cs typeface="Arial" panose="020B0604020202020204" pitchFamily="34" charset="0"/>
                        </a:rPr>
                        <a:t>Improves cardiovascular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411682"/>
                  </a:ext>
                </a:extLst>
              </a:tr>
            </a:tbl>
          </a:graphicData>
        </a:graphic>
      </p:graphicFrame>
      <p:sp>
        <p:nvSpPr>
          <p:cNvPr id="2" name="Slide Number Placeholder 1">
            <a:extLst>
              <a:ext uri="{FF2B5EF4-FFF2-40B4-BE49-F238E27FC236}">
                <a16:creationId xmlns:a16="http://schemas.microsoft.com/office/drawing/2014/main" id="{7EA9C855-438D-4287-BC4D-E682F69B4DB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26341571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1BDD430E414144921BDE286A64DAB9" ma:contentTypeVersion="0" ma:contentTypeDescription="Create a new document." ma:contentTypeScope="" ma:versionID="a924927a92e39757b4a019e9efb395a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B069F6-F48A-489F-94DB-A5488AA3B3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089ACF7-451F-48F6-BE78-65DDE9FBBD56}">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8B21BA7-C7EA-4924-B9F6-B65C524FB2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11144</TotalTime>
  <Words>7363</Words>
  <Application>Microsoft Office PowerPoint</Application>
  <PresentationFormat>Widescreen</PresentationFormat>
  <Paragraphs>824</Paragraphs>
  <Slides>43</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Lub Dub Bold</vt:lpstr>
      <vt:lpstr>Lub Dub Condensed</vt:lpstr>
      <vt:lpstr>Lub Dub Heavy</vt:lpstr>
      <vt:lpstr>Lub Dub Light</vt:lpstr>
      <vt:lpstr>Lub Dub Medium</vt:lpstr>
      <vt:lpstr>Times New Roman</vt:lpstr>
      <vt:lpstr>1_Office Theme</vt:lpstr>
      <vt:lpstr>Clinical Update</vt:lpstr>
      <vt:lpstr>Table 1.  Applying Class of Recommendation and Level of Evidence to Clinical Strategies, Interventions, Treatments, or Diagnostic Testing in Patient Care</vt:lpstr>
      <vt:lpstr>Introduction &amp; Scope</vt:lpstr>
      <vt:lpstr>Figure 1.  Conceptual Representation of Ischemic Stroke Subtypes </vt:lpstr>
      <vt:lpstr>Shared Decision-Making &amp; Adherence</vt:lpstr>
      <vt:lpstr>Diagnostics: Test and Implications for Stroke Prevention</vt:lpstr>
      <vt:lpstr>Figure 2. Algorithm for Evaluating Patients with Clinical Diagnosis of Stroke for Optimizing Prevention of Recurrent Ischemic Stroke </vt:lpstr>
      <vt:lpstr>Vascular Risk Factor Management: Nutrition </vt:lpstr>
      <vt:lpstr>Vascular Risk Factor Management: Physical Activity</vt:lpstr>
      <vt:lpstr>Vascular Risk Factor Management:  Smoking Cessation and Substance Use</vt:lpstr>
      <vt:lpstr>Vascular Risk Factor Management: Hypertension</vt:lpstr>
      <vt:lpstr>Vascular Risk Factor Management:  Hyperlipidemia and Hypertriglyceridemia</vt:lpstr>
      <vt:lpstr>Vascular Risk Factor Management:  Hyperlipidemia and Hypertriglyceridemia</vt:lpstr>
      <vt:lpstr>Vascular Risk Factor Management: Glucose</vt:lpstr>
      <vt:lpstr>Vascular Risk Factor Management: Glucose</vt:lpstr>
      <vt:lpstr>Vascular Risk Factor Management:  Obesity and Obstructive Sleep Apnea</vt:lpstr>
      <vt:lpstr>Management of Intracranial Large Artery Atherosclerosis</vt:lpstr>
      <vt:lpstr>Management of Extracranial Large Artery Atherosclerosis</vt:lpstr>
      <vt:lpstr>Continued ….. Management of Extracranial Large Artery Atherosclerosis</vt:lpstr>
      <vt:lpstr>Overall Stroke Risk Reduction Strategies</vt:lpstr>
      <vt:lpstr>Recommendations</vt:lpstr>
      <vt:lpstr>Ischemic Stroke Due to Cerebral Small Vessel Disease </vt:lpstr>
      <vt:lpstr>Timing of Anticoagulation after Stroke or TIA</vt:lpstr>
      <vt:lpstr>Figure 3. Antithrombotic Regimen in Ischemic Stroke or TIA and Different Valvular Heart Disease Conditions</vt:lpstr>
      <vt:lpstr>Secondary Stroke Prevention with Prosthetic Heart Valves</vt:lpstr>
      <vt:lpstr>Figure 4. Secondary Stroke Prevention in cardiomyopathy and intra-cardiac thrombus </vt:lpstr>
      <vt:lpstr>Figure 5. Secondary Stroke Prevention with PFO</vt:lpstr>
      <vt:lpstr>Secondary Stroke Prevention in Congenital Heart Disease</vt:lpstr>
      <vt:lpstr>Management: Cardiac Tumors, Malignancy, and Stroke</vt:lpstr>
      <vt:lpstr>Management: Cervical Artery Dissection</vt:lpstr>
      <vt:lpstr>Hypercoagulable States:  Hematologic Traits</vt:lpstr>
      <vt:lpstr>Hypercoagulable States: Antiphospholipid Syndrome</vt:lpstr>
      <vt:lpstr>Clinical Management: Hyperhomocysteinemia</vt:lpstr>
      <vt:lpstr>Clinical Management: Sickle Cell Disease</vt:lpstr>
      <vt:lpstr>Recommendations for Autoimmune and Infectious Vasculitis </vt:lpstr>
      <vt:lpstr>Recommendations for Genetic Disorders </vt:lpstr>
      <vt:lpstr>Recommendations for Fibromuscular Dysplasia </vt:lpstr>
      <vt:lpstr>Recommendations for ESUS</vt:lpstr>
      <vt:lpstr>Recommendations for Antithrombotic Medication</vt:lpstr>
      <vt:lpstr>Figure 6. Antiplatelet Therapy For Non-Cardioembolic Stroke and Transient Ischemic Attack</vt:lpstr>
      <vt:lpstr>Health Systems–Based Interventions for Secondary  Stroke Prevention</vt:lpstr>
      <vt:lpstr>Health Equity</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AHA/ASA Guideline for the Prevention of Stroke in Patients With Stroke and Transient Ischemic Attack Clinical Update</dc:title>
  <dc:creator>AmericanHeartAssociation1@heart.onmicrosoft.com</dc:creator>
  <cp:lastModifiedBy>Stacy Ragsdale</cp:lastModifiedBy>
  <cp:revision>133</cp:revision>
  <dcterms:created xsi:type="dcterms:W3CDTF">2021-04-15T01:24:02Z</dcterms:created>
  <dcterms:modified xsi:type="dcterms:W3CDTF">2021-08-10T14:29:33Z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0x0101003B1BDD430E414144921BDE286A64DAB9</vt:lpwstr>
  </property>
  <property fmtid="{D5CDD505-2E9C-101B-9397-08002B2CF9AE}" pid="3" name="New/Update">
    <vt:lpwstr>New</vt:lpwstr>
  </property>
  <property fmtid="{D5CDD505-2E9C-101B-9397-08002B2CF9AE}" pid="4" name="Order">
    <vt:r8>678900</vt:r8>
  </property>
  <property fmtid="{D5CDD505-2E9C-101B-9397-08002B2CF9AE}" pid="5" name="Job Type">
    <vt:lpwstr>Art Job</vt:lpwstr>
  </property>
  <property fmtid="{D5CDD505-2E9C-101B-9397-08002B2CF9AE}" pid="6" name="DocumentSetDescription">
    <vt:lpwstr>The slides need follow a consistent format.  Follow AHA branding guidelines but do not include "Live Fierce."  Some additional pictures need to be found.  Animations need to be added. Please use creative license to make these more visually appealing.   
</vt:lpwstr>
  </property>
  <property fmtid="{D5CDD505-2E9C-101B-9397-08002B2CF9AE}" pid="7" name="Client Name">
    <vt:lpwstr>i:0#.w|heart\judy.bezanson</vt:lpwstr>
  </property>
  <property fmtid="{D5CDD505-2E9C-101B-9397-08002B2CF9AE}" pid="8" name="Budget Code">
    <vt:lpwstr>402300.3544.xxxx.57803</vt:lpwstr>
  </property>
  <property fmtid="{D5CDD505-2E9C-101B-9397-08002B2CF9AE}" pid="9" name="Estimate Amount">
    <vt:lpwstr/>
  </property>
  <property fmtid="{D5CDD505-2E9C-101B-9397-08002B2CF9AE}" pid="10" name="Print ID">
    <vt:lpwstr/>
  </property>
  <property fmtid="{D5CDD505-2E9C-101B-9397-08002B2CF9AE}" pid="11" name="Job Name">
    <vt:lpwstr>Clinical Update slides</vt:lpwstr>
  </property>
  <property fmtid="{D5CDD505-2E9C-101B-9397-08002B2CF9AE}" pid="12" name="Job ID">
    <vt:lpwstr>17639</vt:lpwstr>
  </property>
  <property fmtid="{D5CDD505-2E9C-101B-9397-08002B2CF9AE}" pid="13" name="Final Due Date">
    <vt:lpwstr/>
  </property>
  <property fmtid="{D5CDD505-2E9C-101B-9397-08002B2CF9AE}" pid="14" name="Turn Time">
    <vt:lpwstr>STANDARD –14 days or longer</vt:lpwstr>
  </property>
</Properties>
</file>