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08B3A-6D60-FFE9-B732-62BF606C5D71}" v="4" dt="2024-03-28T14:22:43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4" name="Picture 3" descr="The logo for AHA's Resuscitation Science Symposium scientific meeting. White text reading 'Resuscitation Science Symposium' next to a circle with a graphic of two hands doing CPR in it.">
            <a:extLst>
              <a:ext uri="{FF2B5EF4-FFF2-40B4-BE49-F238E27FC236}">
                <a16:creationId xmlns:a16="http://schemas.microsoft.com/office/drawing/2014/main" id="{A32CF1E5-1207-5DA9-F6AB-AE484E183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90" y="204208"/>
            <a:ext cx="6238419" cy="101382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6563651" y="492245"/>
            <a:ext cx="5623520" cy="3765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</a:rPr>
              <a:t>Chicago, IL </a:t>
            </a:r>
            <a:r>
              <a:rPr lang="en-US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</a:rPr>
              <a:t>November 16-17, 2024</a:t>
            </a:r>
            <a:endParaRPr lang="en-US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328546" y="1786161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Abstracts to #ReSS24</a:t>
            </a:r>
          </a:p>
        </p:txBody>
      </p:sp>
      <p:pic>
        <p:nvPicPr>
          <p:cNvPr id="36" name="Picture 35" descr="Graphic of the globe.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6762" y="2559933"/>
            <a:ext cx="618599" cy="59708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76113" y="2425222"/>
            <a:ext cx="3094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Opportunity to present your accepted abstracts</a:t>
            </a:r>
            <a:r>
              <a:rPr lang="en-US" dirty="0">
                <a:latin typeface="Lub Dub Medium" panose="020B0603030403020204" pitchFamily="34" charset="0"/>
              </a:rPr>
              <a:t> to a global audience in Chicago</a:t>
            </a:r>
          </a:p>
        </p:txBody>
      </p:sp>
      <p:pic>
        <p:nvPicPr>
          <p:cNvPr id="26" name="Picture 25" descr="Graphic of a person presenting to a group of people. There is a poster of a flowchart behind them &amp; a speech bubble coming from the speaker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6584" y="3837207"/>
            <a:ext cx="698953" cy="6401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176113" y="3617889"/>
            <a:ext cx="3546455" cy="8771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dirty="0">
                <a:latin typeface="Lub Dub Medium"/>
              </a:rPr>
              <a:t>Accepted abstracts will be slotted as an </a:t>
            </a:r>
            <a:r>
              <a:rPr lang="en-US" sz="1700" b="1" dirty="0">
                <a:latin typeface="Lub Dub Medium"/>
              </a:rPr>
              <a:t>oral presentation or poster</a:t>
            </a:r>
            <a:r>
              <a:rPr lang="en-US" sz="1700" dirty="0">
                <a:latin typeface="Lub Dub Medium"/>
              </a:rPr>
              <a:t> (traditional &amp; </a:t>
            </a:r>
            <a:r>
              <a:rPr lang="en-US" sz="1700" dirty="0" err="1">
                <a:latin typeface="Lub Dub Medium"/>
              </a:rPr>
              <a:t>ePoster</a:t>
            </a:r>
            <a:r>
              <a:rPr lang="en-US" sz="1700" dirty="0">
                <a:latin typeface="Lub Dub Medium"/>
              </a:rPr>
              <a:t> formats)</a:t>
            </a:r>
          </a:p>
        </p:txBody>
      </p:sp>
      <p:pic>
        <p:nvPicPr>
          <p:cNvPr id="32" name="Picture 31" descr="Graphic of a laptop connected to the internet. The connection allows for communi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383" y="4624569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2176113" y="4710334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 </a:t>
            </a:r>
          </a:p>
        </p:txBody>
      </p:sp>
      <p:pic>
        <p:nvPicPr>
          <p:cNvPr id="28" name="Picture 27" descr="Graphic of a checklist.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4" y="2344565"/>
            <a:ext cx="6662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25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25 Abstract Categories </a:t>
            </a:r>
            <a:r>
              <a:rPr lang="en-US" dirty="0">
                <a:latin typeface="Lub Dub Medium" panose="020B0603030403020204" pitchFamily="34" charset="0"/>
              </a:rPr>
              <a:t>tailored to your field of study</a:t>
            </a:r>
          </a:p>
        </p:txBody>
      </p:sp>
      <p:pic>
        <p:nvPicPr>
          <p:cNvPr id="15" name="Picture 14" descr="Graphic of an open book.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6187" y="3396677"/>
            <a:ext cx="635033" cy="49532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45825" y="3379051"/>
            <a:ext cx="3240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Accepted Abstracts </a:t>
            </a:r>
            <a:r>
              <a:rPr lang="en-US" sz="18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published in </a:t>
            </a:r>
            <a:r>
              <a:rPr lang="en-US" i="1" dirty="0">
                <a:latin typeface="Lub Dub Medium" panose="020B0603030403020204" pitchFamily="34" charset="0"/>
              </a:rPr>
              <a:t>Circulation </a:t>
            </a:r>
            <a:r>
              <a:rPr lang="en-US" sz="1800" dirty="0">
                <a:latin typeface="Lub Dub Medium" panose="020B0603030403020204" pitchFamily="34" charset="0"/>
              </a:rPr>
              <a:t>AHA’s premier scientific journal</a:t>
            </a:r>
            <a:endParaRPr lang="en-US" sz="1800" i="1" dirty="0">
              <a:latin typeface="Lub Dub Medium" panose="020B0603030403020204" pitchFamily="34" charset="0"/>
            </a:endParaRPr>
          </a:p>
        </p:txBody>
      </p:sp>
      <p:pic>
        <p:nvPicPr>
          <p:cNvPr id="8" name="Graphic 7" descr="Diploma outline">
            <a:extLst>
              <a:ext uri="{FF2B5EF4-FFF2-40B4-BE49-F238E27FC236}">
                <a16:creationId xmlns:a16="http://schemas.microsoft.com/office/drawing/2014/main" id="{C67A579C-0338-17EE-DC32-A744851361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47717" y="4653283"/>
            <a:ext cx="740083" cy="7400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76275F-7F84-4A8D-994A-194A5AB34EF2}"/>
              </a:ext>
            </a:extLst>
          </p:cNvPr>
          <p:cNvSpPr txBox="1"/>
          <p:nvPr/>
        </p:nvSpPr>
        <p:spPr>
          <a:xfrm>
            <a:off x="7681952" y="4685071"/>
            <a:ext cx="350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AHA Professional Members can </a:t>
            </a:r>
            <a:r>
              <a:rPr lang="en-US" b="1" dirty="0">
                <a:latin typeface="Lub Dub Medium" panose="020B0603030403020204" pitchFamily="34" charset="0"/>
              </a:rPr>
              <a:t>apply for abstract &amp; special recognition </a:t>
            </a:r>
            <a:r>
              <a:rPr lang="en-US" dirty="0">
                <a:latin typeface="Lub Dub Medium" panose="020B0603030403020204" pitchFamily="34" charset="0"/>
              </a:rPr>
              <a:t>awards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959618" y="5714092"/>
            <a:ext cx="68395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Lub Dub Medium"/>
              </a:rPr>
              <a:t>Abstract Submission Closes Thursday, June 6</a:t>
            </a:r>
            <a:r>
              <a:rPr lang="en-US" baseline="30000" dirty="0">
                <a:solidFill>
                  <a:srgbClr val="C00000"/>
                </a:solidFill>
                <a:latin typeface="Lub Dub Medium"/>
              </a:rPr>
              <a:t>th</a:t>
            </a:r>
            <a:r>
              <a:rPr lang="en-US" dirty="0">
                <a:solidFill>
                  <a:srgbClr val="C00000"/>
                </a:solidFill>
                <a:latin typeface="Lub Dub Medium"/>
              </a:rPr>
              <a:t> at 6pm CT</a:t>
            </a:r>
            <a:endParaRPr lang="en-US" dirty="0">
              <a:latin typeface="Lub Dub Medium"/>
            </a:endParaRPr>
          </a:p>
          <a:p>
            <a:pPr algn="ctr"/>
            <a:r>
              <a:rPr lang="en-US" u="sng" dirty="0">
                <a:solidFill>
                  <a:srgbClr val="C00000"/>
                </a:solidFill>
                <a:latin typeface="Lub Dub Heavy"/>
              </a:rPr>
              <a:t>https://professional.heart.org/ress</a:t>
            </a:r>
            <a:endParaRPr lang="en-US" dirty="0">
              <a:latin typeface="Lub Dub Heavy"/>
            </a:endParaRPr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232835" y="6337179"/>
            <a:ext cx="1212199" cy="33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latin typeface="Lub Dub Heavy" panose="020B0903030403020204" pitchFamily="34" charset="0"/>
              </a:rPr>
              <a:t>#ReSS24</a:t>
            </a:r>
          </a:p>
        </p:txBody>
      </p:sp>
      <p:pic>
        <p:nvPicPr>
          <p:cNvPr id="22" name="Picture 21" descr="Logo for the American Heart Association. The logo mark has a torch inside a red heart.">
            <a:extLst>
              <a:ext uri="{FF2B5EF4-FFF2-40B4-BE49-F238E27FC236}">
                <a16:creationId xmlns:a16="http://schemas.microsoft.com/office/drawing/2014/main" id="{37CA300C-1E7C-4588-B4E2-76C3DB6A81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217" y="5991091"/>
            <a:ext cx="1261425" cy="68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3FDE1392-DBBC-48CC-973B-7A689E70B81F}">
  <ds:schemaRefs>
    <ds:schemaRef ds:uri="0f19eaed-a1c0-4f9e-95fd-cecd2666e177"/>
    <ds:schemaRef ds:uri="9c53b943-690c-4a82-9bc4-371637f8cd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4BBE9AE-F2D4-4AEE-8F0C-469F34E350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6E089-543C-4B3F-B119-DB36969A2EA2}">
  <ds:schemaRefs>
    <ds:schemaRef ds:uri="http://purl.org/dc/elements/1.1/"/>
    <ds:schemaRef ds:uri="9c53b943-690c-4a82-9bc4-371637f8cdb2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0f19eaed-a1c0-4f9e-95fd-cecd2666e177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B5420A4-BA8A-43EA-A17B-1DD508A8B57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103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Kaitlyn Thompson (NAT Marketing &amp; Communications Temp)</cp:lastModifiedBy>
  <cp:revision>18</cp:revision>
  <dcterms:created xsi:type="dcterms:W3CDTF">2021-06-04T15:42:18Z</dcterms:created>
  <dcterms:modified xsi:type="dcterms:W3CDTF">2024-03-28T14:22:47Z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