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24"/>
  </p:notesMasterIdLst>
  <p:handoutMasterIdLst>
    <p:handoutMasterId r:id="rId25"/>
  </p:handoutMasterIdLst>
  <p:sldIdLst>
    <p:sldId id="256" r:id="rId11"/>
    <p:sldId id="259" r:id="rId12"/>
    <p:sldId id="270" r:id="rId13"/>
    <p:sldId id="271" r:id="rId14"/>
    <p:sldId id="272" r:id="rId15"/>
    <p:sldId id="273" r:id="rId16"/>
    <p:sldId id="257" r:id="rId17"/>
    <p:sldId id="267" r:id="rId18"/>
    <p:sldId id="268" r:id="rId19"/>
    <p:sldId id="260" r:id="rId20"/>
    <p:sldId id="261" r:id="rId21"/>
    <p:sldId id="262" r:id="rId22"/>
    <p:sldId id="263" r:id="rId23"/>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50C5A9-D015-4635-9D93-48C0F4CA2588}" v="44" dt="2024-02-28T22:35:18.04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85170" autoAdjust="0"/>
  </p:normalViewPr>
  <p:slideViewPr>
    <p:cSldViewPr>
      <p:cViewPr varScale="1">
        <p:scale>
          <a:sx n="81" d="100"/>
          <a:sy n="81" d="100"/>
        </p:scale>
        <p:origin x="1020" y="96"/>
      </p:cViewPr>
      <p:guideLst/>
    </p:cSldViewPr>
  </p:slideViewPr>
  <p:notesTextViewPr>
    <p:cViewPr>
      <p:scale>
        <a:sx n="1" d="1"/>
        <a:sy n="1" d="1"/>
      </p:scale>
      <p:origin x="0" y="0"/>
    </p:cViewPr>
  </p:notesTextViewPr>
  <p:notesViewPr>
    <p:cSldViewPr>
      <p:cViewPr varScale="1">
        <p:scale>
          <a:sx n="97" d="100"/>
          <a:sy n="97"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iekemper" userId="057c1a92-2b09-47e8-b99c-a32ec2fe56b4" providerId="ADAL" clId="{7BD8AEAE-7FE8-4F5A-A532-054259B0CB3C}"/>
    <pc:docChg chg="undo redo custSel addSld delSld modSld">
      <pc:chgData name="Rebecca Diekemper" userId="057c1a92-2b09-47e8-b99c-a32ec2fe56b4" providerId="ADAL" clId="{7BD8AEAE-7FE8-4F5A-A532-054259B0CB3C}" dt="2023-12-21T18:47:30.315" v="638" actId="1036"/>
      <pc:docMkLst>
        <pc:docMk/>
      </pc:docMkLst>
      <pc:sldChg chg="modSp mod">
        <pc:chgData name="Rebecca Diekemper" userId="057c1a92-2b09-47e8-b99c-a32ec2fe56b4" providerId="ADAL" clId="{7BD8AEAE-7FE8-4F5A-A532-054259B0CB3C}" dt="2023-12-20T22:06:07.093" v="68" actId="20577"/>
        <pc:sldMkLst>
          <pc:docMk/>
          <pc:sldMk cId="1736425782" sldId="256"/>
        </pc:sldMkLst>
        <pc:spChg chg="mod">
          <ac:chgData name="Rebecca Diekemper" userId="057c1a92-2b09-47e8-b99c-a32ec2fe56b4" providerId="ADAL" clId="{7BD8AEAE-7FE8-4F5A-A532-054259B0CB3C}" dt="2023-12-20T22:04:27.092" v="2"/>
          <ac:spMkLst>
            <pc:docMk/>
            <pc:sldMk cId="1736425782" sldId="256"/>
            <ac:spMk id="6" creationId="{60A42F99-7224-4EEC-9E99-AB3C14B4DD6F}"/>
          </ac:spMkLst>
        </pc:spChg>
        <pc:spChg chg="mod">
          <ac:chgData name="Rebecca Diekemper" userId="057c1a92-2b09-47e8-b99c-a32ec2fe56b4" providerId="ADAL" clId="{7BD8AEAE-7FE8-4F5A-A532-054259B0CB3C}" dt="2023-12-20T22:06:07.093" v="68" actId="20577"/>
          <ac:spMkLst>
            <pc:docMk/>
            <pc:sldMk cId="1736425782" sldId="256"/>
            <ac:spMk id="7" creationId="{2F198FAD-4DF3-45C0-A0C3-CE3907E458C2}"/>
          </ac:spMkLst>
        </pc:spChg>
      </pc:sldChg>
      <pc:sldChg chg="modSp mod">
        <pc:chgData name="Rebecca Diekemper" userId="057c1a92-2b09-47e8-b99c-a32ec2fe56b4" providerId="ADAL" clId="{7BD8AEAE-7FE8-4F5A-A532-054259B0CB3C}" dt="2023-12-20T22:29:04.039" v="310" actId="20577"/>
        <pc:sldMkLst>
          <pc:docMk/>
          <pc:sldMk cId="4180885450" sldId="257"/>
        </pc:sldMkLst>
        <pc:spChg chg="mod">
          <ac:chgData name="Rebecca Diekemper" userId="057c1a92-2b09-47e8-b99c-a32ec2fe56b4" providerId="ADAL" clId="{7BD8AEAE-7FE8-4F5A-A532-054259B0CB3C}" dt="2023-12-20T22:28:52.338" v="288" actId="20577"/>
          <ac:spMkLst>
            <pc:docMk/>
            <pc:sldMk cId="4180885450" sldId="257"/>
            <ac:spMk id="4" creationId="{ABDA001F-90BF-A2D3-913E-FDAFBCD87B63}"/>
          </ac:spMkLst>
        </pc:spChg>
        <pc:spChg chg="mod">
          <ac:chgData name="Rebecca Diekemper" userId="057c1a92-2b09-47e8-b99c-a32ec2fe56b4" providerId="ADAL" clId="{7BD8AEAE-7FE8-4F5A-A532-054259B0CB3C}" dt="2023-12-20T22:29:04.039" v="310" actId="20577"/>
          <ac:spMkLst>
            <pc:docMk/>
            <pc:sldMk cId="4180885450" sldId="257"/>
            <ac:spMk id="5" creationId="{2479A3EF-7D69-3104-05C8-61040A3B57AA}"/>
          </ac:spMkLst>
        </pc:spChg>
      </pc:sldChg>
      <pc:sldChg chg="modSp mod">
        <pc:chgData name="Rebecca Diekemper" userId="057c1a92-2b09-47e8-b99c-a32ec2fe56b4" providerId="ADAL" clId="{7BD8AEAE-7FE8-4F5A-A532-054259B0CB3C}" dt="2023-12-21T18:41:45.752" v="606" actId="1035"/>
        <pc:sldMkLst>
          <pc:docMk/>
          <pc:sldMk cId="1109741829" sldId="259"/>
        </pc:sldMkLst>
        <pc:spChg chg="mod">
          <ac:chgData name="Rebecca Diekemper" userId="057c1a92-2b09-47e8-b99c-a32ec2fe56b4" providerId="ADAL" clId="{7BD8AEAE-7FE8-4F5A-A532-054259B0CB3C}" dt="2023-12-20T22:15:07.043" v="162" actId="1035"/>
          <ac:spMkLst>
            <pc:docMk/>
            <pc:sldMk cId="1109741829" sldId="259"/>
            <ac:spMk id="4" creationId="{A829C24F-3E94-4E0A-B9DF-BDFC38D1C681}"/>
          </ac:spMkLst>
        </pc:spChg>
        <pc:spChg chg="mod">
          <ac:chgData name="Rebecca Diekemper" userId="057c1a92-2b09-47e8-b99c-a32ec2fe56b4" providerId="ADAL" clId="{7BD8AEAE-7FE8-4F5A-A532-054259B0CB3C}" dt="2023-12-21T18:41:45.752" v="606" actId="1035"/>
          <ac:spMkLst>
            <pc:docMk/>
            <pc:sldMk cId="1109741829" sldId="259"/>
            <ac:spMk id="7" creationId="{95D2315C-CDC3-730C-807E-CB42F77769D0}"/>
          </ac:spMkLst>
        </pc:spChg>
        <pc:graphicFrameChg chg="mod modGraphic">
          <ac:chgData name="Rebecca Diekemper" userId="057c1a92-2b09-47e8-b99c-a32ec2fe56b4" providerId="ADAL" clId="{7BD8AEAE-7FE8-4F5A-A532-054259B0CB3C}" dt="2023-12-21T18:41:38.141" v="603" actId="1036"/>
          <ac:graphicFrameMkLst>
            <pc:docMk/>
            <pc:sldMk cId="1109741829" sldId="259"/>
            <ac:graphicFrameMk id="8" creationId="{48646C4E-A650-0E58-668F-AAA334FD3139}"/>
          </ac:graphicFrameMkLst>
        </pc:graphicFrameChg>
      </pc:sldChg>
      <pc:sldChg chg="addSp modSp mod">
        <pc:chgData name="Rebecca Diekemper" userId="057c1a92-2b09-47e8-b99c-a32ec2fe56b4" providerId="ADAL" clId="{7BD8AEAE-7FE8-4F5A-A532-054259B0CB3C}" dt="2023-12-21T17:45:33.496" v="531" actId="1036"/>
        <pc:sldMkLst>
          <pc:docMk/>
          <pc:sldMk cId="512226749" sldId="260"/>
        </pc:sldMkLst>
        <pc:spChg chg="add mod">
          <ac:chgData name="Rebecca Diekemper" userId="057c1a92-2b09-47e8-b99c-a32ec2fe56b4" providerId="ADAL" clId="{7BD8AEAE-7FE8-4F5A-A532-054259B0CB3C}" dt="2023-12-21T17:45:33.496" v="531" actId="1036"/>
          <ac:spMkLst>
            <pc:docMk/>
            <pc:sldMk cId="512226749" sldId="260"/>
            <ac:spMk id="4" creationId="{E5F0DCC6-849D-BEFF-7FD0-01FB504CA1A5}"/>
          </ac:spMkLst>
        </pc:spChg>
        <pc:spChg chg="mod">
          <ac:chgData name="Rebecca Diekemper" userId="057c1a92-2b09-47e8-b99c-a32ec2fe56b4" providerId="ADAL" clId="{7BD8AEAE-7FE8-4F5A-A532-054259B0CB3C}" dt="2023-12-21T17:41:14.786" v="465" actId="1037"/>
          <ac:spMkLst>
            <pc:docMk/>
            <pc:sldMk cId="512226749" sldId="260"/>
            <ac:spMk id="6" creationId="{B098B25C-5FDE-4A89-BC10-7FCB24E5774E}"/>
          </ac:spMkLst>
        </pc:spChg>
        <pc:graphicFrameChg chg="mod modGraphic">
          <ac:chgData name="Rebecca Diekemper" userId="057c1a92-2b09-47e8-b99c-a32ec2fe56b4" providerId="ADAL" clId="{7BD8AEAE-7FE8-4F5A-A532-054259B0CB3C}" dt="2023-12-21T17:41:06.140" v="464" actId="255"/>
          <ac:graphicFrameMkLst>
            <pc:docMk/>
            <pc:sldMk cId="512226749" sldId="260"/>
            <ac:graphicFrameMk id="3" creationId="{9DB17393-DEA1-41D9-225B-B46B6BA199A4}"/>
          </ac:graphicFrameMkLst>
        </pc:graphicFrameChg>
      </pc:sldChg>
      <pc:sldChg chg="addSp modSp mod">
        <pc:chgData name="Rebecca Diekemper" userId="057c1a92-2b09-47e8-b99c-a32ec2fe56b4" providerId="ADAL" clId="{7BD8AEAE-7FE8-4F5A-A532-054259B0CB3C}" dt="2023-12-21T17:45:26.277" v="529" actId="1035"/>
        <pc:sldMkLst>
          <pc:docMk/>
          <pc:sldMk cId="1602033110" sldId="261"/>
        </pc:sldMkLst>
        <pc:spChg chg="add mod">
          <ac:chgData name="Rebecca Diekemper" userId="057c1a92-2b09-47e8-b99c-a32ec2fe56b4" providerId="ADAL" clId="{7BD8AEAE-7FE8-4F5A-A532-054259B0CB3C}" dt="2023-12-21T17:45:26.277" v="529" actId="1035"/>
          <ac:spMkLst>
            <pc:docMk/>
            <pc:sldMk cId="1602033110" sldId="261"/>
            <ac:spMk id="4" creationId="{CFA391BC-8945-2D24-1AFB-9AFB0AF2E8C1}"/>
          </ac:spMkLst>
        </pc:spChg>
        <pc:spChg chg="mod">
          <ac:chgData name="Rebecca Diekemper" userId="057c1a92-2b09-47e8-b99c-a32ec2fe56b4" providerId="ADAL" clId="{7BD8AEAE-7FE8-4F5A-A532-054259B0CB3C}" dt="2023-12-21T17:44:14.317" v="521" actId="1036"/>
          <ac:spMkLst>
            <pc:docMk/>
            <pc:sldMk cId="1602033110" sldId="261"/>
            <ac:spMk id="6" creationId="{B098B25C-5FDE-4A89-BC10-7FCB24E5774E}"/>
          </ac:spMkLst>
        </pc:spChg>
        <pc:graphicFrameChg chg="mod modGraphic">
          <ac:chgData name="Rebecca Diekemper" userId="057c1a92-2b09-47e8-b99c-a32ec2fe56b4" providerId="ADAL" clId="{7BD8AEAE-7FE8-4F5A-A532-054259B0CB3C}" dt="2023-12-21T17:44:08.347" v="519" actId="1036"/>
          <ac:graphicFrameMkLst>
            <pc:docMk/>
            <pc:sldMk cId="1602033110" sldId="261"/>
            <ac:graphicFrameMk id="2" creationId="{8FB1ED70-7D40-50E9-15AB-1258299C78E0}"/>
          </ac:graphicFrameMkLst>
        </pc:graphicFrameChg>
      </pc:sldChg>
      <pc:sldChg chg="modSp mod">
        <pc:chgData name="Rebecca Diekemper" userId="057c1a92-2b09-47e8-b99c-a32ec2fe56b4" providerId="ADAL" clId="{7BD8AEAE-7FE8-4F5A-A532-054259B0CB3C}" dt="2023-12-21T18:37:26.215" v="587" actId="1036"/>
        <pc:sldMkLst>
          <pc:docMk/>
          <pc:sldMk cId="2522822203" sldId="262"/>
        </pc:sldMkLst>
        <pc:spChg chg="mod">
          <ac:chgData name="Rebecca Diekemper" userId="057c1a92-2b09-47e8-b99c-a32ec2fe56b4" providerId="ADAL" clId="{7BD8AEAE-7FE8-4F5A-A532-054259B0CB3C}" dt="2023-12-21T18:37:26.215" v="587" actId="1036"/>
          <ac:spMkLst>
            <pc:docMk/>
            <pc:sldMk cId="2522822203" sldId="262"/>
            <ac:spMk id="3" creationId="{DD1AB442-F602-043D-CE4F-3AEFA0AB4D8A}"/>
          </ac:spMkLst>
        </pc:spChg>
        <pc:spChg chg="mod">
          <ac:chgData name="Rebecca Diekemper" userId="057c1a92-2b09-47e8-b99c-a32ec2fe56b4" providerId="ADAL" clId="{7BD8AEAE-7FE8-4F5A-A532-054259B0CB3C}" dt="2023-12-21T18:37:22.470" v="586" actId="1036"/>
          <ac:spMkLst>
            <pc:docMk/>
            <pc:sldMk cId="2522822203" sldId="262"/>
            <ac:spMk id="6" creationId="{B098B25C-5FDE-4A89-BC10-7FCB24E5774E}"/>
          </ac:spMkLst>
        </pc:spChg>
      </pc:sldChg>
      <pc:sldChg chg="modSp mod">
        <pc:chgData name="Rebecca Diekemper" userId="057c1a92-2b09-47e8-b99c-a32ec2fe56b4" providerId="ADAL" clId="{7BD8AEAE-7FE8-4F5A-A532-054259B0CB3C}" dt="2023-12-21T18:34:54.898" v="545" actId="20577"/>
        <pc:sldMkLst>
          <pc:docMk/>
          <pc:sldMk cId="1808393707" sldId="263"/>
        </pc:sldMkLst>
        <pc:spChg chg="mod">
          <ac:chgData name="Rebecca Diekemper" userId="057c1a92-2b09-47e8-b99c-a32ec2fe56b4" providerId="ADAL" clId="{7BD8AEAE-7FE8-4F5A-A532-054259B0CB3C}" dt="2023-12-21T17:46:22.941" v="537" actId="20577"/>
          <ac:spMkLst>
            <pc:docMk/>
            <pc:sldMk cId="1808393707" sldId="263"/>
            <ac:spMk id="7" creationId="{738D5144-7AF9-C883-311E-BA3F8FA91EDC}"/>
          </ac:spMkLst>
        </pc:spChg>
        <pc:spChg chg="mod">
          <ac:chgData name="Rebecca Diekemper" userId="057c1a92-2b09-47e8-b99c-a32ec2fe56b4" providerId="ADAL" clId="{7BD8AEAE-7FE8-4F5A-A532-054259B0CB3C}" dt="2023-12-21T17:46:17.949" v="534" actId="20577"/>
          <ac:spMkLst>
            <pc:docMk/>
            <pc:sldMk cId="1808393707" sldId="263"/>
            <ac:spMk id="10" creationId="{66308B1E-0C88-8C1B-5076-FB3CD9C029CC}"/>
          </ac:spMkLst>
        </pc:spChg>
        <pc:spChg chg="mod">
          <ac:chgData name="Rebecca Diekemper" userId="057c1a92-2b09-47e8-b99c-a32ec2fe56b4" providerId="ADAL" clId="{7BD8AEAE-7FE8-4F5A-A532-054259B0CB3C}" dt="2023-12-21T18:34:54.898" v="545" actId="20577"/>
          <ac:spMkLst>
            <pc:docMk/>
            <pc:sldMk cId="1808393707" sldId="263"/>
            <ac:spMk id="11" creationId="{E8FE50EE-41DF-42B1-F6AF-8CE463EB3227}"/>
          </ac:spMkLst>
        </pc:spChg>
      </pc:sldChg>
      <pc:sldChg chg="del">
        <pc:chgData name="Rebecca Diekemper" userId="057c1a92-2b09-47e8-b99c-a32ec2fe56b4" providerId="ADAL" clId="{7BD8AEAE-7FE8-4F5A-A532-054259B0CB3C}" dt="2023-12-20T22:28:11.161" v="281" actId="47"/>
        <pc:sldMkLst>
          <pc:docMk/>
          <pc:sldMk cId="313074953" sldId="264"/>
        </pc:sldMkLst>
      </pc:sldChg>
      <pc:sldChg chg="del">
        <pc:chgData name="Rebecca Diekemper" userId="057c1a92-2b09-47e8-b99c-a32ec2fe56b4" providerId="ADAL" clId="{7BD8AEAE-7FE8-4F5A-A532-054259B0CB3C}" dt="2023-12-20T22:28:02.347" v="279" actId="47"/>
        <pc:sldMkLst>
          <pc:docMk/>
          <pc:sldMk cId="467260384" sldId="265"/>
        </pc:sldMkLst>
      </pc:sldChg>
      <pc:sldChg chg="del">
        <pc:chgData name="Rebecca Diekemper" userId="057c1a92-2b09-47e8-b99c-a32ec2fe56b4" providerId="ADAL" clId="{7BD8AEAE-7FE8-4F5A-A532-054259B0CB3C}" dt="2023-12-20T22:28:07.915" v="280" actId="47"/>
        <pc:sldMkLst>
          <pc:docMk/>
          <pc:sldMk cId="986467" sldId="266"/>
        </pc:sldMkLst>
      </pc:sldChg>
      <pc:sldChg chg="del">
        <pc:chgData name="Rebecca Diekemper" userId="057c1a92-2b09-47e8-b99c-a32ec2fe56b4" providerId="ADAL" clId="{7BD8AEAE-7FE8-4F5A-A532-054259B0CB3C}" dt="2023-12-20T22:29:21.931" v="311" actId="47"/>
        <pc:sldMkLst>
          <pc:docMk/>
          <pc:sldMk cId="3228373267" sldId="269"/>
        </pc:sldMkLst>
      </pc:sldChg>
      <pc:sldChg chg="modSp mod">
        <pc:chgData name="Rebecca Diekemper" userId="057c1a92-2b09-47e8-b99c-a32ec2fe56b4" providerId="ADAL" clId="{7BD8AEAE-7FE8-4F5A-A532-054259B0CB3C}" dt="2023-12-21T18:46:34.248" v="619" actId="1036"/>
        <pc:sldMkLst>
          <pc:docMk/>
          <pc:sldMk cId="3467266441" sldId="270"/>
        </pc:sldMkLst>
        <pc:spChg chg="mod">
          <ac:chgData name="Rebecca Diekemper" userId="057c1a92-2b09-47e8-b99c-a32ec2fe56b4" providerId="ADAL" clId="{7BD8AEAE-7FE8-4F5A-A532-054259B0CB3C}" dt="2023-12-21T18:46:28.391" v="618" actId="1036"/>
          <ac:spMkLst>
            <pc:docMk/>
            <pc:sldMk cId="3467266441" sldId="270"/>
            <ac:spMk id="6" creationId="{B098B25C-5FDE-4A89-BC10-7FCB24E5774E}"/>
          </ac:spMkLst>
        </pc:spChg>
        <pc:spChg chg="mod">
          <ac:chgData name="Rebecca Diekemper" userId="057c1a92-2b09-47e8-b99c-a32ec2fe56b4" providerId="ADAL" clId="{7BD8AEAE-7FE8-4F5A-A532-054259B0CB3C}" dt="2023-12-21T18:46:34.248" v="619" actId="1036"/>
          <ac:spMkLst>
            <pc:docMk/>
            <pc:sldMk cId="3467266441" sldId="270"/>
            <ac:spMk id="11" creationId="{FB2EA29C-FEF9-BA10-D1FD-344BCE1D55DF}"/>
          </ac:spMkLst>
        </pc:spChg>
      </pc:sldChg>
      <pc:sldChg chg="modSp mod">
        <pc:chgData name="Rebecca Diekemper" userId="057c1a92-2b09-47e8-b99c-a32ec2fe56b4" providerId="ADAL" clId="{7BD8AEAE-7FE8-4F5A-A532-054259B0CB3C}" dt="2023-12-21T18:46:58.452" v="623" actId="1036"/>
        <pc:sldMkLst>
          <pc:docMk/>
          <pc:sldMk cId="1178758631" sldId="271"/>
        </pc:sldMkLst>
        <pc:spChg chg="mod">
          <ac:chgData name="Rebecca Diekemper" userId="057c1a92-2b09-47e8-b99c-a32ec2fe56b4" providerId="ADAL" clId="{7BD8AEAE-7FE8-4F5A-A532-054259B0CB3C}" dt="2023-12-21T18:46:58.452" v="623" actId="1036"/>
          <ac:spMkLst>
            <pc:docMk/>
            <pc:sldMk cId="1178758631" sldId="271"/>
            <ac:spMk id="6" creationId="{B098B25C-5FDE-4A89-BC10-7FCB24E5774E}"/>
          </ac:spMkLst>
        </pc:spChg>
        <pc:spChg chg="mod">
          <ac:chgData name="Rebecca Diekemper" userId="057c1a92-2b09-47e8-b99c-a32ec2fe56b4" providerId="ADAL" clId="{7BD8AEAE-7FE8-4F5A-A532-054259B0CB3C}" dt="2023-12-21T18:46:54.739" v="622" actId="1036"/>
          <ac:spMkLst>
            <pc:docMk/>
            <pc:sldMk cId="1178758631" sldId="271"/>
            <ac:spMk id="9" creationId="{C692FB13-AB8D-658B-20DD-D102580147A6}"/>
          </ac:spMkLst>
        </pc:spChg>
      </pc:sldChg>
      <pc:sldChg chg="modSp add mod">
        <pc:chgData name="Rebecca Diekemper" userId="057c1a92-2b09-47e8-b99c-a32ec2fe56b4" providerId="ADAL" clId="{7BD8AEAE-7FE8-4F5A-A532-054259B0CB3C}" dt="2023-12-21T18:47:17.729" v="630" actId="1036"/>
        <pc:sldMkLst>
          <pc:docMk/>
          <pc:sldMk cId="1077395337" sldId="272"/>
        </pc:sldMkLst>
        <pc:spChg chg="mod">
          <ac:chgData name="Rebecca Diekemper" userId="057c1a92-2b09-47e8-b99c-a32ec2fe56b4" providerId="ADAL" clId="{7BD8AEAE-7FE8-4F5A-A532-054259B0CB3C}" dt="2023-12-21T18:47:17.729" v="630" actId="1036"/>
          <ac:spMkLst>
            <pc:docMk/>
            <pc:sldMk cId="1077395337" sldId="272"/>
            <ac:spMk id="6" creationId="{B098B25C-5FDE-4A89-BC10-7FCB24E5774E}"/>
          </ac:spMkLst>
        </pc:spChg>
        <pc:spChg chg="mod">
          <ac:chgData name="Rebecca Diekemper" userId="057c1a92-2b09-47e8-b99c-a32ec2fe56b4" providerId="ADAL" clId="{7BD8AEAE-7FE8-4F5A-A532-054259B0CB3C}" dt="2023-12-21T18:47:12.350" v="627" actId="1036"/>
          <ac:spMkLst>
            <pc:docMk/>
            <pc:sldMk cId="1077395337" sldId="272"/>
            <ac:spMk id="9" creationId="{C692FB13-AB8D-658B-20DD-D102580147A6}"/>
          </ac:spMkLst>
        </pc:spChg>
      </pc:sldChg>
      <pc:sldChg chg="modSp add mod">
        <pc:chgData name="Rebecca Diekemper" userId="057c1a92-2b09-47e8-b99c-a32ec2fe56b4" providerId="ADAL" clId="{7BD8AEAE-7FE8-4F5A-A532-054259B0CB3C}" dt="2023-12-21T18:47:30.315" v="638" actId="1036"/>
        <pc:sldMkLst>
          <pc:docMk/>
          <pc:sldMk cId="3328721806" sldId="273"/>
        </pc:sldMkLst>
        <pc:spChg chg="mod">
          <ac:chgData name="Rebecca Diekemper" userId="057c1a92-2b09-47e8-b99c-a32ec2fe56b4" providerId="ADAL" clId="{7BD8AEAE-7FE8-4F5A-A532-054259B0CB3C}" dt="2023-12-21T18:47:30.315" v="638" actId="1036"/>
          <ac:spMkLst>
            <pc:docMk/>
            <pc:sldMk cId="3328721806" sldId="273"/>
            <ac:spMk id="6" creationId="{B098B25C-5FDE-4A89-BC10-7FCB24E5774E}"/>
          </ac:spMkLst>
        </pc:spChg>
        <pc:spChg chg="mod">
          <ac:chgData name="Rebecca Diekemper" userId="057c1a92-2b09-47e8-b99c-a32ec2fe56b4" providerId="ADAL" clId="{7BD8AEAE-7FE8-4F5A-A532-054259B0CB3C}" dt="2023-12-21T18:47:25.072" v="634" actId="1036"/>
          <ac:spMkLst>
            <pc:docMk/>
            <pc:sldMk cId="3328721806" sldId="273"/>
            <ac:spMk id="9" creationId="{C692FB13-AB8D-658B-20DD-D102580147A6}"/>
          </ac:spMkLst>
        </pc:spChg>
      </pc:sldChg>
    </pc:docChg>
  </pc:docChgLst>
  <pc:docChgLst>
    <pc:chgData name="Rebecca Diekemper" userId="057c1a92-2b09-47e8-b99c-a32ec2fe56b4" providerId="ADAL" clId="{B250C5A9-D015-4635-9D93-48C0F4CA2588}"/>
    <pc:docChg chg="undo redo custSel modSld">
      <pc:chgData name="Rebecca Diekemper" userId="057c1a92-2b09-47e8-b99c-a32ec2fe56b4" providerId="ADAL" clId="{B250C5A9-D015-4635-9D93-48C0F4CA2588}" dt="2024-02-29T20:27:44.180" v="231" actId="20577"/>
      <pc:docMkLst>
        <pc:docMk/>
      </pc:docMkLst>
      <pc:sldChg chg="modSp mod">
        <pc:chgData name="Rebecca Diekemper" userId="057c1a92-2b09-47e8-b99c-a32ec2fe56b4" providerId="ADAL" clId="{B250C5A9-D015-4635-9D93-48C0F4CA2588}" dt="2024-02-23T16:30:24.718" v="5" actId="114"/>
        <pc:sldMkLst>
          <pc:docMk/>
          <pc:sldMk cId="1109741829" sldId="259"/>
        </pc:sldMkLst>
        <pc:graphicFrameChg chg="mod modGraphic">
          <ac:chgData name="Rebecca Diekemper" userId="057c1a92-2b09-47e8-b99c-a32ec2fe56b4" providerId="ADAL" clId="{B250C5A9-D015-4635-9D93-48C0F4CA2588}" dt="2024-02-23T16:30:24.718" v="5" actId="114"/>
          <ac:graphicFrameMkLst>
            <pc:docMk/>
            <pc:sldMk cId="1109741829" sldId="259"/>
            <ac:graphicFrameMk id="8" creationId="{48646C4E-A650-0E58-668F-AAA334FD3139}"/>
          </ac:graphicFrameMkLst>
        </pc:graphicFrameChg>
      </pc:sldChg>
      <pc:sldChg chg="modSp mod">
        <pc:chgData name="Rebecca Diekemper" userId="057c1a92-2b09-47e8-b99c-a32ec2fe56b4" providerId="ADAL" clId="{B250C5A9-D015-4635-9D93-48C0F4CA2588}" dt="2024-02-23T16:42:38.200" v="92" actId="1035"/>
        <pc:sldMkLst>
          <pc:docMk/>
          <pc:sldMk cId="512226749" sldId="260"/>
        </pc:sldMkLst>
        <pc:spChg chg="mod">
          <ac:chgData name="Rebecca Diekemper" userId="057c1a92-2b09-47e8-b99c-a32ec2fe56b4" providerId="ADAL" clId="{B250C5A9-D015-4635-9D93-48C0F4CA2588}" dt="2024-02-23T16:42:31.364" v="88" actId="1038"/>
          <ac:spMkLst>
            <pc:docMk/>
            <pc:sldMk cId="512226749" sldId="260"/>
            <ac:spMk id="4" creationId="{E5F0DCC6-849D-BEFF-7FD0-01FB504CA1A5}"/>
          </ac:spMkLst>
        </pc:spChg>
        <pc:spChg chg="mod">
          <ac:chgData name="Rebecca Diekemper" userId="057c1a92-2b09-47e8-b99c-a32ec2fe56b4" providerId="ADAL" clId="{B250C5A9-D015-4635-9D93-48C0F4CA2588}" dt="2024-02-23T16:42:38.200" v="92" actId="1035"/>
          <ac:spMkLst>
            <pc:docMk/>
            <pc:sldMk cId="512226749" sldId="260"/>
            <ac:spMk id="6" creationId="{B098B25C-5FDE-4A89-BC10-7FCB24E5774E}"/>
          </ac:spMkLst>
        </pc:spChg>
        <pc:graphicFrameChg chg="mod modGraphic">
          <ac:chgData name="Rebecca Diekemper" userId="057c1a92-2b09-47e8-b99c-a32ec2fe56b4" providerId="ADAL" clId="{B250C5A9-D015-4635-9D93-48C0F4CA2588}" dt="2024-02-23T16:42:24.266" v="86" actId="1036"/>
          <ac:graphicFrameMkLst>
            <pc:docMk/>
            <pc:sldMk cId="512226749" sldId="260"/>
            <ac:graphicFrameMk id="3" creationId="{9DB17393-DEA1-41D9-225B-B46B6BA199A4}"/>
          </ac:graphicFrameMkLst>
        </pc:graphicFrameChg>
      </pc:sldChg>
      <pc:sldChg chg="modSp mod">
        <pc:chgData name="Rebecca Diekemper" userId="057c1a92-2b09-47e8-b99c-a32ec2fe56b4" providerId="ADAL" clId="{B250C5A9-D015-4635-9D93-48C0F4CA2588}" dt="2024-02-23T16:47:03.232" v="128" actId="1037"/>
        <pc:sldMkLst>
          <pc:docMk/>
          <pc:sldMk cId="1602033110" sldId="261"/>
        </pc:sldMkLst>
        <pc:spChg chg="mod">
          <ac:chgData name="Rebecca Diekemper" userId="057c1a92-2b09-47e8-b99c-a32ec2fe56b4" providerId="ADAL" clId="{B250C5A9-D015-4635-9D93-48C0F4CA2588}" dt="2024-02-23T16:47:03.232" v="128" actId="1037"/>
          <ac:spMkLst>
            <pc:docMk/>
            <pc:sldMk cId="1602033110" sldId="261"/>
            <ac:spMk id="4" creationId="{CFA391BC-8945-2D24-1AFB-9AFB0AF2E8C1}"/>
          </ac:spMkLst>
        </pc:spChg>
        <pc:spChg chg="mod">
          <ac:chgData name="Rebecca Diekemper" userId="057c1a92-2b09-47e8-b99c-a32ec2fe56b4" providerId="ADAL" clId="{B250C5A9-D015-4635-9D93-48C0F4CA2588}" dt="2024-02-23T16:45:53.827" v="113" actId="1035"/>
          <ac:spMkLst>
            <pc:docMk/>
            <pc:sldMk cId="1602033110" sldId="261"/>
            <ac:spMk id="6" creationId="{B098B25C-5FDE-4A89-BC10-7FCB24E5774E}"/>
          </ac:spMkLst>
        </pc:spChg>
        <pc:graphicFrameChg chg="mod modGraphic">
          <ac:chgData name="Rebecca Diekemper" userId="057c1a92-2b09-47e8-b99c-a32ec2fe56b4" providerId="ADAL" clId="{B250C5A9-D015-4635-9D93-48C0F4CA2588}" dt="2024-02-23T16:46:53.576" v="125" actId="948"/>
          <ac:graphicFrameMkLst>
            <pc:docMk/>
            <pc:sldMk cId="1602033110" sldId="261"/>
            <ac:graphicFrameMk id="2" creationId="{8FB1ED70-7D40-50E9-15AB-1258299C78E0}"/>
          </ac:graphicFrameMkLst>
        </pc:graphicFrameChg>
      </pc:sldChg>
      <pc:sldChg chg="addSp delSp modSp mod">
        <pc:chgData name="Rebecca Diekemper" userId="057c1a92-2b09-47e8-b99c-a32ec2fe56b4" providerId="ADAL" clId="{B250C5A9-D015-4635-9D93-48C0F4CA2588}" dt="2024-02-29T20:27:44.180" v="231" actId="20577"/>
        <pc:sldMkLst>
          <pc:docMk/>
          <pc:sldMk cId="1808393707" sldId="263"/>
        </pc:sldMkLst>
        <pc:spChg chg="add">
          <ac:chgData name="Rebecca Diekemper" userId="057c1a92-2b09-47e8-b99c-a32ec2fe56b4" providerId="ADAL" clId="{B250C5A9-D015-4635-9D93-48C0F4CA2588}" dt="2024-02-28T22:33:03.801" v="179"/>
          <ac:spMkLst>
            <pc:docMk/>
            <pc:sldMk cId="1808393707" sldId="263"/>
            <ac:spMk id="2" creationId="{E1A7F139-0EBB-32B4-45EA-6859EB9E0FD7}"/>
          </ac:spMkLst>
        </pc:spChg>
        <pc:spChg chg="add del mod">
          <ac:chgData name="Rebecca Diekemper" userId="057c1a92-2b09-47e8-b99c-a32ec2fe56b4" providerId="ADAL" clId="{B250C5A9-D015-4635-9D93-48C0F4CA2588}" dt="2024-02-28T22:33:33.802" v="204" actId="478"/>
          <ac:spMkLst>
            <pc:docMk/>
            <pc:sldMk cId="1808393707" sldId="263"/>
            <ac:spMk id="3" creationId="{8EF2C17B-9BF8-6262-6200-1D8ABDD93C85}"/>
          </ac:spMkLst>
        </pc:spChg>
        <pc:spChg chg="add">
          <ac:chgData name="Rebecca Diekemper" userId="057c1a92-2b09-47e8-b99c-a32ec2fe56b4" providerId="ADAL" clId="{B250C5A9-D015-4635-9D93-48C0F4CA2588}" dt="2024-02-28T22:34:26.385" v="214"/>
          <ac:spMkLst>
            <pc:docMk/>
            <pc:sldMk cId="1808393707" sldId="263"/>
            <ac:spMk id="4" creationId="{F7FFE98E-C7B9-81A0-A0A3-9136DE68A9D2}"/>
          </ac:spMkLst>
        </pc:spChg>
        <pc:spChg chg="add del mod">
          <ac:chgData name="Rebecca Diekemper" userId="057c1a92-2b09-47e8-b99c-a32ec2fe56b4" providerId="ADAL" clId="{B250C5A9-D015-4635-9D93-48C0F4CA2588}" dt="2024-02-28T22:35:18.045" v="222" actId="478"/>
          <ac:spMkLst>
            <pc:docMk/>
            <pc:sldMk cId="1808393707" sldId="263"/>
            <ac:spMk id="6" creationId="{57A1BE79-AC1B-3BFF-1318-CD202EA2112C}"/>
          </ac:spMkLst>
        </pc:spChg>
        <pc:spChg chg="mod">
          <ac:chgData name="Rebecca Diekemper" userId="057c1a92-2b09-47e8-b99c-a32ec2fe56b4" providerId="ADAL" clId="{B250C5A9-D015-4635-9D93-48C0F4CA2588}" dt="2024-02-29T20:27:44.180" v="231" actId="20577"/>
          <ac:spMkLst>
            <pc:docMk/>
            <pc:sldMk cId="1808393707" sldId="263"/>
            <ac:spMk id="11" creationId="{E8FE50EE-41DF-42B1-F6AF-8CE463EB3227}"/>
          </ac:spMkLst>
        </pc:spChg>
      </pc:sldChg>
      <pc:sldChg chg="modSp mod">
        <pc:chgData name="Rebecca Diekemper" userId="057c1a92-2b09-47e8-b99c-a32ec2fe56b4" providerId="ADAL" clId="{B250C5A9-D015-4635-9D93-48C0F4CA2588}" dt="2024-02-23T17:14:19.212" v="130" actId="20577"/>
        <pc:sldMkLst>
          <pc:docMk/>
          <pc:sldMk cId="1077395337" sldId="272"/>
        </pc:sldMkLst>
        <pc:spChg chg="mod">
          <ac:chgData name="Rebecca Diekemper" userId="057c1a92-2b09-47e8-b99c-a32ec2fe56b4" providerId="ADAL" clId="{B250C5A9-D015-4635-9D93-48C0F4CA2588}" dt="2024-02-23T17:14:19.212" v="130" actId="20577"/>
          <ac:spMkLst>
            <pc:docMk/>
            <pc:sldMk cId="1077395337" sldId="272"/>
            <ac:spMk id="9" creationId="{C692FB13-AB8D-658B-20DD-D102580147A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2/28/2024</a:t>
            </a:fld>
            <a:endParaRPr lang="en-US" dirty="0"/>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dirty="0"/>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2/28/2024</a:t>
            </a:fld>
            <a:endParaRPr lang="en-US" dirty="0"/>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dirty="0"/>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3</a:t>
            </a:fld>
            <a:endParaRPr lang="en-US" dirty="0"/>
          </a:p>
        </p:txBody>
      </p:sp>
    </p:spTree>
    <p:extLst>
      <p:ext uri="{BB962C8B-B14F-4D97-AF65-F5344CB8AC3E}">
        <p14:creationId xmlns:p14="http://schemas.microsoft.com/office/powerpoint/2010/main" val="3653108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77472" y="457200"/>
            <a:ext cx="2395728" cy="908633"/>
          </a:xfrm>
          <a:prstGeom prst="rect">
            <a:avLst/>
          </a:prstGeom>
        </p:spPr>
      </p:pic>
      <p:pic>
        <p:nvPicPr>
          <p:cNvPr id="2" name="Picture 1">
            <a:extLst>
              <a:ext uri="{FF2B5EF4-FFF2-40B4-BE49-F238E27FC236}">
                <a16:creationId xmlns:a16="http://schemas.microsoft.com/office/drawing/2014/main" id="{FC995DAB-2007-93CF-BBBE-879BDD62D821}"/>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1400" y="249930"/>
            <a:ext cx="3310128" cy="1323172"/>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2" name="Picture 1">
            <a:extLst>
              <a:ext uri="{FF2B5EF4-FFF2-40B4-BE49-F238E27FC236}">
                <a16:creationId xmlns:a16="http://schemas.microsoft.com/office/drawing/2014/main" id="{FA098E6C-2DB4-647E-3FBE-6551BAF8C4C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pic>
        <p:nvPicPr>
          <p:cNvPr id="9" name="Picture 8">
            <a:extLst>
              <a:ext uri="{FF2B5EF4-FFF2-40B4-BE49-F238E27FC236}">
                <a16:creationId xmlns:a16="http://schemas.microsoft.com/office/drawing/2014/main" id="{4A443B8A-7F6F-7104-B6B8-1F0B0B4DC6E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95728" y="444500"/>
            <a:ext cx="1601272" cy="640080"/>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pic>
        <p:nvPicPr>
          <p:cNvPr id="2" name="Picture 1">
            <a:extLst>
              <a:ext uri="{FF2B5EF4-FFF2-40B4-BE49-F238E27FC236}">
                <a16:creationId xmlns:a16="http://schemas.microsoft.com/office/drawing/2014/main" id="{5F5FF5FE-BB17-D515-7EF8-A310AB6852E1}"/>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95728" y="444500"/>
            <a:ext cx="1601272" cy="640080"/>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7" name="Picture 6" descr="Text&#10;&#10;Description automatically generated with medium confidence">
            <a:extLst>
              <a:ext uri="{FF2B5EF4-FFF2-40B4-BE49-F238E27FC236}">
                <a16:creationId xmlns:a16="http://schemas.microsoft.com/office/drawing/2014/main" id="{2CDA45F9-81BD-6A54-449C-257552A1F99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86872" y="430450"/>
            <a:ext cx="3310128" cy="1323172"/>
          </a:xfrm>
          <a:prstGeom prst="rect">
            <a:avLst/>
          </a:prstGeom>
        </p:spPr>
      </p:pic>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pic>
        <p:nvPicPr>
          <p:cNvPr id="8" name="Picture 7">
            <a:extLst>
              <a:ext uri="{FF2B5EF4-FFF2-40B4-BE49-F238E27FC236}">
                <a16:creationId xmlns:a16="http://schemas.microsoft.com/office/drawing/2014/main" id="{028A44DD-0DF2-ACDA-76BD-5D48DAE7E82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5000" y="451620"/>
            <a:ext cx="1920240" cy="767582"/>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pic>
        <p:nvPicPr>
          <p:cNvPr id="3" name="Picture 2">
            <a:extLst>
              <a:ext uri="{FF2B5EF4-FFF2-40B4-BE49-F238E27FC236}">
                <a16:creationId xmlns:a16="http://schemas.microsoft.com/office/drawing/2014/main" id="{0F049C4B-5BF5-3F08-9580-9034C663B82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5000" y="451620"/>
            <a:ext cx="1920240" cy="767582"/>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pic>
        <p:nvPicPr>
          <p:cNvPr id="2" name="Picture 1">
            <a:extLst>
              <a:ext uri="{FF2B5EF4-FFF2-40B4-BE49-F238E27FC236}">
                <a16:creationId xmlns:a16="http://schemas.microsoft.com/office/drawing/2014/main" id="{96809B31-F1C0-39A3-1F31-BDD71B78CF2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5000" y="451620"/>
            <a:ext cx="1920240" cy="767582"/>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DF80-60E4-31D8-7D59-FB6CAE7AF958}"/>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E536AB-BABC-0CA1-0DE2-FD97E68D7EA2}"/>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5220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4" name="Picture 3">
            <a:extLst>
              <a:ext uri="{FF2B5EF4-FFF2-40B4-BE49-F238E27FC236}">
                <a16:creationId xmlns:a16="http://schemas.microsoft.com/office/drawing/2014/main" id="{B37AF89D-CA42-D3AB-7E98-392C9E91BDE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86872" y="430450"/>
            <a:ext cx="3310128" cy="1323172"/>
          </a:xfrm>
          <a:prstGeom prst="rect">
            <a:avLst/>
          </a:prstGeom>
        </p:spPr>
      </p:pic>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9007-F65A-F2C7-CADA-10CBB5E8C291}"/>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588327-6ACE-A2DD-90F7-454D37524B44}"/>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3022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pic>
        <p:nvPicPr>
          <p:cNvPr id="2" name="Picture 1">
            <a:extLst>
              <a:ext uri="{FF2B5EF4-FFF2-40B4-BE49-F238E27FC236}">
                <a16:creationId xmlns:a16="http://schemas.microsoft.com/office/drawing/2014/main" id="{AD243CD0-4D57-63EA-1E56-B6AB953F0F0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2" name="Picture 1">
            <a:extLst>
              <a:ext uri="{FF2B5EF4-FFF2-40B4-BE49-F238E27FC236}">
                <a16:creationId xmlns:a16="http://schemas.microsoft.com/office/drawing/2014/main" id="{D6CFF72A-582F-C4F1-1EAB-0068F5710E4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2" name="Picture 1">
            <a:extLst>
              <a:ext uri="{FF2B5EF4-FFF2-40B4-BE49-F238E27FC236}">
                <a16:creationId xmlns:a16="http://schemas.microsoft.com/office/drawing/2014/main" id="{D6F46A56-A602-7F7F-A0E7-E4AB560D329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2" name="Picture 1">
            <a:extLst>
              <a:ext uri="{FF2B5EF4-FFF2-40B4-BE49-F238E27FC236}">
                <a16:creationId xmlns:a16="http://schemas.microsoft.com/office/drawing/2014/main" id="{77B33733-143A-CF47-B547-BEA9737DB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jpg"/><Relationship Id="rId5" Type="http://schemas.openxmlformats.org/officeDocument/2006/relationships/image" Target="../media/image4.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3" name="Picture 2">
            <a:extLst>
              <a:ext uri="{FF2B5EF4-FFF2-40B4-BE49-F238E27FC236}">
                <a16:creationId xmlns:a16="http://schemas.microsoft.com/office/drawing/2014/main" id="{1CE01EFD-4BBB-8FA2-4EEE-80D4CF227AAF}"/>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2" name="Picture 1">
            <a:extLst>
              <a:ext uri="{FF2B5EF4-FFF2-40B4-BE49-F238E27FC236}">
                <a16:creationId xmlns:a16="http://schemas.microsoft.com/office/drawing/2014/main" id="{B7AAD096-77F5-ED2C-2596-0A281945ACF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95728" y="444500"/>
            <a:ext cx="1601272" cy="640080"/>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5" name="Picture 4">
            <a:extLst>
              <a:ext uri="{FF2B5EF4-FFF2-40B4-BE49-F238E27FC236}">
                <a16:creationId xmlns:a16="http://schemas.microsoft.com/office/drawing/2014/main" id="{09C140F8-3ED0-15AD-6042-DC814843E5DD}"/>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05000" y="451620"/>
            <a:ext cx="1920240" cy="767582"/>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ahajournals.org/doi/10.1161/HCQ.0000000000000129" TargetMode="External"/><Relationship Id="rId2" Type="http://schemas.openxmlformats.org/officeDocument/2006/relationships/hyperlink" Target="https://www.jacc.org/doi/10.1016/j.jacc.2023.12.006"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F198FAD-4DF3-45C0-A0C3-CE3907E458C2}"/>
              </a:ext>
            </a:extLst>
          </p:cNvPr>
          <p:cNvSpPr>
            <a:spLocks noGrp="1"/>
          </p:cNvSpPr>
          <p:nvPr>
            <p:ph type="subTitle" idx="1"/>
          </p:nvPr>
        </p:nvSpPr>
        <p:spPr>
          <a:xfrm>
            <a:off x="533400" y="4155946"/>
            <a:ext cx="13563600" cy="2625854"/>
          </a:xfrm>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Valvular Heart </a:t>
            </a:r>
            <a:r>
              <a:rPr lang="en-US" sz="2000" b="1" kern="1200" dirty="0">
                <a:solidFill>
                  <a:prstClr val="black"/>
                </a:solidFill>
                <a:latin typeface="Lub Dub Medium" panose="020B0603030403020204" pitchFamily="34" charset="0"/>
              </a:rPr>
              <a:t>Disease </a:t>
            </a:r>
            <a:r>
              <a:rPr kumimoji="0" lang="en-US" sz="2000" b="1"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Performance Measure Writing Committee Chairs: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Hani Jneid, MD, FACC, FAHA, FSCAI, </a:t>
            </a:r>
            <a:r>
              <a:rPr kumimoji="0" lang="en-US" sz="2000" b="0" i="1"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Chair</a:t>
            </a:r>
          </a:p>
          <a:p>
            <a:pPr marL="0" marR="0" lvl="0" indent="0" algn="l" defTabSz="914400" rtl="0" eaLnBrk="1" fontAlgn="auto" latinLnBrk="0" hangingPunct="1">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Joanna Chikwe, MD, FACC, FAHA, </a:t>
            </a:r>
            <a:r>
              <a:rPr kumimoji="0" lang="it-IT" sz="2000" b="0" i="1"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Vice Chair</a:t>
            </a:r>
          </a:p>
          <a:p>
            <a:pPr marL="0" marR="0" lvl="0" indent="0" algn="l" defTabSz="914400" rtl="0" eaLnBrk="1" fontAlgn="auto" latinLnBrk="0" hangingPunct="1">
              <a:spcBef>
                <a:spcPts val="0"/>
              </a:spcBef>
              <a:spcAft>
                <a:spcPts val="0"/>
              </a:spcAft>
              <a:buClrTx/>
              <a:buSzTx/>
              <a:buFontTx/>
              <a:buNone/>
              <a:tabLst/>
              <a:defRPr/>
            </a:pPr>
            <a:endParaRPr kumimoji="0" lang="en-US" sz="2000" b="1" i="1" u="none" strike="noStrike" kern="0" cap="none" spc="0" normalizeH="0" baseline="0" noProof="0" dirty="0">
              <a:ln>
                <a:noFill/>
              </a:ln>
              <a:solidFill>
                <a:srgbClr val="636466"/>
              </a:solidFill>
              <a:effectLst/>
              <a:uLnTx/>
              <a:uFillTx/>
              <a:latin typeface="Lub Dub Medium" panose="020B0603030403020204" pitchFamily="34" charset="77"/>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636466"/>
                </a:solidFill>
                <a:effectLst/>
                <a:uLnTx/>
                <a:uFillTx/>
                <a:latin typeface="Lub Dub Medium" panose="020B0603030403020204" pitchFamily="34" charset="77"/>
                <a:ea typeface="+mn-ea"/>
                <a:cs typeface="+mn-cs"/>
              </a:rPr>
              <a:t>AHA/ACC Joint Staff: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636466"/>
                </a:solidFill>
                <a:effectLst/>
                <a:uLnTx/>
                <a:uFillTx/>
                <a:latin typeface="Lub Dub Medium" panose="020B0603030403020204" pitchFamily="34" charset="77"/>
                <a:ea typeface="+mn-ea"/>
                <a:cs typeface="+mn-cs"/>
              </a:rPr>
              <a:t>Abdul R. Abdullah, MD, </a:t>
            </a:r>
            <a:r>
              <a:rPr kumimoji="0" lang="en-US" sz="2000" b="0" i="1" u="none" strike="noStrike" kern="0" cap="none" spc="0" normalizeH="0" baseline="0" noProof="0" dirty="0">
                <a:ln>
                  <a:noFill/>
                </a:ln>
                <a:solidFill>
                  <a:srgbClr val="636466"/>
                </a:solidFill>
                <a:effectLst/>
                <a:uLnTx/>
                <a:uFillTx/>
                <a:latin typeface="Lub Dub Medium" panose="020B0603030403020204" pitchFamily="34" charset="77"/>
                <a:ea typeface="+mn-ea"/>
                <a:cs typeface="+mn-cs"/>
              </a:rPr>
              <a:t>Director, Guideline Science and Methodology</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636466"/>
                </a:solidFill>
                <a:effectLst/>
                <a:uLnTx/>
                <a:uFillTx/>
                <a:latin typeface="Lub Dub Medium" panose="020B0603030403020204" pitchFamily="34" charset="77"/>
                <a:ea typeface="+mn-ea"/>
                <a:cs typeface="+mn-cs"/>
              </a:rPr>
              <a:t>Rebecca L. Diekemper, MPH, </a:t>
            </a:r>
            <a:r>
              <a:rPr kumimoji="0" lang="en-US" sz="2000" b="0" i="1" u="none" strike="noStrike" kern="0" cap="none" spc="0" normalizeH="0" baseline="0" noProof="0" dirty="0">
                <a:ln>
                  <a:noFill/>
                </a:ln>
                <a:solidFill>
                  <a:srgbClr val="636466"/>
                </a:solidFill>
                <a:effectLst/>
                <a:uLnTx/>
                <a:uFillTx/>
                <a:latin typeface="Lub Dub Medium" panose="020B0603030403020204" pitchFamily="34" charset="77"/>
                <a:ea typeface="+mn-ea"/>
                <a:cs typeface="+mn-cs"/>
              </a:rPr>
              <a:t>Science and Health Advisor, Performance Measures</a:t>
            </a:r>
          </a:p>
          <a:p>
            <a:endParaRPr lang="en-US" dirty="0"/>
          </a:p>
        </p:txBody>
      </p:sp>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p:txBody>
          <a:bodyPr/>
          <a:lstStyle/>
          <a:p>
            <a:r>
              <a:rPr kumimoji="0" lang="en-US" sz="4800" b="1" i="0" u="none" strike="noStrike" kern="0" cap="none" spc="300" normalizeH="0" baseline="0" noProof="0" dirty="0">
                <a:ln>
                  <a:noFill/>
                </a:ln>
                <a:solidFill>
                  <a:prstClr val="black"/>
                </a:solidFill>
                <a:effectLst/>
                <a:uLnTx/>
                <a:uFillTx/>
                <a:latin typeface="Lub Dub Heavy" panose="020B0603030403020204" pitchFamily="34" charset="77"/>
                <a:ea typeface="+mj-ea"/>
                <a:cs typeface="+mj-cs"/>
              </a:rPr>
              <a:t>2024 ACC/AHA Clinical Performance and Quality Measures for Adults With Valvular and Structural Heart Disease</a:t>
            </a:r>
            <a:endParaRPr lang="en-US" dirty="0"/>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685800" y="1066800"/>
            <a:ext cx="12877800" cy="914399"/>
          </a:xfrm>
        </p:spPr>
        <p:txBody>
          <a:bodyPr/>
          <a:lstStyle/>
          <a:p>
            <a:r>
              <a:rPr kumimoji="0" lang="en-US" sz="5000" b="1" i="0" u="none" strike="noStrike" kern="1200" cap="none" spc="0" normalizeH="0" baseline="0" noProof="0" dirty="0">
                <a:ln>
                  <a:noFill/>
                </a:ln>
                <a:solidFill>
                  <a:prstClr val="black"/>
                </a:solidFill>
                <a:effectLst/>
                <a:uLnTx/>
                <a:uFillTx/>
                <a:latin typeface="Lub Dub Heavy" panose="020B0603030403020204" pitchFamily="34" charset="77"/>
                <a:ea typeface="+mj-ea"/>
                <a:cs typeface="+mj-cs"/>
              </a:rPr>
              <a:t>Performance Measures</a:t>
            </a:r>
            <a:endParaRPr lang="en-US"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a:t>
            </a:fld>
            <a:endParaRPr lang="en-US" dirty="0"/>
          </a:p>
        </p:txBody>
      </p:sp>
      <p:graphicFrame>
        <p:nvGraphicFramePr>
          <p:cNvPr id="3" name="Table 2">
            <a:extLst>
              <a:ext uri="{FF2B5EF4-FFF2-40B4-BE49-F238E27FC236}">
                <a16:creationId xmlns:a16="http://schemas.microsoft.com/office/drawing/2014/main" id="{9DB17393-DEA1-41D9-225B-B46B6BA199A4}"/>
              </a:ext>
            </a:extLst>
          </p:cNvPr>
          <p:cNvGraphicFramePr>
            <a:graphicFrameLocks noGrp="1"/>
          </p:cNvGraphicFramePr>
          <p:nvPr>
            <p:extLst>
              <p:ext uri="{D42A27DB-BD31-4B8C-83A1-F6EECF244321}">
                <p14:modId xmlns:p14="http://schemas.microsoft.com/office/powerpoint/2010/main" val="1202945384"/>
              </p:ext>
            </p:extLst>
          </p:nvPr>
        </p:nvGraphicFramePr>
        <p:xfrm>
          <a:off x="762000" y="1999488"/>
          <a:ext cx="13250863" cy="4782312"/>
        </p:xfrm>
        <a:graphic>
          <a:graphicData uri="http://schemas.openxmlformats.org/drawingml/2006/table">
            <a:tbl>
              <a:tblPr firstRow="1" firstCol="1" bandRow="1">
                <a:tableStyleId>{F5AB1C69-6EDB-4FF4-983F-18BD219EF322}</a:tableStyleId>
              </a:tblPr>
              <a:tblGrid>
                <a:gridCol w="1668463">
                  <a:extLst>
                    <a:ext uri="{9D8B030D-6E8A-4147-A177-3AD203B41FA5}">
                      <a16:colId xmlns:a16="http://schemas.microsoft.com/office/drawing/2014/main" val="3132275914"/>
                    </a:ext>
                  </a:extLst>
                </a:gridCol>
                <a:gridCol w="7018337">
                  <a:extLst>
                    <a:ext uri="{9D8B030D-6E8A-4147-A177-3AD203B41FA5}">
                      <a16:colId xmlns:a16="http://schemas.microsoft.com/office/drawing/2014/main" val="301973218"/>
                    </a:ext>
                  </a:extLst>
                </a:gridCol>
                <a:gridCol w="4564063">
                  <a:extLst>
                    <a:ext uri="{9D8B030D-6E8A-4147-A177-3AD203B41FA5}">
                      <a16:colId xmlns:a16="http://schemas.microsoft.com/office/drawing/2014/main" val="283929735"/>
                    </a:ext>
                  </a:extLst>
                </a:gridCol>
              </a:tblGrid>
              <a:tr h="404622">
                <a:tc>
                  <a:txBody>
                    <a:bodyPr/>
                    <a:lstStyle/>
                    <a:p>
                      <a:pPr marL="0" marR="0" algn="ctr">
                        <a:lnSpc>
                          <a:spcPct val="115000"/>
                        </a:lnSpc>
                        <a:spcBef>
                          <a:spcPts val="0"/>
                        </a:spcBef>
                        <a:spcAft>
                          <a:spcPts val="1000"/>
                        </a:spcAft>
                      </a:pPr>
                      <a:r>
                        <a:rPr lang="en-US" sz="2200" dirty="0">
                          <a:effectLst/>
                          <a:latin typeface="Lub Dub Medium" panose="020B0603030403020204" pitchFamily="34" charset="0"/>
                        </a:rPr>
                        <a:t>Measure No.</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gn="ctr">
                        <a:lnSpc>
                          <a:spcPct val="115000"/>
                        </a:lnSpc>
                        <a:spcBef>
                          <a:spcPts val="0"/>
                        </a:spcBef>
                        <a:spcAft>
                          <a:spcPts val="1000"/>
                        </a:spcAft>
                      </a:pPr>
                      <a:r>
                        <a:rPr lang="en-US" sz="2200" dirty="0">
                          <a:effectLst/>
                          <a:latin typeface="Lub Dub Medium" panose="020B0603030403020204" pitchFamily="34" charset="0"/>
                        </a:rPr>
                        <a:t>Measure Title/Description</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gn="ctr">
                        <a:lnSpc>
                          <a:spcPct val="115000"/>
                        </a:lnSpc>
                        <a:spcBef>
                          <a:spcPts val="0"/>
                        </a:spcBef>
                        <a:spcAft>
                          <a:spcPts val="1000"/>
                        </a:spcAft>
                      </a:pPr>
                      <a:r>
                        <a:rPr lang="en-US" sz="2200" dirty="0">
                          <a:effectLst/>
                          <a:latin typeface="Lub Dub Medium" panose="020B0603030403020204" pitchFamily="34" charset="0"/>
                        </a:rPr>
                        <a:t>COR/LOE</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4133164502"/>
                  </a:ext>
                </a:extLst>
              </a:tr>
              <a:tr h="381000">
                <a:tc gridSpan="3">
                  <a:txBody>
                    <a:bodyPr/>
                    <a:lstStyle/>
                    <a:p>
                      <a:pPr marL="0" marR="0" algn="ctr">
                        <a:lnSpc>
                          <a:spcPct val="115000"/>
                        </a:lnSpc>
                        <a:spcBef>
                          <a:spcPts val="0"/>
                        </a:spcBef>
                        <a:spcAft>
                          <a:spcPts val="1000"/>
                        </a:spcAft>
                      </a:pPr>
                      <a:r>
                        <a:rPr lang="en-US" sz="2200" dirty="0">
                          <a:effectLst/>
                          <a:latin typeface="Lub Dub Medium" panose="020B0603030403020204" pitchFamily="34" charset="0"/>
                        </a:rPr>
                        <a:t>Performance Measures</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hMerge="1">
                  <a:txBody>
                    <a:bodyPr/>
                    <a:lstStyle/>
                    <a:p>
                      <a:endParaRPr lang="en-US"/>
                    </a:p>
                  </a:txBody>
                  <a:tcPr/>
                </a:tc>
                <a:tc hMerge="1">
                  <a:txBody>
                    <a:bodyPr/>
                    <a:lstStyle/>
                    <a:p>
                      <a:pPr marL="0" marR="0" algn="ctr">
                        <a:lnSpc>
                          <a:spcPct val="115000"/>
                        </a:lnSpc>
                        <a:spcBef>
                          <a:spcPts val="0"/>
                        </a:spcBef>
                        <a:spcAft>
                          <a:spcPts val="1000"/>
                        </a:spcAft>
                      </a:pPr>
                      <a:endParaRPr lang="en-US" sz="20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359024482"/>
                  </a:ext>
                </a:extLst>
              </a:tr>
              <a:tr h="252222">
                <a:tc>
                  <a:txBody>
                    <a:bodyPr/>
                    <a:lstStyle/>
                    <a:p>
                      <a:pPr marL="0" marR="0">
                        <a:lnSpc>
                          <a:spcPct val="115000"/>
                        </a:lnSpc>
                        <a:spcBef>
                          <a:spcPts val="0"/>
                        </a:spcBef>
                        <a:spcAft>
                          <a:spcPts val="1000"/>
                        </a:spcAft>
                      </a:pPr>
                      <a:r>
                        <a:rPr lang="en-US" sz="2200" dirty="0">
                          <a:effectLst/>
                          <a:latin typeface="Lub Dub Medium" panose="020B0603030403020204" pitchFamily="34" charset="0"/>
                        </a:rPr>
                        <a:t>PM-1</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00000"/>
                        </a:lnSpc>
                        <a:spcBef>
                          <a:spcPts val="0"/>
                        </a:spcBef>
                        <a:spcAft>
                          <a:spcPts val="0"/>
                        </a:spcAft>
                      </a:pPr>
                      <a:r>
                        <a:rPr lang="en-US" sz="2200" dirty="0">
                          <a:effectLst/>
                          <a:latin typeface="Lub Dub Medium" panose="020B0603030403020204" pitchFamily="34" charset="0"/>
                        </a:rPr>
                        <a:t>VKA for Mechanical Heart Valves </a:t>
                      </a:r>
                    </a:p>
                    <a:p>
                      <a:pPr marL="0" marR="0">
                        <a:lnSpc>
                          <a:spcPct val="115000"/>
                        </a:lnSpc>
                        <a:spcBef>
                          <a:spcPts val="0"/>
                        </a:spcBef>
                        <a:spcAft>
                          <a:spcPts val="1000"/>
                        </a:spcAft>
                      </a:pPr>
                      <a:r>
                        <a:rPr lang="en-US" sz="2200" dirty="0">
                          <a:effectLst/>
                          <a:latin typeface="Lub Dub Medium" panose="020B0603030403020204" pitchFamily="34" charset="0"/>
                        </a:rPr>
                        <a:t>(Outpatient Setting)</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en-US" sz="2200">
                          <a:effectLst/>
                          <a:latin typeface="Lub Dub Medium" panose="020B0603030403020204" pitchFamily="34" charset="0"/>
                          <a:ea typeface="Calibri" panose="020F0502020204030204" pitchFamily="34" charset="0"/>
                          <a:cs typeface="Times New Roman" panose="02020603050405020304" pitchFamily="18" charset="0"/>
                        </a:rPr>
                        <a:t>COR: 1, LOE: A</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2136784771"/>
                  </a:ext>
                </a:extLst>
              </a:tr>
              <a:tr h="303102">
                <a:tc>
                  <a:txBody>
                    <a:bodyPr/>
                    <a:lstStyle/>
                    <a:p>
                      <a:pPr marL="0" marR="0">
                        <a:lnSpc>
                          <a:spcPct val="115000"/>
                        </a:lnSpc>
                        <a:spcBef>
                          <a:spcPts val="0"/>
                        </a:spcBef>
                        <a:spcAft>
                          <a:spcPts val="1000"/>
                        </a:spcAft>
                      </a:pPr>
                      <a:r>
                        <a:rPr lang="en-US" sz="2200" dirty="0">
                          <a:effectLst/>
                          <a:latin typeface="Lub Dub Medium" panose="020B0603030403020204" pitchFamily="34" charset="0"/>
                        </a:rPr>
                        <a:t>PM-2</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AV Intervention for Severe Symptomatic AS </a:t>
                      </a:r>
                      <a:r>
                        <a:rPr lang="en-US" sz="2200" dirty="0">
                          <a:effectLst/>
                          <a:latin typeface="Lub Dub Medium" panose="020B0603030403020204" pitchFamily="34" charset="0"/>
                        </a:rPr>
                        <a:t>(Outpatient Setting)</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es-ES" sz="2200" dirty="0">
                          <a:effectLst/>
                          <a:latin typeface="Lub Dub Medium" panose="020B0603030403020204" pitchFamily="34" charset="0"/>
                          <a:ea typeface="Calibri" panose="020F0502020204030204" pitchFamily="34" charset="0"/>
                          <a:cs typeface="Times New Roman" panose="02020603050405020304" pitchFamily="18" charset="0"/>
                        </a:rPr>
                        <a:t>COR: 1, LOE: A; COR: 1, LOE: B-NR; COR: 1, LOE: C-EO</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4217290923"/>
                  </a:ext>
                </a:extLst>
              </a:tr>
              <a:tr h="286126">
                <a:tc>
                  <a:txBody>
                    <a:bodyPr/>
                    <a:lstStyle/>
                    <a:p>
                      <a:pPr marL="0" marR="0">
                        <a:lnSpc>
                          <a:spcPct val="115000"/>
                        </a:lnSpc>
                        <a:spcBef>
                          <a:spcPts val="0"/>
                        </a:spcBef>
                        <a:spcAft>
                          <a:spcPts val="1000"/>
                        </a:spcAft>
                      </a:pPr>
                      <a:r>
                        <a:rPr lang="en-US" sz="2200" dirty="0">
                          <a:effectLst/>
                          <a:latin typeface="Lub Dub Medium" panose="020B0603030403020204" pitchFamily="34" charset="0"/>
                        </a:rPr>
                        <a:t>PM-3</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AV Surgery for Chronic Severe AR </a:t>
                      </a:r>
                    </a:p>
                    <a:p>
                      <a:pPr marL="0" marR="0">
                        <a:lnSpc>
                          <a:spcPct val="115000"/>
                        </a:lnSpc>
                        <a:spcBef>
                          <a:spcPts val="0"/>
                        </a:spcBef>
                        <a:spcAft>
                          <a:spcPts val="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(Outpatient Setting)</a:t>
                      </a:r>
                    </a:p>
                  </a:txBody>
                  <a:tcPr marL="64127" marR="64127" marT="0" marB="0"/>
                </a:tc>
                <a:tc>
                  <a:txBody>
                    <a:bodyPr/>
                    <a:lstStyle/>
                    <a:p>
                      <a:pPr marL="0" marR="0">
                        <a:lnSpc>
                          <a:spcPct val="115000"/>
                        </a:lnSpc>
                        <a:spcBef>
                          <a:spcPts val="0"/>
                        </a:spcBef>
                        <a:spcAft>
                          <a:spcPts val="100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COR: 1, LOE: B-NR</a:t>
                      </a:r>
                    </a:p>
                  </a:txBody>
                  <a:tcPr marL="64127" marR="64127" marT="0" marB="0"/>
                </a:tc>
                <a:extLst>
                  <a:ext uri="{0D108BD9-81ED-4DB2-BD59-A6C34878D82A}">
                    <a16:rowId xmlns:a16="http://schemas.microsoft.com/office/drawing/2014/main" val="3705775084"/>
                  </a:ext>
                </a:extLst>
              </a:tr>
              <a:tr h="347091">
                <a:tc>
                  <a:txBody>
                    <a:bodyPr/>
                    <a:lstStyle/>
                    <a:p>
                      <a:pPr marL="0" marR="0">
                        <a:lnSpc>
                          <a:spcPct val="115000"/>
                        </a:lnSpc>
                        <a:spcBef>
                          <a:spcPts val="0"/>
                        </a:spcBef>
                        <a:spcAft>
                          <a:spcPts val="1000"/>
                        </a:spcAft>
                      </a:pPr>
                      <a:r>
                        <a:rPr lang="en-US" sz="2200" dirty="0">
                          <a:effectLst/>
                          <a:latin typeface="Lub Dub Medium" panose="020B0603030403020204" pitchFamily="34" charset="0"/>
                        </a:rPr>
                        <a:t>PM-4</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TTE for Asymptomatic Chronic Severe Primary MR (Inpatient and Outpatient Setting)</a:t>
                      </a:r>
                    </a:p>
                  </a:txBody>
                  <a:tcPr marL="64127" marR="64127" marT="0" marB="0"/>
                </a:tc>
                <a:tc>
                  <a:txBody>
                    <a:bodyPr/>
                    <a:lstStyle/>
                    <a:p>
                      <a:pPr marL="0" marR="0">
                        <a:lnSpc>
                          <a:spcPct val="115000"/>
                        </a:lnSpc>
                        <a:spcBef>
                          <a:spcPts val="0"/>
                        </a:spcBef>
                        <a:spcAft>
                          <a:spcPts val="100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COR: 1, LOE: B-NR</a:t>
                      </a:r>
                    </a:p>
                  </a:txBody>
                  <a:tcPr marL="64127" marR="64127" marT="0" marB="0"/>
                </a:tc>
                <a:extLst>
                  <a:ext uri="{0D108BD9-81ED-4DB2-BD59-A6C34878D82A}">
                    <a16:rowId xmlns:a16="http://schemas.microsoft.com/office/drawing/2014/main" val="881773868"/>
                  </a:ext>
                </a:extLst>
              </a:tr>
              <a:tr h="304800">
                <a:tc>
                  <a:txBody>
                    <a:bodyPr/>
                    <a:lstStyle/>
                    <a:p>
                      <a:pPr marL="0" marR="0">
                        <a:lnSpc>
                          <a:spcPct val="115000"/>
                        </a:lnSpc>
                        <a:spcBef>
                          <a:spcPts val="0"/>
                        </a:spcBef>
                        <a:spcAft>
                          <a:spcPts val="1000"/>
                        </a:spcAft>
                      </a:pPr>
                      <a:r>
                        <a:rPr lang="en-US" sz="2200" dirty="0">
                          <a:effectLst/>
                          <a:latin typeface="Lub Dub Medium" panose="020B0603030403020204" pitchFamily="34" charset="0"/>
                        </a:rPr>
                        <a:t>PM-5</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Mitral Valve Intervention for Chronic Severe Primary MR (Outpatient Setting)</a:t>
                      </a:r>
                    </a:p>
                  </a:txBody>
                  <a:tcPr marL="64127" marR="64127" marT="0" marB="0"/>
                </a:tc>
                <a:tc>
                  <a:txBody>
                    <a:bodyPr/>
                    <a:lstStyle/>
                    <a:p>
                      <a:pPr marL="0" marR="0">
                        <a:lnSpc>
                          <a:spcPct val="115000"/>
                        </a:lnSpc>
                        <a:spcBef>
                          <a:spcPts val="0"/>
                        </a:spcBef>
                        <a:spcAft>
                          <a:spcPts val="1000"/>
                        </a:spcAft>
                      </a:pPr>
                      <a:r>
                        <a:rPr lang="pt-BR" sz="2200" dirty="0">
                          <a:effectLst/>
                          <a:latin typeface="Lub Dub Medium" panose="020B0603030403020204" pitchFamily="34" charset="0"/>
                          <a:ea typeface="Calibri" panose="020F0502020204030204" pitchFamily="34" charset="0"/>
                          <a:cs typeface="Times New Roman" panose="02020603050405020304" pitchFamily="18" charset="0"/>
                        </a:rPr>
                        <a:t>COR: 1, LOE: B-NR</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1804568854"/>
                  </a:ext>
                </a:extLst>
              </a:tr>
            </a:tbl>
          </a:graphicData>
        </a:graphic>
      </p:graphicFrame>
      <p:sp>
        <p:nvSpPr>
          <p:cNvPr id="4" name="TextBox 3">
            <a:extLst>
              <a:ext uri="{FF2B5EF4-FFF2-40B4-BE49-F238E27FC236}">
                <a16:creationId xmlns:a16="http://schemas.microsoft.com/office/drawing/2014/main" id="{E5F0DCC6-849D-BEFF-7FD0-01FB504CA1A5}"/>
              </a:ext>
            </a:extLst>
          </p:cNvPr>
          <p:cNvSpPr txBox="1"/>
          <p:nvPr/>
        </p:nvSpPr>
        <p:spPr>
          <a:xfrm>
            <a:off x="769938" y="6781800"/>
            <a:ext cx="13250862" cy="584775"/>
          </a:xfrm>
          <a:prstGeom prst="rect">
            <a:avLst/>
          </a:prstGeom>
          <a:noFill/>
        </p:spPr>
        <p:txBody>
          <a:bodyPr wrap="square">
            <a:spAutoFit/>
          </a:bodyPr>
          <a:lstStyle/>
          <a:p>
            <a:r>
              <a:rPr lang="en-US" sz="1600" dirty="0">
                <a:effectLst/>
                <a:latin typeface="Lub Dub Medium" panose="020B0603030403020204" pitchFamily="34" charset="0"/>
                <a:ea typeface="Calibri" panose="020F0502020204030204" pitchFamily="34" charset="0"/>
              </a:rPr>
              <a:t>AR indicates aortic regurgitation; AS, aortic stenosis; AV, aortic valve; COR, class of recommendation; LOE, level of evidence; MR, mitral regurgitation; PM, performance measure; TTE, transthoracic echocardiogram; and VKA, vitamin K antagonist.</a:t>
            </a:r>
            <a:endParaRPr lang="en-US" sz="1600" dirty="0">
              <a:latin typeface="Lub Dub Medium" panose="020B0603030403020204" pitchFamily="34" charset="0"/>
            </a:endParaRPr>
          </a:p>
        </p:txBody>
      </p:sp>
    </p:spTree>
    <p:extLst>
      <p:ext uri="{BB962C8B-B14F-4D97-AF65-F5344CB8AC3E}">
        <p14:creationId xmlns:p14="http://schemas.microsoft.com/office/powerpoint/2010/main" val="51222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685800" y="1066800"/>
            <a:ext cx="12877800" cy="914399"/>
          </a:xfrm>
        </p:spPr>
        <p:txBody>
          <a:bodyPr/>
          <a:lstStyle/>
          <a:p>
            <a:r>
              <a:rPr kumimoji="0" lang="en-US" sz="5000" b="1" i="0" u="none" strike="noStrike" kern="1200" cap="none" spc="0" normalizeH="0" baseline="0" noProof="0" dirty="0">
                <a:ln>
                  <a:noFill/>
                </a:ln>
                <a:solidFill>
                  <a:prstClr val="black"/>
                </a:solidFill>
                <a:effectLst/>
                <a:uLnTx/>
                <a:uFillTx/>
                <a:latin typeface="Lub Dub Heavy" panose="020B0603030403020204" pitchFamily="34" charset="77"/>
                <a:ea typeface="+mj-ea"/>
                <a:cs typeface="+mj-cs"/>
              </a:rPr>
              <a:t>Quality Measures</a:t>
            </a:r>
            <a:endParaRPr lang="en-US"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a:t>
            </a:fld>
            <a:endParaRPr lang="en-US" dirty="0"/>
          </a:p>
        </p:txBody>
      </p:sp>
      <p:graphicFrame>
        <p:nvGraphicFramePr>
          <p:cNvPr id="2" name="Table 1">
            <a:extLst>
              <a:ext uri="{FF2B5EF4-FFF2-40B4-BE49-F238E27FC236}">
                <a16:creationId xmlns:a16="http://schemas.microsoft.com/office/drawing/2014/main" id="{8FB1ED70-7D40-50E9-15AB-1258299C78E0}"/>
              </a:ext>
            </a:extLst>
          </p:cNvPr>
          <p:cNvGraphicFramePr>
            <a:graphicFrameLocks noGrp="1"/>
          </p:cNvGraphicFramePr>
          <p:nvPr>
            <p:extLst>
              <p:ext uri="{D42A27DB-BD31-4B8C-83A1-F6EECF244321}">
                <p14:modId xmlns:p14="http://schemas.microsoft.com/office/powerpoint/2010/main" val="1388384934"/>
              </p:ext>
            </p:extLst>
          </p:nvPr>
        </p:nvGraphicFramePr>
        <p:xfrm>
          <a:off x="762000" y="1981200"/>
          <a:ext cx="13106400" cy="4832475"/>
        </p:xfrm>
        <a:graphic>
          <a:graphicData uri="http://schemas.openxmlformats.org/drawingml/2006/table">
            <a:tbl>
              <a:tblPr firstRow="1" firstCol="1" bandRow="1">
                <a:tableStyleId>{F5AB1C69-6EDB-4FF4-983F-18BD219EF322}</a:tableStyleId>
              </a:tblPr>
              <a:tblGrid>
                <a:gridCol w="1828800">
                  <a:extLst>
                    <a:ext uri="{9D8B030D-6E8A-4147-A177-3AD203B41FA5}">
                      <a16:colId xmlns:a16="http://schemas.microsoft.com/office/drawing/2014/main" val="3132275914"/>
                    </a:ext>
                  </a:extLst>
                </a:gridCol>
                <a:gridCol w="6934200">
                  <a:extLst>
                    <a:ext uri="{9D8B030D-6E8A-4147-A177-3AD203B41FA5}">
                      <a16:colId xmlns:a16="http://schemas.microsoft.com/office/drawing/2014/main" val="3390304958"/>
                    </a:ext>
                  </a:extLst>
                </a:gridCol>
                <a:gridCol w="4343400">
                  <a:extLst>
                    <a:ext uri="{9D8B030D-6E8A-4147-A177-3AD203B41FA5}">
                      <a16:colId xmlns:a16="http://schemas.microsoft.com/office/drawing/2014/main" val="3895052380"/>
                    </a:ext>
                  </a:extLst>
                </a:gridCol>
              </a:tblGrid>
              <a:tr h="385443">
                <a:tc>
                  <a:txBody>
                    <a:bodyPr/>
                    <a:lstStyle/>
                    <a:p>
                      <a:pPr marL="0" marR="0" algn="ctr">
                        <a:lnSpc>
                          <a:spcPct val="115000"/>
                        </a:lnSpc>
                        <a:spcBef>
                          <a:spcPts val="0"/>
                        </a:spcBef>
                        <a:spcAft>
                          <a:spcPts val="1000"/>
                        </a:spcAft>
                      </a:pPr>
                      <a:r>
                        <a:rPr lang="en-US" sz="2200" dirty="0">
                          <a:effectLst/>
                          <a:latin typeface="Lub Dub Medium" panose="020B0603030403020204" pitchFamily="34" charset="0"/>
                        </a:rPr>
                        <a:t>Measure No.</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gn="ctr">
                        <a:lnSpc>
                          <a:spcPct val="115000"/>
                        </a:lnSpc>
                        <a:spcBef>
                          <a:spcPts val="0"/>
                        </a:spcBef>
                        <a:spcAft>
                          <a:spcPts val="1000"/>
                        </a:spcAft>
                      </a:pPr>
                      <a:r>
                        <a:rPr lang="en-US" sz="2200" dirty="0">
                          <a:effectLst/>
                          <a:latin typeface="Lub Dub Medium" panose="020B0603030403020204" pitchFamily="34" charset="0"/>
                        </a:rPr>
                        <a:t>Measure Title/Description</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gn="ctr">
                        <a:lnSpc>
                          <a:spcPct val="115000"/>
                        </a:lnSpc>
                        <a:spcBef>
                          <a:spcPts val="0"/>
                        </a:spcBef>
                        <a:spcAft>
                          <a:spcPts val="1000"/>
                        </a:spcAft>
                      </a:pPr>
                      <a:r>
                        <a:rPr lang="en-US" sz="2200" dirty="0">
                          <a:effectLst/>
                          <a:latin typeface="Lub Dub Medium" panose="020B0603030403020204" pitchFamily="34" charset="0"/>
                        </a:rPr>
                        <a:t>COR/LOE</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4133164502"/>
                  </a:ext>
                </a:extLst>
              </a:tr>
              <a:tr h="381000">
                <a:tc gridSpan="3">
                  <a:txBody>
                    <a:bodyPr/>
                    <a:lstStyle/>
                    <a:p>
                      <a:pPr marL="0" marR="0" algn="ctr">
                        <a:lnSpc>
                          <a:spcPct val="115000"/>
                        </a:lnSpc>
                        <a:spcBef>
                          <a:spcPts val="0"/>
                        </a:spcBef>
                        <a:spcAft>
                          <a:spcPts val="1000"/>
                        </a:spcAft>
                      </a:pPr>
                      <a:r>
                        <a:rPr lang="en-US" sz="2200" dirty="0">
                          <a:effectLst/>
                          <a:latin typeface="Lub Dub Medium" panose="020B0603030403020204" pitchFamily="34" charset="0"/>
                        </a:rPr>
                        <a:t>Quality Measures</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024482"/>
                  </a:ext>
                </a:extLst>
              </a:tr>
              <a:tr h="252222">
                <a:tc>
                  <a:txBody>
                    <a:bodyPr/>
                    <a:lstStyle/>
                    <a:p>
                      <a:pPr marL="0" marR="0">
                        <a:lnSpc>
                          <a:spcPct val="115000"/>
                        </a:lnSpc>
                        <a:spcBef>
                          <a:spcPts val="0"/>
                        </a:spcBef>
                        <a:spcAft>
                          <a:spcPts val="1000"/>
                        </a:spcAft>
                      </a:pPr>
                      <a:r>
                        <a:rPr lang="en-US" sz="2200" dirty="0">
                          <a:effectLst/>
                          <a:latin typeface="Lub Dub Medium" panose="020B0603030403020204" pitchFamily="34" charset="0"/>
                        </a:rPr>
                        <a:t>QM-1</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Documentation of Risk and Heart Team Discussion Before SAVR or TAVI (Inpatient Setting)</a:t>
                      </a:r>
                    </a:p>
                  </a:txBody>
                  <a:tcPr marL="64127" marR="64127" marT="0" marB="0"/>
                </a:tc>
                <a:tc>
                  <a:txBody>
                    <a:bodyPr/>
                    <a:lstStyle/>
                    <a:p>
                      <a:pPr marL="0" marR="0">
                        <a:lnSpc>
                          <a:spcPct val="115000"/>
                        </a:lnSpc>
                        <a:spcBef>
                          <a:spcPts val="0"/>
                        </a:spcBef>
                        <a:spcAft>
                          <a:spcPts val="100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COR: 1, LOE: C-EO</a:t>
                      </a:r>
                    </a:p>
                  </a:txBody>
                  <a:tcPr marL="64127" marR="64127" marT="0" marB="0"/>
                </a:tc>
                <a:extLst>
                  <a:ext uri="{0D108BD9-81ED-4DB2-BD59-A6C34878D82A}">
                    <a16:rowId xmlns:a16="http://schemas.microsoft.com/office/drawing/2014/main" val="2136784771"/>
                  </a:ext>
                </a:extLst>
              </a:tr>
              <a:tr h="303102">
                <a:tc>
                  <a:txBody>
                    <a:bodyPr/>
                    <a:lstStyle/>
                    <a:p>
                      <a:pPr marL="0" marR="0">
                        <a:lnSpc>
                          <a:spcPct val="115000"/>
                        </a:lnSpc>
                        <a:spcBef>
                          <a:spcPts val="0"/>
                        </a:spcBef>
                        <a:spcAft>
                          <a:spcPts val="1000"/>
                        </a:spcAft>
                      </a:pPr>
                      <a:r>
                        <a:rPr lang="en-US" sz="2200" dirty="0">
                          <a:effectLst/>
                          <a:latin typeface="Lub Dub Medium" panose="020B0603030403020204" pitchFamily="34" charset="0"/>
                        </a:rPr>
                        <a:t>QM-2</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AVR for Asymptomatic AS With LV Systolic Dysfunction (Outpatient Setting)</a:t>
                      </a:r>
                    </a:p>
                  </a:txBody>
                  <a:tcPr marL="64127" marR="64127" marT="0" marB="0"/>
                </a:tc>
                <a:tc>
                  <a:txBody>
                    <a:bodyPr/>
                    <a:lstStyle/>
                    <a:p>
                      <a:pPr marL="0" marR="0">
                        <a:lnSpc>
                          <a:spcPct val="115000"/>
                        </a:lnSpc>
                        <a:spcBef>
                          <a:spcPts val="0"/>
                        </a:spcBef>
                        <a:spcAft>
                          <a:spcPts val="100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COR: 1, LOE: B-NR</a:t>
                      </a:r>
                    </a:p>
                  </a:txBody>
                  <a:tcPr marL="64127" marR="64127" marT="0" marB="0"/>
                </a:tc>
                <a:extLst>
                  <a:ext uri="{0D108BD9-81ED-4DB2-BD59-A6C34878D82A}">
                    <a16:rowId xmlns:a16="http://schemas.microsoft.com/office/drawing/2014/main" val="4217290923"/>
                  </a:ext>
                </a:extLst>
              </a:tr>
              <a:tr h="286126">
                <a:tc>
                  <a:txBody>
                    <a:bodyPr/>
                    <a:lstStyle/>
                    <a:p>
                      <a:pPr marL="0" marR="0">
                        <a:lnSpc>
                          <a:spcPct val="115000"/>
                        </a:lnSpc>
                        <a:spcBef>
                          <a:spcPts val="0"/>
                        </a:spcBef>
                        <a:spcAft>
                          <a:spcPts val="1000"/>
                        </a:spcAft>
                      </a:pPr>
                      <a:r>
                        <a:rPr lang="en-US" sz="2200" dirty="0">
                          <a:effectLst/>
                          <a:latin typeface="Lub Dub Medium" panose="020B0603030403020204" pitchFamily="34" charset="0"/>
                        </a:rPr>
                        <a:t>QM-3</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TAVI for Severe Symptomatic AS &gt;80 Years of Age</a:t>
                      </a:r>
                    </a:p>
                    <a:p>
                      <a:pPr marL="0" marR="0">
                        <a:lnSpc>
                          <a:spcPct val="115000"/>
                        </a:lnSpc>
                        <a:spcBef>
                          <a:spcPts val="0"/>
                        </a:spcBef>
                        <a:spcAft>
                          <a:spcPts val="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(Outpatient Setting) </a:t>
                      </a:r>
                    </a:p>
                  </a:txBody>
                  <a:tcPr marL="64127" marR="64127" marT="0" marB="0"/>
                </a:tc>
                <a:tc>
                  <a:txBody>
                    <a:bodyPr/>
                    <a:lstStyle/>
                    <a:p>
                      <a:pPr marL="0" marR="0">
                        <a:lnSpc>
                          <a:spcPct val="115000"/>
                        </a:lnSpc>
                        <a:spcBef>
                          <a:spcPts val="0"/>
                        </a:spcBef>
                        <a:spcAft>
                          <a:spcPts val="1000"/>
                        </a:spcAft>
                      </a:pPr>
                      <a:r>
                        <a:rPr lang="es-ES" sz="2200" dirty="0">
                          <a:effectLst/>
                          <a:latin typeface="Lub Dub Medium" panose="020B0603030403020204" pitchFamily="34" charset="0"/>
                          <a:ea typeface="Calibri" panose="020F0502020204030204" pitchFamily="34" charset="0"/>
                          <a:cs typeface="Times New Roman" panose="02020603050405020304" pitchFamily="18" charset="0"/>
                        </a:rPr>
                        <a:t>COR: 1, LOE: A; COR: 1, LOE: C-EO</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3705775084"/>
                  </a:ext>
                </a:extLst>
              </a:tr>
              <a:tr h="347091">
                <a:tc>
                  <a:txBody>
                    <a:bodyPr/>
                    <a:lstStyle/>
                    <a:p>
                      <a:pPr marL="0" marR="0">
                        <a:lnSpc>
                          <a:spcPct val="115000"/>
                        </a:lnSpc>
                        <a:spcBef>
                          <a:spcPts val="0"/>
                        </a:spcBef>
                        <a:spcAft>
                          <a:spcPts val="1000"/>
                        </a:spcAft>
                      </a:pPr>
                      <a:r>
                        <a:rPr lang="en-US" sz="2200" dirty="0">
                          <a:effectLst/>
                          <a:latin typeface="Lub Dub Medium" panose="020B0603030403020204" pitchFamily="34" charset="0"/>
                        </a:rPr>
                        <a:t>QM-4</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Post-AVR Echocardiogram (Outpatient Setting) </a:t>
                      </a:r>
                    </a:p>
                  </a:txBody>
                  <a:tcPr marL="64127" marR="64127" marT="0" marB="0"/>
                </a:tc>
                <a:tc>
                  <a:txBody>
                    <a:bodyPr/>
                    <a:lstStyle/>
                    <a:p>
                      <a:pPr marL="0" marR="0">
                        <a:lnSpc>
                          <a:spcPct val="115000"/>
                        </a:lnSpc>
                        <a:spcBef>
                          <a:spcPts val="0"/>
                        </a:spcBef>
                        <a:spcAft>
                          <a:spcPts val="100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COR: 1, LOE: B-NR</a:t>
                      </a:r>
                    </a:p>
                  </a:txBody>
                  <a:tcPr marL="64127" marR="64127" marT="0" marB="0"/>
                </a:tc>
                <a:extLst>
                  <a:ext uri="{0D108BD9-81ED-4DB2-BD59-A6C34878D82A}">
                    <a16:rowId xmlns:a16="http://schemas.microsoft.com/office/drawing/2014/main" val="881773868"/>
                  </a:ext>
                </a:extLst>
              </a:tr>
              <a:tr h="304800">
                <a:tc>
                  <a:txBody>
                    <a:bodyPr/>
                    <a:lstStyle/>
                    <a:p>
                      <a:pPr marL="0" marR="0">
                        <a:lnSpc>
                          <a:spcPct val="115000"/>
                        </a:lnSpc>
                        <a:spcBef>
                          <a:spcPts val="0"/>
                        </a:spcBef>
                        <a:spcAft>
                          <a:spcPts val="1000"/>
                        </a:spcAft>
                      </a:pPr>
                      <a:r>
                        <a:rPr lang="en-US" sz="2200" dirty="0">
                          <a:effectLst/>
                          <a:latin typeface="Lub Dub Medium" panose="020B0603030403020204" pitchFamily="34" charset="0"/>
                        </a:rPr>
                        <a:t>QM-5</a:t>
                      </a: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Adequate BP Control in AR Patients </a:t>
                      </a:r>
                    </a:p>
                    <a:p>
                      <a:pPr marL="0" marR="0">
                        <a:lnSpc>
                          <a:spcPct val="115000"/>
                        </a:lnSpc>
                        <a:spcBef>
                          <a:spcPts val="0"/>
                        </a:spcBef>
                        <a:spcAft>
                          <a:spcPts val="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(Outpatient Setting) </a:t>
                      </a:r>
                    </a:p>
                  </a:txBody>
                  <a:tcPr marL="64127" marR="64127" marT="0" marB="0"/>
                </a:tc>
                <a:tc>
                  <a:txBody>
                    <a:bodyPr/>
                    <a:lstStyle/>
                    <a:p>
                      <a:pPr marL="0" marR="0">
                        <a:lnSpc>
                          <a:spcPct val="115000"/>
                        </a:lnSpc>
                        <a:spcBef>
                          <a:spcPts val="0"/>
                        </a:spcBef>
                        <a:spcAft>
                          <a:spcPts val="100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COR: 1, LOE: B-NR</a:t>
                      </a:r>
                    </a:p>
                  </a:txBody>
                  <a:tcPr marL="64127" marR="64127" marT="0" marB="0"/>
                </a:tc>
                <a:extLst>
                  <a:ext uri="{0D108BD9-81ED-4DB2-BD59-A6C34878D82A}">
                    <a16:rowId xmlns:a16="http://schemas.microsoft.com/office/drawing/2014/main" val="1804568854"/>
                  </a:ext>
                </a:extLst>
              </a:tr>
              <a:tr h="334770">
                <a:tc>
                  <a:txBody>
                    <a:bodyPr/>
                    <a:lstStyle/>
                    <a:p>
                      <a:pPr marL="0" marR="0">
                        <a:lnSpc>
                          <a:spcPct val="115000"/>
                        </a:lnSpc>
                        <a:spcBef>
                          <a:spcPts val="0"/>
                        </a:spcBef>
                        <a:spcAft>
                          <a:spcPts val="100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QM-6</a:t>
                      </a:r>
                    </a:p>
                  </a:txBody>
                  <a:tcPr marL="64127" marR="64127" marT="0" marB="0"/>
                </a:tc>
                <a:tc>
                  <a:txBody>
                    <a:bodyPr/>
                    <a:lstStyle/>
                    <a:p>
                      <a:pPr marL="0" marR="0">
                        <a:lnSpc>
                          <a:spcPct val="115000"/>
                        </a:lnSpc>
                        <a:spcBef>
                          <a:spcPts val="0"/>
                        </a:spcBef>
                        <a:spcAft>
                          <a:spcPts val="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Treatment for Symptomatic Severe Rheumatic MS</a:t>
                      </a:r>
                    </a:p>
                    <a:p>
                      <a:pPr marL="0" marR="0">
                        <a:lnSpc>
                          <a:spcPct val="115000"/>
                        </a:lnSpc>
                        <a:spcBef>
                          <a:spcPts val="0"/>
                        </a:spcBef>
                        <a:spcAft>
                          <a:spcPts val="0"/>
                        </a:spcAft>
                      </a:pPr>
                      <a:r>
                        <a:rPr lang="en-US" sz="2200" dirty="0">
                          <a:effectLst/>
                          <a:latin typeface="Lub Dub Medium" panose="020B0603030403020204" pitchFamily="34" charset="0"/>
                          <a:ea typeface="Calibri" panose="020F0502020204030204" pitchFamily="34" charset="0"/>
                          <a:cs typeface="Times New Roman" panose="02020603050405020304" pitchFamily="18" charset="0"/>
                        </a:rPr>
                        <a:t>(Outpatient Setting) </a:t>
                      </a:r>
                    </a:p>
                  </a:txBody>
                  <a:tcPr marL="64127" marR="64127" marT="0" marB="0"/>
                </a:tc>
                <a:tc>
                  <a:txBody>
                    <a:bodyPr/>
                    <a:lstStyle/>
                    <a:p>
                      <a:r>
                        <a:rPr lang="es-ES" sz="2200" dirty="0">
                          <a:latin typeface="Lub Dub Medium" panose="020B0603030403020204" pitchFamily="34" charset="0"/>
                        </a:rPr>
                        <a:t>COR: 1, LOE: A; COR: 1, LOE: B-NR</a:t>
                      </a:r>
                      <a:endParaRPr lang="en-US" sz="2200" dirty="0">
                        <a:latin typeface="Lub Dub Medium" panose="020B0603030403020204" pitchFamily="34" charset="0"/>
                      </a:endParaRPr>
                    </a:p>
                  </a:txBody>
                  <a:tcPr marL="64127" marR="64127" marT="0" marB="0"/>
                </a:tc>
                <a:extLst>
                  <a:ext uri="{0D108BD9-81ED-4DB2-BD59-A6C34878D82A}">
                    <a16:rowId xmlns:a16="http://schemas.microsoft.com/office/drawing/2014/main" val="1125159112"/>
                  </a:ext>
                </a:extLst>
              </a:tr>
            </a:tbl>
          </a:graphicData>
        </a:graphic>
      </p:graphicFrame>
      <p:sp>
        <p:nvSpPr>
          <p:cNvPr id="4" name="TextBox 3">
            <a:extLst>
              <a:ext uri="{FF2B5EF4-FFF2-40B4-BE49-F238E27FC236}">
                <a16:creationId xmlns:a16="http://schemas.microsoft.com/office/drawing/2014/main" id="{CFA391BC-8945-2D24-1AFB-9AFB0AF2E8C1}"/>
              </a:ext>
            </a:extLst>
          </p:cNvPr>
          <p:cNvSpPr txBox="1"/>
          <p:nvPr/>
        </p:nvSpPr>
        <p:spPr>
          <a:xfrm>
            <a:off x="762000" y="6789003"/>
            <a:ext cx="13106400" cy="830997"/>
          </a:xfrm>
          <a:prstGeom prst="rect">
            <a:avLst/>
          </a:prstGeom>
          <a:noFill/>
        </p:spPr>
        <p:txBody>
          <a:bodyPr wrap="square">
            <a:spAutoFit/>
          </a:bodyPr>
          <a:lstStyle/>
          <a:p>
            <a:r>
              <a:rPr lang="en-US" sz="1600" dirty="0">
                <a:effectLst/>
                <a:latin typeface="Lub Dub Medium" panose="020B0603030403020204" pitchFamily="34" charset="0"/>
                <a:ea typeface="Calibri" panose="020F0502020204030204" pitchFamily="34" charset="0"/>
              </a:rPr>
              <a:t>AR indicates aortic regurgitation; AS, aortic stenosis; AVR, aortic valve replacement; BP, blood pressure; COR, class of recommendation; LOE, level of evidence; LV, left ventricle (left ventricular); MS, mitral stenosis; QM, quality measure; SAVR, surgical aortic valve replacement; and TAVI, transcatheter aortic valve implantation</a:t>
            </a:r>
            <a:r>
              <a:rPr lang="en-US" sz="1600" dirty="0">
                <a:latin typeface="Lub Dub Medium" panose="020B0603030403020204" pitchFamily="34" charset="0"/>
                <a:ea typeface="Calibri" panose="020F0502020204030204" pitchFamily="34" charset="0"/>
              </a:rPr>
              <a:t>.</a:t>
            </a:r>
            <a:endParaRPr lang="en-US" sz="1600" dirty="0">
              <a:latin typeface="Lub Dub Medium" panose="020B0603030403020204" pitchFamily="34" charset="0"/>
            </a:endParaRPr>
          </a:p>
        </p:txBody>
      </p:sp>
    </p:spTree>
    <p:extLst>
      <p:ext uri="{BB962C8B-B14F-4D97-AF65-F5344CB8AC3E}">
        <p14:creationId xmlns:p14="http://schemas.microsoft.com/office/powerpoint/2010/main" val="1602033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685800" y="1447801"/>
            <a:ext cx="12877800" cy="914399"/>
          </a:xfrm>
        </p:spPr>
        <p:txBody>
          <a:bodyPr/>
          <a:lstStyle/>
          <a:p>
            <a:r>
              <a:rPr lang="en-US" sz="5400" dirty="0">
                <a:solidFill>
                  <a:prstClr val="black"/>
                </a:solidFill>
              </a:rPr>
              <a:t>Summary</a:t>
            </a:r>
            <a:endParaRPr lang="en-US" sz="54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a:t>
            </a:fld>
            <a:endParaRPr lang="en-US" dirty="0"/>
          </a:p>
        </p:txBody>
      </p:sp>
      <p:sp>
        <p:nvSpPr>
          <p:cNvPr id="3" name="Text Placeholder 7">
            <a:extLst>
              <a:ext uri="{FF2B5EF4-FFF2-40B4-BE49-F238E27FC236}">
                <a16:creationId xmlns:a16="http://schemas.microsoft.com/office/drawing/2014/main" id="{DD1AB442-F602-043D-CE4F-3AEFA0AB4D8A}"/>
              </a:ext>
            </a:extLst>
          </p:cNvPr>
          <p:cNvSpPr>
            <a:spLocks noGrp="1"/>
          </p:cNvSpPr>
          <p:nvPr>
            <p:ph type="body" sz="quarter" idx="15"/>
          </p:nvPr>
        </p:nvSpPr>
        <p:spPr>
          <a:xfrm>
            <a:off x="685799" y="2438400"/>
            <a:ext cx="13182601" cy="4419600"/>
          </a:xfrm>
        </p:spPr>
        <p:txBody>
          <a:bodyPr/>
          <a:lstStyle/>
          <a:p>
            <a:pPr marL="228600" indent="-228600">
              <a:buFont typeface="Arial" panose="020B0604020202020204" pitchFamily="34" charset="0"/>
              <a:buChar char="•"/>
            </a:pPr>
            <a:r>
              <a:rPr lang="en-US" sz="3200" dirty="0">
                <a:latin typeface="Lub Dub Medium" panose="020B0603030403020204" pitchFamily="34" charset="0"/>
              </a:rPr>
              <a:t>5 performance measures</a:t>
            </a:r>
          </a:p>
          <a:p>
            <a:pPr marL="228600" indent="-228600">
              <a:buFont typeface="Arial" panose="020B0604020202020204" pitchFamily="34" charset="0"/>
              <a:buChar char="•"/>
            </a:pPr>
            <a:r>
              <a:rPr lang="en-US" sz="3200" dirty="0">
                <a:latin typeface="Lub Dub Medium" panose="020B0603030403020204" pitchFamily="34" charset="0"/>
              </a:rPr>
              <a:t>6 quality measures</a:t>
            </a:r>
          </a:p>
          <a:p>
            <a:pPr marL="228600" indent="-228600">
              <a:buFont typeface="Arial" panose="020B0604020202020204" pitchFamily="34" charset="0"/>
              <a:buChar char="•"/>
            </a:pPr>
            <a:r>
              <a:rPr lang="en-US" sz="3200" dirty="0">
                <a:solidFill>
                  <a:srgbClr val="000000"/>
                </a:solidFill>
                <a:latin typeface="Lub Dub Medium" panose="020B0603030403020204" pitchFamily="34" charset="0"/>
                <a:ea typeface="Times New Roman" panose="02020603050405020304" pitchFamily="18" charset="0"/>
                <a:cs typeface="Times New Roman" panose="02020603050405020304" pitchFamily="18" charset="0"/>
              </a:rPr>
              <a:t>M</a:t>
            </a:r>
            <a:r>
              <a:rPr lang="en-US" sz="3200"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easures were selected based on their importance for health, the strength of data supporting the recommendations, existing gaps in patient care, ease of implementation, and risk for unintended consequences. </a:t>
            </a:r>
          </a:p>
          <a:p>
            <a:pPr marL="228600" indent="-228600">
              <a:buFont typeface="Arial" panose="020B0604020202020204" pitchFamily="34" charset="0"/>
              <a:buChar char="•"/>
            </a:pPr>
            <a:r>
              <a:rPr lang="en-US" sz="3200" dirty="0">
                <a:solidFill>
                  <a:srgbClr val="000000"/>
                </a:solidFill>
                <a:latin typeface="Lub Dub Medium" panose="020B0603030403020204" pitchFamily="34" charset="0"/>
                <a:ea typeface="Times New Roman" panose="02020603050405020304" pitchFamily="18" charset="0"/>
                <a:cs typeface="Times New Roman" panose="02020603050405020304" pitchFamily="18" charset="0"/>
              </a:rPr>
              <a:t>I</a:t>
            </a:r>
            <a:r>
              <a:rPr lang="en-US" sz="3200"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mplementation of this measure set by clinicians and health care facilities will enhance safe, cost-efficient, patient-centered, and culturally sensitive care for individual patients.</a:t>
            </a:r>
            <a:br>
              <a:rPr lang="en-US" sz="3200" b="1" dirty="0">
                <a:solidFill>
                  <a:srgbClr val="000000"/>
                </a:solidFill>
                <a:effectLst/>
                <a:latin typeface="Lub Dub Medium" panose="020B0603030403020204" pitchFamily="34" charset="0"/>
                <a:ea typeface="Calibri" panose="020F0502020204030204" pitchFamily="34" charset="0"/>
                <a:cs typeface="Calibri" panose="020F0502020204030204" pitchFamily="34" charset="0"/>
              </a:rPr>
            </a:br>
            <a:endParaRPr lang="en-US" sz="3200" dirty="0">
              <a:effectLst/>
              <a:latin typeface="Lub Dub Medium" panose="020B0603030403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3200" dirty="0">
              <a:latin typeface="Lub Dub Medium" panose="020B0603030403020204" pitchFamily="34" charset="0"/>
            </a:endParaRPr>
          </a:p>
          <a:p>
            <a:endParaRPr lang="en-US" sz="3200" dirty="0">
              <a:latin typeface="Lub Dub Medium" panose="020B0603030403020204" pitchFamily="34" charset="0"/>
            </a:endParaRPr>
          </a:p>
        </p:txBody>
      </p:sp>
    </p:spTree>
    <p:extLst>
      <p:ext uri="{BB962C8B-B14F-4D97-AF65-F5344CB8AC3E}">
        <p14:creationId xmlns:p14="http://schemas.microsoft.com/office/powerpoint/2010/main" val="2522822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a:t>
            </a:fld>
            <a:endParaRPr lang="en-US" dirty="0"/>
          </a:p>
        </p:txBody>
      </p:sp>
      <p:sp>
        <p:nvSpPr>
          <p:cNvPr id="7" name="Subtitle 2">
            <a:extLst>
              <a:ext uri="{FF2B5EF4-FFF2-40B4-BE49-F238E27FC236}">
                <a16:creationId xmlns:a16="http://schemas.microsoft.com/office/drawing/2014/main" id="{738D5144-7AF9-C883-311E-BA3F8FA91EDC}"/>
              </a:ext>
            </a:extLst>
          </p:cNvPr>
          <p:cNvSpPr>
            <a:spLocks noGrp="1"/>
          </p:cNvSpPr>
          <p:nvPr>
            <p:ph type="subTitle" idx="1"/>
          </p:nvPr>
        </p:nvSpPr>
        <p:spPr>
          <a:xfrm>
            <a:off x="685800" y="2514600"/>
            <a:ext cx="12877800" cy="572937"/>
          </a:xfrm>
        </p:spPr>
        <p:txBody>
          <a:bodyPr/>
          <a:lstStyle/>
          <a:p>
            <a:r>
              <a:rPr lang="en-US" dirty="0"/>
              <a:t>Citations and Links to VHD Performance Measures Publication</a:t>
            </a:r>
          </a:p>
        </p:txBody>
      </p:sp>
      <p:sp>
        <p:nvSpPr>
          <p:cNvPr id="10" name="Title 3">
            <a:extLst>
              <a:ext uri="{FF2B5EF4-FFF2-40B4-BE49-F238E27FC236}">
                <a16:creationId xmlns:a16="http://schemas.microsoft.com/office/drawing/2014/main" id="{66308B1E-0C88-8C1B-5076-FB3CD9C029CC}"/>
              </a:ext>
            </a:extLst>
          </p:cNvPr>
          <p:cNvSpPr>
            <a:spLocks noGrp="1"/>
          </p:cNvSpPr>
          <p:nvPr>
            <p:ph type="ctrTitle"/>
          </p:nvPr>
        </p:nvSpPr>
        <p:spPr>
          <a:xfrm>
            <a:off x="685800" y="1676400"/>
            <a:ext cx="12877800" cy="914400"/>
          </a:xfrm>
        </p:spPr>
        <p:txBody>
          <a:bodyPr/>
          <a:lstStyle/>
          <a:p>
            <a:r>
              <a:rPr lang="en-US" dirty="0"/>
              <a:t>VHD Performance Measures Publication</a:t>
            </a:r>
          </a:p>
        </p:txBody>
      </p:sp>
      <p:sp>
        <p:nvSpPr>
          <p:cNvPr id="11" name="Text Placeholder 1">
            <a:extLst>
              <a:ext uri="{FF2B5EF4-FFF2-40B4-BE49-F238E27FC236}">
                <a16:creationId xmlns:a16="http://schemas.microsoft.com/office/drawing/2014/main" id="{E8FE50EE-41DF-42B1-F6AF-8CE463EB3227}"/>
              </a:ext>
            </a:extLst>
          </p:cNvPr>
          <p:cNvSpPr>
            <a:spLocks noGrp="1"/>
          </p:cNvSpPr>
          <p:nvPr>
            <p:ph type="body" sz="quarter" idx="15"/>
          </p:nvPr>
        </p:nvSpPr>
        <p:spPr>
          <a:xfrm>
            <a:off x="685799" y="3047999"/>
            <a:ext cx="13342938" cy="4581525"/>
          </a:xfrm>
        </p:spPr>
        <p:txBody>
          <a:bodyPr/>
          <a:lstStyle/>
          <a:p>
            <a:r>
              <a:rPr lang="en-US" sz="2000" dirty="0"/>
              <a:t>ACC Journal - </a:t>
            </a:r>
            <a:r>
              <a:rPr lang="en-US" sz="2000" i="1" dirty="0"/>
              <a:t>Journal of the American College of Cardiology </a:t>
            </a:r>
          </a:p>
          <a:p>
            <a:pPr lvl="2" indent="0">
              <a:buNone/>
            </a:pPr>
            <a:r>
              <a:rPr lang="en-US" sz="2000" dirty="0">
                <a:solidFill>
                  <a:schemeClr val="tx1">
                    <a:lumMod val="65000"/>
                    <a:lumOff val="35000"/>
                  </a:schemeClr>
                </a:solidFill>
              </a:rPr>
              <a:t>Jneid H, Chikwe J, Arnold SV, et al.  2024 ACC/AHA clinical performance and quality measures for adults with valvular and structural heart disease: a report of the American Heart Association/American College of Cardiology Joint Committee on Performance Measures [published online ahead of print March 14, 2024] J Am Coll </a:t>
            </a:r>
            <a:r>
              <a:rPr lang="en-US" sz="2000" dirty="0" err="1">
                <a:solidFill>
                  <a:schemeClr val="tx1">
                    <a:lumMod val="65000"/>
                    <a:lumOff val="35000"/>
                  </a:schemeClr>
                </a:solidFill>
              </a:rPr>
              <a:t>Cardiol</a:t>
            </a:r>
            <a:r>
              <a:rPr lang="en-US" sz="2000" dirty="0">
                <a:solidFill>
                  <a:schemeClr val="tx1">
                    <a:lumMod val="65000"/>
                    <a:lumOff val="35000"/>
                  </a:schemeClr>
                </a:solidFill>
              </a:rPr>
              <a:t>. </a:t>
            </a:r>
            <a:r>
              <a:rPr lang="en-US" sz="2000" dirty="0" err="1">
                <a:solidFill>
                  <a:schemeClr val="tx1">
                    <a:lumMod val="65000"/>
                    <a:lumOff val="35000"/>
                  </a:schemeClr>
                </a:solidFill>
              </a:rPr>
              <a:t>doi</a:t>
            </a:r>
            <a:r>
              <a:rPr lang="en-US" sz="2000" dirty="0">
                <a:solidFill>
                  <a:schemeClr val="tx1">
                    <a:lumMod val="65000"/>
                    <a:lumOff val="35000"/>
                  </a:schemeClr>
                </a:solidFill>
              </a:rPr>
              <a:t>: 10.1016/j.jacc.2023.12.006 </a:t>
            </a:r>
          </a:p>
          <a:p>
            <a:pPr lvl="2" indent="0">
              <a:buNone/>
            </a:pPr>
            <a:r>
              <a:rPr lang="en-US" sz="2000" dirty="0"/>
              <a:t>Link to publication: </a:t>
            </a:r>
            <a:r>
              <a:rPr lang="en-US" sz="2000" dirty="0">
                <a:solidFill>
                  <a:schemeClr val="tx1">
                    <a:lumMod val="65000"/>
                    <a:lumOff val="35000"/>
                  </a:schemeClr>
                </a:solidFill>
                <a:hlinkClick r:id="rId2"/>
              </a:rPr>
              <a:t>https://www.jacc.org/doi/10.1016/j.jacc.2023.12.006</a:t>
            </a:r>
            <a:endParaRPr lang="en-US" sz="2000" dirty="0"/>
          </a:p>
          <a:p>
            <a:r>
              <a:rPr lang="en-US" sz="2000" dirty="0"/>
              <a:t>AHA Journal - </a:t>
            </a:r>
            <a:r>
              <a:rPr lang="en-US" sz="2000" i="1" dirty="0"/>
              <a:t>Circulation: Cardiovascular Quality and Outcomes</a:t>
            </a:r>
          </a:p>
          <a:p>
            <a:pPr lvl="2" indent="0">
              <a:buNone/>
            </a:pPr>
            <a:r>
              <a:rPr lang="en-US" sz="2000" dirty="0">
                <a:solidFill>
                  <a:schemeClr val="tx1">
                    <a:lumMod val="65000"/>
                    <a:lumOff val="35000"/>
                  </a:schemeClr>
                </a:solidFill>
              </a:rPr>
              <a:t>Jneid H, Chikwe J, Arnold SV, Bonow RO, Bradley SM, Chen EP, Diekemper RL, Fugar S, Johnston DR, Kumbhani DJ, Mehran R, Misra A, Patel MR, Sweis RN, Szerlip M. 2024 ACC/AHA clinical performance and quality measures for adults with valvular and structural heart disease: a report of the American Heart Association/American College of Cardiology Joint Committee on Performance Measures. Circ Cardiovasc Qual Outcomes. 2024;17:e000129. </a:t>
            </a:r>
            <a:r>
              <a:rPr lang="en-US" sz="2000" dirty="0" err="1">
                <a:solidFill>
                  <a:schemeClr val="tx1">
                    <a:lumMod val="65000"/>
                    <a:lumOff val="35000"/>
                  </a:schemeClr>
                </a:solidFill>
              </a:rPr>
              <a:t>doi</a:t>
            </a:r>
            <a:r>
              <a:rPr lang="en-US" sz="2000">
                <a:solidFill>
                  <a:schemeClr val="tx1">
                    <a:lumMod val="65000"/>
                    <a:lumOff val="35000"/>
                  </a:schemeClr>
                </a:solidFill>
              </a:rPr>
              <a:t>: 10.1161/HCQ.0000000000000129</a:t>
            </a:r>
          </a:p>
          <a:p>
            <a:pPr lvl="2" indent="0">
              <a:buNone/>
            </a:pPr>
            <a:r>
              <a:rPr lang="en-US" sz="2000"/>
              <a:t>Link </a:t>
            </a:r>
            <a:r>
              <a:rPr lang="en-US" sz="2000" dirty="0"/>
              <a:t>to publication: </a:t>
            </a:r>
            <a:r>
              <a:rPr lang="en-US" sz="2000" dirty="0">
                <a:hlinkClick r:id="rId3"/>
              </a:rPr>
              <a:t>https://www.ahajournals.org/doi/10.1161/HCQ.0000000000000129</a:t>
            </a:r>
            <a:endParaRPr lang="en-US" sz="2000" dirty="0"/>
          </a:p>
          <a:p>
            <a:pPr marL="0" indent="0">
              <a:buNone/>
            </a:pPr>
            <a:endParaRPr lang="en-US" sz="2000" dirty="0"/>
          </a:p>
          <a:p>
            <a:pPr lvl="2" indent="0">
              <a:buNone/>
            </a:pPr>
            <a:endParaRPr lang="en-US" sz="2000" dirty="0">
              <a:solidFill>
                <a:schemeClr val="tx1">
                  <a:lumMod val="65000"/>
                  <a:lumOff val="35000"/>
                </a:schemeClr>
              </a:solidFill>
            </a:endParaRPr>
          </a:p>
        </p:txBody>
      </p:sp>
    </p:spTree>
    <p:extLst>
      <p:ext uri="{BB962C8B-B14F-4D97-AF65-F5344CB8AC3E}">
        <p14:creationId xmlns:p14="http://schemas.microsoft.com/office/powerpoint/2010/main" val="180839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29C24F-3E94-4E0A-B9DF-BDFC38D1C681}"/>
              </a:ext>
            </a:extLst>
          </p:cNvPr>
          <p:cNvSpPr>
            <a:spLocks noGrp="1"/>
          </p:cNvSpPr>
          <p:nvPr>
            <p:ph type="ctrTitle"/>
          </p:nvPr>
        </p:nvSpPr>
        <p:spPr>
          <a:xfrm>
            <a:off x="685800" y="1828800"/>
            <a:ext cx="13563600" cy="838199"/>
          </a:xfrm>
        </p:spPr>
        <p:txBody>
          <a:bodyPr/>
          <a:lstStyle/>
          <a:p>
            <a:r>
              <a:rPr kumimoji="0" lang="en-US" sz="5000" b="1" i="0" u="none" strike="noStrike" kern="1200" cap="none" spc="0" normalizeH="0" baseline="0" noProof="0" dirty="0">
                <a:ln>
                  <a:noFill/>
                </a:ln>
                <a:solidFill>
                  <a:prstClr val="black"/>
                </a:solidFill>
                <a:effectLst/>
                <a:uLnTx/>
                <a:uFillTx/>
                <a:latin typeface="Lub Dub Heavy" panose="020B0603030403020204" pitchFamily="34" charset="77"/>
                <a:ea typeface="+mj-ea"/>
                <a:cs typeface="+mj-cs"/>
              </a:rPr>
              <a:t>Valvular Heart Disease Performance Measures Writing Committee</a:t>
            </a:r>
            <a:endParaRPr lang="en-US" dirty="0"/>
          </a:p>
        </p:txBody>
      </p:sp>
      <p:sp>
        <p:nvSpPr>
          <p:cNvPr id="7" name="Content Placeholder 6">
            <a:extLst>
              <a:ext uri="{FF2B5EF4-FFF2-40B4-BE49-F238E27FC236}">
                <a16:creationId xmlns:a16="http://schemas.microsoft.com/office/drawing/2014/main" id="{95D2315C-CDC3-730C-807E-CB42F77769D0}"/>
              </a:ext>
            </a:extLst>
          </p:cNvPr>
          <p:cNvSpPr txBox="1">
            <a:spLocks/>
          </p:cNvSpPr>
          <p:nvPr/>
        </p:nvSpPr>
        <p:spPr>
          <a:xfrm>
            <a:off x="990600" y="2895600"/>
            <a:ext cx="5029200" cy="4349021"/>
          </a:xfrm>
          <a:prstGeom prst="roundRect">
            <a:avLst/>
          </a:prstGeom>
          <a:noFill/>
          <a:ln w="38100" cap="flat" cmpd="sng" algn="ctr">
            <a:solidFill>
              <a:schemeClr val="tx1">
                <a:lumMod val="50000"/>
                <a:lumOff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In 2021, a 15-member writing committee was convened to develop a measure set addressing valvular heart disease.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The writing committee was charged with developing new measures to evaluate the care of patients in accordance with the “2020 ACC/AHA Guideline for the Management of Patients With Valvular Heart Disease”.</a:t>
            </a:r>
            <a:endParaRPr kumimoji="0" lang="en-US" sz="2000" b="0" i="0" u="none" strike="noStrike" kern="1200" cap="none" spc="0" normalizeH="0" baseline="0" noProof="0" dirty="0">
              <a:ln>
                <a:noFill/>
              </a:ln>
              <a:solidFill>
                <a:prstClr val="white"/>
              </a:solidFill>
              <a:effectLst/>
              <a:uLnTx/>
              <a:uFillTx/>
              <a:latin typeface="Lub Dub Medium" panose="020B0603030403020204" pitchFamily="34" charset="0"/>
              <a:ea typeface="+mn-ea"/>
              <a:cs typeface="+mn-cs"/>
            </a:endParaRPr>
          </a:p>
        </p:txBody>
      </p:sp>
      <p:graphicFrame>
        <p:nvGraphicFramePr>
          <p:cNvPr id="8" name="Table 9">
            <a:extLst>
              <a:ext uri="{FF2B5EF4-FFF2-40B4-BE49-F238E27FC236}">
                <a16:creationId xmlns:a16="http://schemas.microsoft.com/office/drawing/2014/main" id="{48646C4E-A650-0E58-668F-AAA334FD3139}"/>
              </a:ext>
            </a:extLst>
          </p:cNvPr>
          <p:cNvGraphicFramePr>
            <a:graphicFrameLocks/>
          </p:cNvGraphicFramePr>
          <p:nvPr>
            <p:extLst>
              <p:ext uri="{D42A27DB-BD31-4B8C-83A1-F6EECF244321}">
                <p14:modId xmlns:p14="http://schemas.microsoft.com/office/powerpoint/2010/main" val="1395184844"/>
              </p:ext>
            </p:extLst>
          </p:nvPr>
        </p:nvGraphicFramePr>
        <p:xfrm>
          <a:off x="6240462" y="2858316"/>
          <a:ext cx="8085138" cy="4380684"/>
        </p:xfrm>
        <a:graphic>
          <a:graphicData uri="http://schemas.openxmlformats.org/drawingml/2006/table">
            <a:tbl>
              <a:tblPr firstRow="1" bandRow="1">
                <a:tableStyleId>{0505E3EF-67EA-436B-97B2-0124C06EBD24}</a:tableStyleId>
              </a:tblPr>
              <a:tblGrid>
                <a:gridCol w="4122738">
                  <a:extLst>
                    <a:ext uri="{9D8B030D-6E8A-4147-A177-3AD203B41FA5}">
                      <a16:colId xmlns:a16="http://schemas.microsoft.com/office/drawing/2014/main" val="3975734398"/>
                    </a:ext>
                  </a:extLst>
                </a:gridCol>
                <a:gridCol w="3962400">
                  <a:extLst>
                    <a:ext uri="{9D8B030D-6E8A-4147-A177-3AD203B41FA5}">
                      <a16:colId xmlns:a16="http://schemas.microsoft.com/office/drawing/2014/main" val="733697292"/>
                    </a:ext>
                  </a:extLst>
                </a:gridCol>
              </a:tblGrid>
              <a:tr h="698432">
                <a:tc gridSpan="2">
                  <a:txBody>
                    <a:bodyPr/>
                    <a:lstStyle/>
                    <a:p>
                      <a:pPr lvl="0" algn="ctr" fontAlgn="auto">
                        <a:lnSpc>
                          <a:spcPct val="115000"/>
                        </a:lnSpc>
                        <a:spcBef>
                          <a:spcPts val="0"/>
                        </a:spcBef>
                        <a:spcAft>
                          <a:spcPts val="0"/>
                        </a:spcAft>
                      </a:pPr>
                      <a:r>
                        <a:rPr lang="en-US" sz="1800" kern="1200" dirty="0">
                          <a:solidFill>
                            <a:prstClr val="black"/>
                          </a:solidFill>
                          <a:latin typeface="Lub Dub Medium" panose="020B0603030403020204" pitchFamily="34" charset="0"/>
                        </a:rPr>
                        <a:t>Hani Jneid, MD, FACC, FAHA, FSCAI, </a:t>
                      </a:r>
                      <a:r>
                        <a:rPr lang="en-US" sz="1800" i="1" kern="1200" dirty="0">
                          <a:solidFill>
                            <a:prstClr val="black"/>
                          </a:solidFill>
                          <a:latin typeface="Lub Dub Medium" panose="020B0603030403020204" pitchFamily="34" charset="0"/>
                        </a:rPr>
                        <a:t>Chair</a:t>
                      </a:r>
                    </a:p>
                    <a:p>
                      <a:pPr lvl="0" algn="ctr" fontAlgn="auto">
                        <a:lnSpc>
                          <a:spcPct val="115000"/>
                        </a:lnSpc>
                        <a:spcBef>
                          <a:spcPts val="0"/>
                        </a:spcBef>
                        <a:spcAft>
                          <a:spcPts val="0"/>
                        </a:spcAft>
                      </a:pPr>
                      <a:r>
                        <a:rPr lang="en-US" sz="1800" kern="1200" dirty="0">
                          <a:solidFill>
                            <a:prstClr val="black"/>
                          </a:solidFill>
                          <a:latin typeface="Lub Dub Medium" panose="020B0603030403020204" pitchFamily="34" charset="0"/>
                        </a:rPr>
                        <a:t>Joanna Chikwe, MD, FACC, FAHA, </a:t>
                      </a:r>
                      <a:r>
                        <a:rPr lang="en-US" sz="1800" i="1" kern="1200" dirty="0">
                          <a:solidFill>
                            <a:prstClr val="black"/>
                          </a:solidFill>
                          <a:latin typeface="Lub Dub Medium" panose="020B0603030403020204" pitchFamily="34" charset="0"/>
                        </a:rPr>
                        <a:t>Vice Chair</a:t>
                      </a:r>
                    </a:p>
                  </a:txBody>
                  <a:tcPr/>
                </a:tc>
                <a:tc hMerge="1">
                  <a:txBody>
                    <a:bodyPr/>
                    <a:lstStyle/>
                    <a:p>
                      <a:endParaRPr lang="en-US" dirty="0"/>
                    </a:p>
                  </a:txBody>
                  <a:tcPr/>
                </a:tc>
                <a:extLst>
                  <a:ext uri="{0D108BD9-81ED-4DB2-BD59-A6C34878D82A}">
                    <a16:rowId xmlns:a16="http://schemas.microsoft.com/office/drawing/2014/main" val="1249511091"/>
                  </a:ext>
                </a:extLst>
              </a:tr>
              <a:tr h="36254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Lub Dub Medium" panose="020B0603030403020204" pitchFamily="34" charset="0"/>
                        </a:rPr>
                        <a:t>Suzanne V. Arnold, MD, MHA, FAHA</a:t>
                      </a:r>
                      <a:endParaRPr lang="en-US" sz="1800" dirty="0">
                        <a:solidFill>
                          <a:schemeClr val="tx1"/>
                        </a:solidFill>
                        <a:effectLst/>
                        <a:latin typeface="Lub Dub Medium" panose="020B060303040302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Lub Dub Medium" panose="020B0603030403020204" pitchFamily="34" charset="0"/>
                        </a:rPr>
                        <a:t>Dharam J. Kumbhani, MD, SM, MRCP, FACC, FAHA, FSCAI</a:t>
                      </a:r>
                      <a:endParaRPr lang="en-US" sz="18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6040419"/>
                  </a:ext>
                </a:extLst>
              </a:tr>
              <a:tr h="63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ub Dub Medium" panose="020B0603030403020204" pitchFamily="34" charset="0"/>
                        </a:rPr>
                        <a:t>Robert O. Bonow, MD, MS, MACC, FAHA</a:t>
                      </a:r>
                      <a:endParaRPr lang="en-US" sz="18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ub Dub Medium" panose="020B0603030403020204" pitchFamily="34" charset="0"/>
                        </a:rPr>
                        <a:t>Roxana Mehran, MD, FACC, FAHA, MSCAI</a:t>
                      </a:r>
                      <a:endParaRPr lang="en-US" sz="18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082162954"/>
                  </a:ext>
                </a:extLst>
              </a:tr>
              <a:tr h="617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ub Dub Medium" panose="020B0603030403020204" pitchFamily="34" charset="0"/>
                        </a:rPr>
                        <a:t>Steven M. Bradley, MD, MPH, FACC, FAHA</a:t>
                      </a:r>
                      <a:endParaRPr lang="en-US" sz="18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Lub Dub Medium" panose="020B0603030403020204" pitchFamily="34" charset="0"/>
                        </a:rPr>
                        <a:t>Arunima Misra, MD, FACC, FASE</a:t>
                      </a:r>
                      <a:endParaRPr lang="en-US" sz="18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512522942"/>
                  </a:ext>
                </a:extLst>
              </a:tr>
              <a:tr h="395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ub Dub Medium" panose="020B0603030403020204" pitchFamily="34" charset="0"/>
                        </a:rPr>
                        <a:t>Edward P. Chen, MD, FAHA</a:t>
                      </a:r>
                      <a:endParaRPr lang="en-US" sz="18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ub Dub Medium" panose="020B0603030403020204" pitchFamily="34" charset="0"/>
                        </a:rPr>
                        <a:t>Manesh R. Patel, MD, FACC, FAHA</a:t>
                      </a:r>
                      <a:endParaRPr lang="en-US" sz="18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962192580"/>
                  </a:ext>
                </a:extLst>
              </a:tr>
              <a:tr h="591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Rebecca L. Diekemper, MPH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Ranya N. Sweis, MD, MS, FACC, FSCAI</a:t>
                      </a:r>
                    </a:p>
                  </a:txBody>
                  <a:tcPr/>
                </a:tc>
                <a:extLst>
                  <a:ext uri="{0D108BD9-81ED-4DB2-BD59-A6C34878D82A}">
                    <a16:rowId xmlns:a16="http://schemas.microsoft.com/office/drawing/2014/main" val="3166495510"/>
                  </a:ext>
                </a:extLst>
              </a:tr>
              <a:tr h="394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Setri Fugar, MD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Molly Szerlip, MD, FACC, FSCAI</a:t>
                      </a:r>
                    </a:p>
                  </a:txBody>
                  <a:tcPr/>
                </a:tc>
                <a:extLst>
                  <a:ext uri="{0D108BD9-81ED-4DB2-BD59-A6C34878D82A}">
                    <a16:rowId xmlns:a16="http://schemas.microsoft.com/office/drawing/2014/main" val="2381612478"/>
                  </a:ext>
                </a:extLst>
              </a:tr>
              <a:tr h="362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Douglas R. Johnston, MD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76723043"/>
                  </a:ext>
                </a:extLst>
              </a:tr>
            </a:tbl>
          </a:graphicData>
        </a:graphic>
      </p:graphicFrame>
    </p:spTree>
    <p:extLst>
      <p:ext uri="{BB962C8B-B14F-4D97-AF65-F5344CB8AC3E}">
        <p14:creationId xmlns:p14="http://schemas.microsoft.com/office/powerpoint/2010/main" val="1109741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457200" y="1295401"/>
            <a:ext cx="12877800" cy="914399"/>
          </a:xfrm>
        </p:spPr>
        <p:txBody>
          <a:bodyPr/>
          <a:lstStyle/>
          <a:p>
            <a:r>
              <a:rPr lang="en-US" sz="5400" dirty="0">
                <a:solidFill>
                  <a:prstClr val="black"/>
                </a:solidFill>
              </a:rPr>
              <a:t>Top 10 Take-Home Messages</a:t>
            </a:r>
            <a:endParaRPr lang="en-US" sz="54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11" name="TextBox 10">
            <a:extLst>
              <a:ext uri="{FF2B5EF4-FFF2-40B4-BE49-F238E27FC236}">
                <a16:creationId xmlns:a16="http://schemas.microsoft.com/office/drawing/2014/main" id="{FB2EA29C-FEF9-BA10-D1FD-344BCE1D55DF}"/>
              </a:ext>
            </a:extLst>
          </p:cNvPr>
          <p:cNvSpPr txBox="1"/>
          <p:nvPr/>
        </p:nvSpPr>
        <p:spPr>
          <a:xfrm>
            <a:off x="609600" y="2232660"/>
            <a:ext cx="13419137" cy="3939540"/>
          </a:xfrm>
          <a:prstGeom prst="rect">
            <a:avLst/>
          </a:prstGeom>
          <a:noFill/>
        </p:spPr>
        <p:txBody>
          <a:bodyPr wrap="square">
            <a:spAutoFit/>
          </a:bodyPr>
          <a:lstStyle/>
          <a:p>
            <a:pPr marL="342900" marR="0" lvl="0" indent="-342900" algn="just">
              <a:spcBef>
                <a:spcPts val="0"/>
              </a:spcBef>
              <a:spcAft>
                <a:spcPts val="600"/>
              </a:spcAft>
              <a:buSzPct val="100000"/>
              <a:buFont typeface="+mj-lt"/>
              <a:buAutoNum type="arabicPeriod"/>
            </a:pPr>
            <a:r>
              <a:rPr lang="en-US" sz="2400" dirty="0">
                <a:effectLst/>
                <a:latin typeface="Lub Dub Medium" panose="020B0603030403020204" pitchFamily="34" charset="0"/>
                <a:ea typeface="Times New Roman" panose="02020603050405020304" pitchFamily="18" charset="0"/>
              </a:rPr>
              <a:t>The current document includes a comprehensive list of 11 measures (5 performance measures and 6 quality measures) that can be clinically used in patients with valvular heart disease. </a:t>
            </a:r>
          </a:p>
          <a:p>
            <a:pPr marL="342900" marR="0" lvl="0" indent="-342900" algn="just">
              <a:spcBef>
                <a:spcPts val="0"/>
              </a:spcBef>
              <a:spcAft>
                <a:spcPts val="600"/>
              </a:spcAft>
              <a:buSzPct val="100000"/>
              <a:buFont typeface="+mj-lt"/>
              <a:buAutoNum type="arabicPeriod"/>
            </a:pPr>
            <a:r>
              <a:rPr lang="en-US" sz="2400" dirty="0">
                <a:effectLst/>
                <a:latin typeface="Lub Dub Medium" panose="020B0603030403020204" pitchFamily="34" charset="0"/>
                <a:ea typeface="Times New Roman" panose="02020603050405020304" pitchFamily="18" charset="0"/>
              </a:rPr>
              <a:t>All 5 performance measures fulfill the attributes of performance measures (</a:t>
            </a:r>
            <a:r>
              <a:rPr lang="en-US" sz="2400" dirty="0" err="1">
                <a:effectLst/>
                <a:latin typeface="Lub Dub Medium" panose="020B0603030403020204" pitchFamily="34" charset="0"/>
                <a:ea typeface="Times New Roman" panose="02020603050405020304" pitchFamily="18" charset="0"/>
              </a:rPr>
              <a:t>eg</a:t>
            </a:r>
            <a:r>
              <a:rPr lang="en-US" sz="2400" dirty="0">
                <a:effectLst/>
                <a:latin typeface="Lub Dub Medium" panose="020B0603030403020204" pitchFamily="34" charset="0"/>
                <a:ea typeface="Times New Roman" panose="02020603050405020304" pitchFamily="18" charset="0"/>
              </a:rPr>
              <a:t>, high impact, targeting meaningful gaps in care, actionable, relatively low abstraction burden [in terms of cost, effort, and time], unlikely to have unintended consequences with their implementation), and are based on Class 1 clinical practice guideline recommendations. </a:t>
            </a:r>
          </a:p>
          <a:p>
            <a:pPr marL="342900" marR="0" lvl="0" indent="-342900" algn="just">
              <a:spcBef>
                <a:spcPts val="0"/>
              </a:spcBef>
              <a:spcAft>
                <a:spcPts val="600"/>
              </a:spcAft>
              <a:buSzPct val="100000"/>
              <a:buFont typeface="+mj-lt"/>
              <a:buAutoNum type="arabicPeriod"/>
            </a:pPr>
            <a:r>
              <a:rPr lang="en-US" sz="2400" dirty="0">
                <a:effectLst/>
                <a:latin typeface="Lub Dub Medium" panose="020B0603030403020204" pitchFamily="34" charset="0"/>
                <a:ea typeface="Times New Roman" panose="02020603050405020304" pitchFamily="18" charset="0"/>
              </a:rPr>
              <a:t>The 5 performance measures listed are appropriate for public reporting or pay-for-performance programs. </a:t>
            </a:r>
          </a:p>
        </p:txBody>
      </p:sp>
    </p:spTree>
    <p:extLst>
      <p:ext uri="{BB962C8B-B14F-4D97-AF65-F5344CB8AC3E}">
        <p14:creationId xmlns:p14="http://schemas.microsoft.com/office/powerpoint/2010/main" val="346726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457199" y="1219201"/>
            <a:ext cx="13563601" cy="914399"/>
          </a:xfrm>
        </p:spPr>
        <p:txBody>
          <a:bodyPr/>
          <a:lstStyle/>
          <a:p>
            <a:r>
              <a:rPr lang="en-US" sz="4800" dirty="0">
                <a:solidFill>
                  <a:prstClr val="black"/>
                </a:solidFill>
              </a:rPr>
              <a:t>Top 10 Take-Home Messages (Continued)</a:t>
            </a:r>
            <a:endParaRPr lang="en-US" sz="48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9" name="TextBox 8">
            <a:extLst>
              <a:ext uri="{FF2B5EF4-FFF2-40B4-BE49-F238E27FC236}">
                <a16:creationId xmlns:a16="http://schemas.microsoft.com/office/drawing/2014/main" id="{C692FB13-AB8D-658B-20DD-D102580147A6}"/>
              </a:ext>
            </a:extLst>
          </p:cNvPr>
          <p:cNvSpPr txBox="1"/>
          <p:nvPr/>
        </p:nvSpPr>
        <p:spPr>
          <a:xfrm>
            <a:off x="609599" y="2191464"/>
            <a:ext cx="13411201" cy="5047536"/>
          </a:xfrm>
          <a:prstGeom prst="rect">
            <a:avLst/>
          </a:prstGeom>
          <a:noFill/>
        </p:spPr>
        <p:txBody>
          <a:bodyPr wrap="square">
            <a:spAutoFit/>
          </a:bodyPr>
          <a:lstStyle/>
          <a:p>
            <a:pPr marL="347472" marR="0" lvl="0" indent="-347472" algn="just">
              <a:spcBef>
                <a:spcPts val="0"/>
              </a:spcBef>
              <a:spcAft>
                <a:spcPts val="600"/>
              </a:spcAft>
              <a:buSzPct val="100000"/>
            </a:pPr>
            <a:r>
              <a:rPr lang="en-US" sz="2400" dirty="0">
                <a:effectLst/>
                <a:latin typeface="Lub Dub Medium" panose="020B0603030403020204" pitchFamily="34" charset="0"/>
                <a:ea typeface="Times New Roman" panose="02020603050405020304" pitchFamily="18" charset="0"/>
              </a:rPr>
              <a:t>4. The quality measures are not ready for public reporting or pay for performance but may be useful for clinicians and health care organizations for internal review and quality improvement. Quality measures may be upgraded in the future to a performance measure status after being assessed in real-world clinical practice, or can be completely retired in certain instances. For example, instances in which performance measures could be retired include very high levels of performance ("topping out") or new evidence showing marginal clinical impact or unforeseen adverse consequences, such as risk aversion.</a:t>
            </a:r>
          </a:p>
          <a:p>
            <a:pPr marL="347472" marR="0" lvl="0" indent="-347472" algn="just">
              <a:spcBef>
                <a:spcPts val="0"/>
              </a:spcBef>
              <a:spcAft>
                <a:spcPts val="600"/>
              </a:spcAft>
              <a:buSzPct val="100000"/>
            </a:pPr>
            <a:r>
              <a:rPr lang="en-US" sz="2400" dirty="0">
                <a:latin typeface="Lub Dub Medium" panose="020B0603030403020204" pitchFamily="34" charset="0"/>
                <a:ea typeface="Times New Roman" panose="02020603050405020304" pitchFamily="18" charset="0"/>
              </a:rPr>
              <a:t>5. </a:t>
            </a:r>
            <a:r>
              <a:rPr lang="en-US" sz="2400" dirty="0">
                <a:effectLst/>
                <a:latin typeface="Lub Dub Medium" panose="020B0603030403020204" pitchFamily="34" charset="0"/>
                <a:ea typeface="Times New Roman" panose="02020603050405020304" pitchFamily="18" charset="0"/>
              </a:rPr>
              <a:t>All measures pertain to the outpatient setting except 1 quality measure that applies predominantly to the inpatient setting.</a:t>
            </a:r>
          </a:p>
          <a:p>
            <a:pPr marL="347472" marR="0" lvl="0" indent="-347472" algn="just">
              <a:spcBef>
                <a:spcPts val="0"/>
              </a:spcBef>
              <a:spcAft>
                <a:spcPts val="600"/>
              </a:spcAft>
              <a:buSzPct val="100000"/>
            </a:pPr>
            <a:r>
              <a:rPr lang="en-US" sz="2400" dirty="0">
                <a:latin typeface="Lub Dub Medium" panose="020B0603030403020204" pitchFamily="34" charset="0"/>
                <a:ea typeface="Times New Roman" panose="02020603050405020304" pitchFamily="18" charset="0"/>
              </a:rPr>
              <a:t>6. The measures are well defined and include definite exclusions (</a:t>
            </a:r>
            <a:r>
              <a:rPr lang="en-US" sz="2400" dirty="0" err="1">
                <a:latin typeface="Lub Dub Medium" panose="020B0603030403020204" pitchFamily="34" charset="0"/>
                <a:ea typeface="Times New Roman" panose="02020603050405020304" pitchFamily="18" charset="0"/>
              </a:rPr>
              <a:t>eg</a:t>
            </a:r>
            <a:r>
              <a:rPr lang="en-US" sz="2400" dirty="0">
                <a:latin typeface="Lub Dub Medium" panose="020B0603030403020204" pitchFamily="34" charset="0"/>
                <a:ea typeface="Times New Roman" panose="02020603050405020304" pitchFamily="18" charset="0"/>
              </a:rPr>
              <a:t>, hospice, palliative care, comfort care) and relative exceptions, which may be medical- or patient-related (</a:t>
            </a:r>
            <a:r>
              <a:rPr lang="en-US" sz="2400" dirty="0" err="1">
                <a:latin typeface="Lub Dub Medium" panose="020B0603030403020204" pitchFamily="34" charset="0"/>
                <a:ea typeface="Times New Roman" panose="02020603050405020304" pitchFamily="18" charset="0"/>
              </a:rPr>
              <a:t>eg</a:t>
            </a:r>
            <a:r>
              <a:rPr lang="en-US" sz="2400" dirty="0">
                <a:latin typeface="Lub Dub Medium" panose="020B0603030403020204" pitchFamily="34" charset="0"/>
                <a:ea typeface="Times New Roman" panose="02020603050405020304" pitchFamily="18" charset="0"/>
              </a:rPr>
              <a:t>, active bleeding, patient refusal). </a:t>
            </a:r>
            <a:endParaRPr lang="en-US" sz="2400"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117875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457199" y="1371601"/>
            <a:ext cx="13563601" cy="914399"/>
          </a:xfrm>
        </p:spPr>
        <p:txBody>
          <a:bodyPr/>
          <a:lstStyle/>
          <a:p>
            <a:r>
              <a:rPr lang="en-US" sz="4800" dirty="0">
                <a:solidFill>
                  <a:prstClr val="black"/>
                </a:solidFill>
              </a:rPr>
              <a:t>Top 10 Take-Home Messages (Continued)</a:t>
            </a:r>
            <a:endParaRPr lang="en-US" sz="48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9" name="TextBox 8">
            <a:extLst>
              <a:ext uri="{FF2B5EF4-FFF2-40B4-BE49-F238E27FC236}">
                <a16:creationId xmlns:a16="http://schemas.microsoft.com/office/drawing/2014/main" id="{C692FB13-AB8D-658B-20DD-D102580147A6}"/>
              </a:ext>
            </a:extLst>
          </p:cNvPr>
          <p:cNvSpPr txBox="1"/>
          <p:nvPr/>
        </p:nvSpPr>
        <p:spPr>
          <a:xfrm>
            <a:off x="609599" y="2320528"/>
            <a:ext cx="13419137" cy="4308872"/>
          </a:xfrm>
          <a:prstGeom prst="rect">
            <a:avLst/>
          </a:prstGeom>
          <a:noFill/>
        </p:spPr>
        <p:txBody>
          <a:bodyPr wrap="square">
            <a:spAutoFit/>
          </a:bodyPr>
          <a:lstStyle/>
          <a:p>
            <a:pPr marL="347472" marR="0" lvl="0" indent="-347472" algn="just">
              <a:spcBef>
                <a:spcPts val="0"/>
              </a:spcBef>
              <a:spcAft>
                <a:spcPts val="600"/>
              </a:spcAft>
              <a:buSzPct val="100000"/>
            </a:pPr>
            <a:r>
              <a:rPr lang="en-US" sz="2400" dirty="0">
                <a:effectLst/>
                <a:latin typeface="Lub Dub Medium" panose="020B0603030403020204" pitchFamily="34" charset="0"/>
                <a:ea typeface="Times New Roman" panose="02020603050405020304" pitchFamily="18" charset="0"/>
              </a:rPr>
              <a:t>7. Of the performance measures, 4 are related to proven therapies (1 is a medical treatment and 3 are surgical or catheter-based interventions), and 1 pertains to a diagnostic modality. </a:t>
            </a:r>
          </a:p>
          <a:p>
            <a:pPr marL="347472" marR="0" lvl="0" indent="-347472" algn="just">
              <a:spcBef>
                <a:spcPts val="0"/>
              </a:spcBef>
              <a:spcAft>
                <a:spcPts val="600"/>
              </a:spcAft>
              <a:buSzPct val="100000"/>
            </a:pPr>
            <a:r>
              <a:rPr lang="en-US" sz="2400" dirty="0">
                <a:latin typeface="Lub Dub Medium" panose="020B0603030403020204" pitchFamily="34" charset="0"/>
                <a:ea typeface="Times New Roman" panose="02020603050405020304" pitchFamily="18" charset="0"/>
              </a:rPr>
              <a:t>8. </a:t>
            </a:r>
            <a:r>
              <a:rPr lang="en-US" sz="2400" dirty="0">
                <a:effectLst/>
                <a:latin typeface="Lub Dub Medium" panose="020B0603030403020204" pitchFamily="34" charset="0"/>
                <a:ea typeface="Times New Roman" panose="02020603050405020304" pitchFamily="18" charset="0"/>
              </a:rPr>
              <a:t>The 1 performance measure pertinent to medical treatment pertains to the prescription of a vitamin K antagonist (</a:t>
            </a:r>
            <a:r>
              <a:rPr lang="en-US" sz="2400" dirty="0" err="1">
                <a:effectLst/>
                <a:latin typeface="Lub Dub Medium" panose="020B0603030403020204" pitchFamily="34" charset="0"/>
                <a:ea typeface="Times New Roman" panose="02020603050405020304" pitchFamily="18" charset="0"/>
              </a:rPr>
              <a:t>eg</a:t>
            </a:r>
            <a:r>
              <a:rPr lang="en-US" sz="2400" dirty="0">
                <a:effectLst/>
                <a:latin typeface="Lub Dub Medium" panose="020B0603030403020204" pitchFamily="34" charset="0"/>
                <a:ea typeface="Times New Roman" panose="02020603050405020304" pitchFamily="18" charset="0"/>
              </a:rPr>
              <a:t>, warfarin) in patients with mechanical prosthetic valves, which has been proven to prevent valve thrombosis and thromboembolic events.</a:t>
            </a:r>
          </a:p>
          <a:p>
            <a:pPr marL="347472" marR="0" lvl="0" indent="-347472" algn="just">
              <a:spcBef>
                <a:spcPts val="0"/>
              </a:spcBef>
              <a:spcAft>
                <a:spcPts val="600"/>
              </a:spcAft>
              <a:buSzPct val="100000"/>
            </a:pPr>
            <a:r>
              <a:rPr lang="en-US" sz="2400" dirty="0">
                <a:latin typeface="Lub Dub Medium" panose="020B0603030403020204" pitchFamily="34" charset="0"/>
                <a:ea typeface="Times New Roman" panose="02020603050405020304" pitchFamily="18" charset="0"/>
              </a:rPr>
              <a:t>9. </a:t>
            </a:r>
            <a:r>
              <a:rPr lang="en-US" sz="2400" dirty="0">
                <a:effectLst/>
                <a:latin typeface="Lub Dub Medium" panose="020B0603030403020204" pitchFamily="34" charset="0"/>
                <a:ea typeface="Times New Roman" panose="02020603050405020304" pitchFamily="18" charset="0"/>
              </a:rPr>
              <a:t>Three performance measures pertain to the implementation of an appropriate valve intervention in patients with (1) severe symptomatic aortic valve stenosis, (2) chronic severe aortic regurgitation (symptomatic, or asymptomatic with left ventricular systolic dysfunction), and (3) chronic severe primary mitral regurgitation (symptomatic, or asymptomatic with left ventricular systolic dysfunction).</a:t>
            </a:r>
          </a:p>
        </p:txBody>
      </p:sp>
    </p:spTree>
    <p:extLst>
      <p:ext uri="{BB962C8B-B14F-4D97-AF65-F5344CB8AC3E}">
        <p14:creationId xmlns:p14="http://schemas.microsoft.com/office/powerpoint/2010/main" val="107739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457199" y="1447801"/>
            <a:ext cx="13563601" cy="914399"/>
          </a:xfrm>
        </p:spPr>
        <p:txBody>
          <a:bodyPr/>
          <a:lstStyle/>
          <a:p>
            <a:r>
              <a:rPr lang="en-US" sz="4800" dirty="0">
                <a:solidFill>
                  <a:prstClr val="black"/>
                </a:solidFill>
              </a:rPr>
              <a:t>Top 10 Take-Home Messages (Continued)</a:t>
            </a:r>
            <a:endParaRPr lang="en-US" sz="48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9" name="TextBox 8">
            <a:extLst>
              <a:ext uri="{FF2B5EF4-FFF2-40B4-BE49-F238E27FC236}">
                <a16:creationId xmlns:a16="http://schemas.microsoft.com/office/drawing/2014/main" id="{C692FB13-AB8D-658B-20DD-D102580147A6}"/>
              </a:ext>
            </a:extLst>
          </p:cNvPr>
          <p:cNvSpPr txBox="1"/>
          <p:nvPr/>
        </p:nvSpPr>
        <p:spPr>
          <a:xfrm>
            <a:off x="609599" y="2392740"/>
            <a:ext cx="13419137" cy="1569660"/>
          </a:xfrm>
          <a:prstGeom prst="rect">
            <a:avLst/>
          </a:prstGeom>
          <a:noFill/>
        </p:spPr>
        <p:txBody>
          <a:bodyPr wrap="square">
            <a:spAutoFit/>
          </a:bodyPr>
          <a:lstStyle/>
          <a:p>
            <a:pPr marL="347472" marR="0" lvl="0" indent="-347472" algn="just">
              <a:spcBef>
                <a:spcPts val="0"/>
              </a:spcBef>
              <a:spcAft>
                <a:spcPts val="600"/>
              </a:spcAft>
              <a:buSzPct val="100000"/>
            </a:pPr>
            <a:r>
              <a:rPr lang="en-US" sz="2400" dirty="0">
                <a:effectLst/>
                <a:latin typeface="Lub Dub Medium" panose="020B0603030403020204" pitchFamily="34" charset="0"/>
                <a:ea typeface="Times New Roman" panose="02020603050405020304" pitchFamily="18" charset="0"/>
              </a:rPr>
              <a:t>10. A notable quality measure is the objective documentation of risk while using a procedural risk score (</a:t>
            </a:r>
            <a:r>
              <a:rPr lang="en-US" sz="2400" dirty="0" err="1">
                <a:effectLst/>
                <a:latin typeface="Lub Dub Medium" panose="020B0603030403020204" pitchFamily="34" charset="0"/>
                <a:ea typeface="Times New Roman" panose="02020603050405020304" pitchFamily="18" charset="0"/>
              </a:rPr>
              <a:t>eg</a:t>
            </a:r>
            <a:r>
              <a:rPr lang="en-US" sz="2400" dirty="0">
                <a:effectLst/>
                <a:latin typeface="Lub Dub Medium" panose="020B0603030403020204" pitchFamily="34" charset="0"/>
                <a:ea typeface="Times New Roman" panose="02020603050405020304" pitchFamily="18" charset="0"/>
              </a:rPr>
              <a:t>, the web-based Society of Thoracic Surgeons Risk Calculator), and documentation of a multifaceted heart valve team discussion whenever a valvular procedure or surgical intervention is being considered. </a:t>
            </a:r>
          </a:p>
        </p:txBody>
      </p:sp>
    </p:spTree>
    <p:extLst>
      <p:ext uri="{BB962C8B-B14F-4D97-AF65-F5344CB8AC3E}">
        <p14:creationId xmlns:p14="http://schemas.microsoft.com/office/powerpoint/2010/main" val="332872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DA001F-90BF-A2D3-913E-FDAFBCD87B63}"/>
              </a:ext>
            </a:extLst>
          </p:cNvPr>
          <p:cNvSpPr>
            <a:spLocks noGrp="1"/>
          </p:cNvSpPr>
          <p:nvPr>
            <p:ph type="ctrTitle"/>
          </p:nvPr>
        </p:nvSpPr>
        <p:spPr>
          <a:xfrm>
            <a:off x="533400" y="2743201"/>
            <a:ext cx="13944600" cy="1142999"/>
          </a:xfrm>
        </p:spPr>
        <p:txBody>
          <a:bodyPr/>
          <a:lstStyle/>
          <a:p>
            <a:r>
              <a:rPr lang="en-US" sz="5400" dirty="0"/>
              <a:t>Summary of Performance and Quality Measures</a:t>
            </a:r>
          </a:p>
        </p:txBody>
      </p:sp>
      <p:sp>
        <p:nvSpPr>
          <p:cNvPr id="5" name="Subtitle 4">
            <a:extLst>
              <a:ext uri="{FF2B5EF4-FFF2-40B4-BE49-F238E27FC236}">
                <a16:creationId xmlns:a16="http://schemas.microsoft.com/office/drawing/2014/main" id="{2479A3EF-7D69-3104-05C8-61040A3B57AA}"/>
              </a:ext>
            </a:extLst>
          </p:cNvPr>
          <p:cNvSpPr>
            <a:spLocks noGrp="1"/>
          </p:cNvSpPr>
          <p:nvPr>
            <p:ph type="subTitle" idx="1"/>
          </p:nvPr>
        </p:nvSpPr>
        <p:spPr>
          <a:xfrm>
            <a:off x="533400" y="4155946"/>
            <a:ext cx="13258800" cy="1985962"/>
          </a:xfrm>
        </p:spPr>
        <p:txBody>
          <a:bodyPr/>
          <a:lstStyle/>
          <a:p>
            <a:r>
              <a:rPr lang="en-US" dirty="0"/>
              <a:t>For Valvular Heart Disease</a:t>
            </a:r>
          </a:p>
        </p:txBody>
      </p:sp>
    </p:spTree>
    <p:extLst>
      <p:ext uri="{BB962C8B-B14F-4D97-AF65-F5344CB8AC3E}">
        <p14:creationId xmlns:p14="http://schemas.microsoft.com/office/powerpoint/2010/main" val="4180885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533400" y="1371601"/>
            <a:ext cx="12877800" cy="914399"/>
          </a:xfrm>
        </p:spPr>
        <p:txBody>
          <a:bodyPr/>
          <a:lstStyle/>
          <a:p>
            <a:r>
              <a:rPr lang="en-US" sz="5400" dirty="0">
                <a:solidFill>
                  <a:prstClr val="black"/>
                </a:solidFill>
              </a:rPr>
              <a:t>Performance Measures</a:t>
            </a:r>
            <a:endParaRPr lang="en-US" sz="54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8" name="Text Placeholder 1">
            <a:extLst>
              <a:ext uri="{FF2B5EF4-FFF2-40B4-BE49-F238E27FC236}">
                <a16:creationId xmlns:a16="http://schemas.microsoft.com/office/drawing/2014/main" id="{8FE8A6FC-8DF0-F8DC-4871-72E7DC583B6D}"/>
              </a:ext>
            </a:extLst>
          </p:cNvPr>
          <p:cNvSpPr>
            <a:spLocks noGrp="1"/>
          </p:cNvSpPr>
          <p:nvPr>
            <p:ph type="body" sz="quarter" idx="15"/>
          </p:nvPr>
        </p:nvSpPr>
        <p:spPr>
          <a:xfrm>
            <a:off x="685800" y="2286000"/>
            <a:ext cx="12877800" cy="3352800"/>
          </a:xfrm>
        </p:spPr>
        <p:txBody>
          <a:bodyPr/>
          <a:lstStyle/>
          <a:p>
            <a:pPr marL="228600" lvl="1"/>
            <a:r>
              <a:rPr lang="en-US" sz="3200" dirty="0"/>
              <a:t>Developed from Class 1 class of recommendation (COR) and Level A and B level of evidence (LOE) (i.e., strong recommendations based on the highest quality of evidence).</a:t>
            </a:r>
          </a:p>
          <a:p>
            <a:pPr marL="228600" lvl="1"/>
            <a:r>
              <a:rPr lang="en-US" sz="3200" dirty="0"/>
              <a:t>Designed to be considered for use in national quality payment and reporting programs by entities such as the Centers for Medicare &amp; Medicaid Services (CMS) and the National Committee for Quality Assurance (NCQA).</a:t>
            </a:r>
          </a:p>
          <a:p>
            <a:endParaRPr lang="en-US" sz="3200" dirty="0"/>
          </a:p>
        </p:txBody>
      </p:sp>
    </p:spTree>
    <p:extLst>
      <p:ext uri="{BB962C8B-B14F-4D97-AF65-F5344CB8AC3E}">
        <p14:creationId xmlns:p14="http://schemas.microsoft.com/office/powerpoint/2010/main" val="123062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609600" y="1371601"/>
            <a:ext cx="12877800" cy="914399"/>
          </a:xfrm>
        </p:spPr>
        <p:txBody>
          <a:bodyPr/>
          <a:lstStyle/>
          <a:p>
            <a:r>
              <a:rPr lang="en-US" sz="5400" dirty="0">
                <a:solidFill>
                  <a:prstClr val="black"/>
                </a:solidFill>
              </a:rPr>
              <a:t>Quality Measures</a:t>
            </a:r>
            <a:endParaRPr lang="en-US" sz="54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8" name="Text Placeholder 1">
            <a:extLst>
              <a:ext uri="{FF2B5EF4-FFF2-40B4-BE49-F238E27FC236}">
                <a16:creationId xmlns:a16="http://schemas.microsoft.com/office/drawing/2014/main" id="{8FE8A6FC-8DF0-F8DC-4871-72E7DC583B6D}"/>
              </a:ext>
            </a:extLst>
          </p:cNvPr>
          <p:cNvSpPr>
            <a:spLocks noGrp="1"/>
          </p:cNvSpPr>
          <p:nvPr>
            <p:ph type="body" sz="quarter" idx="15"/>
          </p:nvPr>
        </p:nvSpPr>
        <p:spPr>
          <a:xfrm>
            <a:off x="685800" y="2362200"/>
            <a:ext cx="12877800" cy="1600200"/>
          </a:xfrm>
        </p:spPr>
        <p:txBody>
          <a:bodyPr/>
          <a:lstStyle/>
          <a:p>
            <a:pPr marL="228600" indent="-228600">
              <a:buFont typeface="Arial" panose="020B0604020202020204" pitchFamily="34" charset="0"/>
              <a:buChar char="•"/>
            </a:pPr>
            <a:r>
              <a:rPr lang="en-US" sz="3200" dirty="0">
                <a:solidFill>
                  <a:schemeClr val="tx1"/>
                </a:solidFill>
              </a:rPr>
              <a:t>Based on lower ranges of CORs and LOEs.</a:t>
            </a:r>
          </a:p>
          <a:p>
            <a:pPr marL="228600" indent="-228600">
              <a:buFont typeface="Arial" panose="020B0604020202020204" pitchFamily="34" charset="0"/>
              <a:buChar char="•"/>
            </a:pPr>
            <a:r>
              <a:rPr lang="en-US" sz="3200" dirty="0">
                <a:solidFill>
                  <a:schemeClr val="tx1"/>
                </a:solidFill>
              </a:rPr>
              <a:t>Designed to support quality improvement initiatives and activities at the national or microsystem levels.  </a:t>
            </a:r>
          </a:p>
        </p:txBody>
      </p:sp>
    </p:spTree>
    <p:extLst>
      <p:ext uri="{BB962C8B-B14F-4D97-AF65-F5344CB8AC3E}">
        <p14:creationId xmlns:p14="http://schemas.microsoft.com/office/powerpoint/2010/main" val="3767248003"/>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60b0d17-2e91-4fd4-b11f-56b20494001a" xsi:nil="true"/>
    <lcf76f155ced4ddcb4097134ff3c332f xmlns="c60d323e-fab9-4dc3-bcbd-1513f335e5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33DABFF5F9C049871A73FA5D1BD119" ma:contentTypeVersion="13" ma:contentTypeDescription="Create a new document." ma:contentTypeScope="" ma:versionID="9799def9042ac61d281b007ace1e13d0">
  <xsd:schema xmlns:xsd="http://www.w3.org/2001/XMLSchema" xmlns:xs="http://www.w3.org/2001/XMLSchema" xmlns:p="http://schemas.microsoft.com/office/2006/metadata/properties" xmlns:ns2="c60d323e-fab9-4dc3-bcbd-1513f335e5cb" xmlns:ns3="f60b0d17-2e91-4fd4-b11f-56b20494001a" targetNamespace="http://schemas.microsoft.com/office/2006/metadata/properties" ma:root="true" ma:fieldsID="e185ca968784972db9297af055cfadb8" ns2:_="" ns3:_="">
    <xsd:import namespace="c60d323e-fab9-4dc3-bcbd-1513f335e5cb"/>
    <xsd:import namespace="f60b0d17-2e91-4fd4-b11f-56b2049400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d323e-fab9-4dc3-bcbd-1513f335e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4f22ede-e726-4d3d-b195-8dfd25ae0d9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0b0d17-2e91-4fd4-b11f-56b20494001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29a6b7b-171c-4f12-9d35-7ee5f2b24421}" ma:internalName="TaxCatchAll" ma:showField="CatchAllData" ma:web="f60b0d17-2e91-4fd4-b11f-56b2049400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80DD31-0EB4-468C-A389-0ED885791036}">
  <ds:schemaRef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 ds:uri="f60b0d17-2e91-4fd4-b11f-56b20494001a"/>
    <ds:schemaRef ds:uri="http://schemas.microsoft.com/office/infopath/2007/PartnerControls"/>
    <ds:schemaRef ds:uri="c60d323e-fab9-4dc3-bcbd-1513f335e5cb"/>
    <ds:schemaRef ds:uri="http://purl.org/dc/dcmitype/"/>
  </ds:schemaRefs>
</ds:datastoreItem>
</file>

<file path=customXml/itemProps2.xml><?xml version="1.0" encoding="utf-8"?>
<ds:datastoreItem xmlns:ds="http://schemas.openxmlformats.org/officeDocument/2006/customXml" ds:itemID="{0E51D367-7E7D-422C-8E1D-94BC6195B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0d323e-fab9-4dc3-bcbd-1513f335e5cb"/>
    <ds:schemaRef ds:uri="f60b0d17-2e91-4fd4-b11f-56b2049400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1938B7-E360-4FE9-A871-88B1E9A436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6227</TotalTime>
  <Words>1586</Words>
  <Application>Microsoft Office PowerPoint</Application>
  <PresentationFormat>Custom</PresentationFormat>
  <Paragraphs>123</Paragraphs>
  <Slides>13</Slides>
  <Notes>1</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13</vt:i4>
      </vt:variant>
    </vt:vector>
  </HeadingPairs>
  <TitlesOfParts>
    <vt:vector size="24" baseType="lpstr">
      <vt:lpstr>Arial</vt:lpstr>
      <vt:lpstr>Calibri</vt:lpstr>
      <vt:lpstr>Lub Dub Heavy</vt:lpstr>
      <vt:lpstr>Lub Dub Medium</vt:lpstr>
      <vt:lpstr>Title Slides</vt:lpstr>
      <vt:lpstr>Transition Slides</vt:lpstr>
      <vt:lpstr>Simple Slides</vt:lpstr>
      <vt:lpstr>Photo Slides</vt:lpstr>
      <vt:lpstr>Split Content</vt:lpstr>
      <vt:lpstr>Image Right</vt:lpstr>
      <vt:lpstr>Closing Slides</vt:lpstr>
      <vt:lpstr>2024 ACC/AHA Clinical Performance and Quality Measures for Adults With Valvular and Structural Heart Disease</vt:lpstr>
      <vt:lpstr>Valvular Heart Disease Performance Measures Writing Committee</vt:lpstr>
      <vt:lpstr>Top 10 Take-Home Messages</vt:lpstr>
      <vt:lpstr>Top 10 Take-Home Messages (Continued)</vt:lpstr>
      <vt:lpstr>Top 10 Take-Home Messages (Continued)</vt:lpstr>
      <vt:lpstr>Top 10 Take-Home Messages (Continued)</vt:lpstr>
      <vt:lpstr>Summary of Performance and Quality Measures</vt:lpstr>
      <vt:lpstr>Performance Measures</vt:lpstr>
      <vt:lpstr>Quality Measures</vt:lpstr>
      <vt:lpstr>Performance Measures</vt:lpstr>
      <vt:lpstr>Quality Measures</vt:lpstr>
      <vt:lpstr>Summary</vt:lpstr>
      <vt:lpstr>VHD Performance Measures Publication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ACC/AHA Task Force on Clinical Practice Guidelines</dc:title>
  <dc:creator>Thomas Getchius</dc:creator>
  <cp:lastModifiedBy>Rebecca Diekemper</cp:lastModifiedBy>
  <cp:revision>20</cp:revision>
  <dcterms:created xsi:type="dcterms:W3CDTF">2020-01-10T22:06:40Z</dcterms:created>
  <dcterms:modified xsi:type="dcterms:W3CDTF">2024-02-29T20:27:50Z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0x010100CF33DABFF5F9C049871A73FA5D1BD119</vt:lpwstr>
  </property>
  <property fmtid="{D5CDD505-2E9C-101B-9397-08002B2CF9AE}" pid="6" name="MediaServiceImageTags">
    <vt:lpwstr/>
  </property>
</Properties>
</file>